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324" r:id="rId2"/>
    <p:sldId id="617" r:id="rId3"/>
    <p:sldId id="682" r:id="rId4"/>
    <p:sldId id="637" r:id="rId5"/>
    <p:sldId id="689" r:id="rId6"/>
    <p:sldId id="699" r:id="rId7"/>
    <p:sldId id="663" r:id="rId8"/>
    <p:sldId id="664" r:id="rId9"/>
    <p:sldId id="683" r:id="rId10"/>
    <p:sldId id="684" r:id="rId11"/>
    <p:sldId id="665" r:id="rId12"/>
    <p:sldId id="690" r:id="rId13"/>
    <p:sldId id="685" r:id="rId14"/>
    <p:sldId id="666" r:id="rId15"/>
    <p:sldId id="667" r:id="rId16"/>
    <p:sldId id="691" r:id="rId17"/>
    <p:sldId id="692" r:id="rId18"/>
    <p:sldId id="669" r:id="rId19"/>
    <p:sldId id="670" r:id="rId20"/>
    <p:sldId id="700" r:id="rId21"/>
    <p:sldId id="671" r:id="rId22"/>
    <p:sldId id="674" r:id="rId23"/>
    <p:sldId id="693" r:id="rId24"/>
    <p:sldId id="695" r:id="rId25"/>
    <p:sldId id="696" r:id="rId26"/>
    <p:sldId id="694" r:id="rId27"/>
    <p:sldId id="675" r:id="rId28"/>
    <p:sldId id="701" r:id="rId29"/>
    <p:sldId id="702" r:id="rId30"/>
    <p:sldId id="703" r:id="rId31"/>
    <p:sldId id="704" r:id="rId32"/>
    <p:sldId id="705" r:id="rId33"/>
    <p:sldId id="706" r:id="rId34"/>
    <p:sldId id="707" r:id="rId35"/>
    <p:sldId id="708" r:id="rId36"/>
    <p:sldId id="676" r:id="rId37"/>
    <p:sldId id="697" r:id="rId38"/>
    <p:sldId id="709" r:id="rId39"/>
    <p:sldId id="710" r:id="rId40"/>
    <p:sldId id="636" r:id="rId41"/>
    <p:sldId id="374" r:id="rId42"/>
    <p:sldId id="672" r:id="rId43"/>
    <p:sldId id="673" r:id="rId4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324"/>
            <p14:sldId id="617"/>
            <p14:sldId id="682"/>
            <p14:sldId id="637"/>
            <p14:sldId id="689"/>
            <p14:sldId id="699"/>
            <p14:sldId id="663"/>
            <p14:sldId id="664"/>
            <p14:sldId id="683"/>
            <p14:sldId id="684"/>
            <p14:sldId id="665"/>
            <p14:sldId id="690"/>
            <p14:sldId id="685"/>
            <p14:sldId id="666"/>
            <p14:sldId id="667"/>
            <p14:sldId id="691"/>
            <p14:sldId id="692"/>
            <p14:sldId id="669"/>
            <p14:sldId id="670"/>
            <p14:sldId id="700"/>
            <p14:sldId id="671"/>
            <p14:sldId id="674"/>
            <p14:sldId id="693"/>
            <p14:sldId id="695"/>
            <p14:sldId id="696"/>
            <p14:sldId id="694"/>
            <p14:sldId id="675"/>
            <p14:sldId id="701"/>
            <p14:sldId id="702"/>
            <p14:sldId id="703"/>
            <p14:sldId id="704"/>
            <p14:sldId id="705"/>
            <p14:sldId id="706"/>
            <p14:sldId id="707"/>
            <p14:sldId id="708"/>
            <p14:sldId id="676"/>
            <p14:sldId id="697"/>
            <p14:sldId id="709"/>
            <p14:sldId id="710"/>
            <p14:sldId id="636"/>
            <p14:sldId id="374"/>
            <p14:sldId id="672"/>
            <p14:sldId id="67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33FF"/>
    <a:srgbClr val="008000"/>
    <a:srgbClr val="663300"/>
    <a:srgbClr val="19C139"/>
    <a:srgbClr val="339966"/>
    <a:srgbClr val="CC0099"/>
    <a:srgbClr val="CC66FF"/>
    <a:srgbClr val="9900FF"/>
    <a:srgbClr val="F49D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91" autoAdjust="0"/>
    <p:restoredTop sz="96433" autoAdjust="0"/>
  </p:normalViewPr>
  <p:slideViewPr>
    <p:cSldViewPr snapToGrid="0">
      <p:cViewPr varScale="1">
        <p:scale>
          <a:sx n="66" d="100"/>
          <a:sy n="66" d="100"/>
        </p:scale>
        <p:origin x="468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83F41B-CF0C-4E83-9836-1B0B3CE4B1E6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D82A267-DF15-4B7C-902C-AADADAA19DAF}">
      <dgm:prSet phldrT="[Текст]" custT="1"/>
      <dgm:spPr/>
      <dgm:t>
        <a:bodyPr/>
        <a:lstStyle/>
        <a:p>
          <a:pPr algn="just"/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Shamolning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yo‘nalishi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kuchini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aniqlash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AE9069-F364-4F82-A61B-BC485A2AECCF}" type="parTrans" cxnId="{E687AF86-C9D1-48AB-ADB4-57D58FBC679E}">
      <dgm:prSet/>
      <dgm:spPr/>
      <dgm:t>
        <a:bodyPr/>
        <a:lstStyle/>
        <a:p>
          <a:endParaRPr lang="ru-RU"/>
        </a:p>
      </dgm:t>
    </dgm:pt>
    <dgm:pt modelId="{4651CA58-0AC3-4B99-BBDE-28E49E78B271}" type="sibTrans" cxnId="{E687AF86-C9D1-48AB-ADB4-57D58FBC679E}">
      <dgm:prSet/>
      <dgm:spPr/>
      <dgm:t>
        <a:bodyPr/>
        <a:lstStyle/>
        <a:p>
          <a:endParaRPr lang="ru-RU"/>
        </a:p>
      </dgm:t>
    </dgm:pt>
    <dgm:pt modelId="{66E73F21-EA07-466A-9DE8-6A353FCAE4C7}">
      <dgm:prSet phldrT="[Текст]"/>
      <dgm:spPr/>
      <dgm:t>
        <a:bodyPr/>
        <a:lstStyle/>
        <a:p>
          <a:pPr algn="just"/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Shamollar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guli”ni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chizish</a:t>
          </a:r>
          <a:endParaRPr lang="ru-RU" dirty="0"/>
        </a:p>
      </dgm:t>
    </dgm:pt>
    <dgm:pt modelId="{5CADDF41-75D1-4FC1-BEAE-702A87931CC5}" type="parTrans" cxnId="{0B0394BF-ADB5-4614-8B09-C4A7ADF7D32B}">
      <dgm:prSet/>
      <dgm:spPr/>
      <dgm:t>
        <a:bodyPr/>
        <a:lstStyle/>
        <a:p>
          <a:endParaRPr lang="ru-RU"/>
        </a:p>
      </dgm:t>
    </dgm:pt>
    <dgm:pt modelId="{E88986EC-66D3-48DB-B44B-835B668CF664}" type="sibTrans" cxnId="{0B0394BF-ADB5-4614-8B09-C4A7ADF7D32B}">
      <dgm:prSet/>
      <dgm:spPr/>
      <dgm:t>
        <a:bodyPr/>
        <a:lstStyle/>
        <a:p>
          <a:endParaRPr lang="ru-RU"/>
        </a:p>
      </dgm:t>
    </dgm:pt>
    <dgm:pt modelId="{4FB4EB7F-4A76-47B9-A2CB-12E42492CB3A}">
      <dgm:prSet phldrT="[Текст]"/>
      <dgm:spPr/>
      <dgm:t>
        <a:bodyPr/>
        <a:lstStyle/>
        <a:p>
          <a:pPr algn="just"/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namligini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hisoblash</a:t>
          </a:r>
          <a:endParaRPr lang="ru-RU" dirty="0"/>
        </a:p>
      </dgm:t>
    </dgm:pt>
    <dgm:pt modelId="{21BE3BAC-ADCA-407A-A06A-5A11BD23B9A8}" type="parTrans" cxnId="{DA869D94-A99B-438F-B8F7-3663766EF311}">
      <dgm:prSet/>
      <dgm:spPr/>
      <dgm:t>
        <a:bodyPr/>
        <a:lstStyle/>
        <a:p>
          <a:endParaRPr lang="ru-RU"/>
        </a:p>
      </dgm:t>
    </dgm:pt>
    <dgm:pt modelId="{069500CB-D444-4CE0-8BB6-F6967B3DBE9A}" type="sibTrans" cxnId="{DA869D94-A99B-438F-B8F7-3663766EF311}">
      <dgm:prSet/>
      <dgm:spPr/>
      <dgm:t>
        <a:bodyPr/>
        <a:lstStyle/>
        <a:p>
          <a:endParaRPr lang="ru-RU"/>
        </a:p>
      </dgm:t>
    </dgm:pt>
    <dgm:pt modelId="{958FDE7C-8E52-4A71-87F9-DDDBB4DFFDA7}">
      <dgm:prSet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Namlanish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darajasini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hisoblash</a:t>
          </a:r>
          <a:endParaRPr lang="ru-RU" dirty="0"/>
        </a:p>
      </dgm:t>
    </dgm:pt>
    <dgm:pt modelId="{392AFCAC-4B8E-4504-AA43-C189006B8E81}" type="parTrans" cxnId="{29D2BE52-7227-4A01-B624-09D940E005D3}">
      <dgm:prSet/>
      <dgm:spPr/>
      <dgm:t>
        <a:bodyPr/>
        <a:lstStyle/>
        <a:p>
          <a:endParaRPr lang="ru-RU"/>
        </a:p>
      </dgm:t>
    </dgm:pt>
    <dgm:pt modelId="{0E12191E-622C-418F-A510-9BD7BE907998}" type="sibTrans" cxnId="{29D2BE52-7227-4A01-B624-09D940E005D3}">
      <dgm:prSet/>
      <dgm:spPr/>
      <dgm:t>
        <a:bodyPr/>
        <a:lstStyle/>
        <a:p>
          <a:endParaRPr lang="ru-RU"/>
        </a:p>
      </dgm:t>
    </dgm:pt>
    <dgm:pt modelId="{47AB8001-8761-4414-8829-3636B6DC7A1D}" type="pres">
      <dgm:prSet presAssocID="{0983F41B-CF0C-4E83-9836-1B0B3CE4B1E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F140CB7-DF92-4B4F-9C37-8871F9446B95}" type="pres">
      <dgm:prSet presAssocID="{0983F41B-CF0C-4E83-9836-1B0B3CE4B1E6}" presName="Name1" presStyleCnt="0"/>
      <dgm:spPr/>
    </dgm:pt>
    <dgm:pt modelId="{A8C3A1AF-6364-45DD-94F2-75ED29989C9A}" type="pres">
      <dgm:prSet presAssocID="{0983F41B-CF0C-4E83-9836-1B0B3CE4B1E6}" presName="cycle" presStyleCnt="0"/>
      <dgm:spPr/>
    </dgm:pt>
    <dgm:pt modelId="{ABBED55C-1F26-46EB-8C75-817EA584035F}" type="pres">
      <dgm:prSet presAssocID="{0983F41B-CF0C-4E83-9836-1B0B3CE4B1E6}" presName="srcNode" presStyleLbl="node1" presStyleIdx="0" presStyleCnt="4"/>
      <dgm:spPr/>
    </dgm:pt>
    <dgm:pt modelId="{E4CBBCAD-93A3-406A-8492-1D3EC72538E1}" type="pres">
      <dgm:prSet presAssocID="{0983F41B-CF0C-4E83-9836-1B0B3CE4B1E6}" presName="conn" presStyleLbl="parChTrans1D2" presStyleIdx="0" presStyleCnt="1"/>
      <dgm:spPr/>
      <dgm:t>
        <a:bodyPr/>
        <a:lstStyle/>
        <a:p>
          <a:endParaRPr lang="ru-RU"/>
        </a:p>
      </dgm:t>
    </dgm:pt>
    <dgm:pt modelId="{377F4C83-35ED-4147-B240-419ABBE9D93E}" type="pres">
      <dgm:prSet presAssocID="{0983F41B-CF0C-4E83-9836-1B0B3CE4B1E6}" presName="extraNode" presStyleLbl="node1" presStyleIdx="0" presStyleCnt="4"/>
      <dgm:spPr/>
    </dgm:pt>
    <dgm:pt modelId="{2C4267C4-7F29-43FD-A5FC-B7971F2158C4}" type="pres">
      <dgm:prSet presAssocID="{0983F41B-CF0C-4E83-9836-1B0B3CE4B1E6}" presName="dstNode" presStyleLbl="node1" presStyleIdx="0" presStyleCnt="4"/>
      <dgm:spPr/>
    </dgm:pt>
    <dgm:pt modelId="{159B2639-6751-4F4D-BDFE-8B595C4219D0}" type="pres">
      <dgm:prSet presAssocID="{4D82A267-DF15-4B7C-902C-AADADAA19DAF}" presName="text_1" presStyleLbl="node1" presStyleIdx="0" presStyleCnt="4" custScaleX="101222" custScaleY="125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6BF669-253B-4B26-90C2-7862C4EA0AC9}" type="pres">
      <dgm:prSet presAssocID="{4D82A267-DF15-4B7C-902C-AADADAA19DAF}" presName="accent_1" presStyleCnt="0"/>
      <dgm:spPr/>
    </dgm:pt>
    <dgm:pt modelId="{DF3BACC7-5972-4135-9058-AF5AD2AB965D}" type="pres">
      <dgm:prSet presAssocID="{4D82A267-DF15-4B7C-902C-AADADAA19DAF}" presName="accentRepeatNode" presStyleLbl="solidFgAcc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512C335-23D6-4FB8-A534-916A1E6DB71D}" type="pres">
      <dgm:prSet presAssocID="{66E73F21-EA07-466A-9DE8-6A353FCAE4C7}" presName="text_2" presStyleLbl="node1" presStyleIdx="1" presStyleCnt="4" custScaleX="95981" custLinFactNeighborX="37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3DC93E-DDA1-4FAF-8C8A-D6BCA58524F7}" type="pres">
      <dgm:prSet presAssocID="{66E73F21-EA07-466A-9DE8-6A353FCAE4C7}" presName="accent_2" presStyleCnt="0"/>
      <dgm:spPr/>
    </dgm:pt>
    <dgm:pt modelId="{89E7FB74-A037-4E2F-AB52-C3A138FB0962}" type="pres">
      <dgm:prSet presAssocID="{66E73F21-EA07-466A-9DE8-6A353FCAE4C7}" presName="accentRepeatNode" presStyleLbl="solidFgAcc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46F39BF5-F07B-4425-8E0C-773BCD3AC806}" type="pres">
      <dgm:prSet presAssocID="{4FB4EB7F-4A76-47B9-A2CB-12E42492CB3A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C56894-8495-453E-B409-BE186C863898}" type="pres">
      <dgm:prSet presAssocID="{4FB4EB7F-4A76-47B9-A2CB-12E42492CB3A}" presName="accent_3" presStyleCnt="0"/>
      <dgm:spPr/>
    </dgm:pt>
    <dgm:pt modelId="{C80DCA21-C4B1-44B6-96DB-A1DF39083496}" type="pres">
      <dgm:prSet presAssocID="{4FB4EB7F-4A76-47B9-A2CB-12E42492CB3A}" presName="accentRepeatNode" presStyleLbl="solidFgAcc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5F59BAB-18CE-4705-B50B-25D8658A7483}" type="pres">
      <dgm:prSet presAssocID="{958FDE7C-8E52-4A71-87F9-DDDBB4DFFDA7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0443C0-A6B6-420E-AF3F-5057903D8825}" type="pres">
      <dgm:prSet presAssocID="{958FDE7C-8E52-4A71-87F9-DDDBB4DFFDA7}" presName="accent_4" presStyleCnt="0"/>
      <dgm:spPr/>
    </dgm:pt>
    <dgm:pt modelId="{62324A0E-9229-4929-B7D5-C7D94CDA9636}" type="pres">
      <dgm:prSet presAssocID="{958FDE7C-8E52-4A71-87F9-DDDBB4DFFDA7}" presName="accentRepeatNode" presStyleLbl="solidFgAcc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22C772B1-640F-40E7-B2D2-566CDF4A1361}" type="presOf" srcId="{4651CA58-0AC3-4B99-BBDE-28E49E78B271}" destId="{E4CBBCAD-93A3-406A-8492-1D3EC72538E1}" srcOrd="0" destOrd="0" presId="urn:microsoft.com/office/officeart/2008/layout/VerticalCurvedList"/>
    <dgm:cxn modelId="{AA2B205C-ACCF-4948-9582-5ED0ECEBF486}" type="presOf" srcId="{66E73F21-EA07-466A-9DE8-6A353FCAE4C7}" destId="{0512C335-23D6-4FB8-A534-916A1E6DB71D}" srcOrd="0" destOrd="0" presId="urn:microsoft.com/office/officeart/2008/layout/VerticalCurvedList"/>
    <dgm:cxn modelId="{DA869D94-A99B-438F-B8F7-3663766EF311}" srcId="{0983F41B-CF0C-4E83-9836-1B0B3CE4B1E6}" destId="{4FB4EB7F-4A76-47B9-A2CB-12E42492CB3A}" srcOrd="2" destOrd="0" parTransId="{21BE3BAC-ADCA-407A-A06A-5A11BD23B9A8}" sibTransId="{069500CB-D444-4CE0-8BB6-F6967B3DBE9A}"/>
    <dgm:cxn modelId="{5E862459-4AFA-44CC-95EC-985CE74E7437}" type="presOf" srcId="{0983F41B-CF0C-4E83-9836-1B0B3CE4B1E6}" destId="{47AB8001-8761-4414-8829-3636B6DC7A1D}" srcOrd="0" destOrd="0" presId="urn:microsoft.com/office/officeart/2008/layout/VerticalCurvedList"/>
    <dgm:cxn modelId="{301A705D-8FED-4AF0-9FD1-380DC3DFD165}" type="presOf" srcId="{4D82A267-DF15-4B7C-902C-AADADAA19DAF}" destId="{159B2639-6751-4F4D-BDFE-8B595C4219D0}" srcOrd="0" destOrd="0" presId="urn:microsoft.com/office/officeart/2008/layout/VerticalCurvedList"/>
    <dgm:cxn modelId="{82560AE3-5928-4353-95AC-6D974B55AC00}" type="presOf" srcId="{958FDE7C-8E52-4A71-87F9-DDDBB4DFFDA7}" destId="{A5F59BAB-18CE-4705-B50B-25D8658A7483}" srcOrd="0" destOrd="0" presId="urn:microsoft.com/office/officeart/2008/layout/VerticalCurvedList"/>
    <dgm:cxn modelId="{E687AF86-C9D1-48AB-ADB4-57D58FBC679E}" srcId="{0983F41B-CF0C-4E83-9836-1B0B3CE4B1E6}" destId="{4D82A267-DF15-4B7C-902C-AADADAA19DAF}" srcOrd="0" destOrd="0" parTransId="{58AE9069-F364-4F82-A61B-BC485A2AECCF}" sibTransId="{4651CA58-0AC3-4B99-BBDE-28E49E78B271}"/>
    <dgm:cxn modelId="{0B0394BF-ADB5-4614-8B09-C4A7ADF7D32B}" srcId="{0983F41B-CF0C-4E83-9836-1B0B3CE4B1E6}" destId="{66E73F21-EA07-466A-9DE8-6A353FCAE4C7}" srcOrd="1" destOrd="0" parTransId="{5CADDF41-75D1-4FC1-BEAE-702A87931CC5}" sibTransId="{E88986EC-66D3-48DB-B44B-835B668CF664}"/>
    <dgm:cxn modelId="{CD5767F5-1E37-437B-AD38-7018ED0F8034}" type="presOf" srcId="{4FB4EB7F-4A76-47B9-A2CB-12E42492CB3A}" destId="{46F39BF5-F07B-4425-8E0C-773BCD3AC806}" srcOrd="0" destOrd="0" presId="urn:microsoft.com/office/officeart/2008/layout/VerticalCurvedList"/>
    <dgm:cxn modelId="{29D2BE52-7227-4A01-B624-09D940E005D3}" srcId="{0983F41B-CF0C-4E83-9836-1B0B3CE4B1E6}" destId="{958FDE7C-8E52-4A71-87F9-DDDBB4DFFDA7}" srcOrd="3" destOrd="0" parTransId="{392AFCAC-4B8E-4504-AA43-C189006B8E81}" sibTransId="{0E12191E-622C-418F-A510-9BD7BE907998}"/>
    <dgm:cxn modelId="{99915908-96D9-4204-A356-DAD8CA9D1FE3}" type="presParOf" srcId="{47AB8001-8761-4414-8829-3636B6DC7A1D}" destId="{1F140CB7-DF92-4B4F-9C37-8871F9446B95}" srcOrd="0" destOrd="0" presId="urn:microsoft.com/office/officeart/2008/layout/VerticalCurvedList"/>
    <dgm:cxn modelId="{43B42410-7363-4998-9C81-CB44D44D94CD}" type="presParOf" srcId="{1F140CB7-DF92-4B4F-9C37-8871F9446B95}" destId="{A8C3A1AF-6364-45DD-94F2-75ED29989C9A}" srcOrd="0" destOrd="0" presId="urn:microsoft.com/office/officeart/2008/layout/VerticalCurvedList"/>
    <dgm:cxn modelId="{2BA04C2C-CD6C-49A9-95D5-A7DB5123149C}" type="presParOf" srcId="{A8C3A1AF-6364-45DD-94F2-75ED29989C9A}" destId="{ABBED55C-1F26-46EB-8C75-817EA584035F}" srcOrd="0" destOrd="0" presId="urn:microsoft.com/office/officeart/2008/layout/VerticalCurvedList"/>
    <dgm:cxn modelId="{044F200D-9FBC-406F-A0AC-573BCE725CA0}" type="presParOf" srcId="{A8C3A1AF-6364-45DD-94F2-75ED29989C9A}" destId="{E4CBBCAD-93A3-406A-8492-1D3EC72538E1}" srcOrd="1" destOrd="0" presId="urn:microsoft.com/office/officeart/2008/layout/VerticalCurvedList"/>
    <dgm:cxn modelId="{3FA87DFB-B2B4-49D9-AA77-49325A317711}" type="presParOf" srcId="{A8C3A1AF-6364-45DD-94F2-75ED29989C9A}" destId="{377F4C83-35ED-4147-B240-419ABBE9D93E}" srcOrd="2" destOrd="0" presId="urn:microsoft.com/office/officeart/2008/layout/VerticalCurvedList"/>
    <dgm:cxn modelId="{4293DF10-5857-405A-A873-7B7A341C9346}" type="presParOf" srcId="{A8C3A1AF-6364-45DD-94F2-75ED29989C9A}" destId="{2C4267C4-7F29-43FD-A5FC-B7971F2158C4}" srcOrd="3" destOrd="0" presId="urn:microsoft.com/office/officeart/2008/layout/VerticalCurvedList"/>
    <dgm:cxn modelId="{631BC3DC-7709-435C-81A3-820CF1BC8810}" type="presParOf" srcId="{1F140CB7-DF92-4B4F-9C37-8871F9446B95}" destId="{159B2639-6751-4F4D-BDFE-8B595C4219D0}" srcOrd="1" destOrd="0" presId="urn:microsoft.com/office/officeart/2008/layout/VerticalCurvedList"/>
    <dgm:cxn modelId="{704C172B-F04B-4084-B030-9CA5F4BFC514}" type="presParOf" srcId="{1F140CB7-DF92-4B4F-9C37-8871F9446B95}" destId="{016BF669-253B-4B26-90C2-7862C4EA0AC9}" srcOrd="2" destOrd="0" presId="urn:microsoft.com/office/officeart/2008/layout/VerticalCurvedList"/>
    <dgm:cxn modelId="{7BA46CAA-E31B-419E-94D5-C428B58C193B}" type="presParOf" srcId="{016BF669-253B-4B26-90C2-7862C4EA0AC9}" destId="{DF3BACC7-5972-4135-9058-AF5AD2AB965D}" srcOrd="0" destOrd="0" presId="urn:microsoft.com/office/officeart/2008/layout/VerticalCurvedList"/>
    <dgm:cxn modelId="{D929E0A1-1F4E-4A0F-8341-D25A565A1505}" type="presParOf" srcId="{1F140CB7-DF92-4B4F-9C37-8871F9446B95}" destId="{0512C335-23D6-4FB8-A534-916A1E6DB71D}" srcOrd="3" destOrd="0" presId="urn:microsoft.com/office/officeart/2008/layout/VerticalCurvedList"/>
    <dgm:cxn modelId="{6B4FBDEA-2DC2-47A5-9C91-126BE899EC62}" type="presParOf" srcId="{1F140CB7-DF92-4B4F-9C37-8871F9446B95}" destId="{793DC93E-DDA1-4FAF-8C8A-D6BCA58524F7}" srcOrd="4" destOrd="0" presId="urn:microsoft.com/office/officeart/2008/layout/VerticalCurvedList"/>
    <dgm:cxn modelId="{94B6A735-E39B-4D86-B7DC-8C684D187619}" type="presParOf" srcId="{793DC93E-DDA1-4FAF-8C8A-D6BCA58524F7}" destId="{89E7FB74-A037-4E2F-AB52-C3A138FB0962}" srcOrd="0" destOrd="0" presId="urn:microsoft.com/office/officeart/2008/layout/VerticalCurvedList"/>
    <dgm:cxn modelId="{1BED8552-4E62-4C6D-B1BA-24DC29AD7657}" type="presParOf" srcId="{1F140CB7-DF92-4B4F-9C37-8871F9446B95}" destId="{46F39BF5-F07B-4425-8E0C-773BCD3AC806}" srcOrd="5" destOrd="0" presId="urn:microsoft.com/office/officeart/2008/layout/VerticalCurvedList"/>
    <dgm:cxn modelId="{96B55FCC-13A0-47B6-A411-BB819D210472}" type="presParOf" srcId="{1F140CB7-DF92-4B4F-9C37-8871F9446B95}" destId="{70C56894-8495-453E-B409-BE186C863898}" srcOrd="6" destOrd="0" presId="urn:microsoft.com/office/officeart/2008/layout/VerticalCurvedList"/>
    <dgm:cxn modelId="{F5042315-2878-4F74-A995-21A27C6E6993}" type="presParOf" srcId="{70C56894-8495-453E-B409-BE186C863898}" destId="{C80DCA21-C4B1-44B6-96DB-A1DF39083496}" srcOrd="0" destOrd="0" presId="urn:microsoft.com/office/officeart/2008/layout/VerticalCurvedList"/>
    <dgm:cxn modelId="{A56DE00A-1535-4899-953B-EBD90B98FA1E}" type="presParOf" srcId="{1F140CB7-DF92-4B4F-9C37-8871F9446B95}" destId="{A5F59BAB-18CE-4705-B50B-25D8658A7483}" srcOrd="7" destOrd="0" presId="urn:microsoft.com/office/officeart/2008/layout/VerticalCurvedList"/>
    <dgm:cxn modelId="{03210A52-4959-4209-BCDD-4D1267D0BAE1}" type="presParOf" srcId="{1F140CB7-DF92-4B4F-9C37-8871F9446B95}" destId="{020443C0-A6B6-420E-AF3F-5057903D8825}" srcOrd="8" destOrd="0" presId="urn:microsoft.com/office/officeart/2008/layout/VerticalCurvedList"/>
    <dgm:cxn modelId="{BFB42082-336E-441F-A9B6-5175123375CD}" type="presParOf" srcId="{020443C0-A6B6-420E-AF3F-5057903D8825}" destId="{62324A0E-9229-4929-B7D5-C7D94CDA963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CBBCAD-93A3-406A-8492-1D3EC72538E1}">
      <dsp:nvSpPr>
        <dsp:cNvPr id="0" name=""/>
        <dsp:cNvSpPr/>
      </dsp:nvSpPr>
      <dsp:spPr>
        <a:xfrm>
          <a:off x="-6746956" y="-1027491"/>
          <a:ext cx="7997373" cy="7997373"/>
        </a:xfrm>
        <a:prstGeom prst="blockArc">
          <a:avLst>
            <a:gd name="adj1" fmla="val 18900000"/>
            <a:gd name="adj2" fmla="val 2700000"/>
            <a:gd name="adj3" fmla="val 270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9B2639-6751-4F4D-BDFE-8B595C4219D0}">
      <dsp:nvSpPr>
        <dsp:cNvPr id="0" name=""/>
        <dsp:cNvSpPr/>
      </dsp:nvSpPr>
      <dsp:spPr>
        <a:xfrm>
          <a:off x="586310" y="338602"/>
          <a:ext cx="9092947" cy="115067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5628" tIns="91440" rIns="91440" bIns="91440" numCol="1" spcCol="1270" anchor="ctr" anchorCtr="0">
          <a:noAutofit/>
        </a:bodyPr>
        <a:lstStyle/>
        <a:p>
          <a:pPr lvl="0" algn="just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Shamolning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yo‘nalishi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kuchini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aniqlash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6310" y="338602"/>
        <a:ext cx="9092947" cy="1150675"/>
      </dsp:txXfrm>
    </dsp:sp>
    <dsp:sp modelId="{DF3BACC7-5972-4135-9058-AF5AD2AB965D}">
      <dsp:nvSpPr>
        <dsp:cNvPr id="0" name=""/>
        <dsp:cNvSpPr/>
      </dsp:nvSpPr>
      <dsp:spPr>
        <a:xfrm>
          <a:off x="69836" y="342578"/>
          <a:ext cx="1142721" cy="114272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12C335-23D6-4FB8-A534-916A1E6DB71D}">
      <dsp:nvSpPr>
        <dsp:cNvPr id="0" name=""/>
        <dsp:cNvSpPr/>
      </dsp:nvSpPr>
      <dsp:spPr>
        <a:xfrm>
          <a:off x="1617583" y="1828354"/>
          <a:ext cx="8119084" cy="914177"/>
        </a:xfrm>
        <a:prstGeom prst="rect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5628" tIns="106680" rIns="106680" bIns="106680" numCol="1" spcCol="1270" anchor="ctr" anchorCtr="0">
          <a:noAutofit/>
        </a:bodyPr>
        <a:lstStyle/>
        <a:p>
          <a:pPr lvl="0" algn="just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42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Shamollar</a:t>
          </a:r>
          <a:r>
            <a:rPr lang="en-US" sz="4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2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guli”ni</a:t>
          </a:r>
          <a:r>
            <a:rPr lang="en-US" sz="4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2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chizish</a:t>
          </a:r>
          <a:endParaRPr lang="ru-RU" sz="4200" kern="1200" dirty="0"/>
        </a:p>
      </dsp:txBody>
      <dsp:txXfrm>
        <a:off x="1617583" y="1828354"/>
        <a:ext cx="8119084" cy="914177"/>
      </dsp:txXfrm>
    </dsp:sp>
    <dsp:sp modelId="{89E7FB74-A037-4E2F-AB52-C3A138FB0962}">
      <dsp:nvSpPr>
        <dsp:cNvPr id="0" name=""/>
        <dsp:cNvSpPr/>
      </dsp:nvSpPr>
      <dsp:spPr>
        <a:xfrm>
          <a:off x="593955" y="1714082"/>
          <a:ext cx="1142721" cy="114272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F39BF5-F07B-4425-8E0C-773BCD3AC806}">
      <dsp:nvSpPr>
        <dsp:cNvPr id="0" name=""/>
        <dsp:cNvSpPr/>
      </dsp:nvSpPr>
      <dsp:spPr>
        <a:xfrm>
          <a:off x="1165316" y="3199858"/>
          <a:ext cx="8459053" cy="914177"/>
        </a:xfrm>
        <a:prstGeom prst="rect">
          <a:avLst/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5628" tIns="106680" rIns="106680" bIns="106680" numCol="1" spcCol="1270" anchor="ctr" anchorCtr="0">
          <a:noAutofit/>
        </a:bodyPr>
        <a:lstStyle/>
        <a:p>
          <a:pPr lvl="0" algn="just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r>
            <a:rPr lang="en-US" sz="4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2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namligini</a:t>
          </a:r>
          <a:r>
            <a:rPr lang="en-US" sz="4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2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hisoblash</a:t>
          </a:r>
          <a:endParaRPr lang="ru-RU" sz="4200" kern="1200" dirty="0"/>
        </a:p>
      </dsp:txBody>
      <dsp:txXfrm>
        <a:off x="1165316" y="3199858"/>
        <a:ext cx="8459053" cy="914177"/>
      </dsp:txXfrm>
    </dsp:sp>
    <dsp:sp modelId="{C80DCA21-C4B1-44B6-96DB-A1DF39083496}">
      <dsp:nvSpPr>
        <dsp:cNvPr id="0" name=""/>
        <dsp:cNvSpPr/>
      </dsp:nvSpPr>
      <dsp:spPr>
        <a:xfrm>
          <a:off x="593955" y="3085586"/>
          <a:ext cx="1142721" cy="114272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4">
              <a:hueOff val="6533927"/>
              <a:satOff val="-27185"/>
              <a:lumOff val="64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F59BAB-18CE-4705-B50B-25D8658A7483}">
      <dsp:nvSpPr>
        <dsp:cNvPr id="0" name=""/>
        <dsp:cNvSpPr/>
      </dsp:nvSpPr>
      <dsp:spPr>
        <a:xfrm>
          <a:off x="641197" y="4571362"/>
          <a:ext cx="8983172" cy="914177"/>
        </a:xfrm>
        <a:prstGeom prst="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5628" tIns="106680" rIns="106680" bIns="106680" numCol="1" spcCol="1270" anchor="ctr" anchorCtr="0">
          <a:noAutofit/>
        </a:bodyPr>
        <a:lstStyle/>
        <a:p>
          <a:pPr lvl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Namlanish</a:t>
          </a:r>
          <a:r>
            <a:rPr lang="en-US" sz="4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2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darajasini</a:t>
          </a:r>
          <a:r>
            <a:rPr lang="en-US" sz="4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2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hisoblash</a:t>
          </a:r>
          <a:endParaRPr lang="ru-RU" sz="4200" kern="1200" dirty="0"/>
        </a:p>
      </dsp:txBody>
      <dsp:txXfrm>
        <a:off x="641197" y="4571362"/>
        <a:ext cx="8983172" cy="914177"/>
      </dsp:txXfrm>
    </dsp:sp>
    <dsp:sp modelId="{62324A0E-9229-4929-B7D5-C7D94CDA9636}">
      <dsp:nvSpPr>
        <dsp:cNvPr id="0" name=""/>
        <dsp:cNvSpPr/>
      </dsp:nvSpPr>
      <dsp:spPr>
        <a:xfrm>
          <a:off x="69836" y="4457090"/>
          <a:ext cx="1142721" cy="114272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76B27-4B0B-4FA4-B0D4-AD02671C02B6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1BDDE-80FC-40FA-9DA6-9971B04D4C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549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D2DC9-084F-4B8F-B0A3-1529236EF0D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463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3608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8015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3" r:id="rId1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.bin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3.wmf"/><Relationship Id="rId4" Type="http://schemas.openxmlformats.org/officeDocument/2006/relationships/oleObject" Target="../embeddings/oleObject2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49.jpeg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3.png"/><Relationship Id="rId5" Type="http://schemas.openxmlformats.org/officeDocument/2006/relationships/image" Target="../media/image51.jpeg"/><Relationship Id="rId4" Type="http://schemas.openxmlformats.org/officeDocument/2006/relationships/image" Target="../media/image50.jpeg"/><Relationship Id="rId9" Type="http://schemas.openxmlformats.org/officeDocument/2006/relationships/image" Target="../media/image1.w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1638"/>
            <a:ext cx="12173957" cy="19079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>
              <a:solidFill>
                <a:srgbClr val="0000FF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2082" y="2578552"/>
            <a:ext cx="8718126" cy="1873809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38986" algn="ctr">
              <a:spcBef>
                <a:spcPts val="212"/>
              </a:spcBef>
            </a:pPr>
            <a:r>
              <a:rPr lang="uz-Latn-UZ" sz="6000" b="1" spc="-11" dirty="0">
                <a:latin typeface="Arial"/>
                <a:cs typeface="Arial"/>
              </a:rPr>
              <a:t>M</a:t>
            </a:r>
            <a:r>
              <a:rPr sz="6000" b="1" spc="-11" dirty="0" err="1" smtClean="0">
                <a:latin typeface="Arial"/>
                <a:cs typeface="Arial"/>
              </a:rPr>
              <a:t>avzu</a:t>
            </a:r>
            <a:r>
              <a:rPr sz="6000" b="1" spc="-11" dirty="0" smtClean="0">
                <a:latin typeface="Arial"/>
                <a:cs typeface="Arial"/>
              </a:rPr>
              <a:t>:</a:t>
            </a:r>
            <a:r>
              <a:rPr lang="en-US" sz="6000" b="1" spc="-11" dirty="0" smtClean="0">
                <a:latin typeface="Arial"/>
                <a:cs typeface="Arial"/>
              </a:rPr>
              <a:t> </a:t>
            </a:r>
            <a:r>
              <a:rPr lang="en-US" sz="6000" b="1" spc="-11" dirty="0" err="1" smtClean="0">
                <a:latin typeface="Arial"/>
                <a:cs typeface="Arial"/>
              </a:rPr>
              <a:t>Amaliy</a:t>
            </a:r>
            <a:r>
              <a:rPr lang="en-US" sz="6000" b="1" spc="-11" dirty="0" smtClean="0">
                <a:latin typeface="Arial"/>
                <a:cs typeface="Arial"/>
              </a:rPr>
              <a:t> </a:t>
            </a:r>
            <a:r>
              <a:rPr lang="en-US" sz="6000" b="1" spc="-11" dirty="0" err="1" smtClean="0">
                <a:latin typeface="Arial"/>
                <a:cs typeface="Arial"/>
              </a:rPr>
              <a:t>mashg‘ulot</a:t>
            </a:r>
            <a:endParaRPr sz="6000" b="1" i="1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76208" y="2438984"/>
            <a:ext cx="737066" cy="1616149"/>
          </a:xfrm>
          <a:custGeom>
            <a:avLst/>
            <a:gdLst/>
            <a:ahLst/>
            <a:cxnLst/>
            <a:rect l="l" t="t" r="r" b="b"/>
            <a:pathLst>
              <a:path w="343534" h="680085">
                <a:moveTo>
                  <a:pt x="0" y="679462"/>
                </a:moveTo>
                <a:lnTo>
                  <a:pt x="343319" y="679462"/>
                </a:lnTo>
                <a:lnTo>
                  <a:pt x="343319" y="0"/>
                </a:lnTo>
                <a:lnTo>
                  <a:pt x="0" y="0"/>
                </a:lnTo>
                <a:lnTo>
                  <a:pt x="0" y="679462"/>
                </a:lnTo>
                <a:close/>
              </a:path>
            </a:pathLst>
          </a:custGeom>
          <a:solidFill>
            <a:srgbClr val="2264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9547" y="4224143"/>
            <a:ext cx="733727" cy="1540543"/>
          </a:xfrm>
          <a:custGeom>
            <a:avLst/>
            <a:gdLst/>
            <a:ahLst/>
            <a:cxnLst/>
            <a:rect l="l" t="t" r="r" b="b"/>
            <a:pathLst>
              <a:path w="343534" h="680085">
                <a:moveTo>
                  <a:pt x="0" y="679462"/>
                </a:moveTo>
                <a:lnTo>
                  <a:pt x="343319" y="679462"/>
                </a:lnTo>
                <a:lnTo>
                  <a:pt x="343319" y="0"/>
                </a:lnTo>
                <a:lnTo>
                  <a:pt x="0" y="0"/>
                </a:lnTo>
                <a:lnTo>
                  <a:pt x="0" y="679462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869341" y="292066"/>
            <a:ext cx="1865460" cy="1323797"/>
          </a:xfrm>
          <a:custGeom>
            <a:avLst/>
            <a:gdLst/>
            <a:ahLst/>
            <a:cxnLst/>
            <a:rect l="l" t="t" r="r" b="b"/>
            <a:pathLst>
              <a:path w="603250" h="603250">
                <a:moveTo>
                  <a:pt x="0" y="602729"/>
                </a:moveTo>
                <a:lnTo>
                  <a:pt x="602716" y="602729"/>
                </a:lnTo>
                <a:lnTo>
                  <a:pt x="602716" y="0"/>
                </a:lnTo>
                <a:lnTo>
                  <a:pt x="0" y="0"/>
                </a:lnTo>
                <a:lnTo>
                  <a:pt x="0" y="602729"/>
                </a:lnTo>
                <a:close/>
              </a:path>
            </a:pathLst>
          </a:custGeom>
          <a:solidFill>
            <a:srgbClr val="00B050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869339" y="328119"/>
            <a:ext cx="1865461" cy="1274971"/>
          </a:xfrm>
          <a:custGeom>
            <a:avLst/>
            <a:gdLst/>
            <a:ahLst/>
            <a:cxnLst/>
            <a:rect l="l" t="t" r="r" b="b"/>
            <a:pathLst>
              <a:path w="603250" h="603250">
                <a:moveTo>
                  <a:pt x="0" y="602729"/>
                </a:moveTo>
                <a:lnTo>
                  <a:pt x="602716" y="602729"/>
                </a:lnTo>
                <a:lnTo>
                  <a:pt x="602716" y="0"/>
                </a:lnTo>
                <a:lnTo>
                  <a:pt x="0" y="0"/>
                </a:lnTo>
                <a:lnTo>
                  <a:pt x="0" y="602729"/>
                </a:lnTo>
                <a:close/>
              </a:path>
            </a:pathLst>
          </a:custGeom>
          <a:ln w="30481">
            <a:solidFill>
              <a:srgbClr val="FDFDF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133831" y="575869"/>
            <a:ext cx="752246" cy="756190"/>
          </a:xfrm>
          <a:prstGeom prst="rect">
            <a:avLst/>
          </a:prstGeom>
        </p:spPr>
        <p:txBody>
          <a:bodyPr vert="horz" wrap="square" lIns="0" tIns="24198" rIns="0" bIns="0" rtlCol="0">
            <a:spAutoFit/>
          </a:bodyPr>
          <a:lstStyle/>
          <a:p>
            <a:pPr>
              <a:spcBef>
                <a:spcPts val="191"/>
              </a:spcBef>
            </a:pPr>
            <a:r>
              <a:rPr lang="en-US" sz="4800" b="1" spc="11" dirty="0" smtClean="0">
                <a:solidFill>
                  <a:srgbClr val="FDFDFD"/>
                </a:solidFill>
                <a:latin typeface="Arial"/>
                <a:cs typeface="Arial"/>
              </a:rPr>
              <a:t>5</a:t>
            </a:r>
            <a:r>
              <a:rPr sz="4800" b="1" spc="-11" dirty="0" smtClean="0">
                <a:solidFill>
                  <a:srgbClr val="FDFDFD"/>
                </a:solidFill>
                <a:latin typeface="Arial"/>
                <a:cs typeface="Arial"/>
              </a:rPr>
              <a:t>-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798134" y="691978"/>
            <a:ext cx="807417" cy="579790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3600" spc="-11" dirty="0">
                <a:solidFill>
                  <a:srgbClr val="FDFDFD"/>
                </a:solidFill>
                <a:latin typeface="Arial"/>
                <a:cs typeface="Arial"/>
              </a:rPr>
              <a:t>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172509" y="282329"/>
            <a:ext cx="5610493" cy="1256899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26887">
              <a:lnSpc>
                <a:spcPct val="100000"/>
              </a:lnSpc>
              <a:spcBef>
                <a:spcPts val="201"/>
              </a:spcBef>
            </a:pPr>
            <a:r>
              <a:rPr sz="8000" b="1" dirty="0">
                <a:solidFill>
                  <a:srgbClr val="FFFFFF"/>
                </a:solidFill>
                <a:latin typeface="Arial "/>
              </a:rPr>
              <a:t>Geograﬁya</a:t>
            </a:r>
            <a:endParaRPr sz="8000" b="1" dirty="0">
              <a:latin typeface="Arial "/>
            </a:endParaRPr>
          </a:p>
        </p:txBody>
      </p:sp>
      <p:pic>
        <p:nvPicPr>
          <p:cNvPr id="15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40376" y="0"/>
            <a:ext cx="1745796" cy="1745796"/>
          </a:xfrm>
          <a:prstGeom prst="rect">
            <a:avLst/>
          </a:prstGeom>
          <a:noFill/>
        </p:spPr>
      </p:pic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221767"/>
              </p:ext>
            </p:extLst>
          </p:nvPr>
        </p:nvGraphicFramePr>
        <p:xfrm>
          <a:off x="8123722" y="2379716"/>
          <a:ext cx="3657281" cy="31913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" name="Image" r:id="rId5" imgW="3809520" imgH="4419000" progId="Photoshop.Image.13">
                  <p:embed/>
                </p:oleObj>
              </mc:Choice>
              <mc:Fallback>
                <p:oleObj name="Image" r:id="rId5" imgW="3809520" imgH="44190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123722" y="2379716"/>
                        <a:ext cx="3657281" cy="31913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Shamolning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9267" y="6451600"/>
            <a:ext cx="5503333" cy="31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38666" y="1080633"/>
            <a:ext cx="116670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arenR"/>
            </a:pP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qanchalik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esadi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685 mm Hg            724 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Hg 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-   39</a:t>
            </a:r>
            <a:b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749 mm Hg             726 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Hg 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-   23</a:t>
            </a:r>
          </a:p>
          <a:p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718 mm Hg            701 mm Hg   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  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b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678 mm Hg             693 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Hg 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-   15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4326467" y="3496733"/>
            <a:ext cx="1329266" cy="846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4250267" y="4190999"/>
            <a:ext cx="1329267" cy="1270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4250267" y="4902199"/>
            <a:ext cx="1329266" cy="846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4250267" y="5503333"/>
            <a:ext cx="1325033" cy="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43998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Shamolning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9267" y="6451600"/>
            <a:ext cx="5503333" cy="31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45532" y="995967"/>
            <a:ext cx="1166706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agar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yashayotgan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hududga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shimoldan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janubi-g‘arbdan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janubdan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essa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nomlaymiz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Bertahan di Tengah Badai Pernikahan - dekCrayon tata | Blogger Surabay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683" y="3796734"/>
            <a:ext cx="5284412" cy="2775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fq tomonla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73" y="3796734"/>
            <a:ext cx="3547269" cy="273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99089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3344" y="1023439"/>
            <a:ext cx="11600313" cy="1077218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Shamol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qayoqdan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 "/>
              </a:rPr>
              <a:t>kelayotgan</a:t>
            </a:r>
            <a:r>
              <a:rPr lang="en-US" sz="32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 "/>
              </a:rPr>
              <a:t>bo‘lsa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ufqning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o‘sha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tomoni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endParaRPr lang="en-US" sz="3200" b="1" dirty="0" smtClean="0">
              <a:solidFill>
                <a:schemeClr val="bg1"/>
              </a:solidFill>
              <a:latin typeface="Arial "/>
            </a:endParaRPr>
          </a:p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 "/>
              </a:rPr>
              <a:t>nomi</a:t>
            </a:r>
            <a:r>
              <a:rPr lang="en-US" sz="32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bilan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ataladi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. </a:t>
            </a:r>
            <a:endParaRPr lang="ru-RU" sz="3200" b="1" dirty="0">
              <a:solidFill>
                <a:schemeClr val="bg1"/>
              </a:solidFill>
              <a:latin typeface="Arial 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403771" y="2110307"/>
            <a:ext cx="3578679" cy="3539430"/>
          </a:xfrm>
          <a:prstGeom prst="rect">
            <a:avLst/>
          </a:prstGeom>
          <a:solidFill>
            <a:srgbClr val="3333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Shamol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g‘arbdan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esayotgan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bo‘lsa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g‘arbiy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shamol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shimoli-sharqdan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kelayotgan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bo‘lsa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shimoli-sharqiy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shamol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deyiladi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va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hokazo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. </a:t>
            </a:r>
            <a:endParaRPr lang="ru-RU" sz="2800" b="1" dirty="0">
              <a:solidFill>
                <a:schemeClr val="bg1"/>
              </a:solidFill>
              <a:latin typeface="Arial "/>
            </a:endParaRPr>
          </a:p>
        </p:txBody>
      </p:sp>
      <p:pic>
        <p:nvPicPr>
          <p:cNvPr id="7170" name="Picture 2" descr="Картинки по запросу &quot;flag uzbekistna. gif&quot;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521" y="2128129"/>
            <a:ext cx="4562250" cy="523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71925" y="5809969"/>
            <a:ext cx="4686300" cy="10890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/>
          <a:srcRect r="51186"/>
          <a:stretch>
            <a:fillRect/>
          </a:stretch>
        </p:blipFill>
        <p:spPr bwMode="auto">
          <a:xfrm>
            <a:off x="252810" y="2110307"/>
            <a:ext cx="3588711" cy="3654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388469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10EAB63-C3A9-4CE4-BD8B-E80BA42967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78" t="21370" r="8768" b="23328"/>
          <a:stretch/>
        </p:blipFill>
        <p:spPr>
          <a:xfrm>
            <a:off x="7012376" y="3617279"/>
            <a:ext cx="4591502" cy="22384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5539" y="0"/>
            <a:ext cx="12197539" cy="87286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072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Shamol</a:t>
            </a:r>
            <a:r>
              <a:rPr lang="en-US" sz="5072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72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yo‘nalishi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F6B482-8E95-4430-9306-0EC777EE7481}"/>
              </a:ext>
            </a:extLst>
          </p:cNvPr>
          <p:cNvSpPr txBox="1"/>
          <p:nvPr/>
        </p:nvSpPr>
        <p:spPr>
          <a:xfrm>
            <a:off x="620681" y="973755"/>
            <a:ext cx="11173697" cy="2241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82" b="1" i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i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shimoldan</a:t>
            </a:r>
            <a:r>
              <a:rPr lang="en-US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i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essa</a:t>
            </a:r>
            <a:r>
              <a:rPr lang="ru-RU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82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382" b="1" i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i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ru-RU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3382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82" b="1" i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i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ru-RU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i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essa</a:t>
            </a:r>
            <a:r>
              <a:rPr lang="en-US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382" b="1" i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ru-RU" sz="3382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82" b="1" i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janubi-g‘arbdan</a:t>
            </a:r>
            <a:r>
              <a:rPr lang="en-US" sz="3382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i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essa</a:t>
            </a:r>
            <a:r>
              <a:rPr lang="en-US" sz="3382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382" b="1" i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janubi-g‘arbiy</a:t>
            </a:r>
            <a:r>
              <a:rPr lang="en-US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i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ru-RU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3382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82" b="1" i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i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janubdan</a:t>
            </a:r>
            <a:r>
              <a:rPr lang="ru-RU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382" b="1" i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essa</a:t>
            </a:r>
            <a:r>
              <a:rPr lang="en-US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i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i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i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382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221ECE-6781-4BFB-8513-D98642BE5A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92" t="5529" r="4798" b="5660"/>
          <a:stretch/>
        </p:blipFill>
        <p:spPr>
          <a:xfrm>
            <a:off x="-65968" y="3274380"/>
            <a:ext cx="4207737" cy="3028573"/>
          </a:xfrm>
          <a:prstGeom prst="rect">
            <a:avLst/>
          </a:prstGeom>
        </p:spPr>
      </p:pic>
      <p:pic>
        <p:nvPicPr>
          <p:cNvPr id="4098" name="Picture 2" descr="Указатель направления ветра в комплекте: продажа, цена в Актобе.  метеорологическое и гидрологическое оборудование от &quot;Товарищество с  ограниченной ответственностью «HOLDING BROADKAST»&quot; - 41337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943" y="3274380"/>
            <a:ext cx="2870607" cy="3420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5782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guli”ni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9267" y="6451600"/>
            <a:ext cx="5503333" cy="31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47523" y="1184653"/>
            <a:ext cx="704184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Bu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quyidagilarni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guli”ni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Роза ветров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637" y="1184653"/>
            <a:ext cx="4563003" cy="456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6785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guli”ni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9267" y="6451600"/>
            <a:ext cx="5503333" cy="31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45532" y="995967"/>
            <a:ext cx="685195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esgan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shamollarning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yo‘nalishini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ko‘rsatuvchi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b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5" name="Picture 2" descr="Роза ветров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0149" y="1335607"/>
            <a:ext cx="4492451" cy="449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5211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8522" y="-22821"/>
            <a:ext cx="12197539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guli”ni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Земной шар с очертаниями Азии и Австралии">
            <a:extLst>
              <a:ext uri="{FF2B5EF4-FFF2-40B4-BE49-F238E27FC236}">
                <a16:creationId xmlns:a16="http://schemas.microsoft.com/office/drawing/2014/main" id="{35179159-8FBE-498E-A9CA-CB66AA16F8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26717" y="4494324"/>
            <a:ext cx="304378" cy="304378"/>
          </a:xfrm>
          <a:prstGeom prst="rect">
            <a:avLst/>
          </a:prstGeom>
        </p:spPr>
      </p:pic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96ED242B-A08C-4B5D-8764-566241896852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6331097" y="4646513"/>
            <a:ext cx="1591174" cy="242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30D1CC28-ED6B-4368-BFF4-52A5719ADD67}"/>
              </a:ext>
            </a:extLst>
          </p:cNvPr>
          <p:cNvCxnSpPr>
            <a:cxnSpLocks/>
            <a:stCxn id="8" idx="0"/>
          </p:cNvCxnSpPr>
          <p:nvPr/>
        </p:nvCxnSpPr>
        <p:spPr>
          <a:xfrm flipH="1" flipV="1">
            <a:off x="6161389" y="3276811"/>
            <a:ext cx="17519" cy="12175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C209A234-9038-4D16-8538-C5768549A607}"/>
              </a:ext>
            </a:extLst>
          </p:cNvPr>
          <p:cNvCxnSpPr>
            <a:stCxn id="8" idx="1"/>
          </p:cNvCxnSpPr>
          <p:nvPr/>
        </p:nvCxnSpPr>
        <p:spPr>
          <a:xfrm flipH="1">
            <a:off x="4117542" y="4646513"/>
            <a:ext cx="190917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8292B06A-CCF0-4C2E-BEB9-DBCCE9BFD404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6178907" y="4798703"/>
            <a:ext cx="31764" cy="12526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5CFA400B-B54E-4211-BDA6-56F3AD4DCF10}"/>
              </a:ext>
            </a:extLst>
          </p:cNvPr>
          <p:cNvCxnSpPr>
            <a:cxnSpLocks/>
          </p:cNvCxnSpPr>
          <p:nvPr/>
        </p:nvCxnSpPr>
        <p:spPr>
          <a:xfrm flipH="1">
            <a:off x="5165281" y="3733378"/>
            <a:ext cx="1961403" cy="191374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0978E8CC-0FC4-4DD6-9072-641C2D039D50}"/>
              </a:ext>
            </a:extLst>
          </p:cNvPr>
          <p:cNvCxnSpPr>
            <a:cxnSpLocks/>
          </p:cNvCxnSpPr>
          <p:nvPr/>
        </p:nvCxnSpPr>
        <p:spPr>
          <a:xfrm>
            <a:off x="5165281" y="3586100"/>
            <a:ext cx="2058062" cy="206102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964AB30D-5677-435A-9428-439578BB3B22}"/>
              </a:ext>
            </a:extLst>
          </p:cNvPr>
          <p:cNvSpPr txBox="1"/>
          <p:nvPr/>
        </p:nvSpPr>
        <p:spPr>
          <a:xfrm>
            <a:off x="126908" y="3364124"/>
            <a:ext cx="3724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Masshtab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– 1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kun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7F649B55-55A4-45E8-AAA9-840A2F18A8C5}"/>
              </a:ext>
            </a:extLst>
          </p:cNvPr>
          <p:cNvCxnSpPr>
            <a:cxnSpLocks/>
          </p:cNvCxnSpPr>
          <p:nvPr/>
        </p:nvCxnSpPr>
        <p:spPr>
          <a:xfrm>
            <a:off x="6049724" y="4189946"/>
            <a:ext cx="240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75CB5201-D8FD-4358-A901-86F6BDC352E9}"/>
              </a:ext>
            </a:extLst>
          </p:cNvPr>
          <p:cNvCxnSpPr/>
          <p:nvPr/>
        </p:nvCxnSpPr>
        <p:spPr>
          <a:xfrm>
            <a:off x="6027170" y="3971587"/>
            <a:ext cx="240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4B275F71-FB55-4B5E-ABD2-3C5AC867930B}"/>
              </a:ext>
            </a:extLst>
          </p:cNvPr>
          <p:cNvCxnSpPr>
            <a:cxnSpLocks/>
          </p:cNvCxnSpPr>
          <p:nvPr/>
        </p:nvCxnSpPr>
        <p:spPr>
          <a:xfrm>
            <a:off x="6400378" y="4310876"/>
            <a:ext cx="159003" cy="169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4E521518-60B2-4869-9B28-25AD4FB3F4A2}"/>
              </a:ext>
            </a:extLst>
          </p:cNvPr>
          <p:cNvCxnSpPr>
            <a:cxnSpLocks/>
          </p:cNvCxnSpPr>
          <p:nvPr/>
        </p:nvCxnSpPr>
        <p:spPr>
          <a:xfrm flipH="1">
            <a:off x="6635475" y="4494324"/>
            <a:ext cx="2" cy="304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1AF0FE5D-0BA2-4EC4-81A8-24C2DCBAC0E4}"/>
              </a:ext>
            </a:extLst>
          </p:cNvPr>
          <p:cNvCxnSpPr/>
          <p:nvPr/>
        </p:nvCxnSpPr>
        <p:spPr>
          <a:xfrm flipH="1">
            <a:off x="6400378" y="4798702"/>
            <a:ext cx="159003" cy="1521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49D82850-6761-4AB6-8B5A-EBD4DD02289C}"/>
              </a:ext>
            </a:extLst>
          </p:cNvPr>
          <p:cNvCxnSpPr>
            <a:cxnSpLocks/>
          </p:cNvCxnSpPr>
          <p:nvPr/>
        </p:nvCxnSpPr>
        <p:spPr>
          <a:xfrm flipH="1">
            <a:off x="6567329" y="5003137"/>
            <a:ext cx="186832" cy="1521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F83C2D59-8D98-4C21-B30C-AD6157FB5154}"/>
              </a:ext>
            </a:extLst>
          </p:cNvPr>
          <p:cNvCxnSpPr>
            <a:cxnSpLocks/>
          </p:cNvCxnSpPr>
          <p:nvPr/>
        </p:nvCxnSpPr>
        <p:spPr>
          <a:xfrm>
            <a:off x="6026717" y="5026986"/>
            <a:ext cx="3043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A125F956-2189-4243-B448-7CFE9B5E19B9}"/>
              </a:ext>
            </a:extLst>
          </p:cNvPr>
          <p:cNvCxnSpPr>
            <a:cxnSpLocks/>
          </p:cNvCxnSpPr>
          <p:nvPr/>
        </p:nvCxnSpPr>
        <p:spPr>
          <a:xfrm>
            <a:off x="5791622" y="4874797"/>
            <a:ext cx="159003" cy="1521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89D7988E-EC61-414A-9BAA-0F0D81D19A97}"/>
              </a:ext>
            </a:extLst>
          </p:cNvPr>
          <p:cNvCxnSpPr>
            <a:cxnSpLocks/>
          </p:cNvCxnSpPr>
          <p:nvPr/>
        </p:nvCxnSpPr>
        <p:spPr>
          <a:xfrm>
            <a:off x="5559933" y="5141422"/>
            <a:ext cx="162406" cy="1132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0CE7EF46-AC8B-4AE4-A912-C7E29E717E13}"/>
              </a:ext>
            </a:extLst>
          </p:cNvPr>
          <p:cNvCxnSpPr/>
          <p:nvPr/>
        </p:nvCxnSpPr>
        <p:spPr>
          <a:xfrm>
            <a:off x="5722339" y="4494324"/>
            <a:ext cx="0" cy="304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52DDC9BA-4624-41B8-98AB-4ABB6E05A2F7}"/>
              </a:ext>
            </a:extLst>
          </p:cNvPr>
          <p:cNvCxnSpPr>
            <a:cxnSpLocks/>
          </p:cNvCxnSpPr>
          <p:nvPr/>
        </p:nvCxnSpPr>
        <p:spPr>
          <a:xfrm flipV="1">
            <a:off x="5335054" y="4494324"/>
            <a:ext cx="0" cy="304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B6D9A154-117C-4B54-BE84-D6182B444D59}"/>
              </a:ext>
            </a:extLst>
          </p:cNvPr>
          <p:cNvCxnSpPr/>
          <p:nvPr/>
        </p:nvCxnSpPr>
        <p:spPr>
          <a:xfrm>
            <a:off x="4988960" y="4494324"/>
            <a:ext cx="0" cy="304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2332B35D-52E9-4641-A4AA-CF0D20D8F400}"/>
              </a:ext>
            </a:extLst>
          </p:cNvPr>
          <p:cNvCxnSpPr/>
          <p:nvPr/>
        </p:nvCxnSpPr>
        <p:spPr>
          <a:xfrm>
            <a:off x="4574109" y="4494324"/>
            <a:ext cx="0" cy="304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E91139A1-27A4-481D-B193-6E2346EAFFAB}"/>
              </a:ext>
            </a:extLst>
          </p:cNvPr>
          <p:cNvCxnSpPr/>
          <p:nvPr/>
        </p:nvCxnSpPr>
        <p:spPr>
          <a:xfrm flipH="1">
            <a:off x="5791622" y="4189946"/>
            <a:ext cx="159003" cy="1521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A2949220-CF17-4C18-9FE5-CA44B18924BF}"/>
              </a:ext>
            </a:extLst>
          </p:cNvPr>
          <p:cNvCxnSpPr>
            <a:cxnSpLocks/>
          </p:cNvCxnSpPr>
          <p:nvPr/>
        </p:nvCxnSpPr>
        <p:spPr>
          <a:xfrm flipH="1">
            <a:off x="5526012" y="3980539"/>
            <a:ext cx="152927" cy="1710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BBFDE431-01E3-4B65-88E3-64ADFEDAAEF6}"/>
              </a:ext>
            </a:extLst>
          </p:cNvPr>
          <p:cNvSpPr txBox="1"/>
          <p:nvPr/>
        </p:nvSpPr>
        <p:spPr>
          <a:xfrm>
            <a:off x="8002807" y="4280479"/>
            <a:ext cx="862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Shq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511F887-21D5-4A06-A8AE-3F95211C77D1}"/>
              </a:ext>
            </a:extLst>
          </p:cNvPr>
          <p:cNvSpPr txBox="1"/>
          <p:nvPr/>
        </p:nvSpPr>
        <p:spPr>
          <a:xfrm>
            <a:off x="5950625" y="605110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D74F672-7D34-4AC8-B6D8-CD116EC0F383}"/>
              </a:ext>
            </a:extLst>
          </p:cNvPr>
          <p:cNvSpPr txBox="1"/>
          <p:nvPr/>
        </p:nvSpPr>
        <p:spPr>
          <a:xfrm>
            <a:off x="5819487" y="2660617"/>
            <a:ext cx="643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79A8381-5D0F-4FE3-BBEB-0A979A714E65}"/>
              </a:ext>
            </a:extLst>
          </p:cNvPr>
          <p:cNvSpPr txBox="1"/>
          <p:nvPr/>
        </p:nvSpPr>
        <p:spPr>
          <a:xfrm>
            <a:off x="3554502" y="4280479"/>
            <a:ext cx="5629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G‘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5F861DD-4375-465F-B79B-757A84E94321}"/>
              </a:ext>
            </a:extLst>
          </p:cNvPr>
          <p:cNvSpPr txBox="1"/>
          <p:nvPr/>
        </p:nvSpPr>
        <p:spPr>
          <a:xfrm>
            <a:off x="4305038" y="3002826"/>
            <a:ext cx="10823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-g‘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9C9BE67-0EB7-472C-9A17-ACAB663259D1}"/>
              </a:ext>
            </a:extLst>
          </p:cNvPr>
          <p:cNvSpPr txBox="1"/>
          <p:nvPr/>
        </p:nvSpPr>
        <p:spPr>
          <a:xfrm>
            <a:off x="6883361" y="3257937"/>
            <a:ext cx="14029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Sh-shq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C1BFB140-5014-49EF-9555-DF822F7ED27A}"/>
              </a:ext>
            </a:extLst>
          </p:cNvPr>
          <p:cNvSpPr txBox="1"/>
          <p:nvPr/>
        </p:nvSpPr>
        <p:spPr>
          <a:xfrm>
            <a:off x="7056803" y="5621119"/>
            <a:ext cx="1144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J-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shq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7C6F978-E13B-451C-9798-F7176407511E}"/>
              </a:ext>
            </a:extLst>
          </p:cNvPr>
          <p:cNvSpPr txBox="1"/>
          <p:nvPr/>
        </p:nvSpPr>
        <p:spPr>
          <a:xfrm>
            <a:off x="4305285" y="5430456"/>
            <a:ext cx="8242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J-g‘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2332B35D-52E9-4641-A4AA-CF0D20D8F400}"/>
              </a:ext>
            </a:extLst>
          </p:cNvPr>
          <p:cNvCxnSpPr/>
          <p:nvPr/>
        </p:nvCxnSpPr>
        <p:spPr>
          <a:xfrm>
            <a:off x="6970176" y="4518583"/>
            <a:ext cx="0" cy="304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2332B35D-52E9-4641-A4AA-CF0D20D8F400}"/>
              </a:ext>
            </a:extLst>
          </p:cNvPr>
          <p:cNvCxnSpPr/>
          <p:nvPr/>
        </p:nvCxnSpPr>
        <p:spPr>
          <a:xfrm>
            <a:off x="7342709" y="4508429"/>
            <a:ext cx="0" cy="304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2332B35D-52E9-4641-A4AA-CF0D20D8F400}"/>
              </a:ext>
            </a:extLst>
          </p:cNvPr>
          <p:cNvCxnSpPr/>
          <p:nvPr/>
        </p:nvCxnSpPr>
        <p:spPr>
          <a:xfrm>
            <a:off x="7664442" y="4518583"/>
            <a:ext cx="0" cy="304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2332B35D-52E9-4641-A4AA-CF0D20D8F400}"/>
              </a:ext>
            </a:extLst>
          </p:cNvPr>
          <p:cNvCxnSpPr/>
          <p:nvPr/>
        </p:nvCxnSpPr>
        <p:spPr>
          <a:xfrm flipH="1">
            <a:off x="5340626" y="3777388"/>
            <a:ext cx="186000" cy="1941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F83C2D59-8D98-4C21-B30C-AD6157FB5154}"/>
              </a:ext>
            </a:extLst>
          </p:cNvPr>
          <p:cNvCxnSpPr>
            <a:cxnSpLocks/>
          </p:cNvCxnSpPr>
          <p:nvPr/>
        </p:nvCxnSpPr>
        <p:spPr>
          <a:xfrm>
            <a:off x="6026717" y="5235536"/>
            <a:ext cx="3043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F83C2D59-8D98-4C21-B30C-AD6157FB5154}"/>
              </a:ext>
            </a:extLst>
          </p:cNvPr>
          <p:cNvCxnSpPr>
            <a:cxnSpLocks/>
          </p:cNvCxnSpPr>
          <p:nvPr/>
        </p:nvCxnSpPr>
        <p:spPr>
          <a:xfrm>
            <a:off x="6042123" y="5425004"/>
            <a:ext cx="3043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4B275F71-FB55-4B5E-ABD2-3C5AC867930B}"/>
              </a:ext>
            </a:extLst>
          </p:cNvPr>
          <p:cNvCxnSpPr>
            <a:cxnSpLocks/>
          </p:cNvCxnSpPr>
          <p:nvPr/>
        </p:nvCxnSpPr>
        <p:spPr>
          <a:xfrm>
            <a:off x="6535088" y="4161961"/>
            <a:ext cx="185739" cy="1542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4B275F71-FB55-4B5E-ABD2-3C5AC867930B}"/>
              </a:ext>
            </a:extLst>
          </p:cNvPr>
          <p:cNvCxnSpPr>
            <a:cxnSpLocks/>
          </p:cNvCxnSpPr>
          <p:nvPr/>
        </p:nvCxnSpPr>
        <p:spPr>
          <a:xfrm>
            <a:off x="6695967" y="4039398"/>
            <a:ext cx="159570" cy="1225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75CB5201-D8FD-4358-A901-86F6BDC352E9}"/>
              </a:ext>
            </a:extLst>
          </p:cNvPr>
          <p:cNvCxnSpPr/>
          <p:nvPr/>
        </p:nvCxnSpPr>
        <p:spPr>
          <a:xfrm>
            <a:off x="6014841" y="3742565"/>
            <a:ext cx="240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75CB5201-D8FD-4358-A901-86F6BDC352E9}"/>
              </a:ext>
            </a:extLst>
          </p:cNvPr>
          <p:cNvCxnSpPr/>
          <p:nvPr/>
        </p:nvCxnSpPr>
        <p:spPr>
          <a:xfrm>
            <a:off x="6042123" y="3586100"/>
            <a:ext cx="240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49D82850-6761-4AB6-8B5A-EBD4DD02289C}"/>
              </a:ext>
            </a:extLst>
          </p:cNvPr>
          <p:cNvCxnSpPr>
            <a:cxnSpLocks/>
          </p:cNvCxnSpPr>
          <p:nvPr/>
        </p:nvCxnSpPr>
        <p:spPr>
          <a:xfrm flipH="1">
            <a:off x="6735965" y="5198052"/>
            <a:ext cx="186832" cy="1521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Прямоугольник 56"/>
          <p:cNvSpPr/>
          <p:nvPr/>
        </p:nvSpPr>
        <p:spPr>
          <a:xfrm>
            <a:off x="177800" y="847331"/>
            <a:ext cx="1167401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“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guli”ni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ufq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esish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mutanosib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belgilab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078647" y="4518583"/>
            <a:ext cx="286436" cy="2801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9759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77" grpId="0"/>
      <p:bldP spid="79" grpId="0"/>
      <p:bldP spid="80" grpId="0"/>
      <p:bldP spid="85" grpId="0"/>
      <p:bldP spid="86" grpId="0"/>
      <p:bldP spid="87" grpId="0"/>
      <p:bldP spid="8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8522" y="-22821"/>
            <a:ext cx="12197539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guli”ni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Земной шар с очертаниями Азии и Австралии">
            <a:extLst>
              <a:ext uri="{FF2B5EF4-FFF2-40B4-BE49-F238E27FC236}">
                <a16:creationId xmlns:a16="http://schemas.microsoft.com/office/drawing/2014/main" id="{35179159-8FBE-498E-A9CA-CB66AA16F8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26717" y="4494324"/>
            <a:ext cx="304378" cy="304378"/>
          </a:xfrm>
          <a:prstGeom prst="rect">
            <a:avLst/>
          </a:prstGeom>
        </p:spPr>
      </p:pic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96ED242B-A08C-4B5D-8764-566241896852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6331097" y="4646513"/>
            <a:ext cx="1591174" cy="242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30D1CC28-ED6B-4368-BFF4-52A5719ADD67}"/>
              </a:ext>
            </a:extLst>
          </p:cNvPr>
          <p:cNvCxnSpPr>
            <a:cxnSpLocks/>
            <a:stCxn id="8" idx="0"/>
          </p:cNvCxnSpPr>
          <p:nvPr/>
        </p:nvCxnSpPr>
        <p:spPr>
          <a:xfrm flipH="1" flipV="1">
            <a:off x="6161389" y="3276811"/>
            <a:ext cx="17519" cy="12175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C209A234-9038-4D16-8538-C5768549A607}"/>
              </a:ext>
            </a:extLst>
          </p:cNvPr>
          <p:cNvCxnSpPr>
            <a:stCxn id="8" idx="1"/>
          </p:cNvCxnSpPr>
          <p:nvPr/>
        </p:nvCxnSpPr>
        <p:spPr>
          <a:xfrm flipH="1">
            <a:off x="4117542" y="4646513"/>
            <a:ext cx="190917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8292B06A-CCF0-4C2E-BEB9-DBCCE9BFD404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6178907" y="4798703"/>
            <a:ext cx="31764" cy="12526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5CFA400B-B54E-4211-BDA6-56F3AD4DCF10}"/>
              </a:ext>
            </a:extLst>
          </p:cNvPr>
          <p:cNvCxnSpPr>
            <a:cxnSpLocks/>
          </p:cNvCxnSpPr>
          <p:nvPr/>
        </p:nvCxnSpPr>
        <p:spPr>
          <a:xfrm flipH="1">
            <a:off x="5165281" y="3733378"/>
            <a:ext cx="1961403" cy="191374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0978E8CC-0FC4-4DD6-9072-641C2D039D50}"/>
              </a:ext>
            </a:extLst>
          </p:cNvPr>
          <p:cNvCxnSpPr>
            <a:cxnSpLocks/>
          </p:cNvCxnSpPr>
          <p:nvPr/>
        </p:nvCxnSpPr>
        <p:spPr>
          <a:xfrm>
            <a:off x="5165281" y="3586100"/>
            <a:ext cx="2058062" cy="206102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964AB30D-5677-435A-9428-439578BB3B22}"/>
              </a:ext>
            </a:extLst>
          </p:cNvPr>
          <p:cNvSpPr txBox="1"/>
          <p:nvPr/>
        </p:nvSpPr>
        <p:spPr>
          <a:xfrm>
            <a:off x="193443" y="2722172"/>
            <a:ext cx="3724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Masshtab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– 1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kun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7F649B55-55A4-45E8-AAA9-840A2F18A8C5}"/>
              </a:ext>
            </a:extLst>
          </p:cNvPr>
          <p:cNvCxnSpPr>
            <a:cxnSpLocks/>
          </p:cNvCxnSpPr>
          <p:nvPr/>
        </p:nvCxnSpPr>
        <p:spPr>
          <a:xfrm>
            <a:off x="6049724" y="4189946"/>
            <a:ext cx="240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75CB5201-D8FD-4358-A901-86F6BDC352E9}"/>
              </a:ext>
            </a:extLst>
          </p:cNvPr>
          <p:cNvCxnSpPr/>
          <p:nvPr/>
        </p:nvCxnSpPr>
        <p:spPr>
          <a:xfrm>
            <a:off x="6027170" y="3971587"/>
            <a:ext cx="240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4B275F71-FB55-4B5E-ABD2-3C5AC867930B}"/>
              </a:ext>
            </a:extLst>
          </p:cNvPr>
          <p:cNvCxnSpPr>
            <a:cxnSpLocks/>
          </p:cNvCxnSpPr>
          <p:nvPr/>
        </p:nvCxnSpPr>
        <p:spPr>
          <a:xfrm>
            <a:off x="6400378" y="4310876"/>
            <a:ext cx="159003" cy="169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4E521518-60B2-4869-9B28-25AD4FB3F4A2}"/>
              </a:ext>
            </a:extLst>
          </p:cNvPr>
          <p:cNvCxnSpPr>
            <a:cxnSpLocks/>
          </p:cNvCxnSpPr>
          <p:nvPr/>
        </p:nvCxnSpPr>
        <p:spPr>
          <a:xfrm flipH="1">
            <a:off x="6635475" y="4494324"/>
            <a:ext cx="2" cy="304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1AF0FE5D-0BA2-4EC4-81A8-24C2DCBAC0E4}"/>
              </a:ext>
            </a:extLst>
          </p:cNvPr>
          <p:cNvCxnSpPr/>
          <p:nvPr/>
        </p:nvCxnSpPr>
        <p:spPr>
          <a:xfrm flipH="1">
            <a:off x="6400378" y="4798702"/>
            <a:ext cx="159003" cy="1521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49D82850-6761-4AB6-8B5A-EBD4DD02289C}"/>
              </a:ext>
            </a:extLst>
          </p:cNvPr>
          <p:cNvCxnSpPr>
            <a:cxnSpLocks/>
          </p:cNvCxnSpPr>
          <p:nvPr/>
        </p:nvCxnSpPr>
        <p:spPr>
          <a:xfrm flipH="1">
            <a:off x="6567329" y="5003137"/>
            <a:ext cx="186832" cy="1521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F83C2D59-8D98-4C21-B30C-AD6157FB5154}"/>
              </a:ext>
            </a:extLst>
          </p:cNvPr>
          <p:cNvCxnSpPr>
            <a:cxnSpLocks/>
          </p:cNvCxnSpPr>
          <p:nvPr/>
        </p:nvCxnSpPr>
        <p:spPr>
          <a:xfrm>
            <a:off x="6026717" y="5026986"/>
            <a:ext cx="3043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A125F956-2189-4243-B448-7CFE9B5E19B9}"/>
              </a:ext>
            </a:extLst>
          </p:cNvPr>
          <p:cNvCxnSpPr>
            <a:cxnSpLocks/>
          </p:cNvCxnSpPr>
          <p:nvPr/>
        </p:nvCxnSpPr>
        <p:spPr>
          <a:xfrm>
            <a:off x="5791622" y="4874797"/>
            <a:ext cx="159003" cy="1521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89D7988E-EC61-414A-9BAA-0F0D81D19A97}"/>
              </a:ext>
            </a:extLst>
          </p:cNvPr>
          <p:cNvCxnSpPr>
            <a:cxnSpLocks/>
          </p:cNvCxnSpPr>
          <p:nvPr/>
        </p:nvCxnSpPr>
        <p:spPr>
          <a:xfrm>
            <a:off x="5559933" y="5141422"/>
            <a:ext cx="162406" cy="1132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0CE7EF46-AC8B-4AE4-A912-C7E29E717E13}"/>
              </a:ext>
            </a:extLst>
          </p:cNvPr>
          <p:cNvCxnSpPr/>
          <p:nvPr/>
        </p:nvCxnSpPr>
        <p:spPr>
          <a:xfrm>
            <a:off x="5722339" y="4494324"/>
            <a:ext cx="0" cy="304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52DDC9BA-4624-41B8-98AB-4ABB6E05A2F7}"/>
              </a:ext>
            </a:extLst>
          </p:cNvPr>
          <p:cNvCxnSpPr>
            <a:cxnSpLocks/>
          </p:cNvCxnSpPr>
          <p:nvPr/>
        </p:nvCxnSpPr>
        <p:spPr>
          <a:xfrm flipV="1">
            <a:off x="5335054" y="4494324"/>
            <a:ext cx="0" cy="304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B6D9A154-117C-4B54-BE84-D6182B444D59}"/>
              </a:ext>
            </a:extLst>
          </p:cNvPr>
          <p:cNvCxnSpPr/>
          <p:nvPr/>
        </p:nvCxnSpPr>
        <p:spPr>
          <a:xfrm>
            <a:off x="4988960" y="4494324"/>
            <a:ext cx="0" cy="304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2332B35D-52E9-4641-A4AA-CF0D20D8F400}"/>
              </a:ext>
            </a:extLst>
          </p:cNvPr>
          <p:cNvCxnSpPr/>
          <p:nvPr/>
        </p:nvCxnSpPr>
        <p:spPr>
          <a:xfrm>
            <a:off x="4574109" y="4494324"/>
            <a:ext cx="0" cy="304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E91139A1-27A4-481D-B193-6E2346EAFFAB}"/>
              </a:ext>
            </a:extLst>
          </p:cNvPr>
          <p:cNvCxnSpPr/>
          <p:nvPr/>
        </p:nvCxnSpPr>
        <p:spPr>
          <a:xfrm flipH="1">
            <a:off x="5791622" y="4189946"/>
            <a:ext cx="159003" cy="1521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A2949220-CF17-4C18-9FE5-CA44B18924BF}"/>
              </a:ext>
            </a:extLst>
          </p:cNvPr>
          <p:cNvCxnSpPr>
            <a:cxnSpLocks/>
          </p:cNvCxnSpPr>
          <p:nvPr/>
        </p:nvCxnSpPr>
        <p:spPr>
          <a:xfrm flipH="1">
            <a:off x="5526012" y="3980539"/>
            <a:ext cx="152927" cy="1710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BBFDE431-01E3-4B65-88E3-64ADFEDAAEF6}"/>
              </a:ext>
            </a:extLst>
          </p:cNvPr>
          <p:cNvSpPr txBox="1"/>
          <p:nvPr/>
        </p:nvSpPr>
        <p:spPr>
          <a:xfrm>
            <a:off x="8002807" y="4280479"/>
            <a:ext cx="862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Shq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511F887-21D5-4A06-A8AE-3F95211C77D1}"/>
              </a:ext>
            </a:extLst>
          </p:cNvPr>
          <p:cNvSpPr txBox="1"/>
          <p:nvPr/>
        </p:nvSpPr>
        <p:spPr>
          <a:xfrm>
            <a:off x="5950625" y="605110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D74F672-7D34-4AC8-B6D8-CD116EC0F383}"/>
              </a:ext>
            </a:extLst>
          </p:cNvPr>
          <p:cNvSpPr txBox="1"/>
          <p:nvPr/>
        </p:nvSpPr>
        <p:spPr>
          <a:xfrm>
            <a:off x="5819487" y="2660617"/>
            <a:ext cx="643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79A8381-5D0F-4FE3-BBEB-0A979A714E65}"/>
              </a:ext>
            </a:extLst>
          </p:cNvPr>
          <p:cNvSpPr txBox="1"/>
          <p:nvPr/>
        </p:nvSpPr>
        <p:spPr>
          <a:xfrm>
            <a:off x="3554502" y="4280479"/>
            <a:ext cx="5629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G‘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5F861DD-4375-465F-B79B-757A84E94321}"/>
              </a:ext>
            </a:extLst>
          </p:cNvPr>
          <p:cNvSpPr txBox="1"/>
          <p:nvPr/>
        </p:nvSpPr>
        <p:spPr>
          <a:xfrm>
            <a:off x="4305038" y="3002826"/>
            <a:ext cx="10823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-g‘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9C9BE67-0EB7-472C-9A17-ACAB663259D1}"/>
              </a:ext>
            </a:extLst>
          </p:cNvPr>
          <p:cNvSpPr txBox="1"/>
          <p:nvPr/>
        </p:nvSpPr>
        <p:spPr>
          <a:xfrm>
            <a:off x="6883361" y="3257937"/>
            <a:ext cx="14029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Sh-shq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C1BFB140-5014-49EF-9555-DF822F7ED27A}"/>
              </a:ext>
            </a:extLst>
          </p:cNvPr>
          <p:cNvSpPr txBox="1"/>
          <p:nvPr/>
        </p:nvSpPr>
        <p:spPr>
          <a:xfrm>
            <a:off x="7056803" y="5621119"/>
            <a:ext cx="1144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J-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shq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7C6F978-E13B-451C-9798-F7176407511E}"/>
              </a:ext>
            </a:extLst>
          </p:cNvPr>
          <p:cNvSpPr txBox="1"/>
          <p:nvPr/>
        </p:nvSpPr>
        <p:spPr>
          <a:xfrm>
            <a:off x="4305285" y="5430456"/>
            <a:ext cx="8242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J-g‘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2332B35D-52E9-4641-A4AA-CF0D20D8F400}"/>
              </a:ext>
            </a:extLst>
          </p:cNvPr>
          <p:cNvCxnSpPr/>
          <p:nvPr/>
        </p:nvCxnSpPr>
        <p:spPr>
          <a:xfrm>
            <a:off x="6970176" y="4518583"/>
            <a:ext cx="0" cy="304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2332B35D-52E9-4641-A4AA-CF0D20D8F400}"/>
              </a:ext>
            </a:extLst>
          </p:cNvPr>
          <p:cNvCxnSpPr/>
          <p:nvPr/>
        </p:nvCxnSpPr>
        <p:spPr>
          <a:xfrm>
            <a:off x="7342709" y="4508429"/>
            <a:ext cx="0" cy="304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2332B35D-52E9-4641-A4AA-CF0D20D8F400}"/>
              </a:ext>
            </a:extLst>
          </p:cNvPr>
          <p:cNvCxnSpPr/>
          <p:nvPr/>
        </p:nvCxnSpPr>
        <p:spPr>
          <a:xfrm>
            <a:off x="7664442" y="4518583"/>
            <a:ext cx="0" cy="304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2332B35D-52E9-4641-A4AA-CF0D20D8F400}"/>
              </a:ext>
            </a:extLst>
          </p:cNvPr>
          <p:cNvCxnSpPr/>
          <p:nvPr/>
        </p:nvCxnSpPr>
        <p:spPr>
          <a:xfrm flipH="1">
            <a:off x="5340626" y="3777388"/>
            <a:ext cx="186000" cy="1941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F83C2D59-8D98-4C21-B30C-AD6157FB5154}"/>
              </a:ext>
            </a:extLst>
          </p:cNvPr>
          <p:cNvCxnSpPr>
            <a:cxnSpLocks/>
          </p:cNvCxnSpPr>
          <p:nvPr/>
        </p:nvCxnSpPr>
        <p:spPr>
          <a:xfrm>
            <a:off x="6026717" y="5235536"/>
            <a:ext cx="3043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F83C2D59-8D98-4C21-B30C-AD6157FB5154}"/>
              </a:ext>
            </a:extLst>
          </p:cNvPr>
          <p:cNvCxnSpPr>
            <a:cxnSpLocks/>
          </p:cNvCxnSpPr>
          <p:nvPr/>
        </p:nvCxnSpPr>
        <p:spPr>
          <a:xfrm>
            <a:off x="6042123" y="5425004"/>
            <a:ext cx="3043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4B275F71-FB55-4B5E-ABD2-3C5AC867930B}"/>
              </a:ext>
            </a:extLst>
          </p:cNvPr>
          <p:cNvCxnSpPr>
            <a:cxnSpLocks/>
          </p:cNvCxnSpPr>
          <p:nvPr/>
        </p:nvCxnSpPr>
        <p:spPr>
          <a:xfrm>
            <a:off x="6535088" y="4161961"/>
            <a:ext cx="185739" cy="1542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4B275F71-FB55-4B5E-ABD2-3C5AC867930B}"/>
              </a:ext>
            </a:extLst>
          </p:cNvPr>
          <p:cNvCxnSpPr>
            <a:cxnSpLocks/>
          </p:cNvCxnSpPr>
          <p:nvPr/>
        </p:nvCxnSpPr>
        <p:spPr>
          <a:xfrm>
            <a:off x="6695967" y="4039398"/>
            <a:ext cx="159570" cy="1225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75CB5201-D8FD-4358-A901-86F6BDC352E9}"/>
              </a:ext>
            </a:extLst>
          </p:cNvPr>
          <p:cNvCxnSpPr/>
          <p:nvPr/>
        </p:nvCxnSpPr>
        <p:spPr>
          <a:xfrm>
            <a:off x="6014841" y="3742565"/>
            <a:ext cx="240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75CB5201-D8FD-4358-A901-86F6BDC352E9}"/>
              </a:ext>
            </a:extLst>
          </p:cNvPr>
          <p:cNvCxnSpPr/>
          <p:nvPr/>
        </p:nvCxnSpPr>
        <p:spPr>
          <a:xfrm>
            <a:off x="6042123" y="3586100"/>
            <a:ext cx="2408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49D82850-6761-4AB6-8B5A-EBD4DD02289C}"/>
              </a:ext>
            </a:extLst>
          </p:cNvPr>
          <p:cNvCxnSpPr>
            <a:cxnSpLocks/>
          </p:cNvCxnSpPr>
          <p:nvPr/>
        </p:nvCxnSpPr>
        <p:spPr>
          <a:xfrm flipH="1">
            <a:off x="6735965" y="5198052"/>
            <a:ext cx="186832" cy="1521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7604286"/>
              </p:ext>
            </p:extLst>
          </p:nvPr>
        </p:nvGraphicFramePr>
        <p:xfrm>
          <a:off x="152404" y="916812"/>
          <a:ext cx="11878725" cy="16031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19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1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19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19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19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19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19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19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191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9191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191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9191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9191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9191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9191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90210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1-kun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2-kun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3-kun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4-kun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5-kun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6-kun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7-kun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8-kun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9-kun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10-kun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11-kun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12-kun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13-kun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14-kun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15-kun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94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sh-shq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shq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j-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shq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j-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shq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j-g‘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j-g‘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</a:t>
                      </a:r>
                      <a:endParaRPr lang="ru-RU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</a:t>
                      </a:r>
                      <a:endParaRPr lang="ru-RU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</a:t>
                      </a:r>
                      <a:endParaRPr lang="ru-RU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</a:t>
                      </a:r>
                      <a:endParaRPr lang="ru-RU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-g‘</a:t>
                      </a:r>
                      <a:endParaRPr lang="ru-RU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-g‘</a:t>
                      </a:r>
                      <a:endParaRPr lang="ru-RU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9" name="Овал 48"/>
          <p:cNvSpPr/>
          <p:nvPr/>
        </p:nvSpPr>
        <p:spPr>
          <a:xfrm>
            <a:off x="6078647" y="4518583"/>
            <a:ext cx="286436" cy="2801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6412535" y="4342135"/>
            <a:ext cx="100048" cy="923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6574543" y="4599156"/>
            <a:ext cx="100048" cy="923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6610721" y="5041157"/>
            <a:ext cx="100048" cy="923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6119455" y="4986885"/>
            <a:ext cx="100048" cy="923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5585618" y="5153792"/>
            <a:ext cx="100048" cy="923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4524085" y="4599156"/>
            <a:ext cx="100048" cy="923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5561182" y="4021770"/>
            <a:ext cx="100048" cy="923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>
            <a:stCxn id="69" idx="0"/>
          </p:cNvCxnSpPr>
          <p:nvPr/>
        </p:nvCxnSpPr>
        <p:spPr>
          <a:xfrm>
            <a:off x="6158853" y="3930454"/>
            <a:ext cx="332975" cy="490409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Овал 68"/>
          <p:cNvSpPr/>
          <p:nvPr/>
        </p:nvSpPr>
        <p:spPr>
          <a:xfrm>
            <a:off x="6108829" y="3930454"/>
            <a:ext cx="100048" cy="923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1" name="Прямая соединительная линия 70"/>
          <p:cNvCxnSpPr>
            <a:endCxn id="59" idx="0"/>
          </p:cNvCxnSpPr>
          <p:nvPr/>
        </p:nvCxnSpPr>
        <p:spPr>
          <a:xfrm>
            <a:off x="6460077" y="4368263"/>
            <a:ext cx="164490" cy="230893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>
            <a:stCxn id="64" idx="2"/>
            <a:endCxn id="62" idx="3"/>
          </p:cNvCxnSpPr>
          <p:nvPr/>
        </p:nvCxnSpPr>
        <p:spPr>
          <a:xfrm flipV="1">
            <a:off x="5585618" y="5065707"/>
            <a:ext cx="548489" cy="134258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>
            <a:stCxn id="59" idx="4"/>
          </p:cNvCxnSpPr>
          <p:nvPr/>
        </p:nvCxnSpPr>
        <p:spPr>
          <a:xfrm>
            <a:off x="6624567" y="4691502"/>
            <a:ext cx="25808" cy="390739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>
            <a:stCxn id="62" idx="3"/>
          </p:cNvCxnSpPr>
          <p:nvPr/>
        </p:nvCxnSpPr>
        <p:spPr>
          <a:xfrm>
            <a:off x="6134107" y="5065707"/>
            <a:ext cx="526638" cy="13024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>
            <a:stCxn id="66" idx="1"/>
          </p:cNvCxnSpPr>
          <p:nvPr/>
        </p:nvCxnSpPr>
        <p:spPr>
          <a:xfrm>
            <a:off x="4538737" y="4612680"/>
            <a:ext cx="1096905" cy="567303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>
            <a:endCxn id="68" idx="7"/>
          </p:cNvCxnSpPr>
          <p:nvPr/>
        </p:nvCxnSpPr>
        <p:spPr>
          <a:xfrm flipV="1">
            <a:off x="4582107" y="4035294"/>
            <a:ext cx="1064471" cy="602246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>
            <a:endCxn id="69" idx="6"/>
          </p:cNvCxnSpPr>
          <p:nvPr/>
        </p:nvCxnSpPr>
        <p:spPr>
          <a:xfrm flipV="1">
            <a:off x="5625771" y="3976627"/>
            <a:ext cx="583106" cy="5736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Прямоугольник 99"/>
          <p:cNvSpPr/>
          <p:nvPr/>
        </p:nvSpPr>
        <p:spPr>
          <a:xfrm>
            <a:off x="202058" y="3188171"/>
            <a:ext cx="320025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esgan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birlashtiriladi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1" name="Picture 4" descr="https://avatars.mds.yandex.net/get-pdb/1924971/fc83c6fb-5aaf-4b2e-b351-34a7da5ca867/s1200?webp=fals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7339" y="3007211"/>
            <a:ext cx="2172695" cy="234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7348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77" grpId="0"/>
      <p:bldP spid="79" grpId="0"/>
      <p:bldP spid="80" grpId="0"/>
      <p:bldP spid="85" grpId="0"/>
      <p:bldP spid="86" grpId="0"/>
      <p:bldP spid="87" grpId="0"/>
      <p:bldP spid="88" grpId="0"/>
      <p:bldP spid="57" grpId="0" animBg="1"/>
      <p:bldP spid="59" grpId="0" animBg="1"/>
      <p:bldP spid="60" grpId="0" animBg="1"/>
      <p:bldP spid="62" grpId="0" animBg="1"/>
      <p:bldP spid="64" grpId="0" animBg="1"/>
      <p:bldP spid="66" grpId="0" animBg="1"/>
      <p:bldP spid="68" grpId="0" animBg="1"/>
      <p:bldP spid="6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guli”ni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9267" y="6451600"/>
            <a:ext cx="5503333" cy="31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80999" y="1080634"/>
            <a:ext cx="116670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Termizda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yo‘nalishlarda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esgan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570453"/>
              </p:ext>
            </p:extLst>
          </p:nvPr>
        </p:nvGraphicFramePr>
        <p:xfrm>
          <a:off x="708025" y="2242519"/>
          <a:ext cx="7245350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1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Shimoldan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kun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Shimoli-sharqdan</a:t>
                      </a:r>
                      <a:endParaRPr lang="ru-RU" sz="2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kun</a:t>
                      </a:r>
                      <a:endParaRPr lang="ru-RU" sz="2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Sharqdan</a:t>
                      </a:r>
                      <a:endParaRPr lang="ru-RU" sz="2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kun</a:t>
                      </a:r>
                      <a:endParaRPr lang="ru-RU" sz="2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Janubi-sharqdan</a:t>
                      </a:r>
                      <a:endParaRPr lang="ru-RU" sz="2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kun</a:t>
                      </a:r>
                      <a:endParaRPr lang="ru-RU" sz="2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Janubdan</a:t>
                      </a:r>
                      <a:endParaRPr lang="ru-RU" sz="2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 kun</a:t>
                      </a:r>
                      <a:endParaRPr lang="ru-RU" sz="2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Janubi-g‘arbdan</a:t>
                      </a:r>
                      <a:endParaRPr lang="ru-RU" sz="2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kun</a:t>
                      </a:r>
                      <a:endParaRPr lang="ru-RU" sz="2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G‘arbdan</a:t>
                      </a:r>
                      <a:endParaRPr lang="ru-RU" sz="2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kun </a:t>
                      </a:r>
                      <a:endParaRPr lang="ru-RU" sz="2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Shimoli-g‘arbdan</a:t>
                      </a:r>
                      <a:endParaRPr lang="ru-RU" sz="2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kun</a:t>
                      </a:r>
                      <a:endParaRPr lang="ru-RU" sz="2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277225" y="2296616"/>
            <a:ext cx="35340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guli”ni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5170" y="2157852"/>
            <a:ext cx="3586139" cy="429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5279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guli”ni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9267" y="6451600"/>
            <a:ext cx="5503333" cy="31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45532" y="1094393"/>
            <a:ext cx="694040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guli”ni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masshtab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tanlab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masshtab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santimetrda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kun.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ufq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ko‘rsatuvchi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o‘tkazamiz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masshtab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tushiramiz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5935" y="1007521"/>
            <a:ext cx="4546895" cy="5444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8133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Гроза — опасно для жизни! Уберегите себя от молнии. — Полезные советы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667" y="995967"/>
            <a:ext cx="4487334" cy="299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409267" y="6451600"/>
            <a:ext cx="5503333" cy="31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Картинки по запросу &quot;облак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5967"/>
            <a:ext cx="3772644" cy="302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Картинки по запросу &quot;град за окном gif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008314"/>
            <a:ext cx="4062838" cy="2849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925" y="4008314"/>
            <a:ext cx="4355355" cy="2849685"/>
          </a:xfrm>
          <a:prstGeom prst="rect">
            <a:avLst/>
          </a:prstGeom>
        </p:spPr>
      </p:pic>
      <p:pic>
        <p:nvPicPr>
          <p:cNvPr id="10" name="Picture 8" descr="C:\Users\arnol\Desktop\yog'in\Shudrin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2644" y="995967"/>
            <a:ext cx="4008223" cy="30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Картинки по запросу &quot;qirov&quot;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78"/>
          <a:stretch/>
        </p:blipFill>
        <p:spPr bwMode="auto">
          <a:xfrm>
            <a:off x="3772643" y="3975215"/>
            <a:ext cx="4175282" cy="2882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8115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guli”ni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9267" y="6451600"/>
            <a:ext cx="5503333" cy="31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332325"/>
              </p:ext>
            </p:extLst>
          </p:nvPr>
        </p:nvGraphicFramePr>
        <p:xfrm>
          <a:off x="403225" y="1592299"/>
          <a:ext cx="7245350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1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Shimoldan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kun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Shimoli-sharqdan</a:t>
                      </a:r>
                      <a:endParaRPr lang="ru-RU" sz="2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kun</a:t>
                      </a:r>
                      <a:endParaRPr lang="ru-RU" sz="2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Sharqdan</a:t>
                      </a:r>
                      <a:endParaRPr lang="ru-RU" sz="2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kun</a:t>
                      </a:r>
                      <a:endParaRPr lang="ru-RU" sz="2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Janubi-sharqdan</a:t>
                      </a:r>
                      <a:endParaRPr lang="ru-RU" sz="2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kun</a:t>
                      </a:r>
                      <a:endParaRPr lang="ru-RU" sz="2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Janubdan</a:t>
                      </a:r>
                      <a:endParaRPr lang="ru-RU" sz="2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 kun</a:t>
                      </a:r>
                      <a:endParaRPr lang="ru-RU" sz="2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Janubi-g‘arbdan</a:t>
                      </a:r>
                      <a:endParaRPr lang="ru-RU" sz="2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kun</a:t>
                      </a:r>
                      <a:endParaRPr lang="ru-RU" sz="2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G‘arbdan</a:t>
                      </a:r>
                      <a:endParaRPr lang="ru-RU" sz="2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kun </a:t>
                      </a:r>
                      <a:endParaRPr lang="ru-RU" sz="2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Shimoli-g‘arbdan</a:t>
                      </a:r>
                      <a:endParaRPr lang="ru-RU" sz="2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kun</a:t>
                      </a:r>
                      <a:endParaRPr lang="ru-RU" sz="2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3936" y="1592299"/>
            <a:ext cx="4038664" cy="483556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150161" y="1192189"/>
            <a:ext cx="39148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Masshtab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santimetrda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kun.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0239565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guli”ni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9267" y="6451600"/>
            <a:ext cx="5503333" cy="31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860" y="1007521"/>
            <a:ext cx="4546895" cy="5444079"/>
          </a:xfrm>
          <a:prstGeom prst="rect">
            <a:avLst/>
          </a:prstGeom>
        </p:spPr>
      </p:pic>
      <p:pic>
        <p:nvPicPr>
          <p:cNvPr id="2050" name="Picture 2" descr="Роза ветров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267" y="1414543"/>
            <a:ext cx="4606925" cy="4606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0457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namligini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9267" y="6451600"/>
            <a:ext cx="5503333" cy="31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5966" y="1201170"/>
            <a:ext cx="1154006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quyidagilarni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34" y="3160699"/>
            <a:ext cx="5857892" cy="3290901"/>
          </a:xfrm>
          <a:prstGeom prst="rect">
            <a:avLst/>
          </a:prstGeom>
        </p:spPr>
      </p:pic>
      <p:pic>
        <p:nvPicPr>
          <p:cNvPr id="6" name="Picture 2" descr="Картинки по запросу &quot;vlajnost vozduxa.png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071" y="3183117"/>
            <a:ext cx="5165724" cy="32460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2897589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Havodagi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29" y="1008735"/>
            <a:ext cx="3939386" cy="27415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Picture 5" descr="C:\Users\arnol\Desktop\yog'in\tuman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5221" y="1058034"/>
            <a:ext cx="3963710" cy="26429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514" y="3825129"/>
            <a:ext cx="4168707" cy="28029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478" y="1008735"/>
            <a:ext cx="3887680" cy="275432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391492" y="4085876"/>
            <a:ext cx="3420533" cy="1989399"/>
          </a:xfrm>
          <a:prstGeom prst="rect">
            <a:avLst/>
          </a:prstGeom>
          <a:solidFill>
            <a:srgbClr val="3333F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defRPr/>
            </a:pP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bug‘lari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8309710" y="3825129"/>
            <a:ext cx="3634732" cy="2510894"/>
          </a:xfrm>
          <a:prstGeom prst="rect">
            <a:avLst/>
          </a:prstGeom>
          <a:solidFill>
            <a:srgbClr val="3333F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defRPr/>
            </a:pPr>
            <a:r>
              <a:rPr lang="ru-RU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Havodagi</a:t>
            </a:r>
            <a:r>
              <a:rPr lang="ru-RU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ru-RU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bug‘i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namligi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9386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namlik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одержимое 7"/>
          <p:cNvSpPr txBox="1">
            <a:spLocks/>
          </p:cNvSpPr>
          <p:nvPr/>
        </p:nvSpPr>
        <p:spPr>
          <a:xfrm>
            <a:off x="135468" y="1114499"/>
            <a:ext cx="5249332" cy="51508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ru-RU" sz="3800" b="1" dirty="0" smtClean="0">
                <a:solidFill>
                  <a:srgbClr val="0070C0"/>
                </a:solidFill>
              </a:rPr>
              <a:t>        </a:t>
            </a:r>
            <a:r>
              <a:rPr lang="en-US" alt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1 m</a:t>
            </a:r>
            <a:r>
              <a:rPr lang="en-US" altLang="ru-RU" sz="38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alt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8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altLang="ru-RU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alt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alt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hisobida</a:t>
            </a:r>
            <a:r>
              <a:rPr lang="en-US" alt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o‘lchanadigan</a:t>
            </a:r>
            <a:r>
              <a:rPr lang="en-US" alt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alt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bug‘lari</a:t>
            </a:r>
            <a:r>
              <a:rPr lang="en-US" alt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alt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altLang="ru-RU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en-US" altLang="ru-RU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namligi</a:t>
            </a:r>
            <a:r>
              <a:rPr lang="en-US" altLang="ru-RU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alt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8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birligi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- 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g/m</a:t>
            </a:r>
            <a:r>
              <a:rPr lang="en-US" sz="38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тинки по запросу &quot;vlajnost vozduxa.png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0" y="1114499"/>
            <a:ext cx="6130924" cy="5370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67794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namlik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6"/>
          <p:cNvSpPr txBox="1">
            <a:spLocks/>
          </p:cNvSpPr>
          <p:nvPr/>
        </p:nvSpPr>
        <p:spPr>
          <a:xfrm>
            <a:off x="254000" y="907067"/>
            <a:ext cx="11633200" cy="17218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  <a:defRPr/>
            </a:pPr>
            <a:r>
              <a:rPr lang="en-US" sz="33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lang="en-US" sz="3300" dirty="0" err="1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Havoning</a:t>
            </a:r>
            <a:r>
              <a:rPr lang="en-US" sz="33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nisbiy</a:t>
            </a:r>
            <a:r>
              <a:rPr lang="en-US" sz="33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namligi</a:t>
            </a:r>
            <a:r>
              <a:rPr lang="en-US" sz="33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33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deb </a:t>
            </a:r>
            <a:r>
              <a:rPr lang="en-US" sz="33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ayni</a:t>
            </a:r>
            <a:r>
              <a:rPr lang="en-US" sz="33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vaqtda</a:t>
            </a:r>
            <a:r>
              <a:rPr lang="en-US" sz="33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havoda</a:t>
            </a:r>
            <a:r>
              <a:rPr lang="en-US" sz="33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mavjud</a:t>
            </a:r>
            <a:r>
              <a:rPr lang="en-US" sz="33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bo‘lgan</a:t>
            </a:r>
            <a:r>
              <a:rPr lang="en-US" sz="33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suv</a:t>
            </a:r>
            <a:r>
              <a:rPr lang="en-US" sz="33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bug‘larini</a:t>
            </a:r>
            <a:r>
              <a:rPr lang="en-US" sz="33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 </a:t>
            </a:r>
            <a:r>
              <a:rPr lang="en-US" sz="33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</a:t>
            </a:r>
            <a:r>
              <a:rPr lang="en-US" sz="33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haroratda</a:t>
            </a:r>
            <a:r>
              <a:rPr lang="en-US" sz="33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bo‘lishi</a:t>
            </a:r>
            <a:r>
              <a:rPr lang="en-US" sz="33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mumkin</a:t>
            </a:r>
            <a:r>
              <a:rPr lang="en-US" sz="33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bo‘lgan</a:t>
            </a:r>
            <a:r>
              <a:rPr lang="en-US" sz="33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suv</a:t>
            </a:r>
            <a:r>
              <a:rPr lang="en-US" sz="33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bug‘lari</a:t>
            </a:r>
            <a:r>
              <a:rPr lang="en-US" sz="33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nisbatiga</a:t>
            </a:r>
            <a:r>
              <a:rPr lang="en-US" sz="33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aytiladi</a:t>
            </a:r>
            <a:r>
              <a:rPr lang="en-US" sz="33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lang="en-US" sz="33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u </a:t>
            </a:r>
            <a:r>
              <a:rPr lang="en-US" sz="33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foizda</a:t>
            </a:r>
            <a:r>
              <a:rPr lang="en-US" sz="33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o‘lchanadi</a:t>
            </a:r>
            <a:r>
              <a:rPr lang="en-US" sz="33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9217" r="9042" b="7551"/>
          <a:stretch/>
        </p:blipFill>
        <p:spPr bwMode="auto">
          <a:xfrm>
            <a:off x="591719" y="2717800"/>
            <a:ext cx="5047081" cy="35819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Объект 4"/>
          <p:cNvGraphicFramePr>
            <a:graphicFrameLocks noChangeAspect="1"/>
          </p:cNvGraphicFramePr>
          <p:nvPr>
            <p:extLst/>
          </p:nvPr>
        </p:nvGraphicFramePr>
        <p:xfrm>
          <a:off x="5791199" y="2461056"/>
          <a:ext cx="6367808" cy="41016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Image" r:id="rId4" imgW="8850600" imgH="5701320" progId="Photoshop.Image.13">
                  <p:embed/>
                </p:oleObj>
              </mc:Choice>
              <mc:Fallback>
                <p:oleObj name="Image" r:id="rId4" imgW="8850600" imgH="57013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791199" y="2461056"/>
                        <a:ext cx="6367808" cy="41016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22190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Содержимое 7"/>
          <p:cNvSpPr>
            <a:spLocks noGrp="1"/>
          </p:cNvSpPr>
          <p:nvPr>
            <p:ph sz="half" idx="1"/>
          </p:nvPr>
        </p:nvSpPr>
        <p:spPr>
          <a:xfrm>
            <a:off x="237067" y="1009532"/>
            <a:ext cx="11624733" cy="2073830"/>
          </a:xfrm>
          <a:noFill/>
          <a:ln w="12700">
            <a:solidFill>
              <a:schemeClr val="tx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 °C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 m</a:t>
            </a:r>
            <a:r>
              <a:rPr lang="en-US" b="1" baseline="30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g, +10 °C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9 g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+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°C da 17 g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+30 °C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30 g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bug‘ini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qanchalik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qanchalik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bug‘ini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8202"/>
            <a:ext cx="12192000" cy="89026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Havodagi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bug‘i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06" name="AutoShape 2" descr="Стихи про росу"/>
          <p:cNvSpPr>
            <a:spLocks noChangeAspect="1" noChangeArrowheads="1"/>
          </p:cNvSpPr>
          <p:nvPr/>
        </p:nvSpPr>
        <p:spPr bwMode="auto">
          <a:xfrm>
            <a:off x="796290" y="-173355"/>
            <a:ext cx="365760" cy="365761"/>
          </a:xfrm>
          <a:prstGeom prst="rect">
            <a:avLst/>
          </a:prstGeom>
          <a:noFill/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ru-RU" sz="2160"/>
          </a:p>
        </p:txBody>
      </p:sp>
      <p:sp>
        <p:nvSpPr>
          <p:cNvPr id="21508" name="AutoShape 4" descr="Стихи про росу"/>
          <p:cNvSpPr>
            <a:spLocks noChangeAspect="1" noChangeArrowheads="1"/>
          </p:cNvSpPr>
          <p:nvPr/>
        </p:nvSpPr>
        <p:spPr bwMode="auto">
          <a:xfrm>
            <a:off x="796290" y="-173355"/>
            <a:ext cx="365760" cy="365761"/>
          </a:xfrm>
          <a:prstGeom prst="rect">
            <a:avLst/>
          </a:prstGeom>
          <a:noFill/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ru-RU" sz="2160"/>
          </a:p>
        </p:txBody>
      </p:sp>
      <p:pic>
        <p:nvPicPr>
          <p:cNvPr id="13" name="Содержимое 3" descr="C:\Users\arnol\Desktop\Namlik\Suv bug'i va harorat.jpg"/>
          <p:cNvPicPr>
            <a:picLocks/>
          </p:cNvPicPr>
          <p:nvPr/>
        </p:nvPicPr>
        <p:blipFill>
          <a:blip r:embed="rId2" cstate="print"/>
          <a:srcRect l="3776" t="22680" r="4325" b="9281"/>
          <a:stretch>
            <a:fillRect/>
          </a:stretch>
        </p:blipFill>
        <p:spPr bwMode="auto">
          <a:xfrm>
            <a:off x="609600" y="3083362"/>
            <a:ext cx="7473821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602701" y="5762059"/>
            <a:ext cx="864096" cy="4247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160" b="1" dirty="0"/>
              <a:t>g/m</a:t>
            </a:r>
            <a:r>
              <a:rPr lang="en-US" sz="2160" b="1" baseline="30000" dirty="0"/>
              <a:t>3</a:t>
            </a:r>
            <a:endParaRPr lang="ru-RU" sz="2160" dirty="0"/>
          </a:p>
        </p:txBody>
      </p:sp>
      <p:sp>
        <p:nvSpPr>
          <p:cNvPr id="16" name="TextBox 15"/>
          <p:cNvSpPr txBox="1"/>
          <p:nvPr/>
        </p:nvSpPr>
        <p:spPr>
          <a:xfrm>
            <a:off x="6960096" y="5762059"/>
            <a:ext cx="950506" cy="4247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160" b="1" dirty="0"/>
              <a:t>g/m</a:t>
            </a:r>
            <a:r>
              <a:rPr lang="en-US" sz="2160" b="1" baseline="30000" dirty="0"/>
              <a:t>3</a:t>
            </a:r>
            <a:endParaRPr lang="ru-RU" sz="2160" dirty="0"/>
          </a:p>
        </p:txBody>
      </p:sp>
      <p:sp>
        <p:nvSpPr>
          <p:cNvPr id="17" name="TextBox 16"/>
          <p:cNvSpPr txBox="1"/>
          <p:nvPr/>
        </p:nvSpPr>
        <p:spPr>
          <a:xfrm>
            <a:off x="4281398" y="5762059"/>
            <a:ext cx="864096" cy="4247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160" b="1" dirty="0"/>
              <a:t>g/m</a:t>
            </a:r>
            <a:r>
              <a:rPr lang="en-US" sz="2160" b="1" baseline="30000" dirty="0"/>
              <a:t>3</a:t>
            </a:r>
            <a:endParaRPr lang="ru-RU" sz="2160" dirty="0"/>
          </a:p>
        </p:txBody>
      </p:sp>
      <p:sp>
        <p:nvSpPr>
          <p:cNvPr id="21" name="TextBox 20"/>
          <p:cNvSpPr txBox="1"/>
          <p:nvPr/>
        </p:nvSpPr>
        <p:spPr>
          <a:xfrm>
            <a:off x="8280769" y="3220827"/>
            <a:ext cx="3493750" cy="24314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8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Arial "/>
                <a:cs typeface="Arial" pitchFamily="34" charset="0"/>
              </a:rPr>
              <a:t>0 °C </a:t>
            </a:r>
            <a:r>
              <a:rPr lang="en-US" sz="3200" b="1" dirty="0" smtClean="0">
                <a:latin typeface="Arial "/>
                <a:cs typeface="Arial" pitchFamily="34" charset="0"/>
              </a:rPr>
              <a:t>- </a:t>
            </a:r>
            <a:r>
              <a:rPr lang="ru-RU" sz="3200" b="1" dirty="0">
                <a:latin typeface="Arial "/>
                <a:cs typeface="Arial" pitchFamily="34" charset="0"/>
              </a:rPr>
              <a:t>5 </a:t>
            </a:r>
            <a:r>
              <a:rPr lang="ru-RU" sz="3200" b="1" dirty="0" smtClean="0">
                <a:latin typeface="Arial "/>
                <a:cs typeface="Arial" pitchFamily="34" charset="0"/>
              </a:rPr>
              <a:t>g</a:t>
            </a:r>
            <a:r>
              <a:rPr lang="en-US" sz="3200" b="1" dirty="0" smtClean="0">
                <a:latin typeface="Arial "/>
                <a:cs typeface="Arial" pitchFamily="34" charset="0"/>
              </a:rPr>
              <a:t>/m</a:t>
            </a:r>
            <a:r>
              <a:rPr lang="en-US" sz="3200" b="1" baseline="30000" dirty="0" smtClean="0">
                <a:latin typeface="Arial "/>
                <a:cs typeface="Arial" pitchFamily="34" charset="0"/>
              </a:rPr>
              <a:t>3</a:t>
            </a:r>
            <a:r>
              <a:rPr lang="en-US" sz="3200" b="1" dirty="0" smtClean="0">
                <a:latin typeface="Arial "/>
                <a:cs typeface="Arial" pitchFamily="34" charset="0"/>
              </a:rPr>
              <a:t> </a:t>
            </a:r>
            <a:endParaRPr lang="en-US" sz="3200" b="1" dirty="0">
              <a:latin typeface="Arial "/>
              <a:cs typeface="Arial" pitchFamily="34" charset="0"/>
            </a:endParaRPr>
          </a:p>
          <a:p>
            <a:pPr algn="ctr"/>
            <a:r>
              <a:rPr lang="ru-RU" sz="3200" b="1" dirty="0">
                <a:latin typeface="Arial "/>
                <a:cs typeface="Arial" pitchFamily="34" charset="0"/>
              </a:rPr>
              <a:t>+</a:t>
            </a:r>
            <a:r>
              <a:rPr lang="ru-RU" sz="3200" b="1" dirty="0" smtClean="0">
                <a:latin typeface="Arial "/>
                <a:cs typeface="Arial" pitchFamily="34" charset="0"/>
              </a:rPr>
              <a:t>10</a:t>
            </a:r>
            <a:r>
              <a:rPr lang="en-US" sz="3200" b="1" dirty="0" smtClean="0">
                <a:latin typeface="Arial "/>
                <a:cs typeface="Arial" pitchFamily="34" charset="0"/>
              </a:rPr>
              <a:t> </a:t>
            </a:r>
            <a:r>
              <a:rPr lang="ru-RU" sz="3200" b="1" dirty="0" smtClean="0">
                <a:latin typeface="Arial "/>
                <a:cs typeface="Arial" pitchFamily="34" charset="0"/>
              </a:rPr>
              <a:t>°C</a:t>
            </a:r>
            <a:r>
              <a:rPr lang="en-US" sz="3200" b="1" dirty="0" smtClean="0">
                <a:latin typeface="Arial "/>
                <a:cs typeface="Arial" pitchFamily="34" charset="0"/>
              </a:rPr>
              <a:t> -</a:t>
            </a:r>
            <a:r>
              <a:rPr lang="ru-RU" sz="3200" b="1" dirty="0" smtClean="0">
                <a:latin typeface="Arial "/>
                <a:cs typeface="Arial" pitchFamily="34" charset="0"/>
              </a:rPr>
              <a:t> </a:t>
            </a:r>
            <a:r>
              <a:rPr lang="ru-RU" sz="3200" b="1" dirty="0">
                <a:latin typeface="Arial "/>
                <a:cs typeface="Arial" pitchFamily="34" charset="0"/>
              </a:rPr>
              <a:t>9 </a:t>
            </a:r>
            <a:r>
              <a:rPr lang="ru-RU" sz="3200" b="1" dirty="0" smtClean="0">
                <a:latin typeface="Arial "/>
                <a:cs typeface="Arial" pitchFamily="34" charset="0"/>
              </a:rPr>
              <a:t>g</a:t>
            </a:r>
            <a:r>
              <a:rPr lang="en-US" sz="3200" b="1" dirty="0" smtClean="0">
                <a:latin typeface="Arial "/>
                <a:cs typeface="Arial" pitchFamily="34" charset="0"/>
              </a:rPr>
              <a:t>/m</a:t>
            </a:r>
            <a:r>
              <a:rPr lang="en-US" sz="3200" b="1" baseline="30000" dirty="0" smtClean="0">
                <a:latin typeface="Arial "/>
                <a:cs typeface="Arial" pitchFamily="34" charset="0"/>
              </a:rPr>
              <a:t>3</a:t>
            </a:r>
            <a:endParaRPr lang="en-US" sz="3200" b="1" baseline="30000" dirty="0">
              <a:latin typeface="Arial "/>
              <a:cs typeface="Arial" pitchFamily="34" charset="0"/>
            </a:endParaRPr>
          </a:p>
          <a:p>
            <a:pPr algn="ctr"/>
            <a:r>
              <a:rPr lang="ru-RU" sz="3200" b="1" dirty="0">
                <a:latin typeface="Arial "/>
                <a:cs typeface="Arial" pitchFamily="34" charset="0"/>
              </a:rPr>
              <a:t>+</a:t>
            </a:r>
            <a:r>
              <a:rPr lang="ru-RU" sz="3200" b="1" dirty="0" smtClean="0">
                <a:latin typeface="Arial "/>
                <a:cs typeface="Arial" pitchFamily="34" charset="0"/>
              </a:rPr>
              <a:t>20</a:t>
            </a:r>
            <a:r>
              <a:rPr lang="en-US" sz="3200" b="1" dirty="0" smtClean="0">
                <a:latin typeface="Arial "/>
                <a:cs typeface="Arial" pitchFamily="34" charset="0"/>
              </a:rPr>
              <a:t> </a:t>
            </a:r>
            <a:r>
              <a:rPr lang="ru-RU" sz="3200" b="1" dirty="0" smtClean="0">
                <a:latin typeface="Arial "/>
                <a:cs typeface="Arial" pitchFamily="34" charset="0"/>
              </a:rPr>
              <a:t>°C</a:t>
            </a:r>
            <a:r>
              <a:rPr lang="en-US" sz="3200" b="1" dirty="0" smtClean="0">
                <a:latin typeface="Arial "/>
                <a:cs typeface="Arial" pitchFamily="34" charset="0"/>
              </a:rPr>
              <a:t> -</a:t>
            </a:r>
            <a:r>
              <a:rPr lang="ru-RU" sz="3200" b="1" dirty="0" smtClean="0">
                <a:latin typeface="Arial "/>
                <a:cs typeface="Arial" pitchFamily="34" charset="0"/>
              </a:rPr>
              <a:t> 17</a:t>
            </a:r>
            <a:r>
              <a:rPr lang="en-US" sz="3200" b="1" dirty="0" smtClean="0">
                <a:latin typeface="Arial "/>
                <a:cs typeface="Arial" pitchFamily="34" charset="0"/>
              </a:rPr>
              <a:t> </a:t>
            </a:r>
            <a:r>
              <a:rPr lang="ru-RU" sz="3200" b="1" dirty="0" smtClean="0">
                <a:latin typeface="Arial "/>
                <a:cs typeface="Arial" pitchFamily="34" charset="0"/>
              </a:rPr>
              <a:t>g</a:t>
            </a:r>
            <a:r>
              <a:rPr lang="en-US" sz="3200" b="1" dirty="0" smtClean="0">
                <a:latin typeface="Arial "/>
                <a:cs typeface="Arial" pitchFamily="34" charset="0"/>
              </a:rPr>
              <a:t>/m</a:t>
            </a:r>
            <a:r>
              <a:rPr lang="en-US" sz="3200" b="1" baseline="30000" dirty="0" smtClean="0">
                <a:latin typeface="Arial "/>
                <a:cs typeface="Arial" pitchFamily="34" charset="0"/>
              </a:rPr>
              <a:t>3</a:t>
            </a:r>
            <a:r>
              <a:rPr lang="en-US" sz="3200" b="1" dirty="0" smtClean="0">
                <a:latin typeface="Arial "/>
                <a:cs typeface="Arial" pitchFamily="34" charset="0"/>
              </a:rPr>
              <a:t> </a:t>
            </a:r>
            <a:endParaRPr lang="en-US" sz="3200" b="1" dirty="0">
              <a:latin typeface="Arial "/>
              <a:cs typeface="Arial" pitchFamily="34" charset="0"/>
            </a:endParaRPr>
          </a:p>
          <a:p>
            <a:pPr algn="ctr"/>
            <a:r>
              <a:rPr lang="ru-RU" sz="3200" b="1" dirty="0">
                <a:latin typeface="Arial "/>
                <a:cs typeface="Arial" pitchFamily="34" charset="0"/>
              </a:rPr>
              <a:t>+</a:t>
            </a:r>
            <a:r>
              <a:rPr lang="ru-RU" sz="3200" b="1" dirty="0" smtClean="0">
                <a:latin typeface="Arial "/>
                <a:cs typeface="Arial" pitchFamily="34" charset="0"/>
              </a:rPr>
              <a:t>30</a:t>
            </a:r>
            <a:r>
              <a:rPr lang="en-US" sz="3200" b="1" dirty="0" smtClean="0">
                <a:latin typeface="Arial "/>
                <a:cs typeface="Arial" pitchFamily="34" charset="0"/>
              </a:rPr>
              <a:t> </a:t>
            </a:r>
            <a:r>
              <a:rPr lang="ru-RU" sz="3200" b="1" dirty="0" smtClean="0">
                <a:latin typeface="Arial "/>
                <a:cs typeface="Arial" pitchFamily="34" charset="0"/>
              </a:rPr>
              <a:t>°C</a:t>
            </a:r>
            <a:r>
              <a:rPr lang="en-US" sz="3200" b="1" dirty="0" smtClean="0">
                <a:latin typeface="Arial "/>
                <a:cs typeface="Arial" pitchFamily="34" charset="0"/>
              </a:rPr>
              <a:t> - </a:t>
            </a:r>
            <a:r>
              <a:rPr lang="ru-RU" sz="3200" b="1" dirty="0" smtClean="0">
                <a:latin typeface="Arial "/>
                <a:cs typeface="Arial" pitchFamily="34" charset="0"/>
              </a:rPr>
              <a:t>30 g</a:t>
            </a:r>
            <a:r>
              <a:rPr lang="en-US" sz="3200" b="1" dirty="0" smtClean="0">
                <a:latin typeface="Arial "/>
                <a:cs typeface="Arial" pitchFamily="34" charset="0"/>
              </a:rPr>
              <a:t>/m</a:t>
            </a:r>
            <a:r>
              <a:rPr lang="en-US" sz="3200" b="1" baseline="30000" dirty="0" smtClean="0">
                <a:latin typeface="Arial "/>
                <a:cs typeface="Arial" pitchFamily="34" charset="0"/>
              </a:rPr>
              <a:t>3</a:t>
            </a:r>
            <a:r>
              <a:rPr lang="en-US" sz="3200" b="1" dirty="0" smtClean="0">
                <a:latin typeface="Arial "/>
                <a:cs typeface="Arial" pitchFamily="34" charset="0"/>
              </a:rPr>
              <a:t> </a:t>
            </a:r>
            <a:endParaRPr lang="ru-RU" sz="3200" b="1" dirty="0">
              <a:latin typeface="Arial "/>
              <a:cs typeface="Arial" pitchFamily="34" charset="0"/>
            </a:endParaRPr>
          </a:p>
          <a:p>
            <a:endParaRPr lang="ru-RU" sz="2400" b="1" dirty="0">
              <a:latin typeface="Arial 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58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namligini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9267" y="6451600"/>
            <a:ext cx="5503333" cy="31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9099" y="995967"/>
            <a:ext cx="114935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kataklarini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3">
            <a:extLst>
              <a:ext uri="{FF2B5EF4-FFF2-40B4-BE49-F238E27FC236}">
                <a16:creationId xmlns:a16="http://schemas.microsoft.com/office/drawing/2014/main" id="{AD6D1B08-C2D6-40DC-AF2C-DB39607F68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453295"/>
              </p:ext>
            </p:extLst>
          </p:nvPr>
        </p:nvGraphicFramePr>
        <p:xfrm>
          <a:off x="287425" y="2296249"/>
          <a:ext cx="11489337" cy="426919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941675">
                  <a:extLst>
                    <a:ext uri="{9D8B030D-6E8A-4147-A177-3AD203B41FA5}">
                      <a16:colId xmlns:a16="http://schemas.microsoft.com/office/drawing/2014/main" val="2612110427"/>
                    </a:ext>
                  </a:extLst>
                </a:gridCol>
                <a:gridCol w="3717883">
                  <a:extLst>
                    <a:ext uri="{9D8B030D-6E8A-4147-A177-3AD203B41FA5}">
                      <a16:colId xmlns:a16="http://schemas.microsoft.com/office/drawing/2014/main" val="1078353897"/>
                    </a:ext>
                  </a:extLst>
                </a:gridCol>
                <a:gridCol w="3829779">
                  <a:extLst>
                    <a:ext uri="{9D8B030D-6E8A-4147-A177-3AD203B41FA5}">
                      <a16:colId xmlns:a16="http://schemas.microsoft.com/office/drawing/2014/main" val="2877173414"/>
                    </a:ext>
                  </a:extLst>
                </a:gridCol>
              </a:tblGrid>
              <a:tr h="96629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Havoning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harorati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en-US" sz="28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°С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Mutlaq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namligi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³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Nisbiy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namligi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pPr algn="ctr"/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655048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0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3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3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520551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+10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67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338954"/>
                  </a:ext>
                </a:extLst>
              </a:tr>
              <a:tr h="871186"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+</a:t>
                      </a:r>
                      <a:r>
                        <a:rPr lang="ru-RU" sz="3000" b="1" dirty="0" smtClean="0"/>
                        <a:t>20</a:t>
                      </a:r>
                      <a:endParaRPr lang="ru-RU" sz="3000" b="1" dirty="0"/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10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1511374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+30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50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0477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57816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12197539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namligini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3C4B7884-1C57-455E-8FC4-6A1CFA7C4F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087836"/>
              </p:ext>
            </p:extLst>
          </p:nvPr>
        </p:nvGraphicFramePr>
        <p:xfrm>
          <a:off x="533401" y="1098330"/>
          <a:ext cx="10965421" cy="32369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9323">
                  <a:extLst>
                    <a:ext uri="{9D8B030D-6E8A-4147-A177-3AD203B41FA5}">
                      <a16:colId xmlns:a16="http://schemas.microsoft.com/office/drawing/2014/main" val="2737772129"/>
                    </a:ext>
                  </a:extLst>
                </a:gridCol>
                <a:gridCol w="3893049">
                  <a:extLst>
                    <a:ext uri="{9D8B030D-6E8A-4147-A177-3AD203B41FA5}">
                      <a16:colId xmlns:a16="http://schemas.microsoft.com/office/drawing/2014/main" val="2990370662"/>
                    </a:ext>
                  </a:extLst>
                </a:gridCol>
                <a:gridCol w="3893049">
                  <a:extLst>
                    <a:ext uri="{9D8B030D-6E8A-4147-A177-3AD203B41FA5}">
                      <a16:colId xmlns:a16="http://schemas.microsoft.com/office/drawing/2014/main" val="957666035"/>
                    </a:ext>
                  </a:extLst>
                </a:gridCol>
              </a:tblGrid>
              <a:tr h="90187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Havoning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harorati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 С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Mutlaq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namligi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en-US" sz="28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³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Nisbiy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namligi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algn="ctr"/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4634429"/>
                  </a:ext>
                </a:extLst>
              </a:tr>
              <a:tr h="547566"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5240047"/>
                  </a:ext>
                </a:extLst>
              </a:tr>
              <a:tr h="547566"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8035805"/>
                  </a:ext>
                </a:extLst>
              </a:tr>
              <a:tr h="547566"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1862657"/>
                  </a:ext>
                </a:extLst>
              </a:tr>
              <a:tr h="547566"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04249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4C8068B-7C3F-4E9A-ACE8-2A608141E9F2}"/>
                  </a:ext>
                </a:extLst>
              </p:cNvPr>
              <p:cNvSpPr txBox="1"/>
              <p:nvPr/>
            </p:nvSpPr>
            <p:spPr>
              <a:xfrm>
                <a:off x="2701902" y="5531559"/>
                <a:ext cx="9283536" cy="8556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959" b="1" i="1" smtClean="0">
                          <a:latin typeface="Cambria Math" panose="02040503050406030204" pitchFamily="18" charset="0"/>
                        </a:rPr>
                        <m:t>𝑵𝒊𝒔𝒃𝒊𝒚</m:t>
                      </m:r>
                      <m:r>
                        <a:rPr lang="en-US" sz="2959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959" b="1" i="1" smtClean="0">
                          <a:latin typeface="Cambria Math" panose="02040503050406030204" pitchFamily="18" charset="0"/>
                        </a:rPr>
                        <m:t>𝒏𝒂𝒎𝒍𝒊𝒌</m:t>
                      </m:r>
                      <m:r>
                        <a:rPr lang="en-US" sz="2959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959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959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ru-RU" sz="2959" b="1" i="1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ru-RU" sz="2959" b="1" i="1">
                              <a:latin typeface="Cambria Math" panose="02040503050406030204" pitchFamily="18" charset="0"/>
                            </a:rPr>
                            <m:t>𝟏𝟎𝟎</m:t>
                          </m:r>
                          <m:r>
                            <a:rPr lang="ru-RU" sz="2959" b="1" i="1">
                              <a:latin typeface="Cambria Math" panose="02040503050406030204" pitchFamily="18" charset="0"/>
                            </a:rPr>
                            <m:t>%</m:t>
                          </m:r>
                        </m:num>
                        <m:den>
                          <m:r>
                            <a:rPr lang="ru-RU" sz="2959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2959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959" b="1">
                          <a:latin typeface="Cambria Math" panose="02040503050406030204" pitchFamily="18" charset="0"/>
                        </a:rPr>
                        <m:t>𝟔𝟎</m:t>
                      </m:r>
                      <m:r>
                        <a:rPr lang="ru-RU" sz="2959" b="1">
                          <a:latin typeface="Cambria Math" panose="02040503050406030204" pitchFamily="18" charset="0"/>
                        </a:rPr>
                        <m:t> %</m:t>
                      </m:r>
                    </m:oMath>
                  </m:oMathPara>
                </a14:m>
                <a:endParaRPr lang="en-US" sz="2959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4C8068B-7C3F-4E9A-ACE8-2A608141E9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1902" y="5531559"/>
                <a:ext cx="9283536" cy="85561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A0ABC69-CDF6-4949-8ED8-65BF5F0E60B9}"/>
              </a:ext>
            </a:extLst>
          </p:cNvPr>
          <p:cNvSpPr txBox="1"/>
          <p:nvPr/>
        </p:nvSpPr>
        <p:spPr>
          <a:xfrm>
            <a:off x="4345825" y="4469641"/>
            <a:ext cx="6620227" cy="1133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³ </a:t>
            </a:r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ru-RU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³ </a:t>
            </a:r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US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84ED23-29D9-4A80-8712-8BB93DD4D0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3" t="23370" r="2490" b="12274"/>
          <a:stretch/>
        </p:blipFill>
        <p:spPr>
          <a:xfrm>
            <a:off x="324549" y="4469640"/>
            <a:ext cx="3501099" cy="166445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0176" y="5682369"/>
            <a:ext cx="864096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g/m</a:t>
            </a:r>
            <a:r>
              <a:rPr lang="en-US" sz="1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43050" y="5749044"/>
            <a:ext cx="864096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g/m</a:t>
            </a:r>
            <a:r>
              <a:rPr lang="en-US" sz="1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0742" y="5749044"/>
            <a:ext cx="864096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17 g/m</a:t>
            </a:r>
            <a:r>
              <a:rPr lang="en-US" sz="1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3406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12197539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namligini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ru-RU" sz="5072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C04EA9-C77C-444C-B433-8D2031A79257}"/>
              </a:ext>
            </a:extLst>
          </p:cNvPr>
          <p:cNvSpPr txBox="1"/>
          <p:nvPr/>
        </p:nvSpPr>
        <p:spPr>
          <a:xfrm>
            <a:off x="278904" y="1050702"/>
            <a:ext cx="11489340" cy="58477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5000">
                <a:schemeClr val="accent1">
                  <a:lumMod val="45000"/>
                  <a:lumOff val="55000"/>
                </a:schemeClr>
              </a:gs>
              <a:gs pos="54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kataklarini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AD6D1B08-C2D6-40DC-AF2C-DB39607F68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2471611"/>
              </p:ext>
            </p:extLst>
          </p:nvPr>
        </p:nvGraphicFramePr>
        <p:xfrm>
          <a:off x="354100" y="1762849"/>
          <a:ext cx="11489337" cy="421204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829779">
                  <a:extLst>
                    <a:ext uri="{9D8B030D-6E8A-4147-A177-3AD203B41FA5}">
                      <a16:colId xmlns:a16="http://schemas.microsoft.com/office/drawing/2014/main" val="2612110427"/>
                    </a:ext>
                  </a:extLst>
                </a:gridCol>
                <a:gridCol w="3829779">
                  <a:extLst>
                    <a:ext uri="{9D8B030D-6E8A-4147-A177-3AD203B41FA5}">
                      <a16:colId xmlns:a16="http://schemas.microsoft.com/office/drawing/2014/main" val="1078353897"/>
                    </a:ext>
                  </a:extLst>
                </a:gridCol>
                <a:gridCol w="3829779">
                  <a:extLst>
                    <a:ext uri="{9D8B030D-6E8A-4147-A177-3AD203B41FA5}">
                      <a16:colId xmlns:a16="http://schemas.microsoft.com/office/drawing/2014/main" val="2877173414"/>
                    </a:ext>
                  </a:extLst>
                </a:gridCol>
              </a:tblGrid>
              <a:tr h="96629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Havoning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harorati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en-US" sz="28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 С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Mutlaq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namligi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endParaRPr lang="en-US" sz="28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³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Nisbiy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namligi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pPr algn="ctr"/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655048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0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3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800" b="1" dirty="0" smtClean="0">
                          <a:solidFill>
                            <a:srgbClr val="030FF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US" sz="3800" b="1" dirty="0">
                        <a:solidFill>
                          <a:srgbClr val="030FF7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520551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+10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67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338954"/>
                  </a:ext>
                </a:extLst>
              </a:tr>
              <a:tr h="814036"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+</a:t>
                      </a:r>
                      <a:r>
                        <a:rPr lang="ru-RU" sz="3000" b="1" dirty="0" smtClean="0"/>
                        <a:t>20</a:t>
                      </a:r>
                      <a:endParaRPr lang="ru-RU" sz="3000" b="1" dirty="0"/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10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1511374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+30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50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0477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62484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Юные педагог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114" y="2437189"/>
            <a:ext cx="2361983" cy="2390625"/>
          </a:xfrm>
          <a:prstGeom prst="rect">
            <a:avLst/>
          </a:prstGeom>
          <a:noFill/>
        </p:spPr>
      </p:pic>
      <p:sp>
        <p:nvSpPr>
          <p:cNvPr id="10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282616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721136876"/>
              </p:ext>
            </p:extLst>
          </p:nvPr>
        </p:nvGraphicFramePr>
        <p:xfrm>
          <a:off x="2031999" y="719666"/>
          <a:ext cx="9736668" cy="59423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2027672" y="-88810"/>
            <a:ext cx="8305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O‘rganamiz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94964">
            <a:off x="832291" y="4116351"/>
            <a:ext cx="929627" cy="510858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658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12197539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namligini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3C4B7884-1C57-455E-8FC4-6A1CFA7C4F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913326"/>
              </p:ext>
            </p:extLst>
          </p:nvPr>
        </p:nvGraphicFramePr>
        <p:xfrm>
          <a:off x="533401" y="1098330"/>
          <a:ext cx="10965421" cy="32369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9323">
                  <a:extLst>
                    <a:ext uri="{9D8B030D-6E8A-4147-A177-3AD203B41FA5}">
                      <a16:colId xmlns:a16="http://schemas.microsoft.com/office/drawing/2014/main" val="2737772129"/>
                    </a:ext>
                  </a:extLst>
                </a:gridCol>
                <a:gridCol w="3893049">
                  <a:extLst>
                    <a:ext uri="{9D8B030D-6E8A-4147-A177-3AD203B41FA5}">
                      <a16:colId xmlns:a16="http://schemas.microsoft.com/office/drawing/2014/main" val="2990370662"/>
                    </a:ext>
                  </a:extLst>
                </a:gridCol>
                <a:gridCol w="3893049">
                  <a:extLst>
                    <a:ext uri="{9D8B030D-6E8A-4147-A177-3AD203B41FA5}">
                      <a16:colId xmlns:a16="http://schemas.microsoft.com/office/drawing/2014/main" val="957666035"/>
                    </a:ext>
                  </a:extLst>
                </a:gridCol>
              </a:tblGrid>
              <a:tr h="90187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Havoning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harorati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 С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Mutlaq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namligi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en-US" sz="28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³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Nisbiy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namligi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pPr algn="ctr"/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4634429"/>
                  </a:ext>
                </a:extLst>
              </a:tr>
              <a:tr h="547566"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5240047"/>
                  </a:ext>
                </a:extLst>
              </a:tr>
              <a:tr h="547566"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8035805"/>
                  </a:ext>
                </a:extLst>
              </a:tr>
              <a:tr h="547566"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1862657"/>
                  </a:ext>
                </a:extLst>
              </a:tr>
              <a:tr h="547566"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04249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4C8068B-7C3F-4E9A-ACE8-2A608141E9F2}"/>
                  </a:ext>
                </a:extLst>
              </p:cNvPr>
              <p:cNvSpPr txBox="1"/>
              <p:nvPr/>
            </p:nvSpPr>
            <p:spPr>
              <a:xfrm>
                <a:off x="2835924" y="5554642"/>
                <a:ext cx="9283536" cy="8094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𝑵𝒊𝒔𝒃𝒊𝒚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𝒏𝒂𝒎𝒍𝒊𝒌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𝟔𝟕</m:t>
                          </m:r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%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  <m:r>
                        <a:rPr lang="ru-RU" sz="28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800" b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2800" b="1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ru-RU" sz="2800" b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800" b="1" i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g</m:t>
                      </m:r>
                      <m:r>
                        <m:rPr>
                          <m:nor/>
                        </m:rPr>
                        <a:rPr lang="ru-RU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/</m:t>
                      </m:r>
                      <m:r>
                        <m:rPr>
                          <m:nor/>
                        </m:rP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ru-RU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³</m:t>
                      </m:r>
                    </m:oMath>
                  </m:oMathPara>
                </a14:m>
                <a:endParaRPr lang="en-US" sz="2959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4C8068B-7C3F-4E9A-ACE8-2A608141E9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5924" y="5554642"/>
                <a:ext cx="9283536" cy="80945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A0ABC69-CDF6-4949-8ED8-65BF5F0E60B9}"/>
              </a:ext>
            </a:extLst>
          </p:cNvPr>
          <p:cNvSpPr txBox="1"/>
          <p:nvPr/>
        </p:nvSpPr>
        <p:spPr>
          <a:xfrm>
            <a:off x="4345825" y="4469641"/>
            <a:ext cx="6620227" cy="1133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³ </a:t>
            </a:r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ru-RU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³ </a:t>
            </a:r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67 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US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84ED23-29D9-4A80-8712-8BB93DD4D0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3" t="23370" r="2490" b="12274"/>
          <a:stretch/>
        </p:blipFill>
        <p:spPr>
          <a:xfrm>
            <a:off x="324549" y="4469640"/>
            <a:ext cx="3501099" cy="166445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0176" y="5682369"/>
            <a:ext cx="864096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g/m</a:t>
            </a:r>
            <a:r>
              <a:rPr lang="en-US" sz="1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43050" y="5749044"/>
            <a:ext cx="864096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g/m</a:t>
            </a:r>
            <a:r>
              <a:rPr lang="en-US" sz="1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0742" y="5749044"/>
            <a:ext cx="864096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17 g/m</a:t>
            </a:r>
            <a:r>
              <a:rPr lang="en-US" sz="1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3392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12197539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namligini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ru-RU" sz="5072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C04EA9-C77C-444C-B433-8D2031A79257}"/>
              </a:ext>
            </a:extLst>
          </p:cNvPr>
          <p:cNvSpPr txBox="1"/>
          <p:nvPr/>
        </p:nvSpPr>
        <p:spPr>
          <a:xfrm>
            <a:off x="278904" y="1050702"/>
            <a:ext cx="11489340" cy="58477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5000">
                <a:schemeClr val="accent1">
                  <a:lumMod val="45000"/>
                  <a:lumOff val="55000"/>
                </a:schemeClr>
              </a:gs>
              <a:gs pos="54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kataklarini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AD6D1B08-C2D6-40DC-AF2C-DB39607F68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7619839"/>
              </p:ext>
            </p:extLst>
          </p:nvPr>
        </p:nvGraphicFramePr>
        <p:xfrm>
          <a:off x="354100" y="1762849"/>
          <a:ext cx="11489337" cy="421204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829779">
                  <a:extLst>
                    <a:ext uri="{9D8B030D-6E8A-4147-A177-3AD203B41FA5}">
                      <a16:colId xmlns:a16="http://schemas.microsoft.com/office/drawing/2014/main" val="2612110427"/>
                    </a:ext>
                  </a:extLst>
                </a:gridCol>
                <a:gridCol w="3829779">
                  <a:extLst>
                    <a:ext uri="{9D8B030D-6E8A-4147-A177-3AD203B41FA5}">
                      <a16:colId xmlns:a16="http://schemas.microsoft.com/office/drawing/2014/main" val="1078353897"/>
                    </a:ext>
                  </a:extLst>
                </a:gridCol>
                <a:gridCol w="3829779">
                  <a:extLst>
                    <a:ext uri="{9D8B030D-6E8A-4147-A177-3AD203B41FA5}">
                      <a16:colId xmlns:a16="http://schemas.microsoft.com/office/drawing/2014/main" val="2877173414"/>
                    </a:ext>
                  </a:extLst>
                </a:gridCol>
              </a:tblGrid>
              <a:tr h="96629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Havoning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harorati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en-US" sz="28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 С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Mutlaq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namligi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endParaRPr lang="en-US" sz="28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³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Nisbiy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namligi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pPr algn="ctr"/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655048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0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3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800" b="1" dirty="0">
                          <a:solidFill>
                            <a:srgbClr val="030FF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60%</a:t>
                      </a:r>
                      <a:endParaRPr lang="en-US" sz="3800" b="1" dirty="0">
                        <a:solidFill>
                          <a:srgbClr val="030FF7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520551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+10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030FF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sz="3200" b="1" dirty="0" smtClean="0">
                          <a:solidFill>
                            <a:srgbClr val="030FF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3200" b="1" dirty="0" smtClean="0">
                          <a:solidFill>
                            <a:srgbClr val="030FF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en-US" sz="3200" b="1" dirty="0" smtClean="0">
                          <a:solidFill>
                            <a:srgbClr val="030FF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67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338954"/>
                  </a:ext>
                </a:extLst>
              </a:tr>
              <a:tr h="814036"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+</a:t>
                      </a:r>
                      <a:r>
                        <a:rPr lang="ru-RU" sz="3000" b="1" dirty="0" smtClean="0"/>
                        <a:t>20</a:t>
                      </a:r>
                      <a:endParaRPr lang="ru-RU" sz="3000" b="1" dirty="0"/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10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1511374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+30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50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0477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88789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12197539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namligini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3C4B7884-1C57-455E-8FC4-6A1CFA7C4F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972583"/>
              </p:ext>
            </p:extLst>
          </p:nvPr>
        </p:nvGraphicFramePr>
        <p:xfrm>
          <a:off x="533401" y="1098330"/>
          <a:ext cx="10965421" cy="32369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9323">
                  <a:extLst>
                    <a:ext uri="{9D8B030D-6E8A-4147-A177-3AD203B41FA5}">
                      <a16:colId xmlns:a16="http://schemas.microsoft.com/office/drawing/2014/main" val="2737772129"/>
                    </a:ext>
                  </a:extLst>
                </a:gridCol>
                <a:gridCol w="3893049">
                  <a:extLst>
                    <a:ext uri="{9D8B030D-6E8A-4147-A177-3AD203B41FA5}">
                      <a16:colId xmlns:a16="http://schemas.microsoft.com/office/drawing/2014/main" val="2990370662"/>
                    </a:ext>
                  </a:extLst>
                </a:gridCol>
                <a:gridCol w="3893049">
                  <a:extLst>
                    <a:ext uri="{9D8B030D-6E8A-4147-A177-3AD203B41FA5}">
                      <a16:colId xmlns:a16="http://schemas.microsoft.com/office/drawing/2014/main" val="957666035"/>
                    </a:ext>
                  </a:extLst>
                </a:gridCol>
              </a:tblGrid>
              <a:tr h="90187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Havoning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harorati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 С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Mutlaq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namligi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endParaRPr lang="en-US" sz="28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³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Nisbiy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namligi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algn="ctr"/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4634429"/>
                  </a:ext>
                </a:extLst>
              </a:tr>
              <a:tr h="547566"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5240047"/>
                  </a:ext>
                </a:extLst>
              </a:tr>
              <a:tr h="547566"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8035805"/>
                  </a:ext>
                </a:extLst>
              </a:tr>
              <a:tr h="547566"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1862657"/>
                  </a:ext>
                </a:extLst>
              </a:tr>
              <a:tr h="547566"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04249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4C8068B-7C3F-4E9A-ACE8-2A608141E9F2}"/>
                  </a:ext>
                </a:extLst>
              </p:cNvPr>
              <p:cNvSpPr txBox="1"/>
              <p:nvPr/>
            </p:nvSpPr>
            <p:spPr>
              <a:xfrm>
                <a:off x="2701902" y="5531559"/>
                <a:ext cx="9283536" cy="8556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959" b="1" i="1" smtClean="0">
                          <a:latin typeface="Cambria Math" panose="02040503050406030204" pitchFamily="18" charset="0"/>
                        </a:rPr>
                        <m:t>𝑵𝒊𝒔𝒃𝒊𝒚</m:t>
                      </m:r>
                      <m:r>
                        <a:rPr lang="en-US" sz="2959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959" b="1" i="1" smtClean="0">
                          <a:latin typeface="Cambria Math" panose="02040503050406030204" pitchFamily="18" charset="0"/>
                        </a:rPr>
                        <m:t>𝒏𝒂𝒎𝒍𝒊𝒌</m:t>
                      </m:r>
                      <m:r>
                        <a:rPr lang="en-US" sz="2959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959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959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ru-RU" sz="2959" b="1" i="1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ru-RU" sz="2959" b="1" i="1">
                              <a:latin typeface="Cambria Math" panose="02040503050406030204" pitchFamily="18" charset="0"/>
                            </a:rPr>
                            <m:t>𝟏𝟎𝟎</m:t>
                          </m:r>
                          <m:r>
                            <a:rPr lang="ru-RU" sz="2959" b="1" i="1">
                              <a:latin typeface="Cambria Math" panose="02040503050406030204" pitchFamily="18" charset="0"/>
                            </a:rPr>
                            <m:t>%</m:t>
                          </m:r>
                        </m:num>
                        <m:den>
                          <m:r>
                            <a:rPr lang="en-US" sz="2959" b="1" i="1" smtClean="0">
                              <a:latin typeface="Cambria Math" panose="02040503050406030204" pitchFamily="18" charset="0"/>
                            </a:rPr>
                            <m:t>𝟏𝟕</m:t>
                          </m:r>
                        </m:den>
                      </m:f>
                      <m:r>
                        <a:rPr lang="ru-RU" sz="2959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959" b="1" i="0" smtClean="0">
                          <a:latin typeface="Cambria Math" panose="02040503050406030204" pitchFamily="18" charset="0"/>
                        </a:rPr>
                        <m:t>𝟓𝟖</m:t>
                      </m:r>
                      <m:r>
                        <a:rPr lang="en-US" sz="2959" b="1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959" b="1" i="0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ru-RU" sz="2959" b="1">
                          <a:latin typeface="Cambria Math" panose="02040503050406030204" pitchFamily="18" charset="0"/>
                        </a:rPr>
                        <m:t> %</m:t>
                      </m:r>
                    </m:oMath>
                  </m:oMathPara>
                </a14:m>
                <a:endParaRPr lang="en-US" sz="2959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4C8068B-7C3F-4E9A-ACE8-2A608141E9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1902" y="5531559"/>
                <a:ext cx="9283536" cy="85561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A0ABC69-CDF6-4949-8ED8-65BF5F0E60B9}"/>
              </a:ext>
            </a:extLst>
          </p:cNvPr>
          <p:cNvSpPr txBox="1"/>
          <p:nvPr/>
        </p:nvSpPr>
        <p:spPr>
          <a:xfrm>
            <a:off x="4345825" y="4469641"/>
            <a:ext cx="6620227" cy="1133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³ </a:t>
            </a:r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ru-RU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³ </a:t>
            </a:r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US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84ED23-29D9-4A80-8712-8BB93DD4D0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3" t="23370" r="2490" b="12274"/>
          <a:stretch/>
        </p:blipFill>
        <p:spPr>
          <a:xfrm>
            <a:off x="324549" y="4469640"/>
            <a:ext cx="3501099" cy="166445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0176" y="5682369"/>
            <a:ext cx="864096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g/m</a:t>
            </a:r>
            <a:r>
              <a:rPr lang="en-US" sz="1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43050" y="5749044"/>
            <a:ext cx="864096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g/m</a:t>
            </a:r>
            <a:r>
              <a:rPr lang="en-US" sz="1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0742" y="5749044"/>
            <a:ext cx="864096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17 g/m</a:t>
            </a:r>
            <a:r>
              <a:rPr lang="en-US" sz="1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9520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12197539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namligini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ru-RU" sz="5072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C04EA9-C77C-444C-B433-8D2031A79257}"/>
              </a:ext>
            </a:extLst>
          </p:cNvPr>
          <p:cNvSpPr txBox="1"/>
          <p:nvPr/>
        </p:nvSpPr>
        <p:spPr>
          <a:xfrm>
            <a:off x="278904" y="1050702"/>
            <a:ext cx="11489340" cy="58477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5000">
                <a:schemeClr val="accent1">
                  <a:lumMod val="45000"/>
                  <a:lumOff val="55000"/>
                </a:schemeClr>
              </a:gs>
              <a:gs pos="54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kataklarini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AD6D1B08-C2D6-40DC-AF2C-DB39607F68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983188"/>
              </p:ext>
            </p:extLst>
          </p:nvPr>
        </p:nvGraphicFramePr>
        <p:xfrm>
          <a:off x="354100" y="1762849"/>
          <a:ext cx="11489337" cy="421204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829779">
                  <a:extLst>
                    <a:ext uri="{9D8B030D-6E8A-4147-A177-3AD203B41FA5}">
                      <a16:colId xmlns:a16="http://schemas.microsoft.com/office/drawing/2014/main" val="2612110427"/>
                    </a:ext>
                  </a:extLst>
                </a:gridCol>
                <a:gridCol w="3829779">
                  <a:extLst>
                    <a:ext uri="{9D8B030D-6E8A-4147-A177-3AD203B41FA5}">
                      <a16:colId xmlns:a16="http://schemas.microsoft.com/office/drawing/2014/main" val="1078353897"/>
                    </a:ext>
                  </a:extLst>
                </a:gridCol>
                <a:gridCol w="3829779">
                  <a:extLst>
                    <a:ext uri="{9D8B030D-6E8A-4147-A177-3AD203B41FA5}">
                      <a16:colId xmlns:a16="http://schemas.microsoft.com/office/drawing/2014/main" val="2877173414"/>
                    </a:ext>
                  </a:extLst>
                </a:gridCol>
              </a:tblGrid>
              <a:tr h="96629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Havoning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harorati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en-US" sz="28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 С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Mutlaq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namligi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endParaRPr lang="en-US" sz="28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³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Nisbiy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namligi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algn="ctr"/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655048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0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3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800" b="1" dirty="0" smtClean="0">
                          <a:solidFill>
                            <a:srgbClr val="030FF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US" sz="3800" b="1" dirty="0">
                        <a:solidFill>
                          <a:srgbClr val="030FF7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520551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+10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030FF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sz="3200" b="1" dirty="0" smtClean="0">
                          <a:solidFill>
                            <a:srgbClr val="030FF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3200" b="1" dirty="0" smtClean="0">
                          <a:solidFill>
                            <a:srgbClr val="030FF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en-US" sz="3200" b="1" dirty="0" smtClean="0">
                          <a:solidFill>
                            <a:srgbClr val="030FF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67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338954"/>
                  </a:ext>
                </a:extLst>
              </a:tr>
              <a:tr h="814036"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+</a:t>
                      </a:r>
                      <a:r>
                        <a:rPr lang="ru-RU" sz="3000" b="1" dirty="0" smtClean="0"/>
                        <a:t>20</a:t>
                      </a:r>
                      <a:endParaRPr lang="ru-RU" sz="3000" b="1" dirty="0"/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10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solidFill>
                            <a:srgbClr val="030FF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58,8</a:t>
                      </a: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1511374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+30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50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0477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15702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12197539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namligini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3C4B7884-1C57-455E-8FC4-6A1CFA7C4FB1}"/>
              </a:ext>
            </a:extLst>
          </p:cNvPr>
          <p:cNvGraphicFramePr>
            <a:graphicFrameLocks noGrp="1"/>
          </p:cNvGraphicFramePr>
          <p:nvPr/>
        </p:nvGraphicFramePr>
        <p:xfrm>
          <a:off x="533401" y="1098330"/>
          <a:ext cx="10965421" cy="32369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9323">
                  <a:extLst>
                    <a:ext uri="{9D8B030D-6E8A-4147-A177-3AD203B41FA5}">
                      <a16:colId xmlns:a16="http://schemas.microsoft.com/office/drawing/2014/main" val="2737772129"/>
                    </a:ext>
                  </a:extLst>
                </a:gridCol>
                <a:gridCol w="3893049">
                  <a:extLst>
                    <a:ext uri="{9D8B030D-6E8A-4147-A177-3AD203B41FA5}">
                      <a16:colId xmlns:a16="http://schemas.microsoft.com/office/drawing/2014/main" val="2990370662"/>
                    </a:ext>
                  </a:extLst>
                </a:gridCol>
                <a:gridCol w="3893049">
                  <a:extLst>
                    <a:ext uri="{9D8B030D-6E8A-4147-A177-3AD203B41FA5}">
                      <a16:colId xmlns:a16="http://schemas.microsoft.com/office/drawing/2014/main" val="957666035"/>
                    </a:ext>
                  </a:extLst>
                </a:gridCol>
              </a:tblGrid>
              <a:tr h="90187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Havoning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harorati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 С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Mutlaq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namligi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³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Nisbiy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namligi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4634429"/>
                  </a:ext>
                </a:extLst>
              </a:tr>
              <a:tr h="547566"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5240047"/>
                  </a:ext>
                </a:extLst>
              </a:tr>
              <a:tr h="547566"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8035805"/>
                  </a:ext>
                </a:extLst>
              </a:tr>
              <a:tr h="547566"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1862657"/>
                  </a:ext>
                </a:extLst>
              </a:tr>
              <a:tr h="547566"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2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04249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4C8068B-7C3F-4E9A-ACE8-2A608141E9F2}"/>
                  </a:ext>
                </a:extLst>
              </p:cNvPr>
              <p:cNvSpPr txBox="1"/>
              <p:nvPr/>
            </p:nvSpPr>
            <p:spPr>
              <a:xfrm>
                <a:off x="2835924" y="5554642"/>
                <a:ext cx="9283536" cy="8182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𝑵𝒊𝒔𝒃𝒊𝒚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𝒏𝒂𝒎𝒍𝒊𝒌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𝟓𝟎</m:t>
                          </m:r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%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  <m:r>
                        <a:rPr lang="ru-RU" sz="28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0" smtClean="0"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en-US" sz="28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g</m:t>
                      </m:r>
                      <m:r>
                        <m:rPr>
                          <m:nor/>
                        </m:rPr>
                        <a:rPr lang="ru-RU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/</m:t>
                      </m:r>
                      <m:r>
                        <m:rPr>
                          <m:nor/>
                        </m:rP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ru-RU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³</m:t>
                      </m:r>
                    </m:oMath>
                  </m:oMathPara>
                </a14:m>
                <a:endParaRPr lang="en-US" sz="2959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4C8068B-7C3F-4E9A-ACE8-2A608141E9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5924" y="5554642"/>
                <a:ext cx="9283536" cy="81823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A0ABC69-CDF6-4949-8ED8-65BF5F0E60B9}"/>
              </a:ext>
            </a:extLst>
          </p:cNvPr>
          <p:cNvSpPr txBox="1"/>
          <p:nvPr/>
        </p:nvSpPr>
        <p:spPr>
          <a:xfrm>
            <a:off x="4345825" y="4469641"/>
            <a:ext cx="6620227" cy="1133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³ </a:t>
            </a:r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ru-RU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X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³ </a:t>
            </a:r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US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84ED23-29D9-4A80-8712-8BB93DD4D0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3" t="23370" r="2490" b="12274"/>
          <a:stretch/>
        </p:blipFill>
        <p:spPr>
          <a:xfrm>
            <a:off x="324549" y="4469640"/>
            <a:ext cx="3501099" cy="166445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0176" y="5682369"/>
            <a:ext cx="864096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g/m</a:t>
            </a:r>
            <a:r>
              <a:rPr lang="en-US" sz="1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43050" y="5749044"/>
            <a:ext cx="864096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g/m</a:t>
            </a:r>
            <a:r>
              <a:rPr lang="en-US" sz="1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0742" y="5749044"/>
            <a:ext cx="864096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17 g/m</a:t>
            </a:r>
            <a:r>
              <a:rPr lang="en-US" sz="1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7914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12197539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namligini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ru-RU" sz="5072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C04EA9-C77C-444C-B433-8D2031A79257}"/>
              </a:ext>
            </a:extLst>
          </p:cNvPr>
          <p:cNvSpPr txBox="1"/>
          <p:nvPr/>
        </p:nvSpPr>
        <p:spPr>
          <a:xfrm>
            <a:off x="278904" y="1050702"/>
            <a:ext cx="11489340" cy="58477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5000">
                <a:schemeClr val="accent1">
                  <a:lumMod val="45000"/>
                  <a:lumOff val="55000"/>
                </a:schemeClr>
              </a:gs>
              <a:gs pos="54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kataklarini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AD6D1B08-C2D6-40DC-AF2C-DB39607F68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8789590"/>
              </p:ext>
            </p:extLst>
          </p:nvPr>
        </p:nvGraphicFramePr>
        <p:xfrm>
          <a:off x="354100" y="1762849"/>
          <a:ext cx="11489337" cy="421204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817850">
                  <a:extLst>
                    <a:ext uri="{9D8B030D-6E8A-4147-A177-3AD203B41FA5}">
                      <a16:colId xmlns:a16="http://schemas.microsoft.com/office/drawing/2014/main" val="2612110427"/>
                    </a:ext>
                  </a:extLst>
                </a:gridCol>
                <a:gridCol w="3841708">
                  <a:extLst>
                    <a:ext uri="{9D8B030D-6E8A-4147-A177-3AD203B41FA5}">
                      <a16:colId xmlns:a16="http://schemas.microsoft.com/office/drawing/2014/main" val="1078353897"/>
                    </a:ext>
                  </a:extLst>
                </a:gridCol>
                <a:gridCol w="3829779">
                  <a:extLst>
                    <a:ext uri="{9D8B030D-6E8A-4147-A177-3AD203B41FA5}">
                      <a16:colId xmlns:a16="http://schemas.microsoft.com/office/drawing/2014/main" val="2877173414"/>
                    </a:ext>
                  </a:extLst>
                </a:gridCol>
              </a:tblGrid>
              <a:tr h="96629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Havoning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harorati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en-US" sz="28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 С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Mutlaq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namligi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en-US" sz="28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³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Nisbiy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namligi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pPr algn="ctr"/>
                      <a:r>
                        <a:rPr lang="ru-RU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655048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0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3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800" b="1" dirty="0" smtClean="0">
                          <a:solidFill>
                            <a:srgbClr val="030FF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US" sz="3800" b="1" dirty="0">
                        <a:solidFill>
                          <a:srgbClr val="030FF7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520551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+10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030FF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sz="3200" b="1" dirty="0" smtClean="0">
                          <a:solidFill>
                            <a:srgbClr val="030FF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3200" b="1" dirty="0" smtClean="0">
                          <a:solidFill>
                            <a:srgbClr val="030FF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en-US" sz="3200" b="1" dirty="0" smtClean="0">
                          <a:solidFill>
                            <a:srgbClr val="030FF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67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338954"/>
                  </a:ext>
                </a:extLst>
              </a:tr>
              <a:tr h="814036"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+</a:t>
                      </a:r>
                      <a:r>
                        <a:rPr lang="ru-RU" sz="3000" b="1" dirty="0" smtClean="0"/>
                        <a:t>20</a:t>
                      </a:r>
                      <a:endParaRPr lang="ru-RU" sz="3000" b="1" dirty="0"/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10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solidFill>
                            <a:srgbClr val="030FF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58,8</a:t>
                      </a: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1511374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+30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030FF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/>
                        <a:t>50</a:t>
                      </a:r>
                      <a:endParaRPr lang="en-US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0477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915757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Namlanish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9267" y="6451600"/>
            <a:ext cx="5503333" cy="31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16466" y="1091905"/>
            <a:ext cx="1139613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Bu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quyidagilarni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Bug‘lanish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Проблемы влажно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66" y="3954227"/>
            <a:ext cx="7751234" cy="255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Атмосферные осадки | География 6 клас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1539" y="1809750"/>
            <a:ext cx="3495674" cy="4108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6484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Namlanish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300" y="1097567"/>
            <a:ext cx="11709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Namlanish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bug‘lanish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miqdoriga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Toshkent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400 mm,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bug‘lanish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1600 mm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deylik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Namlanish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400 mm : 1600 mm =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0,25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57470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8523" y="0"/>
            <a:ext cx="12197539" cy="87286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Namlanish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ru-RU" sz="5072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C04EA9-C77C-444C-B433-8D2031A79257}"/>
              </a:ext>
            </a:extLst>
          </p:cNvPr>
          <p:cNvSpPr txBox="1"/>
          <p:nvPr/>
        </p:nvSpPr>
        <p:spPr>
          <a:xfrm>
            <a:off x="226472" y="993552"/>
            <a:ext cx="11641677" cy="87280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5000">
                <a:schemeClr val="accent1">
                  <a:lumMod val="45000"/>
                  <a:lumOff val="55000"/>
                </a:schemeClr>
              </a:gs>
              <a:gs pos="54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2536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536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6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2536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6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536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6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namlanish</a:t>
            </a:r>
            <a:r>
              <a:rPr lang="en-US" sz="2536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6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2536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6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536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536" b="1" dirty="0" smtClean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536" b="1" dirty="0" err="1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en-US" sz="2536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6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kataklarni</a:t>
            </a:r>
            <a:r>
              <a:rPr lang="en-US" sz="2536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6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2536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536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AD6D1B08-C2D6-40DC-AF2C-DB39607F68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443993"/>
              </p:ext>
            </p:extLst>
          </p:nvPr>
        </p:nvGraphicFramePr>
        <p:xfrm>
          <a:off x="301307" y="2083066"/>
          <a:ext cx="11533609" cy="42273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07769">
                  <a:extLst>
                    <a:ext uri="{9D8B030D-6E8A-4147-A177-3AD203B41FA5}">
                      <a16:colId xmlns:a16="http://schemas.microsoft.com/office/drawing/2014/main" val="2612110427"/>
                    </a:ext>
                  </a:extLst>
                </a:gridCol>
                <a:gridCol w="2761752">
                  <a:extLst>
                    <a:ext uri="{9D8B030D-6E8A-4147-A177-3AD203B41FA5}">
                      <a16:colId xmlns:a16="http://schemas.microsoft.com/office/drawing/2014/main" val="1078353897"/>
                    </a:ext>
                  </a:extLst>
                </a:gridCol>
                <a:gridCol w="2782044">
                  <a:extLst>
                    <a:ext uri="{9D8B030D-6E8A-4147-A177-3AD203B41FA5}">
                      <a16:colId xmlns:a16="http://schemas.microsoft.com/office/drawing/2014/main" val="2877173414"/>
                    </a:ext>
                  </a:extLst>
                </a:gridCol>
                <a:gridCol w="2782044">
                  <a:extLst>
                    <a:ext uri="{9D8B030D-6E8A-4147-A177-3AD203B41FA5}">
                      <a16:colId xmlns:a16="http://schemas.microsoft.com/office/drawing/2014/main" val="3352443237"/>
                    </a:ext>
                  </a:extLst>
                </a:gridCol>
              </a:tblGrid>
              <a:tr h="94588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Yillik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yog‘in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miqdori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mm</a:t>
                      </a:r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Yillik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bug‘lanish</a:t>
                      </a:r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mm</a:t>
                      </a:r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Namlanish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darajasi</a:t>
                      </a:r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655048"/>
                  </a:ext>
                </a:extLst>
              </a:tr>
              <a:tr h="722778"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Amudaryo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etagi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150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2000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0520551"/>
                  </a:ext>
                </a:extLst>
              </a:tr>
              <a:tr h="773035"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Sirdaryo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viloyati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250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1800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2338954"/>
                  </a:ext>
                </a:extLst>
              </a:tr>
              <a:tr h="1062923"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Andijon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viloyati</a:t>
                      </a:r>
                      <a:endParaRPr lang="ru-RU" sz="2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US" sz="2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500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1500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1511374"/>
                  </a:ext>
                </a:extLst>
              </a:tr>
              <a:tr h="722778"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Piskom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qishlog‘i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900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900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0477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62169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8523" y="0"/>
            <a:ext cx="12197539" cy="87286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Namlanish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ru-RU" sz="5072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C04EA9-C77C-444C-B433-8D2031A79257}"/>
              </a:ext>
            </a:extLst>
          </p:cNvPr>
          <p:cNvSpPr txBox="1"/>
          <p:nvPr/>
        </p:nvSpPr>
        <p:spPr>
          <a:xfrm>
            <a:off x="226472" y="993552"/>
            <a:ext cx="11641677" cy="87280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5000">
                <a:schemeClr val="accent1">
                  <a:lumMod val="45000"/>
                  <a:lumOff val="55000"/>
                </a:schemeClr>
              </a:gs>
              <a:gs pos="54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2536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536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6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2536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6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536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6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namlanish</a:t>
            </a:r>
            <a:r>
              <a:rPr lang="en-US" sz="2536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6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2536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6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536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536" b="1" dirty="0" smtClean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536" b="1" dirty="0" err="1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en-US" sz="2536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6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kataklarni</a:t>
            </a:r>
            <a:r>
              <a:rPr lang="en-US" sz="2536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6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2536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536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3">
                <a:extLst>
                  <a:ext uri="{FF2B5EF4-FFF2-40B4-BE49-F238E27FC236}">
                    <a16:creationId xmlns:a16="http://schemas.microsoft.com/office/drawing/2014/main" id="{AD6D1B08-C2D6-40DC-AF2C-DB39607F68D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46397351"/>
                  </p:ext>
                </p:extLst>
              </p:nvPr>
            </p:nvGraphicFramePr>
            <p:xfrm>
              <a:off x="301307" y="2083066"/>
              <a:ext cx="11533609" cy="422739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207769">
                      <a:extLst>
                        <a:ext uri="{9D8B030D-6E8A-4147-A177-3AD203B41FA5}">
                          <a16:colId xmlns:a16="http://schemas.microsoft.com/office/drawing/2014/main" val="2612110427"/>
                        </a:ext>
                      </a:extLst>
                    </a:gridCol>
                    <a:gridCol w="2761752">
                      <a:extLst>
                        <a:ext uri="{9D8B030D-6E8A-4147-A177-3AD203B41FA5}">
                          <a16:colId xmlns:a16="http://schemas.microsoft.com/office/drawing/2014/main" val="1078353897"/>
                        </a:ext>
                      </a:extLst>
                    </a:gridCol>
                    <a:gridCol w="2782044">
                      <a:extLst>
                        <a:ext uri="{9D8B030D-6E8A-4147-A177-3AD203B41FA5}">
                          <a16:colId xmlns:a16="http://schemas.microsoft.com/office/drawing/2014/main" val="2877173414"/>
                        </a:ext>
                      </a:extLst>
                    </a:gridCol>
                    <a:gridCol w="2782044">
                      <a:extLst>
                        <a:ext uri="{9D8B030D-6E8A-4147-A177-3AD203B41FA5}">
                          <a16:colId xmlns:a16="http://schemas.microsoft.com/office/drawing/2014/main" val="3352443237"/>
                        </a:ext>
                      </a:extLst>
                    </a:gridCol>
                  </a:tblGrid>
                  <a:tr h="9458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Joy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nomi</a:t>
                          </a:r>
                          <a:endParaRPr lang="en-US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Yillik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yog‘in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miqdori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mm</a:t>
                          </a:r>
                          <a:endParaRPr lang="en-US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Yillik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bug‘lanish</a:t>
                          </a:r>
                          <a:r>
                            <a:rPr lang="ru-RU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/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mm</a:t>
                          </a:r>
                          <a:endParaRPr lang="en-US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Namlanish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darajasi</a:t>
                          </a:r>
                          <a:endParaRPr lang="en-US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72655048"/>
                      </a:ext>
                    </a:extLst>
                  </a:tr>
                  <a:tr h="72277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kern="1200" dirty="0" err="1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Amudaryo</a:t>
                          </a:r>
                          <a:r>
                            <a:rPr lang="en-US" sz="2400" b="1" kern="12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kern="1200" dirty="0" err="1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etagi</a:t>
                          </a:r>
                          <a:endParaRPr lang="en-US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kern="12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150</a:t>
                          </a:r>
                          <a:endParaRPr lang="en-US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kern="12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2000</a:t>
                          </a:r>
                          <a:endParaRPr lang="en-US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800" b="1" i="1" kern="12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2800" b="1" kern="12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Arial" panose="020B0604020202020204" pitchFamily="34" charset="0"/>
                                    </a:rPr>
                                    <m:t>𝟏𝟓𝟎</m:t>
                                  </m:r>
                                </m:num>
                                <m:den>
                                  <m:r>
                                    <a:rPr lang="en-US" sz="2800" b="1" kern="12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ru-RU" sz="2800" b="1" kern="12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Arial" panose="020B0604020202020204" pitchFamily="34" charset="0"/>
                                    </a:rPr>
                                    <m:t>𝟎𝟎𝟎</m:t>
                                  </m:r>
                                </m:den>
                              </m:f>
                            </m:oMath>
                          </a14:m>
                          <a:r>
                            <a:rPr lang="ru-RU" sz="2800" b="1" kern="12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= 0,075</a:t>
                          </a:r>
                          <a:endParaRPr lang="en-US" sz="28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130520551"/>
                      </a:ext>
                    </a:extLst>
                  </a:tr>
                  <a:tr h="7730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kern="1200" dirty="0" err="1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Sirdaryo</a:t>
                          </a:r>
                          <a:r>
                            <a:rPr lang="en-US" sz="2400" b="1" kern="12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kern="1200" dirty="0" err="1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viloyati</a:t>
                          </a:r>
                          <a:endParaRPr lang="en-US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kern="12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250</a:t>
                          </a:r>
                          <a:endParaRPr lang="en-US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kern="12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1800</a:t>
                          </a:r>
                          <a:endParaRPr lang="en-US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800" b="1" i="1" kern="12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2800" b="1" kern="12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Arial" panose="020B0604020202020204" pitchFamily="34" charset="0"/>
                                    </a:rPr>
                                    <m:t>𝟐𝟓𝟎</m:t>
                                  </m:r>
                                </m:num>
                                <m:den>
                                  <m:r>
                                    <a:rPr lang="ru-RU" sz="2800" b="1" kern="12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Arial" panose="020B0604020202020204" pitchFamily="34" charset="0"/>
                                    </a:rPr>
                                    <m:t>𝟏𝟖𝟎𝟎</m:t>
                                  </m:r>
                                </m:den>
                              </m:f>
                            </m:oMath>
                          </a14:m>
                          <a:r>
                            <a:rPr lang="ru-RU" sz="2800" b="1" kern="12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= 0,13</a:t>
                          </a:r>
                          <a:endParaRPr lang="en-US" sz="28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32338954"/>
                      </a:ext>
                    </a:extLst>
                  </a:tr>
                  <a:tr h="106292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kern="1200" dirty="0" err="1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Andijon</a:t>
                          </a:r>
                          <a:r>
                            <a:rPr lang="en-US" sz="2400" b="1" kern="12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kern="1200" dirty="0" err="1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viloyati</a:t>
                          </a:r>
                          <a:endParaRPr lang="ru-RU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  <a:p>
                          <a:pPr algn="ctr"/>
                          <a:endParaRPr lang="en-US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kern="12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500</a:t>
                          </a:r>
                          <a:endParaRPr lang="en-US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kern="12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1500</a:t>
                          </a:r>
                          <a:endParaRPr lang="en-US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800" b="1" i="1" kern="12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2800" b="1" kern="12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Arial" panose="020B0604020202020204" pitchFamily="34" charset="0"/>
                                    </a:rPr>
                                    <m:t>𝟓𝟎𝟎</m:t>
                                  </m:r>
                                </m:num>
                                <m:den>
                                  <m:r>
                                    <a:rPr lang="ru-RU" sz="2800" b="1" kern="12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Arial" panose="020B0604020202020204" pitchFamily="34" charset="0"/>
                                    </a:rPr>
                                    <m:t>𝟏𝟓𝟎𝟎</m:t>
                                  </m:r>
                                </m:den>
                              </m:f>
                            </m:oMath>
                          </a14:m>
                          <a:r>
                            <a:rPr lang="ru-RU" sz="2800" b="1" kern="12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= 0,3</a:t>
                          </a:r>
                          <a:endParaRPr lang="en-US" sz="28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31511374"/>
                      </a:ext>
                    </a:extLst>
                  </a:tr>
                  <a:tr h="72277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kern="1200" dirty="0" err="1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Piskom</a:t>
                          </a:r>
                          <a:r>
                            <a:rPr lang="en-US" sz="2400" b="1" kern="12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kern="1200" dirty="0" err="1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qishlog‘i</a:t>
                          </a:r>
                          <a:endParaRPr lang="en-US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kern="12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900</a:t>
                          </a:r>
                          <a:endParaRPr lang="en-US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kern="12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900</a:t>
                          </a:r>
                          <a:endParaRPr lang="en-US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800" b="1" i="1" kern="12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2800" b="1" kern="12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Arial" panose="020B0604020202020204" pitchFamily="34" charset="0"/>
                                    </a:rPr>
                                    <m:t>𝟗𝟎𝟎</m:t>
                                  </m:r>
                                </m:num>
                                <m:den>
                                  <m:r>
                                    <a:rPr lang="ru-RU" sz="2800" b="1" kern="12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Arial" panose="020B0604020202020204" pitchFamily="34" charset="0"/>
                                    </a:rPr>
                                    <m:t>𝟗𝟎𝟎</m:t>
                                  </m:r>
                                </m:den>
                              </m:f>
                            </m:oMath>
                          </a14:m>
                          <a:r>
                            <a:rPr lang="ru-RU" sz="2800" b="1" kern="12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= 1</a:t>
                          </a:r>
                          <a:endParaRPr lang="en-US" sz="28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88047742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3">
                <a:extLst>
                  <a:ext uri="{FF2B5EF4-FFF2-40B4-BE49-F238E27FC236}">
                    <a16:creationId xmlns:a16="http://schemas.microsoft.com/office/drawing/2014/main" xmlns="" id="{AD6D1B08-C2D6-40DC-AF2C-DB39607F68D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46397351"/>
                  </p:ext>
                </p:extLst>
              </p:nvPr>
            </p:nvGraphicFramePr>
            <p:xfrm>
              <a:off x="301307" y="2083066"/>
              <a:ext cx="11533609" cy="422739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207769">
                      <a:extLst>
                        <a:ext uri="{9D8B030D-6E8A-4147-A177-3AD203B41FA5}">
                          <a16:colId xmlns:a16="http://schemas.microsoft.com/office/drawing/2014/main" xmlns="" val="2612110427"/>
                        </a:ext>
                      </a:extLst>
                    </a:gridCol>
                    <a:gridCol w="2761752">
                      <a:extLst>
                        <a:ext uri="{9D8B030D-6E8A-4147-A177-3AD203B41FA5}">
                          <a16:colId xmlns:a16="http://schemas.microsoft.com/office/drawing/2014/main" xmlns="" val="1078353897"/>
                        </a:ext>
                      </a:extLst>
                    </a:gridCol>
                    <a:gridCol w="2782044">
                      <a:extLst>
                        <a:ext uri="{9D8B030D-6E8A-4147-A177-3AD203B41FA5}">
                          <a16:colId xmlns:a16="http://schemas.microsoft.com/office/drawing/2014/main" xmlns="" val="2877173414"/>
                        </a:ext>
                      </a:extLst>
                    </a:gridCol>
                    <a:gridCol w="2782044">
                      <a:extLst>
                        <a:ext uri="{9D8B030D-6E8A-4147-A177-3AD203B41FA5}">
                          <a16:colId xmlns:a16="http://schemas.microsoft.com/office/drawing/2014/main" xmlns="" val="3352443237"/>
                        </a:ext>
                      </a:extLst>
                    </a:gridCol>
                  </a:tblGrid>
                  <a:tr h="9458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Joy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nomi</a:t>
                          </a:r>
                          <a:endParaRPr lang="en-US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Yillik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yog‘in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miqdori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mm</a:t>
                          </a:r>
                          <a:endParaRPr lang="en-US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Yillik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bug‘lanish</a:t>
                          </a:r>
                          <a:r>
                            <a:rPr lang="ru-RU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/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mm</a:t>
                          </a:r>
                          <a:endParaRPr lang="en-US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Namlanish</a:t>
                          </a:r>
                          <a:r>
                            <a:rPr lang="en-US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darajasi</a:t>
                          </a:r>
                          <a:endParaRPr lang="en-US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72655048"/>
                      </a:ext>
                    </a:extLst>
                  </a:tr>
                  <a:tr h="72277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kern="1200" dirty="0" err="1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Amudaryo</a:t>
                          </a:r>
                          <a:r>
                            <a:rPr lang="en-US" sz="2400" b="1" kern="12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kern="1200" dirty="0" err="1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etagi</a:t>
                          </a:r>
                          <a:endParaRPr lang="en-US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kern="12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150</a:t>
                          </a:r>
                          <a:endParaRPr lang="en-US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kern="12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2000</a:t>
                          </a:r>
                          <a:endParaRPr lang="en-US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14442" t="-133051" r="-438" b="-36355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130520551"/>
                      </a:ext>
                    </a:extLst>
                  </a:tr>
                  <a:tr h="7730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kern="1200" dirty="0" err="1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Sirdaryo</a:t>
                          </a:r>
                          <a:r>
                            <a:rPr lang="en-US" sz="2400" b="1" kern="12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kern="1200" dirty="0" err="1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viloyati</a:t>
                          </a:r>
                          <a:endParaRPr lang="en-US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kern="12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250</a:t>
                          </a:r>
                          <a:endParaRPr lang="en-US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kern="12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1800</a:t>
                          </a:r>
                          <a:endParaRPr lang="en-US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14442" t="-216535" r="-438" b="-23779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832338954"/>
                      </a:ext>
                    </a:extLst>
                  </a:tr>
                  <a:tr h="106292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kern="1200" dirty="0" err="1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Andijon</a:t>
                          </a:r>
                          <a:r>
                            <a:rPr lang="en-US" sz="2400" b="1" kern="12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kern="1200" dirty="0" err="1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viloyati</a:t>
                          </a:r>
                          <a:endParaRPr lang="ru-RU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  <a:p>
                          <a:pPr algn="ctr"/>
                          <a:endParaRPr lang="en-US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kern="12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500</a:t>
                          </a:r>
                          <a:endParaRPr lang="en-US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kern="12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1500</a:t>
                          </a:r>
                          <a:endParaRPr lang="en-US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14442" t="-229714" r="-438" b="-7257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631511374"/>
                      </a:ext>
                    </a:extLst>
                  </a:tr>
                  <a:tr h="72277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kern="1200" dirty="0" err="1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Piskom</a:t>
                          </a:r>
                          <a:r>
                            <a:rPr lang="en-US" sz="2400" b="1" kern="12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kern="1200" dirty="0" err="1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qishlog‘i</a:t>
                          </a:r>
                          <a:endParaRPr lang="en-US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kern="12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900</a:t>
                          </a:r>
                          <a:endParaRPr lang="en-US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kern="12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900</a:t>
                          </a:r>
                          <a:endParaRPr lang="en-US" sz="2400" b="1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193259" marR="193259" marT="96629" marB="9662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14442" t="-484874" r="-438" b="-672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88047742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981359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Shamolning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9267" y="6451600"/>
            <a:ext cx="5503333" cy="31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06400" y="1055906"/>
            <a:ext cx="900006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quyidagilarni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/>
          </a:p>
        </p:txBody>
      </p:sp>
      <p:pic>
        <p:nvPicPr>
          <p:cNvPr id="5" name="Picture 2" descr="Картинки по запросу &quot;wind, windy.gif&quot;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667" y="3770366"/>
            <a:ext cx="4961468" cy="2681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&quot;флюгер.gif&quot;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1774" y="1077754"/>
            <a:ext cx="2560826" cy="455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7428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 descr="C:\Users\arnol\Desktop\yog'in\yomg'ir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60542" y="1073299"/>
            <a:ext cx="3837739" cy="27537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6" descr="C:\Users\arnol\Desktop\yog'in\yomg'i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4" y="3749750"/>
            <a:ext cx="3995735" cy="28394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1" name="Picture 3" descr="C:\Users\arnol\Desktop\yog'in\bulduruq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9053" y="3914206"/>
            <a:ext cx="3770843" cy="28394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774" r="937"/>
          <a:stretch/>
        </p:blipFill>
        <p:spPr>
          <a:xfrm>
            <a:off x="4112947" y="1073300"/>
            <a:ext cx="3966106" cy="25991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7" cstate="print"/>
          <a:srcRect l="9217" r="9042" b="7551"/>
          <a:stretch/>
        </p:blipFill>
        <p:spPr bwMode="auto">
          <a:xfrm>
            <a:off x="189307" y="1073300"/>
            <a:ext cx="3914246" cy="25991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7282969"/>
              </p:ext>
            </p:extLst>
          </p:nvPr>
        </p:nvGraphicFramePr>
        <p:xfrm>
          <a:off x="4284609" y="3859143"/>
          <a:ext cx="3603994" cy="2949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Image" r:id="rId8" imgW="3809520" imgH="4419000" progId="Photoshop.Image.13">
                  <p:embed/>
                </p:oleObj>
              </mc:Choice>
              <mc:Fallback>
                <p:oleObj name="Image" r:id="rId8" imgW="3809520" imgH="44190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284609" y="3859143"/>
                        <a:ext cx="3603994" cy="29495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30904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92000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309218" y="1469716"/>
            <a:ext cx="1728830" cy="401763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2" name="object 13"/>
          <p:cNvGrpSpPr/>
          <p:nvPr/>
        </p:nvGrpSpPr>
        <p:grpSpPr>
          <a:xfrm>
            <a:off x="218077" y="2047517"/>
            <a:ext cx="1916482" cy="2485982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3" name="object 16"/>
          <p:cNvGrpSpPr/>
          <p:nvPr/>
        </p:nvGrpSpPr>
        <p:grpSpPr>
          <a:xfrm>
            <a:off x="70448" y="4725574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338640" y="105337"/>
            <a:ext cx="11496676" cy="7553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Mustaqil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bajarish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uchun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topshiriqlar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48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458902" y="1283698"/>
            <a:ext cx="9538366" cy="346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8100" algn="just" defTabSz="685800">
              <a:lnSpc>
                <a:spcPct val="100000"/>
              </a:lnSpc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88- 90-sahifalaridagi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8100" algn="just" defTabSz="685800">
              <a:lnSpc>
                <a:spcPct val="100000"/>
              </a:lnSpc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2. 60-rasmni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8100" algn="just" defTabSz="685800">
              <a:lnSpc>
                <a:spcPct val="100000"/>
              </a:lnSpc>
            </a:pP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E210C70-8A74-41FD-9916-ACB759C11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1516" y="3697879"/>
            <a:ext cx="2285538" cy="3035103"/>
          </a:xfrm>
          <a:prstGeom prst="rect">
            <a:avLst/>
          </a:prstGeom>
        </p:spPr>
      </p:pic>
      <p:sp>
        <p:nvSpPr>
          <p:cNvPr id="13" name="object 5"/>
          <p:cNvSpPr/>
          <p:nvPr/>
        </p:nvSpPr>
        <p:spPr>
          <a:xfrm>
            <a:off x="3114783" y="4508634"/>
            <a:ext cx="5598768" cy="706796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</p:spTree>
    <p:extLst>
      <p:ext uri="{BB962C8B-B14F-4D97-AF65-F5344CB8AC3E}">
        <p14:creationId xmlns:p14="http://schemas.microsoft.com/office/powerpoint/2010/main" val="3075025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guli”ni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9267" y="6451600"/>
            <a:ext cx="5503333" cy="31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40266" y="1102773"/>
            <a:ext cx="1131146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mart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oyining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kunligida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Buxoroda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yo‘nalishlardan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kun,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shimoli-sharqdan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kun,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kun,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janubi-sharqdan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kun,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kun,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kun,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shimoli-g‘arbdan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kun. </a:t>
            </a:r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ma’lumotlardan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guli”ni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34026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guli”ni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9267" y="6451600"/>
            <a:ext cx="5503333" cy="31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80999" y="1148140"/>
            <a:ext cx="1138766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Toshkent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fevral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kunligida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yo‘nalishlardan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kun,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shimoli-sharqdan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kun,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kun,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kun,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kun,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kun,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kun,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kun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guli”ni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055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8666" y="1119713"/>
            <a:ext cx="8777514" cy="2062327"/>
          </a:xfrm>
          <a:prstGeom prst="round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4754" y="4236984"/>
            <a:ext cx="1796414" cy="2345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Картинки по запросу &quot;veter.gif&quot;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730" y="3249425"/>
            <a:ext cx="4164505" cy="3569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Ветер. Направление, сила и скорость ветра">
            <a:extLst>
              <a:ext uri="{FF2B5EF4-FFF2-40B4-BE49-F238E27FC236}">
                <a16:creationId xmlns:a16="http://schemas.microsoft.com/office/drawing/2014/main" id="{962B2B63-7B86-44E7-A03E-0848F217D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1" y="1119712"/>
            <a:ext cx="2793214" cy="299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7187" y="3463836"/>
            <a:ext cx="4594377" cy="2554545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bosimli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harakatlanadi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5648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Fluger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Картинки по запросу &quot;флюгер.gif&quot;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58" y="1011237"/>
            <a:ext cx="3126284" cy="5557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564467" y="1011237"/>
            <a:ext cx="8483600" cy="1960563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Fluger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-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shamolning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yo‘nalishini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va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kuchini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aniqlaydigan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asbob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.</a:t>
            </a:r>
            <a:endParaRPr lang="ru-RU" sz="4000" b="1" dirty="0">
              <a:solidFill>
                <a:schemeClr val="bg1"/>
              </a:solidFill>
              <a:latin typeface="Arial "/>
            </a:endParaRPr>
          </a:p>
        </p:txBody>
      </p:sp>
      <p:pic>
        <p:nvPicPr>
          <p:cNvPr id="5122" name="Picture 2" descr="Картинки по запросу &quot;флюгер.gif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406" y="3059707"/>
            <a:ext cx="5151966" cy="343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74480" b="11965"/>
          <a:stretch/>
        </p:blipFill>
        <p:spPr>
          <a:xfrm>
            <a:off x="3677693" y="2971800"/>
            <a:ext cx="2271713" cy="3712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69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Shamolning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9267" y="6451600"/>
            <a:ext cx="5503333" cy="31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04799" y="995967"/>
            <a:ext cx="11607801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Bu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quyidagilarni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Shamolning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5" name="Picture 2" descr="Картинки по запросу &quot;silniy veter.png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3736697"/>
            <a:ext cx="4294603" cy="3051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Завтра в Азербайджане ожидается сильный вете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200" y="3697829"/>
            <a:ext cx="40894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Ветер гифки, анимированные GIF изображения ветер - скачать гиф картинки на  GIFE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163" y="3736697"/>
            <a:ext cx="4048276" cy="3028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68499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DD627F2-6DC9-4E2F-B6A6-8BFCC155D6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497" t="28098" b="14493"/>
          <a:stretch/>
        </p:blipFill>
        <p:spPr>
          <a:xfrm>
            <a:off x="338666" y="3176967"/>
            <a:ext cx="9033819" cy="266503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Shamolning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9267" y="6451600"/>
            <a:ext cx="5503333" cy="31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38666" y="1080633"/>
            <a:ext cx="116670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holatlardan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birida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kuchliroq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esishini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joylashtiring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718 mm 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Hg            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701 mm Hg</a:t>
            </a:r>
            <a:b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685 mm Hg 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724 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Hg</a:t>
            </a:r>
            <a:b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749 mm Hg 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726 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Hg</a:t>
            </a:r>
            <a:b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678 mm 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Hg             693 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Hg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4326467" y="3496733"/>
            <a:ext cx="1329266" cy="846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4250267" y="4190999"/>
            <a:ext cx="1329267" cy="1270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4250267" y="4902199"/>
            <a:ext cx="1329266" cy="846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4250267" y="5503333"/>
            <a:ext cx="1325033" cy="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7246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Shamolning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9267" y="6451600"/>
            <a:ext cx="5503333" cy="31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38666" y="1080633"/>
            <a:ext cx="116670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arenR"/>
            </a:pP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qanchalik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esadi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718 mm Hg            701 mm Hg   -   17</a:t>
            </a:r>
            <a:b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685 mm Hg            724 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Hg 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-   39</a:t>
            </a:r>
            <a:b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749 mm Hg             726 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Hg 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-   23</a:t>
            </a:r>
            <a:b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678 mm Hg             693 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Hg 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-   15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4326467" y="3496733"/>
            <a:ext cx="1329266" cy="846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4250267" y="4190999"/>
            <a:ext cx="1329267" cy="1270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4250267" y="4902199"/>
            <a:ext cx="1329266" cy="846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4250267" y="5503333"/>
            <a:ext cx="1325033" cy="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35418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8733</TotalTime>
  <Words>1527</Words>
  <Application>Microsoft Office PowerPoint</Application>
  <PresentationFormat>Широкоэкранный</PresentationFormat>
  <Paragraphs>408</Paragraphs>
  <Slides>43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52" baseType="lpstr">
      <vt:lpstr>Arial</vt:lpstr>
      <vt:lpstr>Arial </vt:lpstr>
      <vt:lpstr>Calibri</vt:lpstr>
      <vt:lpstr>Calibri Light</vt:lpstr>
      <vt:lpstr>Cambria Math</vt:lpstr>
      <vt:lpstr>Tahoma</vt:lpstr>
      <vt:lpstr>Times New Roman</vt:lpstr>
      <vt:lpstr>Тема Office</vt:lpstr>
      <vt:lpstr>Image</vt:lpstr>
      <vt:lpstr>Geograﬁya</vt:lpstr>
      <vt:lpstr>Atmosfera - havo qobig‘i</vt:lpstr>
      <vt:lpstr>Презентация PowerPoint</vt:lpstr>
      <vt:lpstr>Shamolning yo‘nalishi va kuchini aniqlash</vt:lpstr>
      <vt:lpstr>Shamol</vt:lpstr>
      <vt:lpstr>Презентация PowerPoint</vt:lpstr>
      <vt:lpstr>Shamolning yo‘nalishi va kuchini aniqlash</vt:lpstr>
      <vt:lpstr>Shamolning yo‘nalishi va kuchini aniqlash</vt:lpstr>
      <vt:lpstr>Shamolning yo‘nalishi va kuchini aniqlash</vt:lpstr>
      <vt:lpstr>Shamolning yo‘nalishi va kuchini aniqlash</vt:lpstr>
      <vt:lpstr>Shamolning yo‘nalishi va kuchini aniqlash</vt:lpstr>
      <vt:lpstr>Shamollar</vt:lpstr>
      <vt:lpstr>Презентация PowerPoint</vt:lpstr>
      <vt:lpstr>“Shamollar guli”ni chizish</vt:lpstr>
      <vt:lpstr>“Shamollar guli”ni chizish</vt:lpstr>
      <vt:lpstr>Презентация PowerPoint</vt:lpstr>
      <vt:lpstr>Презентация PowerPoint</vt:lpstr>
      <vt:lpstr>“Shamollar guli”ni chizish</vt:lpstr>
      <vt:lpstr>“Shamollar guli”ni chizish</vt:lpstr>
      <vt:lpstr>“Shamollar guli”ni chizish</vt:lpstr>
      <vt:lpstr>“Shamollar guli”ni chizish</vt:lpstr>
      <vt:lpstr>Havo namligini hisoblash</vt:lpstr>
      <vt:lpstr>Havodagi suv bug‘i</vt:lpstr>
      <vt:lpstr>Mutlaq namlik</vt:lpstr>
      <vt:lpstr>Nisbiy namlik</vt:lpstr>
      <vt:lpstr>Презентация PowerPoint</vt:lpstr>
      <vt:lpstr>Havo namligini hisoblash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Namlanish darajasini hisoblash</vt:lpstr>
      <vt:lpstr>Namlanish darajasi</vt:lpstr>
      <vt:lpstr>Презентация PowerPoint</vt:lpstr>
      <vt:lpstr>Презентация PowerPoint</vt:lpstr>
      <vt:lpstr>Xulosa</vt:lpstr>
      <vt:lpstr>Mustaqil bajarish uchun topshiriqlar:</vt:lpstr>
      <vt:lpstr>“Shamollar guli”ni chizish</vt:lpstr>
      <vt:lpstr>“Shamollar guli”ni chizish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Пользователь</cp:lastModifiedBy>
  <cp:revision>1362</cp:revision>
  <dcterms:created xsi:type="dcterms:W3CDTF">2020-04-09T12:18:10Z</dcterms:created>
  <dcterms:modified xsi:type="dcterms:W3CDTF">2021-03-12T10:16:02Z</dcterms:modified>
</cp:coreProperties>
</file>