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94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5" r:id="rId22"/>
  </p:sldIdLst>
  <p:sldSz cx="11879263" cy="7199313"/>
  <p:notesSz cx="5765800" cy="3244850"/>
  <p:defaultTextStyle>
    <a:defPPr>
      <a:defRPr lang="ru-RU"/>
    </a:defPPr>
    <a:lvl1pPr marL="0" algn="l" defTabSz="1934016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1pPr>
    <a:lvl2pPr marL="967009" algn="l" defTabSz="1934016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2pPr>
    <a:lvl3pPr marL="1934016" algn="l" defTabSz="1934016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3pPr>
    <a:lvl4pPr marL="2901029" algn="l" defTabSz="1934016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4pPr>
    <a:lvl5pPr marL="3868036" algn="l" defTabSz="1934016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5pPr>
    <a:lvl6pPr marL="4835045" algn="l" defTabSz="1934016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6pPr>
    <a:lvl7pPr marL="5802054" algn="l" defTabSz="1934016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7pPr>
    <a:lvl8pPr marL="6769061" algn="l" defTabSz="1934016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8pPr>
    <a:lvl9pPr marL="7736072" algn="l" defTabSz="1934016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390" userDrawn="1">
          <p15:clr>
            <a:srgbClr val="A4A3A4"/>
          </p15:clr>
        </p15:guide>
        <p15:guide id="2" pos="44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952" y="60"/>
      </p:cViewPr>
      <p:guideLst>
        <p:guide orient="horz" pos="6390"/>
        <p:guide pos="445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90945" y="2231796"/>
            <a:ext cx="1009737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81890" y="4031615"/>
            <a:ext cx="831548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563" y="382588"/>
            <a:ext cx="10247312" cy="1392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7563" y="1765300"/>
            <a:ext cx="5026025" cy="8651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7563" y="2630488"/>
            <a:ext cx="5026025" cy="38671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13450" y="1765300"/>
            <a:ext cx="5051425" cy="8651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13450" y="2630488"/>
            <a:ext cx="5051425" cy="38671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8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963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996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563" y="479425"/>
            <a:ext cx="3832225" cy="16811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9838" y="1036638"/>
            <a:ext cx="6015037" cy="5116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7563" y="2160588"/>
            <a:ext cx="3832225" cy="4000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61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563" y="479425"/>
            <a:ext cx="3832225" cy="16811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049838" y="1036638"/>
            <a:ext cx="6015037" cy="51165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7563" y="2160588"/>
            <a:ext cx="3832225" cy="4000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709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59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02650" y="382588"/>
            <a:ext cx="2560638" cy="6102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5975" y="382588"/>
            <a:ext cx="7534275" cy="6102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216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26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650" y="227257"/>
            <a:ext cx="10639984" cy="650050"/>
          </a:xfrm>
        </p:spPr>
        <p:txBody>
          <a:bodyPr lIns="0" tIns="0" rIns="0" bIns="0"/>
          <a:lstStyle>
            <a:lvl1pPr>
              <a:defRPr sz="42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5607" y="2403961"/>
            <a:ext cx="10168069" cy="380425"/>
          </a:xfrm>
        </p:spPr>
        <p:txBody>
          <a:bodyPr lIns="0" tIns="0" rIns="0" bIns="0"/>
          <a:lstStyle>
            <a:lvl1pPr>
              <a:defRPr sz="2472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650" y="227257"/>
            <a:ext cx="10639984" cy="650050"/>
          </a:xfrm>
        </p:spPr>
        <p:txBody>
          <a:bodyPr lIns="0" tIns="0" rIns="0" bIns="0"/>
          <a:lstStyle>
            <a:lvl1pPr>
              <a:defRPr sz="42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93975" y="1655843"/>
            <a:ext cx="516747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17832" y="1655843"/>
            <a:ext cx="516747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650" y="227257"/>
            <a:ext cx="10639984" cy="650050"/>
          </a:xfrm>
        </p:spPr>
        <p:txBody>
          <a:bodyPr lIns="0" tIns="0" rIns="0" bIns="0"/>
          <a:lstStyle>
            <a:lvl1pPr>
              <a:defRPr sz="42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4313" y="1177925"/>
            <a:ext cx="8910637" cy="2506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4313" y="3781425"/>
            <a:ext cx="8910637" cy="17383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381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46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213" y="1795463"/>
            <a:ext cx="10245725" cy="2994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1213" y="4818063"/>
            <a:ext cx="10245725" cy="157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28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5975" y="1916113"/>
            <a:ext cx="5046663" cy="4568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5038" y="1916113"/>
            <a:ext cx="5048250" cy="4568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1C22-5242-46EB-A420-7C5BCB9B9469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F947-E36B-45F5-B8BE-E36891E6AE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95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7721" y="1189590"/>
            <a:ext cx="11642463" cy="587779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7852"/>
          </a:p>
        </p:txBody>
      </p:sp>
      <p:sp>
        <p:nvSpPr>
          <p:cNvPr id="17" name="bg object 17"/>
          <p:cNvSpPr/>
          <p:nvPr/>
        </p:nvSpPr>
        <p:spPr>
          <a:xfrm>
            <a:off x="137738" y="157892"/>
            <a:ext cx="11642463" cy="95239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785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650" y="227257"/>
            <a:ext cx="1063998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5607" y="2403961"/>
            <a:ext cx="101680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38950" y="6695361"/>
            <a:ext cx="3801364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93963" y="6695361"/>
            <a:ext cx="2732230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53070" y="6695361"/>
            <a:ext cx="2732230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42233">
        <a:defRPr>
          <a:latin typeface="+mn-lt"/>
          <a:ea typeface="+mn-ea"/>
          <a:cs typeface="+mn-cs"/>
        </a:defRPr>
      </a:lvl2pPr>
      <a:lvl3pPr marL="1884466">
        <a:defRPr>
          <a:latin typeface="+mn-lt"/>
          <a:ea typeface="+mn-ea"/>
          <a:cs typeface="+mn-cs"/>
        </a:defRPr>
      </a:lvl3pPr>
      <a:lvl4pPr marL="2826695">
        <a:defRPr>
          <a:latin typeface="+mn-lt"/>
          <a:ea typeface="+mn-ea"/>
          <a:cs typeface="+mn-cs"/>
        </a:defRPr>
      </a:lvl4pPr>
      <a:lvl5pPr marL="3768925">
        <a:defRPr>
          <a:latin typeface="+mn-lt"/>
          <a:ea typeface="+mn-ea"/>
          <a:cs typeface="+mn-cs"/>
        </a:defRPr>
      </a:lvl5pPr>
      <a:lvl6pPr marL="4711156">
        <a:defRPr>
          <a:latin typeface="+mn-lt"/>
          <a:ea typeface="+mn-ea"/>
          <a:cs typeface="+mn-cs"/>
        </a:defRPr>
      </a:lvl6pPr>
      <a:lvl7pPr marL="5653389">
        <a:defRPr>
          <a:latin typeface="+mn-lt"/>
          <a:ea typeface="+mn-ea"/>
          <a:cs typeface="+mn-cs"/>
        </a:defRPr>
      </a:lvl7pPr>
      <a:lvl8pPr marL="6595622">
        <a:defRPr>
          <a:latin typeface="+mn-lt"/>
          <a:ea typeface="+mn-ea"/>
          <a:cs typeface="+mn-cs"/>
        </a:defRPr>
      </a:lvl8pPr>
      <a:lvl9pPr marL="753785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42233">
        <a:defRPr>
          <a:latin typeface="+mn-lt"/>
          <a:ea typeface="+mn-ea"/>
          <a:cs typeface="+mn-cs"/>
        </a:defRPr>
      </a:lvl2pPr>
      <a:lvl3pPr marL="1884466">
        <a:defRPr>
          <a:latin typeface="+mn-lt"/>
          <a:ea typeface="+mn-ea"/>
          <a:cs typeface="+mn-cs"/>
        </a:defRPr>
      </a:lvl3pPr>
      <a:lvl4pPr marL="2826695">
        <a:defRPr>
          <a:latin typeface="+mn-lt"/>
          <a:ea typeface="+mn-ea"/>
          <a:cs typeface="+mn-cs"/>
        </a:defRPr>
      </a:lvl4pPr>
      <a:lvl5pPr marL="3768925">
        <a:defRPr>
          <a:latin typeface="+mn-lt"/>
          <a:ea typeface="+mn-ea"/>
          <a:cs typeface="+mn-cs"/>
        </a:defRPr>
      </a:lvl5pPr>
      <a:lvl6pPr marL="4711156">
        <a:defRPr>
          <a:latin typeface="+mn-lt"/>
          <a:ea typeface="+mn-ea"/>
          <a:cs typeface="+mn-cs"/>
        </a:defRPr>
      </a:lvl6pPr>
      <a:lvl7pPr marL="5653389">
        <a:defRPr>
          <a:latin typeface="+mn-lt"/>
          <a:ea typeface="+mn-ea"/>
          <a:cs typeface="+mn-cs"/>
        </a:defRPr>
      </a:lvl7pPr>
      <a:lvl8pPr marL="6595622">
        <a:defRPr>
          <a:latin typeface="+mn-lt"/>
          <a:ea typeface="+mn-ea"/>
          <a:cs typeface="+mn-cs"/>
        </a:defRPr>
      </a:lvl8pPr>
      <a:lvl9pPr marL="7537853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975" y="382588"/>
            <a:ext cx="10247313" cy="1392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5975" y="1916113"/>
            <a:ext cx="10247313" cy="4568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5975" y="6672263"/>
            <a:ext cx="2673350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5B1C22-5242-46EB-A420-7C5BCB9B9469}" type="datetimeFigureOut">
              <a:rPr lang="ru-RU" smtClean="0"/>
              <a:pPr/>
              <a:t>13.03.2021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413" y="6672263"/>
            <a:ext cx="400843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89938" y="6672263"/>
            <a:ext cx="2673350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DC8F947-E36B-45F5-B8BE-E36891E6AE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76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867488" cy="21037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785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2796" y="716285"/>
            <a:ext cx="8064857" cy="861380"/>
          </a:xfrm>
          <a:prstGeom prst="rect">
            <a:avLst/>
          </a:prstGeom>
        </p:spPr>
        <p:txBody>
          <a:bodyPr vert="horz" wrap="square" lIns="0" tIns="30089" rIns="0" bIns="0" rtlCol="0">
            <a:spAutoFit/>
          </a:bodyPr>
          <a:lstStyle/>
          <a:p>
            <a:pPr marL="26174">
              <a:spcBef>
                <a:spcPts val="235"/>
              </a:spcBef>
            </a:pPr>
            <a:r>
              <a:rPr lang="en-US" sz="5400" spc="21" dirty="0" smtClean="0"/>
              <a:t>TARIXDAN HIKOYALAR</a:t>
            </a:r>
            <a:endParaRPr lang="en-US" sz="5400" dirty="0"/>
          </a:p>
        </p:txBody>
      </p:sp>
      <p:sp>
        <p:nvSpPr>
          <p:cNvPr id="6" name="object 6"/>
          <p:cNvSpPr/>
          <p:nvPr/>
        </p:nvSpPr>
        <p:spPr>
          <a:xfrm>
            <a:off x="901975" y="2511012"/>
            <a:ext cx="709093" cy="1808724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7852"/>
          </a:p>
        </p:txBody>
      </p:sp>
      <p:sp>
        <p:nvSpPr>
          <p:cNvPr id="7" name="object 7"/>
          <p:cNvSpPr/>
          <p:nvPr/>
        </p:nvSpPr>
        <p:spPr>
          <a:xfrm>
            <a:off x="901975" y="4679776"/>
            <a:ext cx="709093" cy="181051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7852"/>
          </a:p>
        </p:txBody>
      </p:sp>
      <p:grpSp>
        <p:nvGrpSpPr>
          <p:cNvPr id="27" name="object 27"/>
          <p:cNvGrpSpPr/>
          <p:nvPr/>
        </p:nvGrpSpPr>
        <p:grpSpPr>
          <a:xfrm>
            <a:off x="9684047" y="503312"/>
            <a:ext cx="1983253" cy="1080120"/>
            <a:chOff x="4701999" y="228108"/>
            <a:chExt cx="603885" cy="60388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7852"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7852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756055" y="575320"/>
            <a:ext cx="2592288" cy="864023"/>
          </a:xfrm>
          <a:prstGeom prst="rect">
            <a:avLst/>
          </a:prstGeom>
        </p:spPr>
        <p:txBody>
          <a:bodyPr vert="horz" wrap="square" lIns="0" tIns="32707" rIns="0" bIns="0" rtlCol="0">
            <a:spAutoFit/>
          </a:bodyPr>
          <a:lstStyle/>
          <a:p>
            <a:pPr>
              <a:spcBef>
                <a:spcPts val="258"/>
              </a:spcBef>
            </a:pPr>
            <a:r>
              <a:rPr lang="en-US" sz="5400" b="1" spc="21" dirty="0" smtClean="0">
                <a:solidFill>
                  <a:srgbClr val="FFFFFF"/>
                </a:solidFill>
                <a:latin typeface="Arial"/>
                <a:cs typeface="Arial"/>
              </a:rPr>
              <a:t>5-sinf</a:t>
            </a:r>
            <a:endParaRPr sz="5400" dirty="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35" y="2468908"/>
            <a:ext cx="3651028" cy="3651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31" y="2735560"/>
            <a:ext cx="4572000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650" y="227257"/>
            <a:ext cx="10639984" cy="650050"/>
          </a:xfrm>
        </p:spPr>
        <p:txBody>
          <a:bodyPr/>
          <a:lstStyle/>
          <a:p>
            <a:pPr algn="ctr"/>
            <a:r>
              <a:rPr lang="en-US" dirty="0" smtClean="0"/>
              <a:t>ABU ALI IBN SINO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85" y="1237457"/>
            <a:ext cx="4943246" cy="573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392205" y="2532856"/>
            <a:ext cx="3200400" cy="6787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/>
              <a:t>980</a:t>
            </a:r>
            <a:r>
              <a:rPr lang="en-US" dirty="0" smtClean="0"/>
              <a:t> </a:t>
            </a:r>
            <a:r>
              <a:rPr lang="uz-Latn-UZ" dirty="0" smtClean="0"/>
              <a:t>-</a:t>
            </a:r>
            <a:r>
              <a:rPr lang="en-US" dirty="0" smtClean="0"/>
              <a:t> </a:t>
            </a:r>
            <a:r>
              <a:rPr lang="uz-Latn-UZ" dirty="0" smtClean="0"/>
              <a:t>1037-yil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622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039" y="359296"/>
            <a:ext cx="10639984" cy="677108"/>
          </a:xfrm>
        </p:spPr>
        <p:txBody>
          <a:bodyPr/>
          <a:lstStyle/>
          <a:p>
            <a:pPr algn="ctr"/>
            <a:r>
              <a:rPr lang="en-US" sz="4400" dirty="0" smtClean="0"/>
              <a:t>TO‘MARIS VA SHIROQ JASORATI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21" y="1322219"/>
            <a:ext cx="5675085" cy="274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606" y="1367408"/>
            <a:ext cx="2342172" cy="5537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31" y="4049808"/>
            <a:ext cx="3929005" cy="2966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496" y="1309805"/>
            <a:ext cx="2750253" cy="32347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065" y="4467813"/>
            <a:ext cx="2771684" cy="25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650" y="285310"/>
            <a:ext cx="10639984" cy="738664"/>
          </a:xfrm>
        </p:spPr>
        <p:txBody>
          <a:bodyPr/>
          <a:lstStyle/>
          <a:p>
            <a:pPr algn="ctr"/>
            <a:r>
              <a:rPr lang="en-US" sz="4800" dirty="0" smtClean="0"/>
              <a:t>SPITAMEN QAHRAMONLIGI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31" y="1527356"/>
            <a:ext cx="4267200" cy="5267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431" y="1527356"/>
            <a:ext cx="4038600" cy="53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5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3" y="359296"/>
            <a:ext cx="11665296" cy="584775"/>
          </a:xfrm>
        </p:spPr>
        <p:txBody>
          <a:bodyPr/>
          <a:lstStyle/>
          <a:p>
            <a:pPr algn="ctr"/>
            <a:r>
              <a:rPr lang="en-US" sz="3800" dirty="0" smtClean="0"/>
              <a:t>ARABLARGA QARSHI MUQANNA QO‘ZG‘ALONI</a:t>
            </a:r>
            <a:endParaRPr lang="ru-RU" sz="3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31" y="1313656"/>
            <a:ext cx="2743200" cy="2994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613" y="1542256"/>
            <a:ext cx="7918360" cy="518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31" y="4307663"/>
            <a:ext cx="27432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1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3" y="359296"/>
            <a:ext cx="10729192" cy="492443"/>
          </a:xfrm>
        </p:spPr>
        <p:txBody>
          <a:bodyPr/>
          <a:lstStyle/>
          <a:p>
            <a:pPr algn="ctr"/>
            <a:r>
              <a:rPr lang="en-US" sz="3200" dirty="0" smtClean="0"/>
              <a:t>MO‘G‘UL BOSQINI – JALOLIDDIN  MANGUBERDI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48" y="1644697"/>
            <a:ext cx="3513138" cy="4745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106" y="1454998"/>
            <a:ext cx="3277047" cy="2867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698" y="4210644"/>
            <a:ext cx="3057754" cy="2756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064" y="1561834"/>
            <a:ext cx="3547071" cy="52780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5125" y="0"/>
            <a:ext cx="1260169" cy="11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8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039" y="287288"/>
            <a:ext cx="10639984" cy="677108"/>
          </a:xfrm>
        </p:spPr>
        <p:txBody>
          <a:bodyPr/>
          <a:lstStyle/>
          <a:p>
            <a:pPr algn="ctr"/>
            <a:r>
              <a:rPr lang="en-US" sz="4400" dirty="0" smtClean="0"/>
              <a:t>MIRZO ULUG‘BEK</a:t>
            </a:r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263" y="1367408"/>
            <a:ext cx="5335872" cy="5445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149431" y="2837656"/>
            <a:ext cx="3276600" cy="6787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/>
              <a:t>1394-1449-yil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512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039" y="359296"/>
            <a:ext cx="10639984" cy="677108"/>
          </a:xfrm>
        </p:spPr>
        <p:txBody>
          <a:bodyPr/>
          <a:lstStyle/>
          <a:p>
            <a:pPr algn="ctr"/>
            <a:r>
              <a:rPr lang="en-US" sz="4400" dirty="0" smtClean="0"/>
              <a:t>AMIR TEMUR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90" y="1389856"/>
            <a:ext cx="4905579" cy="517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168738" y="3142456"/>
            <a:ext cx="3409693" cy="6787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/>
              <a:t>1336-1405-yil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33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ALISHER NAVOIY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295" y="1295400"/>
            <a:ext cx="4662265" cy="537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955855" y="3023592"/>
            <a:ext cx="3200400" cy="6787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/>
              <a:t>1441-1501-yil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0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9041" y="287288"/>
            <a:ext cx="10639984" cy="650050"/>
          </a:xfrm>
        </p:spPr>
        <p:txBody>
          <a:bodyPr/>
          <a:lstStyle/>
          <a:p>
            <a:pPr algn="ctr"/>
            <a:r>
              <a:rPr lang="en-US" dirty="0" smtClean="0"/>
              <a:t>O‘ZBEKISTON POYTAXTI – TOSHKENT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738" y="2075656"/>
            <a:ext cx="2126932" cy="1977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31" y="1237456"/>
            <a:ext cx="2809875" cy="3686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1" y="5043433"/>
            <a:ext cx="3931454" cy="1780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937" y="1315494"/>
            <a:ext cx="6645388" cy="3530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385" y="5043433"/>
            <a:ext cx="4285935" cy="1852709"/>
          </a:xfrm>
          <a:prstGeom prst="rect">
            <a:avLst/>
          </a:prstGeom>
        </p:spPr>
      </p:pic>
      <p:pic>
        <p:nvPicPr>
          <p:cNvPr id="6146" name="Picture 2" descr="Tashkent city identity — Центрально—азиатский фестиваль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019" y="167093"/>
            <a:ext cx="1477012" cy="91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118" y="4829217"/>
            <a:ext cx="26765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121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650" y="227257"/>
            <a:ext cx="10639984" cy="830997"/>
          </a:xfrm>
        </p:spPr>
        <p:txBody>
          <a:bodyPr/>
          <a:lstStyle/>
          <a:p>
            <a:pPr algn="ctr"/>
            <a:r>
              <a:rPr lang="en-US" sz="5400" dirty="0" smtClean="0"/>
              <a:t>EZGULIK ARKASI</a:t>
            </a:r>
            <a:endParaRPr lang="ru-RU" sz="5400" dirty="0"/>
          </a:p>
        </p:txBody>
      </p:sp>
      <p:pic>
        <p:nvPicPr>
          <p:cNvPr id="7174" name="Picture 6" descr="Мустақиллик – буюк неъм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3" y="1466056"/>
            <a:ext cx="9351817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45435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75" y="-2664"/>
            <a:ext cx="11867488" cy="21037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785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9111" y="575320"/>
            <a:ext cx="8064857" cy="769047"/>
          </a:xfrm>
          <a:prstGeom prst="rect">
            <a:avLst/>
          </a:prstGeom>
        </p:spPr>
        <p:txBody>
          <a:bodyPr vert="horz" wrap="square" lIns="0" tIns="30089" rIns="0" bIns="0" rtlCol="0">
            <a:spAutoFit/>
          </a:bodyPr>
          <a:lstStyle/>
          <a:p>
            <a:pPr marL="26174" algn="ctr">
              <a:spcBef>
                <a:spcPts val="235"/>
              </a:spcBef>
            </a:pPr>
            <a:r>
              <a:rPr lang="en-US" sz="480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TARIXDAN HIKOYALAR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35175" y="2591544"/>
            <a:ext cx="9361040" cy="588960"/>
          </a:xfrm>
          <a:prstGeom prst="rect">
            <a:avLst/>
          </a:prstGeom>
        </p:spPr>
        <p:txBody>
          <a:bodyPr vert="horz" wrap="square" lIns="0" tIns="28782" rIns="0" bIns="0" rtlCol="0">
            <a:spAutoFit/>
          </a:bodyPr>
          <a:lstStyle/>
          <a:p>
            <a:pPr marL="37951" algn="ctr">
              <a:lnSpc>
                <a:spcPts val="4018"/>
              </a:lnSpc>
              <a:spcBef>
                <a:spcPts val="227"/>
              </a:spcBef>
            </a:pP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uz-Latn-UZ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7792" y="2447528"/>
            <a:ext cx="709093" cy="2016224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7852"/>
          </a:p>
        </p:txBody>
      </p:sp>
      <p:sp>
        <p:nvSpPr>
          <p:cNvPr id="7" name="object 7"/>
          <p:cNvSpPr/>
          <p:nvPr/>
        </p:nvSpPr>
        <p:spPr>
          <a:xfrm>
            <a:off x="557792" y="4679776"/>
            <a:ext cx="709093" cy="203110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7852"/>
          </a:p>
        </p:txBody>
      </p:sp>
      <p:grpSp>
        <p:nvGrpSpPr>
          <p:cNvPr id="27" name="object 27"/>
          <p:cNvGrpSpPr/>
          <p:nvPr/>
        </p:nvGrpSpPr>
        <p:grpSpPr>
          <a:xfrm>
            <a:off x="9717018" y="431305"/>
            <a:ext cx="1845969" cy="1152128"/>
            <a:chOff x="4701999" y="228108"/>
            <a:chExt cx="603885" cy="60388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7852"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7852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830023" y="575320"/>
            <a:ext cx="2158280" cy="746427"/>
          </a:xfrm>
          <a:prstGeom prst="rect">
            <a:avLst/>
          </a:prstGeom>
        </p:spPr>
        <p:txBody>
          <a:bodyPr vert="horz" wrap="square" lIns="0" tIns="32707" rIns="0" bIns="0" rtlCol="0">
            <a:spAutoFit/>
          </a:bodyPr>
          <a:lstStyle/>
          <a:p>
            <a:pPr>
              <a:spcBef>
                <a:spcPts val="258"/>
              </a:spcBef>
            </a:pPr>
            <a:r>
              <a:rPr lang="en-US" sz="4636" b="1" spc="21" dirty="0" smtClean="0">
                <a:solidFill>
                  <a:srgbClr val="FFFFFF"/>
                </a:solidFill>
                <a:latin typeface="Arial"/>
                <a:cs typeface="Arial"/>
              </a:rPr>
              <a:t>5-sinf</a:t>
            </a:r>
            <a:endParaRPr sz="4636" dirty="0">
              <a:latin typeface="Arial"/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99" y="3743672"/>
            <a:ext cx="476118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175" y="1655440"/>
            <a:ext cx="8280920" cy="67877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z-Latn-UZ" b="1" dirty="0" smtClean="0">
                <a:latin typeface="Arial" panose="020B0604020202020204" pitchFamily="34" charset="0"/>
                <a:cs typeface="Arial" panose="020B0604020202020204" pitchFamily="34" charset="0"/>
              </a:rPr>
              <a:t>E’TIBORINGIZ UCHUN RAHMAT!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19" y="2486887"/>
            <a:ext cx="4536504" cy="3591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231" y="287288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6-SINFDA  KO‘RISHGUNCHA!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2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636AFC9-0881-4786-BD3B-E0BEBDE2F79D}"/>
              </a:ext>
            </a:extLst>
          </p:cNvPr>
          <p:cNvCxnSpPr>
            <a:cxnSpLocks/>
            <a:endCxn id="22" idx="3"/>
          </p:cNvCxnSpPr>
          <p:nvPr/>
        </p:nvCxnSpPr>
        <p:spPr>
          <a:xfrm flipH="1" flipV="1">
            <a:off x="10603091" y="3116585"/>
            <a:ext cx="1263927" cy="513488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8A70E92-F264-47A6-8EB5-E1F743416AC4}"/>
              </a:ext>
            </a:extLst>
          </p:cNvPr>
          <p:cNvCxnSpPr>
            <a:cxnSpLocks/>
          </p:cNvCxnSpPr>
          <p:nvPr/>
        </p:nvCxnSpPr>
        <p:spPr>
          <a:xfrm flipH="1" flipV="1">
            <a:off x="1" y="3895452"/>
            <a:ext cx="1317855" cy="700562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FB1D66C-A675-4E89-AF22-1BE0E407A08D}"/>
              </a:ext>
            </a:extLst>
          </p:cNvPr>
          <p:cNvCxnSpPr>
            <a:cxnSpLocks/>
          </p:cNvCxnSpPr>
          <p:nvPr/>
        </p:nvCxnSpPr>
        <p:spPr>
          <a:xfrm flipV="1">
            <a:off x="5229906" y="3410606"/>
            <a:ext cx="1536749" cy="1107319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AAD18D-A529-426E-944F-052FEF1F7315}"/>
              </a:ext>
            </a:extLst>
          </p:cNvPr>
          <p:cNvCxnSpPr>
            <a:cxnSpLocks/>
          </p:cNvCxnSpPr>
          <p:nvPr/>
        </p:nvCxnSpPr>
        <p:spPr>
          <a:xfrm flipH="1" flipV="1">
            <a:off x="6801602" y="3343379"/>
            <a:ext cx="1755427" cy="965940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210092-D838-4687-B1B3-0C0F54FFBBB7}"/>
              </a:ext>
            </a:extLst>
          </p:cNvPr>
          <p:cNvCxnSpPr>
            <a:cxnSpLocks/>
          </p:cNvCxnSpPr>
          <p:nvPr/>
        </p:nvCxnSpPr>
        <p:spPr>
          <a:xfrm flipV="1">
            <a:off x="8709971" y="3145764"/>
            <a:ext cx="1637396" cy="1073486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D1B375-3CBB-4F31-BF6F-2530FCADC84D}"/>
              </a:ext>
            </a:extLst>
          </p:cNvPr>
          <p:cNvCxnSpPr>
            <a:cxnSpLocks/>
          </p:cNvCxnSpPr>
          <p:nvPr/>
        </p:nvCxnSpPr>
        <p:spPr>
          <a:xfrm flipH="1" flipV="1">
            <a:off x="3463983" y="3658256"/>
            <a:ext cx="1665966" cy="859668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F893E3-9E92-4678-BAE1-ABE84AFE8FA3}"/>
              </a:ext>
            </a:extLst>
          </p:cNvPr>
          <p:cNvCxnSpPr>
            <a:cxnSpLocks/>
          </p:cNvCxnSpPr>
          <p:nvPr/>
        </p:nvCxnSpPr>
        <p:spPr>
          <a:xfrm flipV="1">
            <a:off x="1449928" y="3580574"/>
            <a:ext cx="1733260" cy="937350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D884BCA-1978-49CC-8588-5399D7CABDE7}"/>
              </a:ext>
            </a:extLst>
          </p:cNvPr>
          <p:cNvGrpSpPr/>
          <p:nvPr/>
        </p:nvGrpSpPr>
        <p:grpSpPr>
          <a:xfrm>
            <a:off x="4427463" y="1511424"/>
            <a:ext cx="1397693" cy="185613"/>
            <a:chOff x="4679586" y="878988"/>
            <a:chExt cx="1434489" cy="1905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701A590-ABA9-4BD2-BD64-376A4C227798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13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53B434-A2A6-4C16-99DD-292CE4FD62C4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13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3E5BC96-17A2-4BD5-BA51-10270687E851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13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A06ACCC-548D-4873-BD3B-AD3CA2C095B0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BDE4C1-DAF9-476F-B807-27BE954F6C8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13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55FC8F4-43EE-43E4-BBBC-49434B3A520A}"/>
              </a:ext>
            </a:extLst>
          </p:cNvPr>
          <p:cNvSpPr/>
          <p:nvPr/>
        </p:nvSpPr>
        <p:spPr>
          <a:xfrm>
            <a:off x="1093329" y="4256868"/>
            <a:ext cx="573385" cy="573385"/>
          </a:xfrm>
          <a:prstGeom prst="ellipse">
            <a:avLst/>
          </a:prstGeom>
          <a:solidFill>
            <a:srgbClr val="EF3078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0B305-6275-48E1-8946-A32347CB376F}"/>
              </a:ext>
            </a:extLst>
          </p:cNvPr>
          <p:cNvSpPr txBox="1"/>
          <p:nvPr/>
        </p:nvSpPr>
        <p:spPr>
          <a:xfrm>
            <a:off x="1193286" y="4228685"/>
            <a:ext cx="373471" cy="629752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4AD99A-076B-4B78-BBFD-38BC498DCCBC}"/>
              </a:ext>
            </a:extLst>
          </p:cNvPr>
          <p:cNvSpPr/>
          <p:nvPr/>
        </p:nvSpPr>
        <p:spPr>
          <a:xfrm>
            <a:off x="2970901" y="3293882"/>
            <a:ext cx="573385" cy="573385"/>
          </a:xfrm>
          <a:prstGeom prst="ellipse">
            <a:avLst/>
          </a:prstGeom>
          <a:solidFill>
            <a:srgbClr val="03A1A4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6BC045-9DFF-42FD-8C36-FC34502A7320}"/>
              </a:ext>
            </a:extLst>
          </p:cNvPr>
          <p:cNvSpPr txBox="1"/>
          <p:nvPr/>
        </p:nvSpPr>
        <p:spPr>
          <a:xfrm>
            <a:off x="3070858" y="3265699"/>
            <a:ext cx="373471" cy="629752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>
                <a:latin typeface="Tw Cen MT" panose="020B0602020104020603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2467DC-68B2-4A06-97DB-38EF79A869C1}"/>
              </a:ext>
            </a:extLst>
          </p:cNvPr>
          <p:cNvSpPr/>
          <p:nvPr/>
        </p:nvSpPr>
        <p:spPr>
          <a:xfrm>
            <a:off x="4873569" y="4219249"/>
            <a:ext cx="573385" cy="573385"/>
          </a:xfrm>
          <a:prstGeom prst="ellipse">
            <a:avLst/>
          </a:prstGeom>
          <a:solidFill>
            <a:srgbClr val="EE9524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EAAEBB-9149-4D8C-85F9-C700A4FAC1A9}"/>
              </a:ext>
            </a:extLst>
          </p:cNvPr>
          <p:cNvSpPr txBox="1"/>
          <p:nvPr/>
        </p:nvSpPr>
        <p:spPr>
          <a:xfrm>
            <a:off x="4973526" y="4191065"/>
            <a:ext cx="373471" cy="629752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>
                <a:latin typeface="Tw Cen MT" panose="020B0602020104020603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CACAA9-3503-46C8-A54E-799F4E9E55B9}"/>
              </a:ext>
            </a:extLst>
          </p:cNvPr>
          <p:cNvSpPr/>
          <p:nvPr/>
        </p:nvSpPr>
        <p:spPr>
          <a:xfrm>
            <a:off x="6536589" y="3056687"/>
            <a:ext cx="573385" cy="573385"/>
          </a:xfrm>
          <a:prstGeom prst="ellipse">
            <a:avLst/>
          </a:prstGeom>
          <a:solidFill>
            <a:srgbClr val="385723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7550-521F-446A-9A97-DDE94285DD11}"/>
              </a:ext>
            </a:extLst>
          </p:cNvPr>
          <p:cNvSpPr txBox="1"/>
          <p:nvPr/>
        </p:nvSpPr>
        <p:spPr>
          <a:xfrm>
            <a:off x="6636265" y="3028503"/>
            <a:ext cx="373471" cy="629752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>
                <a:solidFill>
                  <a:schemeClr val="bg2"/>
                </a:solidFill>
                <a:latin typeface="Tw Cen MT" panose="020B0602020104020603" pitchFamily="34" charset="0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40C0D5-51C5-4820-AB34-E16D404339B2}"/>
              </a:ext>
            </a:extLst>
          </p:cNvPr>
          <p:cNvSpPr/>
          <p:nvPr/>
        </p:nvSpPr>
        <p:spPr>
          <a:xfrm>
            <a:off x="8303403" y="4022628"/>
            <a:ext cx="573385" cy="573385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BDCDBB-2F71-487A-93F9-6F048B528A22}"/>
              </a:ext>
            </a:extLst>
          </p:cNvPr>
          <p:cNvSpPr txBox="1"/>
          <p:nvPr/>
        </p:nvSpPr>
        <p:spPr>
          <a:xfrm>
            <a:off x="8403360" y="3994444"/>
            <a:ext cx="373471" cy="629752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>
                <a:latin typeface="Tw Cen MT" panose="020B0602020104020603" pitchFamily="34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653423B-C8BF-4B5C-8334-7B79D6A36B28}"/>
              </a:ext>
            </a:extLst>
          </p:cNvPr>
          <p:cNvSpPr/>
          <p:nvPr/>
        </p:nvSpPr>
        <p:spPr>
          <a:xfrm>
            <a:off x="10129664" y="2829892"/>
            <a:ext cx="573385" cy="573385"/>
          </a:xfrm>
          <a:prstGeom prst="ellipse">
            <a:avLst/>
          </a:prstGeom>
          <a:solidFill>
            <a:srgbClr val="EF3078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3E73AB-E79D-4B7E-849F-8FFE43DAB7A5}"/>
              </a:ext>
            </a:extLst>
          </p:cNvPr>
          <p:cNvSpPr txBox="1"/>
          <p:nvPr/>
        </p:nvSpPr>
        <p:spPr>
          <a:xfrm>
            <a:off x="10229621" y="2801709"/>
            <a:ext cx="373471" cy="629752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>
                <a:latin typeface="Tw Cen MT" panose="020B0602020104020603" pitchFamily="34" charset="0"/>
              </a:rPr>
              <a:t>6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F425409-A6E4-456C-8ED2-ED38DCFCE2BD}"/>
              </a:ext>
            </a:extLst>
          </p:cNvPr>
          <p:cNvGrpSpPr/>
          <p:nvPr/>
        </p:nvGrpSpPr>
        <p:grpSpPr>
          <a:xfrm>
            <a:off x="368928" y="2990058"/>
            <a:ext cx="2071960" cy="833687"/>
            <a:chOff x="378640" y="3809603"/>
            <a:chExt cx="2126507" cy="85563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701416C-01EF-4102-89B3-73D5308BF43E}"/>
                </a:ext>
              </a:extLst>
            </p:cNvPr>
            <p:cNvSpPr txBox="1"/>
            <p:nvPr/>
          </p:nvSpPr>
          <p:spPr>
            <a:xfrm>
              <a:off x="378640" y="3809603"/>
              <a:ext cx="2126507" cy="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Vatan</a:t>
              </a:r>
              <a:r>
                <a:rPr lang="en-US" sz="2800" dirty="0"/>
                <a:t> </a:t>
              </a:r>
              <a:r>
                <a:rPr lang="en-US" sz="2800" dirty="0" err="1"/>
                <a:t>ta’rifi</a:t>
              </a:r>
              <a:endParaRPr lang="en-US" sz="2800" b="1" dirty="0">
                <a:latin typeface="Tw Cen MT" panose="020B0602020104020603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B01F7DF-B788-4309-835E-848C5261CE4F}"/>
                </a:ext>
              </a:extLst>
            </p:cNvPr>
            <p:cNvSpPr txBox="1"/>
            <p:nvPr/>
          </p:nvSpPr>
          <p:spPr>
            <a:xfrm>
              <a:off x="378640" y="4128244"/>
              <a:ext cx="2126507" cy="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72C5F62-DBE0-4DB0-A985-67DB45C51121}"/>
              </a:ext>
            </a:extLst>
          </p:cNvPr>
          <p:cNvGrpSpPr/>
          <p:nvPr/>
        </p:nvGrpSpPr>
        <p:grpSpPr>
          <a:xfrm>
            <a:off x="2222677" y="2215876"/>
            <a:ext cx="2071960" cy="833692"/>
            <a:chOff x="2281192" y="2835524"/>
            <a:chExt cx="2126507" cy="85564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049F1B1-6182-47AB-BECE-2A542878E26D}"/>
                </a:ext>
              </a:extLst>
            </p:cNvPr>
            <p:cNvSpPr txBox="1"/>
            <p:nvPr/>
          </p:nvSpPr>
          <p:spPr>
            <a:xfrm>
              <a:off x="2281192" y="2835524"/>
              <a:ext cx="2126507" cy="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Tarix</a:t>
              </a:r>
              <a:endParaRPr lang="en-US" sz="2800" b="1" dirty="0">
                <a:latin typeface="Tw Cen MT" panose="020B0602020104020603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128FC70-EC87-4505-B103-CC8A34AD5B99}"/>
                </a:ext>
              </a:extLst>
            </p:cNvPr>
            <p:cNvSpPr txBox="1"/>
            <p:nvPr/>
          </p:nvSpPr>
          <p:spPr>
            <a:xfrm>
              <a:off x="2281192" y="3154170"/>
              <a:ext cx="2126507" cy="536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9852E6F-3FE7-431F-9ECD-4677790596C6}"/>
              </a:ext>
            </a:extLst>
          </p:cNvPr>
          <p:cNvGrpSpPr/>
          <p:nvPr/>
        </p:nvGrpSpPr>
        <p:grpSpPr>
          <a:xfrm>
            <a:off x="4110831" y="2950349"/>
            <a:ext cx="2071960" cy="954107"/>
            <a:chOff x="4246516" y="3872063"/>
            <a:chExt cx="2126507" cy="979226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9728CB8-974E-4196-8D1D-89BBEFF54DC9}"/>
                </a:ext>
              </a:extLst>
            </p:cNvPr>
            <p:cNvSpPr txBox="1"/>
            <p:nvPr/>
          </p:nvSpPr>
          <p:spPr>
            <a:xfrm>
              <a:off x="4246516" y="3872063"/>
              <a:ext cx="2126507" cy="979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Moddiy</a:t>
              </a:r>
              <a:r>
                <a:rPr lang="en-US" sz="2800" dirty="0"/>
                <a:t> </a:t>
              </a:r>
              <a:r>
                <a:rPr lang="en-US" sz="2800" dirty="0" err="1"/>
                <a:t>manbalar</a:t>
              </a:r>
              <a:endParaRPr lang="en-US" sz="2800" b="1" dirty="0">
                <a:latin typeface="Tw Cen MT" panose="020B0602020104020603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E4AF30C-47B9-42F2-BAAB-C5E9143AD766}"/>
                </a:ext>
              </a:extLst>
            </p:cNvPr>
            <p:cNvSpPr txBox="1"/>
            <p:nvPr/>
          </p:nvSpPr>
          <p:spPr>
            <a:xfrm>
              <a:off x="4246516" y="4190702"/>
              <a:ext cx="2126507" cy="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C386432-8509-4BF1-B812-3331BAF7D462}"/>
              </a:ext>
            </a:extLst>
          </p:cNvPr>
          <p:cNvGrpSpPr/>
          <p:nvPr/>
        </p:nvGrpSpPr>
        <p:grpSpPr>
          <a:xfrm>
            <a:off x="5790948" y="1989038"/>
            <a:ext cx="2071960" cy="954107"/>
            <a:chOff x="5943402" y="2692391"/>
            <a:chExt cx="2126507" cy="979225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7F5442-F4B4-4585-AA2E-C0438857AE3B}"/>
                </a:ext>
              </a:extLst>
            </p:cNvPr>
            <p:cNvSpPr txBox="1"/>
            <p:nvPr/>
          </p:nvSpPr>
          <p:spPr>
            <a:xfrm>
              <a:off x="5943402" y="2692391"/>
              <a:ext cx="2126507" cy="9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Yozma</a:t>
              </a:r>
              <a:r>
                <a:rPr lang="en-US" sz="2800" dirty="0"/>
                <a:t> </a:t>
              </a:r>
              <a:r>
                <a:rPr lang="en-US" sz="2800" dirty="0" err="1"/>
                <a:t>manbalar</a:t>
              </a:r>
              <a:endParaRPr lang="en-US" sz="2800" b="1" dirty="0">
                <a:latin typeface="Tw Cen MT" panose="020B0602020104020603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EFAF46B-A1C3-45A8-A052-22BF454E6E76}"/>
                </a:ext>
              </a:extLst>
            </p:cNvPr>
            <p:cNvSpPr txBox="1"/>
            <p:nvPr/>
          </p:nvSpPr>
          <p:spPr>
            <a:xfrm>
              <a:off x="5943402" y="3011030"/>
              <a:ext cx="2126507" cy="536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E0030E5-ADE8-4236-A8FA-EA49492B9A6A}"/>
              </a:ext>
            </a:extLst>
          </p:cNvPr>
          <p:cNvGrpSpPr/>
          <p:nvPr/>
        </p:nvGrpSpPr>
        <p:grpSpPr>
          <a:xfrm>
            <a:off x="7463631" y="3185520"/>
            <a:ext cx="2071960" cy="833686"/>
            <a:chOff x="7742820" y="3644885"/>
            <a:chExt cx="2126507" cy="85563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E5F379D-720A-4873-BF25-F62D2ED92709}"/>
                </a:ext>
              </a:extLst>
            </p:cNvPr>
            <p:cNvSpPr txBox="1"/>
            <p:nvPr/>
          </p:nvSpPr>
          <p:spPr>
            <a:xfrm>
              <a:off x="7742820" y="3644885"/>
              <a:ext cx="2126507" cy="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Xronologiya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D0153F-5928-43C9-B3E9-D6A68A61E764}"/>
                </a:ext>
              </a:extLst>
            </p:cNvPr>
            <p:cNvSpPr txBox="1"/>
            <p:nvPr/>
          </p:nvSpPr>
          <p:spPr>
            <a:xfrm>
              <a:off x="7742820" y="3963524"/>
              <a:ext cx="2126507" cy="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6E832B5-D939-4937-A3AD-85E2622E16FF}"/>
              </a:ext>
            </a:extLst>
          </p:cNvPr>
          <p:cNvGrpSpPr/>
          <p:nvPr/>
        </p:nvGrpSpPr>
        <p:grpSpPr>
          <a:xfrm>
            <a:off x="9373258" y="1966320"/>
            <a:ext cx="2071960" cy="833686"/>
            <a:chOff x="9620021" y="2456997"/>
            <a:chExt cx="2126507" cy="855634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1DAF0F2-B209-49E3-8710-C6751814FE90}"/>
                </a:ext>
              </a:extLst>
            </p:cNvPr>
            <p:cNvSpPr txBox="1"/>
            <p:nvPr/>
          </p:nvSpPr>
          <p:spPr>
            <a:xfrm>
              <a:off x="9620021" y="2456997"/>
              <a:ext cx="2126507" cy="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Altamir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6C8A93F-CB4D-469B-8E27-AF0329F80A33}"/>
                </a:ext>
              </a:extLst>
            </p:cNvPr>
            <p:cNvSpPr txBox="1"/>
            <p:nvPr/>
          </p:nvSpPr>
          <p:spPr>
            <a:xfrm>
              <a:off x="9620021" y="2775636"/>
              <a:ext cx="2126507" cy="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Tw Cen MT" panose="020B0602020104020603" pitchFamily="34" charset="0"/>
              </a:endParaRPr>
            </a:p>
          </p:txBody>
        </p:sp>
      </p:grpSp>
      <p:sp>
        <p:nvSpPr>
          <p:cNvPr id="46" name="object 2"/>
          <p:cNvSpPr txBox="1">
            <a:spLocks/>
          </p:cNvSpPr>
          <p:nvPr/>
        </p:nvSpPr>
        <p:spPr>
          <a:xfrm>
            <a:off x="-325065" y="287288"/>
            <a:ext cx="10654829" cy="773012"/>
          </a:xfrm>
          <a:prstGeom prst="rect">
            <a:avLst/>
          </a:prstGeom>
        </p:spPr>
        <p:txBody>
          <a:bodyPr vert="horz" wrap="square" lIns="0" tIns="340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4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VATAN TA’RIFIDAN XXI ASR ILM-FAN TARAQQIYOT ASRIGACHA SAYOHAT</a:t>
            </a:r>
            <a:r>
              <a:rPr lang="en-US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260" y="-31222"/>
            <a:ext cx="1754462" cy="1315847"/>
          </a:xfrm>
          <a:prstGeom prst="rect">
            <a:avLst/>
          </a:prstGeom>
        </p:spPr>
      </p:pic>
      <p:pic>
        <p:nvPicPr>
          <p:cNvPr id="1026" name="Picture 2" descr="В годы независимости в Республике Узбекистан были даны названи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" y="5151428"/>
            <a:ext cx="1725985" cy="1756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Капля 10"/>
          <p:cNvSpPr/>
          <p:nvPr/>
        </p:nvSpPr>
        <p:spPr>
          <a:xfrm rot="18693185">
            <a:off x="664187" y="5274660"/>
            <a:ext cx="1571480" cy="1570532"/>
          </a:xfrm>
          <a:prstGeom prst="teardrop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Капля 50"/>
          <p:cNvSpPr/>
          <p:nvPr/>
        </p:nvSpPr>
        <p:spPr>
          <a:xfrm rot="18693185">
            <a:off x="2541702" y="4428731"/>
            <a:ext cx="1571480" cy="1570532"/>
          </a:xfrm>
          <a:prstGeom prst="teardrop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Капля 52"/>
          <p:cNvSpPr/>
          <p:nvPr/>
        </p:nvSpPr>
        <p:spPr>
          <a:xfrm rot="18693185">
            <a:off x="4418433" y="5306980"/>
            <a:ext cx="1571480" cy="1570532"/>
          </a:xfrm>
          <a:prstGeom prst="teardrop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Капля 54"/>
          <p:cNvSpPr/>
          <p:nvPr/>
        </p:nvSpPr>
        <p:spPr>
          <a:xfrm rot="18693185">
            <a:off x="6114127" y="4103419"/>
            <a:ext cx="1571480" cy="1570532"/>
          </a:xfrm>
          <a:prstGeom prst="teardrop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Капля 58"/>
          <p:cNvSpPr/>
          <p:nvPr/>
        </p:nvSpPr>
        <p:spPr>
          <a:xfrm rot="18693185">
            <a:off x="9687165" y="3836975"/>
            <a:ext cx="1571480" cy="1570532"/>
          </a:xfrm>
          <a:prstGeom prst="teardrop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ᐈ Истории фото, изображения история | скачать на Depositphotos®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697" y="4285456"/>
            <a:ext cx="1661107" cy="17859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846" y="5191953"/>
            <a:ext cx="1181102" cy="1735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5213" y="4130419"/>
            <a:ext cx="1715573" cy="1478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8704" y="3860275"/>
            <a:ext cx="1710505" cy="1523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194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25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75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2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25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75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475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11" grpId="0" animBg="1"/>
      <p:bldP spid="51" grpId="0" animBg="1"/>
      <p:bldP spid="53" grpId="0" animBg="1"/>
      <p:bldP spid="55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8A70E92-F264-47A6-8EB5-E1F743416AC4}"/>
              </a:ext>
            </a:extLst>
          </p:cNvPr>
          <p:cNvCxnSpPr>
            <a:cxnSpLocks/>
          </p:cNvCxnSpPr>
          <p:nvPr/>
        </p:nvCxnSpPr>
        <p:spPr>
          <a:xfrm flipH="1" flipV="1">
            <a:off x="1" y="3895452"/>
            <a:ext cx="1317855" cy="700562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FB1D66C-A675-4E89-AF22-1BE0E407A08D}"/>
              </a:ext>
            </a:extLst>
          </p:cNvPr>
          <p:cNvCxnSpPr>
            <a:cxnSpLocks/>
          </p:cNvCxnSpPr>
          <p:nvPr/>
        </p:nvCxnSpPr>
        <p:spPr>
          <a:xfrm flipV="1">
            <a:off x="5229906" y="3410606"/>
            <a:ext cx="1536749" cy="1107319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AAD18D-A529-426E-944F-052FEF1F7315}"/>
              </a:ext>
            </a:extLst>
          </p:cNvPr>
          <p:cNvCxnSpPr>
            <a:cxnSpLocks/>
          </p:cNvCxnSpPr>
          <p:nvPr/>
        </p:nvCxnSpPr>
        <p:spPr>
          <a:xfrm flipH="1" flipV="1">
            <a:off x="6801602" y="3343379"/>
            <a:ext cx="1755427" cy="965940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210092-D838-4687-B1B3-0C0F54FFBBB7}"/>
              </a:ext>
            </a:extLst>
          </p:cNvPr>
          <p:cNvCxnSpPr>
            <a:cxnSpLocks/>
          </p:cNvCxnSpPr>
          <p:nvPr/>
        </p:nvCxnSpPr>
        <p:spPr>
          <a:xfrm flipV="1">
            <a:off x="8709971" y="3145764"/>
            <a:ext cx="1637396" cy="1073486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D1B375-3CBB-4F31-BF6F-2530FCADC84D}"/>
              </a:ext>
            </a:extLst>
          </p:cNvPr>
          <p:cNvCxnSpPr>
            <a:cxnSpLocks/>
          </p:cNvCxnSpPr>
          <p:nvPr/>
        </p:nvCxnSpPr>
        <p:spPr>
          <a:xfrm flipH="1" flipV="1">
            <a:off x="3463983" y="3658256"/>
            <a:ext cx="1665966" cy="859668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F893E3-9E92-4678-BAE1-ABE84AFE8FA3}"/>
              </a:ext>
            </a:extLst>
          </p:cNvPr>
          <p:cNvCxnSpPr>
            <a:cxnSpLocks/>
          </p:cNvCxnSpPr>
          <p:nvPr/>
        </p:nvCxnSpPr>
        <p:spPr>
          <a:xfrm flipV="1">
            <a:off x="1449928" y="3580574"/>
            <a:ext cx="1733260" cy="937350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D884BCA-1978-49CC-8588-5399D7CABDE7}"/>
              </a:ext>
            </a:extLst>
          </p:cNvPr>
          <p:cNvGrpSpPr/>
          <p:nvPr/>
        </p:nvGrpSpPr>
        <p:grpSpPr>
          <a:xfrm>
            <a:off x="5147543" y="1583432"/>
            <a:ext cx="1397693" cy="185613"/>
            <a:chOff x="4679586" y="878988"/>
            <a:chExt cx="1434489" cy="1905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701A590-ABA9-4BD2-BD64-376A4C227798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13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53B434-A2A6-4C16-99DD-292CE4FD62C4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13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3E5BC96-17A2-4BD5-BA51-10270687E851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13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A06ACCC-548D-4873-BD3B-AD3CA2C095B0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BDE4C1-DAF9-476F-B807-27BE954F6C8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13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55FC8F4-43EE-43E4-BBBC-49434B3A520A}"/>
              </a:ext>
            </a:extLst>
          </p:cNvPr>
          <p:cNvSpPr/>
          <p:nvPr/>
        </p:nvSpPr>
        <p:spPr>
          <a:xfrm>
            <a:off x="1093329" y="4256868"/>
            <a:ext cx="573385" cy="573385"/>
          </a:xfrm>
          <a:prstGeom prst="ellipse">
            <a:avLst/>
          </a:prstGeom>
          <a:solidFill>
            <a:srgbClr val="EF3078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0B305-6275-48E1-8946-A32347CB376F}"/>
              </a:ext>
            </a:extLst>
          </p:cNvPr>
          <p:cNvSpPr txBox="1"/>
          <p:nvPr/>
        </p:nvSpPr>
        <p:spPr>
          <a:xfrm>
            <a:off x="1193286" y="4228685"/>
            <a:ext cx="373471" cy="629752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>
                <a:latin typeface="Tw Cen MT" panose="020B0602020104020603" pitchFamily="34" charset="0"/>
              </a:rPr>
              <a:t>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4AD99A-076B-4B78-BBFD-38BC498DCCBC}"/>
              </a:ext>
            </a:extLst>
          </p:cNvPr>
          <p:cNvSpPr/>
          <p:nvPr/>
        </p:nvSpPr>
        <p:spPr>
          <a:xfrm>
            <a:off x="2970901" y="3293882"/>
            <a:ext cx="573385" cy="573385"/>
          </a:xfrm>
          <a:prstGeom prst="ellipse">
            <a:avLst/>
          </a:prstGeom>
          <a:solidFill>
            <a:srgbClr val="03A1A4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6BC045-9DFF-42FD-8C36-FC34502A7320}"/>
              </a:ext>
            </a:extLst>
          </p:cNvPr>
          <p:cNvSpPr txBox="1"/>
          <p:nvPr/>
        </p:nvSpPr>
        <p:spPr>
          <a:xfrm>
            <a:off x="3070858" y="3265699"/>
            <a:ext cx="373471" cy="629752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>
                <a:latin typeface="Tw Cen MT" panose="020B0602020104020603" pitchFamily="34" charset="0"/>
              </a:rPr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2467DC-68B2-4A06-97DB-38EF79A869C1}"/>
              </a:ext>
            </a:extLst>
          </p:cNvPr>
          <p:cNvSpPr/>
          <p:nvPr/>
        </p:nvSpPr>
        <p:spPr>
          <a:xfrm>
            <a:off x="4873569" y="4219249"/>
            <a:ext cx="573385" cy="573385"/>
          </a:xfrm>
          <a:prstGeom prst="ellipse">
            <a:avLst/>
          </a:prstGeom>
          <a:solidFill>
            <a:srgbClr val="EE9524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EAAEBB-9149-4D8C-85F9-C700A4FAC1A9}"/>
              </a:ext>
            </a:extLst>
          </p:cNvPr>
          <p:cNvSpPr txBox="1"/>
          <p:nvPr/>
        </p:nvSpPr>
        <p:spPr>
          <a:xfrm>
            <a:off x="4973526" y="4191065"/>
            <a:ext cx="373471" cy="629752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>
                <a:latin typeface="Tw Cen MT" panose="020B0602020104020603" pitchFamily="34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CACAA9-3503-46C8-A54E-799F4E9E55B9}"/>
              </a:ext>
            </a:extLst>
          </p:cNvPr>
          <p:cNvSpPr/>
          <p:nvPr/>
        </p:nvSpPr>
        <p:spPr>
          <a:xfrm>
            <a:off x="6536589" y="3056687"/>
            <a:ext cx="573385" cy="573385"/>
          </a:xfrm>
          <a:prstGeom prst="ellipse">
            <a:avLst/>
          </a:prstGeom>
          <a:solidFill>
            <a:srgbClr val="385723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7550-521F-446A-9A97-DDE94285DD11}"/>
              </a:ext>
            </a:extLst>
          </p:cNvPr>
          <p:cNvSpPr txBox="1"/>
          <p:nvPr/>
        </p:nvSpPr>
        <p:spPr>
          <a:xfrm>
            <a:off x="6427430" y="3028503"/>
            <a:ext cx="773665" cy="632033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 smtClean="0">
                <a:solidFill>
                  <a:schemeClr val="bg2"/>
                </a:solidFill>
                <a:latin typeface="Tw Cen MT" panose="020B0602020104020603" pitchFamily="34" charset="0"/>
              </a:rPr>
              <a:t>10</a:t>
            </a:r>
            <a:endParaRPr lang="en-US" sz="3507" b="1" dirty="0">
              <a:solidFill>
                <a:schemeClr val="bg2"/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40C0D5-51C5-4820-AB34-E16D404339B2}"/>
              </a:ext>
            </a:extLst>
          </p:cNvPr>
          <p:cNvSpPr/>
          <p:nvPr/>
        </p:nvSpPr>
        <p:spPr>
          <a:xfrm>
            <a:off x="8303403" y="4022628"/>
            <a:ext cx="573385" cy="573385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BDCDBB-2F71-487A-93F9-6F048B528A22}"/>
              </a:ext>
            </a:extLst>
          </p:cNvPr>
          <p:cNvSpPr txBox="1"/>
          <p:nvPr/>
        </p:nvSpPr>
        <p:spPr>
          <a:xfrm>
            <a:off x="8257226" y="4010873"/>
            <a:ext cx="698169" cy="632033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 smtClean="0">
                <a:latin typeface="Tw Cen MT" panose="020B0602020104020603" pitchFamily="34" charset="0"/>
              </a:rPr>
              <a:t>11</a:t>
            </a:r>
            <a:endParaRPr lang="en-US" sz="3507" b="1" dirty="0">
              <a:latin typeface="Tw Cen MT" panose="020B0602020104020603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653423B-C8BF-4B5C-8334-7B79D6A36B28}"/>
              </a:ext>
            </a:extLst>
          </p:cNvPr>
          <p:cNvSpPr/>
          <p:nvPr/>
        </p:nvSpPr>
        <p:spPr>
          <a:xfrm>
            <a:off x="10129664" y="2829892"/>
            <a:ext cx="573385" cy="573385"/>
          </a:xfrm>
          <a:prstGeom prst="ellipse">
            <a:avLst/>
          </a:prstGeom>
          <a:solidFill>
            <a:srgbClr val="EF3078"/>
          </a:solidFill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13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3E73AB-E79D-4B7E-849F-8FFE43DAB7A5}"/>
              </a:ext>
            </a:extLst>
          </p:cNvPr>
          <p:cNvSpPr txBox="1"/>
          <p:nvPr/>
        </p:nvSpPr>
        <p:spPr>
          <a:xfrm>
            <a:off x="10041260" y="2802069"/>
            <a:ext cx="771840" cy="632033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7" b="1" dirty="0" smtClean="0">
                <a:latin typeface="Tw Cen MT" panose="020B0602020104020603" pitchFamily="34" charset="0"/>
              </a:rPr>
              <a:t>12</a:t>
            </a:r>
            <a:endParaRPr lang="en-US" sz="3507" b="1" dirty="0">
              <a:latin typeface="Tw Cen MT" panose="020B0602020104020603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F425409-A6E4-456C-8ED2-ED38DCFCE2BD}"/>
              </a:ext>
            </a:extLst>
          </p:cNvPr>
          <p:cNvGrpSpPr/>
          <p:nvPr/>
        </p:nvGrpSpPr>
        <p:grpSpPr>
          <a:xfrm>
            <a:off x="368928" y="3106598"/>
            <a:ext cx="2071960" cy="679798"/>
            <a:chOff x="378640" y="3809603"/>
            <a:chExt cx="2126507" cy="697695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701416C-01EF-4102-89B3-73D5308BF43E}"/>
                </a:ext>
              </a:extLst>
            </p:cNvPr>
            <p:cNvSpPr txBox="1"/>
            <p:nvPr/>
          </p:nvSpPr>
          <p:spPr>
            <a:xfrm>
              <a:off x="378640" y="3809603"/>
              <a:ext cx="2126507" cy="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Lasko</a:t>
              </a:r>
              <a:endParaRPr lang="en-US" sz="1800" b="1" dirty="0">
                <a:latin typeface="Tw Cen MT" panose="020B0602020104020603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B01F7DF-B788-4309-835E-848C5261CE4F}"/>
                </a:ext>
              </a:extLst>
            </p:cNvPr>
            <p:cNvSpPr txBox="1"/>
            <p:nvPr/>
          </p:nvSpPr>
          <p:spPr>
            <a:xfrm>
              <a:off x="378640" y="4128243"/>
              <a:ext cx="2126507" cy="379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800" b="1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72C5F62-DBE0-4DB0-A985-67DB45C51121}"/>
              </a:ext>
            </a:extLst>
          </p:cNvPr>
          <p:cNvGrpSpPr/>
          <p:nvPr/>
        </p:nvGrpSpPr>
        <p:grpSpPr>
          <a:xfrm>
            <a:off x="2222677" y="2332413"/>
            <a:ext cx="2071960" cy="679804"/>
            <a:chOff x="2281192" y="2835524"/>
            <a:chExt cx="2126507" cy="69770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049F1B1-6182-47AB-BECE-2A542878E26D}"/>
                </a:ext>
              </a:extLst>
            </p:cNvPr>
            <p:cNvSpPr txBox="1"/>
            <p:nvPr/>
          </p:nvSpPr>
          <p:spPr>
            <a:xfrm>
              <a:off x="2281192" y="2835524"/>
              <a:ext cx="2126507" cy="536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Kopova</a:t>
              </a:r>
              <a:endParaRPr lang="en-US" sz="1800" b="1" dirty="0">
                <a:latin typeface="Tw Cen MT" panose="020B0602020104020603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128FC70-EC87-4505-B103-CC8A34AD5B99}"/>
                </a:ext>
              </a:extLst>
            </p:cNvPr>
            <p:cNvSpPr txBox="1"/>
            <p:nvPr/>
          </p:nvSpPr>
          <p:spPr>
            <a:xfrm>
              <a:off x="2281192" y="3154170"/>
              <a:ext cx="2126507" cy="379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800" b="1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9852E6F-3FE7-431F-9ECD-4677790596C6}"/>
              </a:ext>
            </a:extLst>
          </p:cNvPr>
          <p:cNvGrpSpPr/>
          <p:nvPr/>
        </p:nvGrpSpPr>
        <p:grpSpPr>
          <a:xfrm>
            <a:off x="4110831" y="3066882"/>
            <a:ext cx="2071960" cy="679797"/>
            <a:chOff x="4246516" y="3872063"/>
            <a:chExt cx="2126507" cy="697695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9728CB8-974E-4196-8D1D-89BBEFF54DC9}"/>
                </a:ext>
              </a:extLst>
            </p:cNvPr>
            <p:cNvSpPr txBox="1"/>
            <p:nvPr/>
          </p:nvSpPr>
          <p:spPr>
            <a:xfrm>
              <a:off x="4246516" y="3872063"/>
              <a:ext cx="2126507" cy="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Arxeologiya</a:t>
              </a:r>
              <a:endParaRPr lang="en-US" sz="1800" b="1" dirty="0">
                <a:latin typeface="Tw Cen MT" panose="020B0602020104020603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E4AF30C-47B9-42F2-BAAB-C5E9143AD766}"/>
                </a:ext>
              </a:extLst>
            </p:cNvPr>
            <p:cNvSpPr txBox="1"/>
            <p:nvPr/>
          </p:nvSpPr>
          <p:spPr>
            <a:xfrm>
              <a:off x="4246516" y="4190702"/>
              <a:ext cx="2126507" cy="37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800" b="1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C386432-8509-4BF1-B812-3331BAF7D462}"/>
              </a:ext>
            </a:extLst>
          </p:cNvPr>
          <p:cNvGrpSpPr/>
          <p:nvPr/>
        </p:nvGrpSpPr>
        <p:grpSpPr>
          <a:xfrm>
            <a:off x="5790948" y="2105578"/>
            <a:ext cx="2071960" cy="679798"/>
            <a:chOff x="5943402" y="2692391"/>
            <a:chExt cx="2126507" cy="697694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7F5442-F4B4-4585-AA2E-C0438857AE3B}"/>
                </a:ext>
              </a:extLst>
            </p:cNvPr>
            <p:cNvSpPr txBox="1"/>
            <p:nvPr/>
          </p:nvSpPr>
          <p:spPr>
            <a:xfrm>
              <a:off x="5943402" y="2692391"/>
              <a:ext cx="2126507" cy="536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Avesto</a:t>
              </a:r>
              <a:endParaRPr lang="en-US" sz="1800" b="1" dirty="0">
                <a:latin typeface="Tw Cen MT" panose="020B0602020104020603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EFAF46B-A1C3-45A8-A052-22BF454E6E76}"/>
                </a:ext>
              </a:extLst>
            </p:cNvPr>
            <p:cNvSpPr txBox="1"/>
            <p:nvPr/>
          </p:nvSpPr>
          <p:spPr>
            <a:xfrm>
              <a:off x="5943402" y="3011030"/>
              <a:ext cx="2126507" cy="379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800" b="1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E0030E5-ADE8-4236-A8FA-EA49492B9A6A}"/>
              </a:ext>
            </a:extLst>
          </p:cNvPr>
          <p:cNvGrpSpPr/>
          <p:nvPr/>
        </p:nvGrpSpPr>
        <p:grpSpPr>
          <a:xfrm>
            <a:off x="7463631" y="3302059"/>
            <a:ext cx="2071960" cy="830997"/>
            <a:chOff x="7742820" y="3644885"/>
            <a:chExt cx="2126507" cy="85287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E5F379D-720A-4873-BF25-F62D2ED92709}"/>
                </a:ext>
              </a:extLst>
            </p:cNvPr>
            <p:cNvSpPr txBox="1"/>
            <p:nvPr/>
          </p:nvSpPr>
          <p:spPr>
            <a:xfrm>
              <a:off x="7742820" y="3644885"/>
              <a:ext cx="2126507" cy="852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Zardusht</a:t>
              </a:r>
              <a:endParaRPr lang="ru-RU" sz="2800" dirty="0"/>
            </a:p>
            <a:p>
              <a:pPr algn="ctr"/>
              <a:endParaRPr lang="en-US" sz="1800" b="1" dirty="0">
                <a:latin typeface="Tw Cen MT" panose="020B0602020104020603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D0153F-5928-43C9-B3E9-D6A68A61E764}"/>
                </a:ext>
              </a:extLst>
            </p:cNvPr>
            <p:cNvSpPr txBox="1"/>
            <p:nvPr/>
          </p:nvSpPr>
          <p:spPr>
            <a:xfrm>
              <a:off x="7742820" y="3963524"/>
              <a:ext cx="2126507" cy="379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800" b="1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6E832B5-D939-4937-A3AD-85E2622E16FF}"/>
              </a:ext>
            </a:extLst>
          </p:cNvPr>
          <p:cNvGrpSpPr/>
          <p:nvPr/>
        </p:nvGrpSpPr>
        <p:grpSpPr>
          <a:xfrm>
            <a:off x="9373258" y="2082860"/>
            <a:ext cx="2071960" cy="679798"/>
            <a:chOff x="9620021" y="2456997"/>
            <a:chExt cx="2126507" cy="697694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1DAF0F2-B209-49E3-8710-C6751814FE90}"/>
                </a:ext>
              </a:extLst>
            </p:cNvPr>
            <p:cNvSpPr txBox="1"/>
            <p:nvPr/>
          </p:nvSpPr>
          <p:spPr>
            <a:xfrm>
              <a:off x="9620021" y="2456997"/>
              <a:ext cx="2126507" cy="536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Bobil</a:t>
              </a:r>
              <a:endParaRPr lang="ru-RU" sz="2800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6C8A93F-CB4D-469B-8E27-AF0329F80A33}"/>
                </a:ext>
              </a:extLst>
            </p:cNvPr>
            <p:cNvSpPr txBox="1"/>
            <p:nvPr/>
          </p:nvSpPr>
          <p:spPr>
            <a:xfrm>
              <a:off x="9620021" y="2775636"/>
              <a:ext cx="2126507" cy="379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800" b="1" dirty="0">
                <a:latin typeface="Tw Cen MT" panose="020B0602020104020603" pitchFamily="34" charset="0"/>
              </a:endParaRPr>
            </a:p>
          </p:txBody>
        </p:sp>
      </p:grpSp>
      <p:sp>
        <p:nvSpPr>
          <p:cNvPr id="46" name="object 2"/>
          <p:cNvSpPr txBox="1">
            <a:spLocks/>
          </p:cNvSpPr>
          <p:nvPr/>
        </p:nvSpPr>
        <p:spPr>
          <a:xfrm>
            <a:off x="368928" y="346035"/>
            <a:ext cx="9609303" cy="465235"/>
          </a:xfrm>
          <a:prstGeom prst="rect">
            <a:avLst/>
          </a:prstGeom>
        </p:spPr>
        <p:txBody>
          <a:bodyPr vert="horz" wrap="square" lIns="0" tIns="340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800" kern="0" dirty="0" err="1" smtClean="0">
                <a:solidFill>
                  <a:schemeClr val="bg1"/>
                </a:solidFill>
                <a:latin typeface="+mn-lt"/>
              </a:rPr>
              <a:t>Vatan</a:t>
            </a:r>
            <a:r>
              <a:rPr lang="en-US" sz="2800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kern="0" dirty="0" err="1" smtClean="0">
                <a:solidFill>
                  <a:schemeClr val="bg1"/>
                </a:solidFill>
                <a:latin typeface="+mn-lt"/>
              </a:rPr>
              <a:t>ta’rifidan</a:t>
            </a:r>
            <a:r>
              <a:rPr lang="en-US" sz="2800" kern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kern="0" dirty="0" smtClean="0">
                <a:solidFill>
                  <a:schemeClr val="bg1"/>
                </a:solidFill>
                <a:latin typeface="+mn-lt"/>
              </a:rPr>
              <a:t>XXI </a:t>
            </a:r>
            <a:r>
              <a:rPr lang="en-US" sz="2800" kern="0" dirty="0" err="1" smtClean="0">
                <a:solidFill>
                  <a:schemeClr val="bg1"/>
                </a:solidFill>
                <a:latin typeface="+mn-lt"/>
              </a:rPr>
              <a:t>asr</a:t>
            </a:r>
            <a:r>
              <a:rPr lang="en-US" sz="2800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kern="0" dirty="0" err="1" smtClean="0">
                <a:solidFill>
                  <a:schemeClr val="bg1"/>
                </a:solidFill>
                <a:latin typeface="+mn-lt"/>
              </a:rPr>
              <a:t>ilm</a:t>
            </a:r>
            <a:r>
              <a:rPr lang="en-US" sz="2800" kern="0" dirty="0" smtClean="0">
                <a:solidFill>
                  <a:schemeClr val="bg1"/>
                </a:solidFill>
                <a:latin typeface="+mn-lt"/>
              </a:rPr>
              <a:t>-fan </a:t>
            </a:r>
            <a:r>
              <a:rPr lang="en-US" sz="2800" kern="0" dirty="0" err="1" smtClean="0">
                <a:solidFill>
                  <a:schemeClr val="bg1"/>
                </a:solidFill>
                <a:latin typeface="+mn-lt"/>
              </a:rPr>
              <a:t>taraqqiyot</a:t>
            </a:r>
            <a:r>
              <a:rPr lang="en-US" sz="2800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kern="0" dirty="0" err="1" smtClean="0">
                <a:solidFill>
                  <a:schemeClr val="bg1"/>
                </a:solidFill>
                <a:latin typeface="+mn-lt"/>
              </a:rPr>
              <a:t>asrigacha</a:t>
            </a:r>
            <a:r>
              <a:rPr lang="en-US" sz="2800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kern="0" dirty="0" err="1" smtClean="0">
                <a:solidFill>
                  <a:schemeClr val="bg1"/>
                </a:solidFill>
                <a:latin typeface="+mn-lt"/>
              </a:rPr>
              <a:t>sayohat</a:t>
            </a:r>
            <a:r>
              <a:rPr lang="en-US" sz="2800" kern="0" dirty="0" smtClean="0">
                <a:solidFill>
                  <a:schemeClr val="bg1"/>
                </a:solidFill>
                <a:latin typeface="+mn-lt"/>
              </a:rPr>
              <a:t>!</a:t>
            </a:r>
            <a:endParaRPr lang="ru-RU" sz="2800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260" y="-31222"/>
            <a:ext cx="1754462" cy="1315847"/>
          </a:xfrm>
          <a:prstGeom prst="rect">
            <a:avLst/>
          </a:prstGeom>
        </p:spPr>
      </p:pic>
      <p:sp>
        <p:nvSpPr>
          <p:cNvPr id="11" name="Капля 10"/>
          <p:cNvSpPr/>
          <p:nvPr/>
        </p:nvSpPr>
        <p:spPr>
          <a:xfrm rot="18693185">
            <a:off x="664187" y="5274660"/>
            <a:ext cx="1571480" cy="1570532"/>
          </a:xfrm>
          <a:prstGeom prst="teardrop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Капля 50"/>
          <p:cNvSpPr/>
          <p:nvPr/>
        </p:nvSpPr>
        <p:spPr>
          <a:xfrm rot="18693185">
            <a:off x="4438633" y="5221597"/>
            <a:ext cx="1571480" cy="1570532"/>
          </a:xfrm>
          <a:prstGeom prst="teardrop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Капля 52"/>
          <p:cNvSpPr/>
          <p:nvPr/>
        </p:nvSpPr>
        <p:spPr>
          <a:xfrm rot="18693185">
            <a:off x="6089065" y="4133877"/>
            <a:ext cx="1571480" cy="1570532"/>
          </a:xfrm>
          <a:prstGeom prst="teardrop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Капля 54"/>
          <p:cNvSpPr/>
          <p:nvPr/>
        </p:nvSpPr>
        <p:spPr>
          <a:xfrm rot="18693185">
            <a:off x="7820569" y="5116248"/>
            <a:ext cx="1571480" cy="1570532"/>
          </a:xfrm>
          <a:prstGeom prst="teardrop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Капля 58"/>
          <p:cNvSpPr/>
          <p:nvPr/>
        </p:nvSpPr>
        <p:spPr>
          <a:xfrm rot="18693185">
            <a:off x="9687165" y="3836975"/>
            <a:ext cx="1571480" cy="1570532"/>
          </a:xfrm>
          <a:prstGeom prst="teardrop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0" y="5110428"/>
            <a:ext cx="1612971" cy="1842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621" y="5089616"/>
            <a:ext cx="1469501" cy="1734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зороастр Instagram posts (photos and videos) - Picuki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55" y="4150486"/>
            <a:ext cx="1515651" cy="15156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аратуштра - пророк и праведни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979" y="4882703"/>
            <a:ext cx="1389081" cy="18867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iyo istagan qalblar uchun - QADIMGI DUNYONING YETTI MO'JIZAS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975" y="3795350"/>
            <a:ext cx="1748056" cy="16331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76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25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75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11" grpId="0" animBg="1"/>
      <p:bldP spid="51" grpId="0" animBg="1"/>
      <p:bldP spid="53" grpId="0" animBg="1"/>
      <p:bldP spid="55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983" y="287288"/>
            <a:ext cx="11000024" cy="677108"/>
          </a:xfrm>
        </p:spPr>
        <p:txBody>
          <a:bodyPr/>
          <a:lstStyle/>
          <a:p>
            <a:pPr algn="ctr"/>
            <a:r>
              <a:rPr lang="en-US" sz="4400" dirty="0" smtClean="0"/>
              <a:t>DUNYONING </a:t>
            </a:r>
            <a:r>
              <a:rPr lang="en-US" sz="4400" dirty="0"/>
              <a:t>Y</a:t>
            </a:r>
            <a:r>
              <a:rPr lang="en-US" sz="4400" dirty="0" smtClean="0"/>
              <a:t>ETTI MO‘JIZASI</a:t>
            </a:r>
            <a:endParaRPr lang="ru-RU" sz="4400" dirty="0"/>
          </a:p>
        </p:txBody>
      </p:sp>
      <p:pic>
        <p:nvPicPr>
          <p:cNvPr id="3074" name="Picture 2" descr="Yetti mo'ji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93" y="1466056"/>
            <a:ext cx="7886698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260" y="-31222"/>
            <a:ext cx="1754462" cy="13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97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039" y="287288"/>
            <a:ext cx="10639984" cy="1300099"/>
          </a:xfrm>
        </p:spPr>
        <p:txBody>
          <a:bodyPr/>
          <a:lstStyle/>
          <a:p>
            <a:pPr algn="ctr"/>
            <a:r>
              <a:rPr lang="en-US" dirty="0" smtClean="0"/>
              <a:t>XORAZM, BAQTRIYA, SO‘G‘D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056" y="1561306"/>
            <a:ext cx="7677150" cy="470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260" y="-31222"/>
            <a:ext cx="1754462" cy="13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78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039" y="287288"/>
            <a:ext cx="10639984" cy="1477328"/>
          </a:xfrm>
        </p:spPr>
        <p:txBody>
          <a:bodyPr/>
          <a:lstStyle/>
          <a:p>
            <a:pPr algn="ctr"/>
            <a:r>
              <a:rPr lang="en-US" sz="4800" dirty="0" smtClean="0"/>
              <a:t>MA’MUN AKADEMIYASI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  <p:pic>
        <p:nvPicPr>
          <p:cNvPr id="4098" name="Picture 2" descr="Xorazm Ma'mun akademiyasining yangi tuzilmasi tasdiqlan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1" y="1389856"/>
            <a:ext cx="9618129" cy="541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260" y="0"/>
            <a:ext cx="1754462" cy="12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9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3" y="287288"/>
            <a:ext cx="11665296" cy="677108"/>
          </a:xfrm>
        </p:spPr>
        <p:txBody>
          <a:bodyPr/>
          <a:lstStyle/>
          <a:p>
            <a:pPr algn="ctr"/>
            <a:r>
              <a:rPr lang="en-US" sz="4400" dirty="0" smtClean="0"/>
              <a:t>MUHAMMAD IBN MUSO AL-XORAZMIY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335" y="1367408"/>
            <a:ext cx="4397103" cy="52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073231" y="2456656"/>
            <a:ext cx="2978968" cy="6787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/>
              <a:t>783</a:t>
            </a:r>
            <a:r>
              <a:rPr lang="en-US" dirty="0" smtClean="0"/>
              <a:t> </a:t>
            </a:r>
            <a:r>
              <a:rPr lang="uz-Latn-UZ" dirty="0" smtClean="0"/>
              <a:t>-</a:t>
            </a:r>
            <a:r>
              <a:rPr lang="en-US" dirty="0" smtClean="0"/>
              <a:t> </a:t>
            </a:r>
            <a:r>
              <a:rPr lang="uz-Latn-UZ" dirty="0" smtClean="0"/>
              <a:t>850-yil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52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91" y="287288"/>
            <a:ext cx="11521280" cy="738664"/>
          </a:xfrm>
        </p:spPr>
        <p:txBody>
          <a:bodyPr/>
          <a:lstStyle/>
          <a:p>
            <a:pPr algn="ctr"/>
            <a:r>
              <a:rPr lang="en-US" sz="4800" dirty="0" smtClean="0"/>
              <a:t>ABU RAYHON BERUNIY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942" y="1279790"/>
            <a:ext cx="4343400" cy="5694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8301831" y="2685256"/>
            <a:ext cx="3200400" cy="6787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973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1048-yil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1399</TotalTime>
  <Words>119</Words>
  <Application>Microsoft Office PowerPoint</Application>
  <PresentationFormat>Произвольный</PresentationFormat>
  <Paragraphs>54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Tw Cen MT</vt:lpstr>
      <vt:lpstr>Office Theme</vt:lpstr>
      <vt:lpstr>Специальное оформление</vt:lpstr>
      <vt:lpstr>TARIXDAN HIKOYALAR</vt:lpstr>
      <vt:lpstr>TARIXDAN HIKOYALAR</vt:lpstr>
      <vt:lpstr>Презентация PowerPoint</vt:lpstr>
      <vt:lpstr>Презентация PowerPoint</vt:lpstr>
      <vt:lpstr>DUNYONING YETTI MO‘JIZASI</vt:lpstr>
      <vt:lpstr>XORAZM, BAQTRIYA, SO‘G‘D </vt:lpstr>
      <vt:lpstr>MA’MUN AKADEMIYASI </vt:lpstr>
      <vt:lpstr>MUHAMMAD IBN MUSO AL-XORAZMIY</vt:lpstr>
      <vt:lpstr>ABU RAYHON BERUNIY</vt:lpstr>
      <vt:lpstr>ABU ALI IBN SINO</vt:lpstr>
      <vt:lpstr>TO‘MARIS VA SHIROQ JASORATI</vt:lpstr>
      <vt:lpstr>SPITAMEN QAHRAMONLIGI</vt:lpstr>
      <vt:lpstr>ARABLARGA QARSHI MUQANNA QO‘ZG‘ALONI</vt:lpstr>
      <vt:lpstr>MO‘G‘UL BOSQINI – JALOLIDDIN  MANGUBERDI</vt:lpstr>
      <vt:lpstr>MIRZO ULUG‘BEK</vt:lpstr>
      <vt:lpstr>AMIR TEMUR</vt:lpstr>
      <vt:lpstr>ALISHER NAVOIY</vt:lpstr>
      <vt:lpstr>O‘ZBEKISTON POYTAXTI – TOSHKENT </vt:lpstr>
      <vt:lpstr>EZGULIK ARKASI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dc:creator>Karol_1996</dc:creator>
  <cp:lastModifiedBy>Пользователь</cp:lastModifiedBy>
  <cp:revision>92</cp:revision>
  <dcterms:created xsi:type="dcterms:W3CDTF">2020-04-13T08:06:06Z</dcterms:created>
  <dcterms:modified xsi:type="dcterms:W3CDTF">2021-03-13T05:46:02Z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