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57" r:id="rId4"/>
    <p:sldId id="314" r:id="rId5"/>
    <p:sldId id="315" r:id="rId6"/>
    <p:sldId id="323" r:id="rId7"/>
    <p:sldId id="306" r:id="rId8"/>
    <p:sldId id="316" r:id="rId9"/>
    <p:sldId id="317" r:id="rId10"/>
    <p:sldId id="324" r:id="rId11"/>
    <p:sldId id="307" r:id="rId12"/>
    <p:sldId id="297" r:id="rId13"/>
    <p:sldId id="305" r:id="rId14"/>
    <p:sldId id="321" r:id="rId15"/>
    <p:sldId id="318" r:id="rId16"/>
    <p:sldId id="325" r:id="rId17"/>
    <p:sldId id="326" r:id="rId18"/>
    <p:sldId id="261" r:id="rId19"/>
    <p:sldId id="319" r:id="rId20"/>
    <p:sldId id="322" r:id="rId21"/>
    <p:sldId id="320" r:id="rId22"/>
    <p:sldId id="26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04F"/>
    <a:srgbClr val="E55F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18" autoAdjust="0"/>
  </p:normalViewPr>
  <p:slideViewPr>
    <p:cSldViewPr snapToGrid="0">
      <p:cViewPr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D09A2-C2D9-49CD-BDC0-37FB05C7E70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19AB-9F28-41F9-906E-9FC40726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1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819AB-9F28-41F9-906E-9FC40726344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914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g"/><Relationship Id="rId5" Type="http://schemas.openxmlformats.org/officeDocument/2006/relationships/image" Target="../media/image7.jfif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  <a:endParaRPr lang="ru-RU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Womit beginnt die Heimat?</a:t>
            </a:r>
            <a:endParaRPr lang="uz-Cyrl-UZ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.KLASSE</a:t>
            </a:r>
            <a:endParaRPr lang="ru-RU" sz="3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die Fragen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4701" y="1007212"/>
            <a:ext cx="952874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Wetter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Wovon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sprechen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Tochter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beginnt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Heimat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7277" y="3011384"/>
            <a:ext cx="1144499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Wetter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war heiß.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Tochter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sprechen von Heimat.</a:t>
            </a:r>
          </a:p>
          <a:p>
            <a:pPr marL="342900" indent="-342900">
              <a:buAutoNum type="arabicPeriod"/>
            </a:pP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Heimat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beginnt …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505" y="4833258"/>
            <a:ext cx="7839856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9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Womit beginnt die Heimat?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846285" y="2802210"/>
            <a:ext cx="4158463" cy="169817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Heimat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505" y="4833258"/>
            <a:ext cx="7315200" cy="1952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37407" y="3630000"/>
            <a:ext cx="37325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der Geschichte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8311" y="3651295"/>
            <a:ext cx="30879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der Schule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3027" y="2389243"/>
            <a:ext cx="40385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dem Lieblingsort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37407" y="2354005"/>
            <a:ext cx="3492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dem Haus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48870" y="1615736"/>
            <a:ext cx="38558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der Umgebung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04748" y="1078010"/>
            <a:ext cx="3492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den Freunden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60896" y="1149617"/>
            <a:ext cx="30879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der Familie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44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19134" y="1154243"/>
            <a:ext cx="413728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ie Umgebung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ie Kindheit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er See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as Grass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ie Wiese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ie Gegend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as Tal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er Ort</a:t>
            </a: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67404" y="1154243"/>
            <a:ext cx="3685081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‘l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joy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yoshlik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‘t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yalang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maysazor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946754" y="1633928"/>
            <a:ext cx="2820650" cy="10792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259705" y="2173574"/>
            <a:ext cx="3507699" cy="18437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561412" y="1633928"/>
            <a:ext cx="4205992" cy="10792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791262" y="3366602"/>
            <a:ext cx="3976142" cy="11904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799382" y="3961806"/>
            <a:ext cx="3968022" cy="18393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107306" y="4585198"/>
            <a:ext cx="3477717" cy="6251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532369" y="2187668"/>
            <a:ext cx="4060774" cy="30227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3275349" y="3422160"/>
            <a:ext cx="4309674" cy="23256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372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19134" y="1154243"/>
            <a:ext cx="413728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ie Umgebung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ie Kindheit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er See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as Grass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ie Wiese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ie Gegend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as Tal</a:t>
            </a:r>
          </a:p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er Ort</a:t>
            </a: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67404" y="1154243"/>
            <a:ext cx="3685081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озеро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долина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окрестность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детство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трава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местность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луг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946754" y="1633928"/>
            <a:ext cx="2820650" cy="10792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259705" y="2173574"/>
            <a:ext cx="3507699" cy="18437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561412" y="1633928"/>
            <a:ext cx="4205992" cy="10792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791262" y="3366602"/>
            <a:ext cx="3976142" cy="11904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799382" y="3961806"/>
            <a:ext cx="3968022" cy="18393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107306" y="4585198"/>
            <a:ext cx="3477717" cy="6251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532369" y="2187668"/>
            <a:ext cx="4060774" cy="30227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3275349" y="3422160"/>
            <a:ext cx="4309674" cy="23256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85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4774" y="725713"/>
            <a:ext cx="1155741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Verben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trennbaren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Präfixen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Präsens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Deutschen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Verben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trennbaren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untrennbaren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Präfixen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trennbaren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Präfixe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bei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fort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vor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-.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Diese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Präfixe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stehen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Ende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Satzes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z.B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.:  1.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Konrad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schreibt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liest</a:t>
            </a:r>
            <a:r>
              <a:rPr lang="ru-RU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Märchen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vor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4127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7291" y="616322"/>
            <a:ext cx="1155741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aussehen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krank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einladen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wen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mitmachen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Museen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besuchen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oft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anziehen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Briefe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bekommen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erklären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Aufgabe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Lehrer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verstehen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Wort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Party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vorbereiten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zuhören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warum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5999" y="650763"/>
            <a:ext cx="5221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sieht krank aus.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4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7291" y="610136"/>
            <a:ext cx="1155741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sieht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krank 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Wen 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ladet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ihr 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Alle </a:t>
            </a:r>
            <a:r>
              <a:rPr lang="ru-RU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besuchen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Museen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ru-RU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zieh</a:t>
            </a:r>
            <a:r>
              <a:rPr lang="de-DE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du </a:t>
            </a:r>
            <a:r>
              <a:rPr lang="ru-RU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bekomme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Briefe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Der Lehrer </a:t>
            </a:r>
            <a:r>
              <a:rPr lang="ru-RU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erklär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Aufgabe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ru-RU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verstehe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Wort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nichts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bereiten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eine Party 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Warum </a:t>
            </a:r>
            <a:r>
              <a:rPr lang="de-DE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hört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77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1294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Aufgabe für selbstständige Arbeit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530013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Kurze Information über Heimat</a:t>
            </a:r>
          </a:p>
          <a:p>
            <a:pPr algn="l"/>
            <a:r>
              <a:rPr lang="de-DE" sz="45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schreiben!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040" y="3013021"/>
            <a:ext cx="3996581" cy="284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Aufgabe für selbstständige Arbeit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402" y="920585"/>
            <a:ext cx="11897193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Lieblingsort ist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ening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joyim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bin in ... aufgewachsen.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o‘skanman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 gefällt ..., denn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yoqadi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(sie, es) liegt (befindet sich)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…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gibt es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bewundere oft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ilan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maftun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bo‘laman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bin ich gern, ich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yoqadi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bin stolz auf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</a:t>
            </a:r>
            <a:r>
              <a:rPr lang="uz-Latn-UZ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rlanaman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fühle ich mich zu Hause.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o‘zimni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uyimdagidek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5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Heimat ist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ening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... / In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hier / Nirgendwo sonst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aqat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Leben in ... heißt für mich ..., denn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...,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Heimat bedeutet für mich ... </a:t>
            </a:r>
            <a:r>
              <a:rPr lang="de-DE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41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Aufgabe für selbstständige Arbeit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402" y="920585"/>
            <a:ext cx="11897193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Lieblingsort ist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Моё любимое место 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bin in ... aufgewachsen.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выросла в 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 gefällt ..., denn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нравится ..., потому что...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(sie, es) liegt (befindet sich)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(она, оно) находится 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gibt es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есть 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bewundere oft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часто восхищаюсь 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bin ich gern, ich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мне нравится, я 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bin stolz auf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горжусь 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fühle ich mich zu Hause.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я чувствую себя дома.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Heimat ist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 родина - это 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... / In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... / В ...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hier / Nirgendwo sonst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здесь / Больше нигде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Leben in ... heißt für mich ..., denn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Жить в ... значит для меня ..., потому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en-US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Heimat bedeutet für mich ... </a:t>
            </a:r>
            <a:r>
              <a:rPr lang="de-DE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Родина значит для меня </a:t>
            </a:r>
            <a:r>
              <a:rPr lang="ru-RU" sz="2500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79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endParaRPr lang="de-DE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lesen den Text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lernen neue Wörter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beantworten die Fragen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Gedicht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200"/>
            <a:ext cx="12192000" cy="6146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18545" y="2199550"/>
            <a:ext cx="849942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Unsere Heimat.                             </a:t>
            </a:r>
          </a:p>
          <a:p>
            <a:pPr algn="ctr" fontAlgn="base">
              <a:spcAft>
                <a:spcPts val="0"/>
              </a:spcAft>
            </a:pPr>
            <a:r>
              <a:rPr lang="de-DE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Unsere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Heimat ist die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beste, </a:t>
            </a:r>
            <a:endParaRPr lang="ru-RU" sz="4000" b="1" dirty="0">
              <a:latin typeface="Arial" panose="020B0604020202020204" pitchFamily="34" charset="0"/>
              <a:ea typeface="Yu Mincho"/>
              <a:cs typeface="Arial" panose="020B0604020202020204" pitchFamily="34" charset="0"/>
            </a:endParaRPr>
          </a:p>
          <a:p>
            <a:pPr algn="ctr" fontAlgn="base">
              <a:spcAft>
                <a:spcPts val="0"/>
              </a:spcAft>
            </a:pPr>
            <a:r>
              <a:rPr lang="de-DE" sz="4000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de-DE" sz="4000" b="1" spc="-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nd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die schönste in der Welt. </a:t>
            </a:r>
            <a:endParaRPr lang="ru-RU" sz="4000" b="1" dirty="0">
              <a:latin typeface="Arial" panose="020B0604020202020204" pitchFamily="34" charset="0"/>
              <a:ea typeface="Yu Mincho"/>
              <a:cs typeface="Arial" panose="020B0604020202020204" pitchFamily="34" charset="0"/>
            </a:endParaRPr>
          </a:p>
          <a:p>
            <a:pPr algn="ctr" fontAlgn="base">
              <a:spcAft>
                <a:spcPts val="0"/>
              </a:spcAft>
            </a:pPr>
            <a:r>
              <a:rPr lang="de-DE" sz="4000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Und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ich liebe meine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Heimat, </a:t>
            </a:r>
            <a:endParaRPr lang="ru-RU" sz="4000" b="1" dirty="0">
              <a:latin typeface="Arial" panose="020B0604020202020204" pitchFamily="34" charset="0"/>
              <a:ea typeface="Yu Mincho"/>
              <a:cs typeface="Arial" panose="020B0604020202020204" pitchFamily="34" charset="0"/>
            </a:endParaRPr>
          </a:p>
          <a:p>
            <a:pPr algn="ctr"/>
            <a:r>
              <a:rPr lang="de-DE" sz="4000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Städte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Dörfer,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Wald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und Feld.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7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7991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33714"/>
            <a:ext cx="11120284" cy="5122840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414" y="3953103"/>
            <a:ext cx="3135442" cy="226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</a:t>
            </a:r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de-DE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606613"/>
              </p:ext>
            </p:extLst>
          </p:nvPr>
        </p:nvGraphicFramePr>
        <p:xfrm>
          <a:off x="515595" y="1126902"/>
          <a:ext cx="11160808" cy="22250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2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5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 reist nach Osten, man reist nach Westen, aber zu Hause ist es am besten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ehmon</a:t>
                      </a: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lish</a:t>
                      </a: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lekin</a:t>
                      </a: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uyda</a:t>
                      </a: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lish</a:t>
                      </a: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yaxshiroqdir</a:t>
                      </a:r>
                      <a:r>
                        <a:rPr lang="uz-Latn-UZ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71" y="3525946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5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</a:t>
            </a:r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de-DE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142230"/>
              </p:ext>
            </p:extLst>
          </p:nvPr>
        </p:nvGraphicFramePr>
        <p:xfrm>
          <a:off x="515595" y="1126902"/>
          <a:ext cx="11160808" cy="22250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2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5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 reist nach Osten, man reist nach Westen, aber zu Hause ist es am besten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гостях хорошо, а дома лучше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71" y="3525946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65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Heimat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544404" y="3162924"/>
            <a:ext cx="3327816" cy="125917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</a:t>
            </a:r>
            <a:endParaRPr lang="ru-RU" sz="35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72" y="4344672"/>
            <a:ext cx="3599780" cy="23881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907" y="839450"/>
            <a:ext cx="3485213" cy="2323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754" y="839449"/>
            <a:ext cx="3340308" cy="22498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754" y="4495694"/>
            <a:ext cx="3485213" cy="22371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82" y="839449"/>
            <a:ext cx="3711627" cy="2323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522" y="4344672"/>
            <a:ext cx="3451598" cy="23881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9288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4949"/>
            <a:ext cx="12192000" cy="584615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beginnt die Heimat?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702977" y="-74949"/>
            <a:ext cx="1199213" cy="58461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S.8</a:t>
            </a:r>
            <a:r>
              <a:rPr lang="uz-Cyrl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921" y="472037"/>
            <a:ext cx="1207207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Tochter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gingen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über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Feld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Sommer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Tag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heiß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dort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sahen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Gras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rote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Erdbeeren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Anette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pflückte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Erdbeeren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Blumen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Plötzlich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blieb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stehen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sieh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Töchterchen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Sieh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mal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viele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Blumen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Mama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groß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Feld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blau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Himmel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Kindchen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Komm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setzen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Gras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hören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Wald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erzählen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Bäume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Wovon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singen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Vögel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Mädchen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dachte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lange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fragte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plötzlich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Mama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Wald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unsere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Heimat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Natürlich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Haus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wohnen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alles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ringsherum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unsere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Heimat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Nun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weiß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wo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Heimat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beginnt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beginnt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Wald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Erdbeeren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Blumen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sagst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lieber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Freund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Wo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beginnt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Heimat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dich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Picture 24" descr="0_3a3_38801887_X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766172">
            <a:off x="10181183" y="1599788"/>
            <a:ext cx="1024268" cy="661895"/>
          </a:xfrm>
          <a:prstGeom prst="rect">
            <a:avLst/>
          </a:prstGeom>
          <a:noFill/>
        </p:spPr>
      </p:pic>
      <p:pic>
        <p:nvPicPr>
          <p:cNvPr id="8" name="Picture 14" descr="1C8BB54D0F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27830" y="6041036"/>
            <a:ext cx="1104275" cy="801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4" descr="2aae438b93ee8f8a918721842b487e5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09285" y="3351805"/>
            <a:ext cx="1723869" cy="2299483"/>
          </a:xfrm>
          <a:prstGeom prst="rect">
            <a:avLst/>
          </a:prstGeom>
          <a:noFill/>
        </p:spPr>
      </p:pic>
      <p:pic>
        <p:nvPicPr>
          <p:cNvPr id="10" name="Рисунок 5" descr="0fa33914a43bca60147d5da1f0a886dc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43864">
            <a:off x="4191076" y="1466278"/>
            <a:ext cx="967961" cy="86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942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712670"/>
              </p:ext>
            </p:extLst>
          </p:nvPr>
        </p:nvGraphicFramePr>
        <p:xfrm>
          <a:off x="1184223" y="899548"/>
          <a:ext cx="9488774" cy="54864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744387">
                  <a:extLst>
                    <a:ext uri="{9D8B030D-6E8A-4147-A177-3AD203B41FA5}">
                      <a16:colId xmlns:a16="http://schemas.microsoft.com/office/drawing/2014/main" val="2753891185"/>
                    </a:ext>
                  </a:extLst>
                </a:gridCol>
                <a:gridCol w="4744387">
                  <a:extLst>
                    <a:ext uri="{9D8B030D-6E8A-4147-A177-3AD203B41FA5}">
                      <a16:colId xmlns:a16="http://schemas.microsoft.com/office/drawing/2014/main" val="36645995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pflücken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uzmoq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375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wispern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pichirlamoq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525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stehenbleiben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to‘xtalmoq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217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nachdenken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250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zuhören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diqqat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esh</a:t>
                      </a:r>
                      <a:r>
                        <a:rPr lang="uz-Latn-UZ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070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ringsherum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atrofda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666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leise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sekin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521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manchmal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onda-sonda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101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plötzlich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bexosdan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419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überall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yerda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71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70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157508"/>
              </p:ext>
            </p:extLst>
          </p:nvPr>
        </p:nvGraphicFramePr>
        <p:xfrm>
          <a:off x="1567301" y="899548"/>
          <a:ext cx="9375518" cy="54864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687759">
                  <a:extLst>
                    <a:ext uri="{9D8B030D-6E8A-4147-A177-3AD203B41FA5}">
                      <a16:colId xmlns:a16="http://schemas.microsoft.com/office/drawing/2014/main" val="2753891185"/>
                    </a:ext>
                  </a:extLst>
                </a:gridCol>
                <a:gridCol w="4687759">
                  <a:extLst>
                    <a:ext uri="{9D8B030D-6E8A-4147-A177-3AD203B41FA5}">
                      <a16:colId xmlns:a16="http://schemas.microsoft.com/office/drawing/2014/main" val="36645995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pflücken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рвать, собирать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375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wispern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шептать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525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stehenbleiben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останавливаться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217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nachdenken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размышлять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250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zuhören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слушать внимательно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070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ringsherum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вокруг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666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leise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тихо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521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manchmal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иногда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101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plötzlich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вдруг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419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überall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везде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71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408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5705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9724" y="537364"/>
            <a:ext cx="10912840" cy="5311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Tochter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gingen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Geschäft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Tag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warm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Tochter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pflückte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Erdbeeren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Anette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sah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Blumen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Himmel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grau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4420" y="1394085"/>
            <a:ext cx="17538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4420" y="5738504"/>
            <a:ext cx="17538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6905" y="4687245"/>
            <a:ext cx="17538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6886" y="3525864"/>
            <a:ext cx="17538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4420" y="2562053"/>
            <a:ext cx="17538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5" descr="0fa33914a43bca60147d5da1f0a886dc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370836">
            <a:off x="9392661" y="2277325"/>
            <a:ext cx="967961" cy="86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5" descr="0fa33914a43bca60147d5da1f0a886dc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243864">
            <a:off x="6694433" y="4853772"/>
            <a:ext cx="967961" cy="86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726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18515</TotalTime>
  <Words>828</Words>
  <Application>Microsoft Office PowerPoint</Application>
  <PresentationFormat>Широкоэкранный</PresentationFormat>
  <Paragraphs>186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Yu Mincho</vt:lpstr>
      <vt:lpstr>Тема Office</vt:lpstr>
      <vt:lpstr>Office Theme</vt:lpstr>
      <vt:lpstr>DEUTSCH</vt:lpstr>
      <vt:lpstr>PLAN DER STUNDE:</vt:lpstr>
      <vt:lpstr>Sprichwоrt</vt:lpstr>
      <vt:lpstr>Sprichwоrt</vt:lpstr>
      <vt:lpstr>Unsere Heimat</vt:lpstr>
      <vt:lpstr>Wo beginnt die Heimat?</vt:lpstr>
      <vt:lpstr>Neue Wörter</vt:lpstr>
      <vt:lpstr>Neue Wörter</vt:lpstr>
      <vt:lpstr>Wir machen Übung</vt:lpstr>
      <vt:lpstr>Beantworten die Fragen</vt:lpstr>
      <vt:lpstr>Womit beginnt die Heimat?</vt:lpstr>
      <vt:lpstr>Wir machen Übung</vt:lpstr>
      <vt:lpstr>Wir machen Übung</vt:lpstr>
      <vt:lpstr>Grammatik</vt:lpstr>
      <vt:lpstr>Wir machen Übung</vt:lpstr>
      <vt:lpstr>Wir machen Übung</vt:lpstr>
      <vt:lpstr>Die Aufgabe für selbstständige Arbeit</vt:lpstr>
      <vt:lpstr>Die Aufgabe für selbstständige Arbeit</vt:lpstr>
      <vt:lpstr>Die Aufgabe für selbstständige Arbeit</vt:lpstr>
      <vt:lpstr>Wir lesen Gedicht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212</cp:revision>
  <dcterms:created xsi:type="dcterms:W3CDTF">2020-09-21T16:11:53Z</dcterms:created>
  <dcterms:modified xsi:type="dcterms:W3CDTF">2021-03-13T06:10:05Z</dcterms:modified>
</cp:coreProperties>
</file>