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3" r:id="rId3"/>
    <p:sldId id="289" r:id="rId4"/>
    <p:sldId id="264" r:id="rId5"/>
    <p:sldId id="257" r:id="rId6"/>
    <p:sldId id="345" r:id="rId7"/>
    <p:sldId id="371" r:id="rId8"/>
    <p:sldId id="357" r:id="rId9"/>
    <p:sldId id="372" r:id="rId10"/>
    <p:sldId id="373" r:id="rId11"/>
    <p:sldId id="358" r:id="rId12"/>
    <p:sldId id="375" r:id="rId13"/>
    <p:sldId id="378" r:id="rId14"/>
    <p:sldId id="374" r:id="rId15"/>
    <p:sldId id="367" r:id="rId16"/>
    <p:sldId id="368" r:id="rId17"/>
    <p:sldId id="369" r:id="rId18"/>
    <p:sldId id="379" r:id="rId19"/>
    <p:sldId id="342" r:id="rId20"/>
    <p:sldId id="269" r:id="rId21"/>
  </p:sldIdLst>
  <p:sldSz cx="9144000" cy="5143500" type="screen16x9"/>
  <p:notesSz cx="5765800" cy="3244850"/>
  <p:defaultTextStyle>
    <a:defPPr>
      <a:defRPr lang="ru-RU"/>
    </a:defPPr>
    <a:lvl1pPr marL="0" algn="l" defTabSz="1449698" rtl="0" eaLnBrk="1" latinLnBrk="0" hangingPunct="1">
      <a:defRPr sz="2900" kern="1200">
        <a:solidFill>
          <a:schemeClr val="tx1"/>
        </a:solidFill>
        <a:latin typeface="+mn-lt"/>
        <a:ea typeface="+mn-ea"/>
        <a:cs typeface="+mn-cs"/>
      </a:defRPr>
    </a:lvl1pPr>
    <a:lvl2pPr marL="724849" algn="l" defTabSz="1449698" rtl="0" eaLnBrk="1" latinLnBrk="0" hangingPunct="1">
      <a:defRPr sz="2900" kern="1200">
        <a:solidFill>
          <a:schemeClr val="tx1"/>
        </a:solidFill>
        <a:latin typeface="+mn-lt"/>
        <a:ea typeface="+mn-ea"/>
        <a:cs typeface="+mn-cs"/>
      </a:defRPr>
    </a:lvl2pPr>
    <a:lvl3pPr marL="1449698" algn="l" defTabSz="1449698" rtl="0" eaLnBrk="1" latinLnBrk="0" hangingPunct="1">
      <a:defRPr sz="2900" kern="1200">
        <a:solidFill>
          <a:schemeClr val="tx1"/>
        </a:solidFill>
        <a:latin typeface="+mn-lt"/>
        <a:ea typeface="+mn-ea"/>
        <a:cs typeface="+mn-cs"/>
      </a:defRPr>
    </a:lvl3pPr>
    <a:lvl4pPr marL="2174547" algn="l" defTabSz="1449698" rtl="0" eaLnBrk="1" latinLnBrk="0" hangingPunct="1">
      <a:defRPr sz="2900" kern="1200">
        <a:solidFill>
          <a:schemeClr val="tx1"/>
        </a:solidFill>
        <a:latin typeface="+mn-lt"/>
        <a:ea typeface="+mn-ea"/>
        <a:cs typeface="+mn-cs"/>
      </a:defRPr>
    </a:lvl4pPr>
    <a:lvl5pPr marL="2899395" algn="l" defTabSz="1449698" rtl="0" eaLnBrk="1" latinLnBrk="0" hangingPunct="1">
      <a:defRPr sz="2900" kern="1200">
        <a:solidFill>
          <a:schemeClr val="tx1"/>
        </a:solidFill>
        <a:latin typeface="+mn-lt"/>
        <a:ea typeface="+mn-ea"/>
        <a:cs typeface="+mn-cs"/>
      </a:defRPr>
    </a:lvl5pPr>
    <a:lvl6pPr marL="3624244" algn="l" defTabSz="1449698" rtl="0" eaLnBrk="1" latinLnBrk="0" hangingPunct="1">
      <a:defRPr sz="2900" kern="1200">
        <a:solidFill>
          <a:schemeClr val="tx1"/>
        </a:solidFill>
        <a:latin typeface="+mn-lt"/>
        <a:ea typeface="+mn-ea"/>
        <a:cs typeface="+mn-cs"/>
      </a:defRPr>
    </a:lvl6pPr>
    <a:lvl7pPr marL="4349093" algn="l" defTabSz="1449698" rtl="0" eaLnBrk="1" latinLnBrk="0" hangingPunct="1">
      <a:defRPr sz="2900" kern="1200">
        <a:solidFill>
          <a:schemeClr val="tx1"/>
        </a:solidFill>
        <a:latin typeface="+mn-lt"/>
        <a:ea typeface="+mn-ea"/>
        <a:cs typeface="+mn-cs"/>
      </a:defRPr>
    </a:lvl7pPr>
    <a:lvl8pPr marL="5073942" algn="l" defTabSz="1449698" rtl="0" eaLnBrk="1" latinLnBrk="0" hangingPunct="1">
      <a:defRPr sz="2900" kern="1200">
        <a:solidFill>
          <a:schemeClr val="tx1"/>
        </a:solidFill>
        <a:latin typeface="+mn-lt"/>
        <a:ea typeface="+mn-ea"/>
        <a:cs typeface="+mn-cs"/>
      </a:defRPr>
    </a:lvl8pPr>
    <a:lvl9pPr marL="5798791" algn="l" defTabSz="1449698"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4565">
          <p15:clr>
            <a:srgbClr val="A4A3A4"/>
          </p15:clr>
        </p15:guide>
        <p15:guide id="4" pos="3426">
          <p15:clr>
            <a:srgbClr val="A4A3A4"/>
          </p15:clr>
        </p15:guide>
      </p15:sldGuideLst>
    </p:ext>
    <p:ext uri="{2D200454-40CA-4A62-9FC3-DE9A4176ACB9}">
      <p15:notesGuideLst xmlns:p15="http://schemas.microsoft.com/office/powerpoint/2012/main">
        <p15:guide id="1" orient="horz" pos="1022">
          <p15:clr>
            <a:srgbClr val="A4A3A4"/>
          </p15:clr>
        </p15:guide>
        <p15:guide id="2" pos="18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E5D03"/>
    <a:srgbClr val="5B1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841" autoAdjust="0"/>
  </p:normalViewPr>
  <p:slideViewPr>
    <p:cSldViewPr>
      <p:cViewPr varScale="1">
        <p:scale>
          <a:sx n="84" d="100"/>
          <a:sy n="84" d="100"/>
        </p:scale>
        <p:origin x="40" y="60"/>
      </p:cViewPr>
      <p:guideLst>
        <p:guide orient="horz" pos="2880"/>
        <p:guide pos="2160"/>
        <p:guide orient="horz" pos="4565"/>
        <p:guide pos="3426"/>
      </p:guideLst>
    </p:cSldViewPr>
  </p:slideViewPr>
  <p:notesTextViewPr>
    <p:cViewPr>
      <p:scale>
        <a:sx n="100" d="100"/>
        <a:sy n="100" d="100"/>
      </p:scale>
      <p:origin x="0" y="0"/>
    </p:cViewPr>
  </p:notesTextViewPr>
  <p:notesViewPr>
    <p:cSldViewPr>
      <p:cViewPr varScale="1">
        <p:scale>
          <a:sx n="241" d="100"/>
          <a:sy n="241" d="100"/>
        </p:scale>
        <p:origin x="-1344" y="-96"/>
      </p:cViewPr>
      <p:guideLst>
        <p:guide orient="horz" pos="1022"/>
        <p:guide pos="18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A3BAB435-F548-42E7-8EAA-052E03BAC943}" type="datetimeFigureOut">
              <a:rPr lang="ru-RU" smtClean="0"/>
              <a:pPr/>
              <a:t>15.03.2021</a:t>
            </a:fld>
            <a:endParaRPr lang="ru-RU"/>
          </a:p>
        </p:txBody>
      </p:sp>
      <p:sp>
        <p:nvSpPr>
          <p:cNvPr id="4" name="Образ слайда 3"/>
          <p:cNvSpPr>
            <a:spLocks noGrp="1" noRot="1" noChangeAspect="1"/>
          </p:cNvSpPr>
          <p:nvPr>
            <p:ph type="sldImg" idx="2"/>
          </p:nvPr>
        </p:nvSpPr>
        <p:spPr>
          <a:xfrm>
            <a:off x="1801813" y="242888"/>
            <a:ext cx="2162175" cy="121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41463"/>
            <a:ext cx="4613275" cy="14605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1338"/>
            <a:ext cx="2498725" cy="1635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1338"/>
            <a:ext cx="2498725" cy="163512"/>
          </a:xfrm>
          <a:prstGeom prst="rect">
            <a:avLst/>
          </a:prstGeom>
        </p:spPr>
        <p:txBody>
          <a:bodyPr vert="horz" lIns="91440" tIns="45720" rIns="91440" bIns="45720" rtlCol="0" anchor="b"/>
          <a:lstStyle>
            <a:lvl1pPr algn="r">
              <a:defRPr sz="1200"/>
            </a:lvl1pPr>
          </a:lstStyle>
          <a:p>
            <a:fld id="{71ADF9EC-9299-435A-B84E-A03D07A40514}" type="slidenum">
              <a:rPr lang="ru-RU" smtClean="0"/>
              <a:pPr/>
              <a:t>‹#›</a:t>
            </a:fld>
            <a:endParaRPr lang="ru-RU"/>
          </a:p>
        </p:txBody>
      </p:sp>
    </p:spTree>
    <p:extLst>
      <p:ext uri="{BB962C8B-B14F-4D97-AF65-F5344CB8AC3E}">
        <p14:creationId xmlns:p14="http://schemas.microsoft.com/office/powerpoint/2010/main" val="3263509945"/>
      </p:ext>
    </p:extLst>
  </p:cSld>
  <p:clrMap bg1="lt1" tx1="dk1" bg2="lt2" tx2="dk2" accent1="accent1" accent2="accent2" accent3="accent3" accent4="accent4" accent5="accent5" accent6="accent6" hlink="hlink" folHlink="folHlink"/>
  <p:notesStyle>
    <a:lvl1pPr marL="0" algn="l" defTabSz="1449698" rtl="0" eaLnBrk="1" latinLnBrk="0" hangingPunct="1">
      <a:defRPr sz="1900" kern="1200">
        <a:solidFill>
          <a:schemeClr val="tx1"/>
        </a:solidFill>
        <a:latin typeface="+mn-lt"/>
        <a:ea typeface="+mn-ea"/>
        <a:cs typeface="+mn-cs"/>
      </a:defRPr>
    </a:lvl1pPr>
    <a:lvl2pPr marL="724849" algn="l" defTabSz="1449698" rtl="0" eaLnBrk="1" latinLnBrk="0" hangingPunct="1">
      <a:defRPr sz="1900" kern="1200">
        <a:solidFill>
          <a:schemeClr val="tx1"/>
        </a:solidFill>
        <a:latin typeface="+mn-lt"/>
        <a:ea typeface="+mn-ea"/>
        <a:cs typeface="+mn-cs"/>
      </a:defRPr>
    </a:lvl2pPr>
    <a:lvl3pPr marL="1449698" algn="l" defTabSz="1449698" rtl="0" eaLnBrk="1" latinLnBrk="0" hangingPunct="1">
      <a:defRPr sz="1900" kern="1200">
        <a:solidFill>
          <a:schemeClr val="tx1"/>
        </a:solidFill>
        <a:latin typeface="+mn-lt"/>
        <a:ea typeface="+mn-ea"/>
        <a:cs typeface="+mn-cs"/>
      </a:defRPr>
    </a:lvl3pPr>
    <a:lvl4pPr marL="2174547" algn="l" defTabSz="1449698" rtl="0" eaLnBrk="1" latinLnBrk="0" hangingPunct="1">
      <a:defRPr sz="1900" kern="1200">
        <a:solidFill>
          <a:schemeClr val="tx1"/>
        </a:solidFill>
        <a:latin typeface="+mn-lt"/>
        <a:ea typeface="+mn-ea"/>
        <a:cs typeface="+mn-cs"/>
      </a:defRPr>
    </a:lvl4pPr>
    <a:lvl5pPr marL="2899395" algn="l" defTabSz="1449698" rtl="0" eaLnBrk="1" latinLnBrk="0" hangingPunct="1">
      <a:defRPr sz="1900" kern="1200">
        <a:solidFill>
          <a:schemeClr val="tx1"/>
        </a:solidFill>
        <a:latin typeface="+mn-lt"/>
        <a:ea typeface="+mn-ea"/>
        <a:cs typeface="+mn-cs"/>
      </a:defRPr>
    </a:lvl5pPr>
    <a:lvl6pPr marL="3624244" algn="l" defTabSz="1449698" rtl="0" eaLnBrk="1" latinLnBrk="0" hangingPunct="1">
      <a:defRPr sz="1900" kern="1200">
        <a:solidFill>
          <a:schemeClr val="tx1"/>
        </a:solidFill>
        <a:latin typeface="+mn-lt"/>
        <a:ea typeface="+mn-ea"/>
        <a:cs typeface="+mn-cs"/>
      </a:defRPr>
    </a:lvl6pPr>
    <a:lvl7pPr marL="4349093" algn="l" defTabSz="1449698" rtl="0" eaLnBrk="1" latinLnBrk="0" hangingPunct="1">
      <a:defRPr sz="1900" kern="1200">
        <a:solidFill>
          <a:schemeClr val="tx1"/>
        </a:solidFill>
        <a:latin typeface="+mn-lt"/>
        <a:ea typeface="+mn-ea"/>
        <a:cs typeface="+mn-cs"/>
      </a:defRPr>
    </a:lvl7pPr>
    <a:lvl8pPr marL="5073942" algn="l" defTabSz="1449698" rtl="0" eaLnBrk="1" latinLnBrk="0" hangingPunct="1">
      <a:defRPr sz="1900" kern="1200">
        <a:solidFill>
          <a:schemeClr val="tx1"/>
        </a:solidFill>
        <a:latin typeface="+mn-lt"/>
        <a:ea typeface="+mn-ea"/>
        <a:cs typeface="+mn-cs"/>
      </a:defRPr>
    </a:lvl8pPr>
    <a:lvl9pPr marL="5798791" algn="l" defTabSz="144969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1547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76966"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type="body" idx="1"/>
          </p:nvPr>
        </p:nvSpPr>
        <p:spPr>
          <a:xfrm>
            <a:off x="978998" y="1238187"/>
            <a:ext cx="7186000" cy="584776"/>
          </a:xfrm>
        </p:spPr>
        <p:txBody>
          <a:bodyPr lIns="0" tIns="0" rIns="0" bIns="0"/>
          <a:lstStyle>
            <a:lvl1pPr>
              <a:defRPr sz="3800" b="1" i="1">
                <a:solidFill>
                  <a:srgbClr val="2365C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76966"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sz="half" idx="2"/>
          </p:nvPr>
        </p:nvSpPr>
        <p:spPr>
          <a:xfrm>
            <a:off x="457202"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2"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76966"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015" y="112803"/>
            <a:ext cx="8961724" cy="680430"/>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17" name="bg object 17"/>
          <p:cNvSpPr/>
          <p:nvPr/>
        </p:nvSpPr>
        <p:spPr>
          <a:xfrm>
            <a:off x="8337356" y="252619"/>
            <a:ext cx="400804" cy="400608"/>
          </a:xfrm>
          <a:custGeom>
            <a:avLst/>
            <a:gdLst/>
            <a:ahLst/>
            <a:cxnLst/>
            <a:rect l="l" t="t" r="r" b="b"/>
            <a:pathLst>
              <a:path w="252729" h="252729">
                <a:moveTo>
                  <a:pt x="252464" y="0"/>
                </a:moveTo>
                <a:lnTo>
                  <a:pt x="0" y="0"/>
                </a:lnTo>
                <a:lnTo>
                  <a:pt x="0" y="252464"/>
                </a:lnTo>
                <a:lnTo>
                  <a:pt x="252464" y="252464"/>
                </a:lnTo>
                <a:lnTo>
                  <a:pt x="252464"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004" y="849894"/>
            <a:ext cx="8961724" cy="4199351"/>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106015" y="112803"/>
            <a:ext cx="8961724" cy="680430"/>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476966" y="162356"/>
            <a:ext cx="8190071"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978998" y="1238187"/>
            <a:ext cx="7186000" cy="369332"/>
          </a:xfrm>
          <a:prstGeom prst="rect">
            <a:avLst/>
          </a:prstGeom>
        </p:spPr>
        <p:txBody>
          <a:bodyPr wrap="square" lIns="0" tIns="0" rIns="0" bIns="0">
            <a:spAutoFit/>
          </a:bodyPr>
          <a:lstStyle>
            <a:lvl1pPr>
              <a:defRPr sz="2400" b="1" i="1">
                <a:solidFill>
                  <a:srgbClr val="2365C7"/>
                </a:solidFill>
                <a:latin typeface="Arial"/>
                <a:cs typeface="Arial"/>
              </a:defRPr>
            </a:lvl1pPr>
          </a:lstStyle>
          <a:p>
            <a:endParaRPr/>
          </a:p>
        </p:txBody>
      </p:sp>
      <p:sp>
        <p:nvSpPr>
          <p:cNvPr id="4" name="Holder 4"/>
          <p:cNvSpPr>
            <a:spLocks noGrp="1"/>
          </p:cNvSpPr>
          <p:nvPr>
            <p:ph type="ftr" sz="quarter" idx="5"/>
          </p:nvPr>
        </p:nvSpPr>
        <p:spPr>
          <a:xfrm>
            <a:off x="3108960" y="4783454"/>
            <a:ext cx="2926080" cy="44627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4"/>
            <a:ext cx="2103120" cy="44627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3/15/2021</a:t>
            </a:fld>
            <a:endParaRPr lang="en-US"/>
          </a:p>
        </p:txBody>
      </p:sp>
      <p:sp>
        <p:nvSpPr>
          <p:cNvPr id="6" name="Holder 6"/>
          <p:cNvSpPr>
            <a:spLocks noGrp="1"/>
          </p:cNvSpPr>
          <p:nvPr>
            <p:ph type="sldNum" sz="quarter" idx="7"/>
          </p:nvPr>
        </p:nvSpPr>
        <p:spPr>
          <a:xfrm>
            <a:off x="6583680" y="4783454"/>
            <a:ext cx="2103120" cy="44627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724849">
        <a:defRPr>
          <a:latin typeface="+mn-lt"/>
          <a:ea typeface="+mn-ea"/>
          <a:cs typeface="+mn-cs"/>
        </a:defRPr>
      </a:lvl2pPr>
      <a:lvl3pPr marL="1449698">
        <a:defRPr>
          <a:latin typeface="+mn-lt"/>
          <a:ea typeface="+mn-ea"/>
          <a:cs typeface="+mn-cs"/>
        </a:defRPr>
      </a:lvl3pPr>
      <a:lvl4pPr marL="2174547">
        <a:defRPr>
          <a:latin typeface="+mn-lt"/>
          <a:ea typeface="+mn-ea"/>
          <a:cs typeface="+mn-cs"/>
        </a:defRPr>
      </a:lvl4pPr>
      <a:lvl5pPr marL="2899395">
        <a:defRPr>
          <a:latin typeface="+mn-lt"/>
          <a:ea typeface="+mn-ea"/>
          <a:cs typeface="+mn-cs"/>
        </a:defRPr>
      </a:lvl5pPr>
      <a:lvl6pPr marL="3624244">
        <a:defRPr>
          <a:latin typeface="+mn-lt"/>
          <a:ea typeface="+mn-ea"/>
          <a:cs typeface="+mn-cs"/>
        </a:defRPr>
      </a:lvl6pPr>
      <a:lvl7pPr marL="4349093">
        <a:defRPr>
          <a:latin typeface="+mn-lt"/>
          <a:ea typeface="+mn-ea"/>
          <a:cs typeface="+mn-cs"/>
        </a:defRPr>
      </a:lvl7pPr>
      <a:lvl8pPr marL="5073942">
        <a:defRPr>
          <a:latin typeface="+mn-lt"/>
          <a:ea typeface="+mn-ea"/>
          <a:cs typeface="+mn-cs"/>
        </a:defRPr>
      </a:lvl8pPr>
      <a:lvl9pPr marL="5798791">
        <a:defRPr>
          <a:latin typeface="+mn-lt"/>
          <a:ea typeface="+mn-ea"/>
          <a:cs typeface="+mn-cs"/>
        </a:defRPr>
      </a:lvl9pPr>
    </p:bodyStyle>
    <p:otherStyle>
      <a:lvl1pPr marL="0">
        <a:defRPr>
          <a:latin typeface="+mn-lt"/>
          <a:ea typeface="+mn-ea"/>
          <a:cs typeface="+mn-cs"/>
        </a:defRPr>
      </a:lvl1pPr>
      <a:lvl2pPr marL="724849">
        <a:defRPr>
          <a:latin typeface="+mn-lt"/>
          <a:ea typeface="+mn-ea"/>
          <a:cs typeface="+mn-cs"/>
        </a:defRPr>
      </a:lvl2pPr>
      <a:lvl3pPr marL="1449698">
        <a:defRPr>
          <a:latin typeface="+mn-lt"/>
          <a:ea typeface="+mn-ea"/>
          <a:cs typeface="+mn-cs"/>
        </a:defRPr>
      </a:lvl3pPr>
      <a:lvl4pPr marL="2174547">
        <a:defRPr>
          <a:latin typeface="+mn-lt"/>
          <a:ea typeface="+mn-ea"/>
          <a:cs typeface="+mn-cs"/>
        </a:defRPr>
      </a:lvl4pPr>
      <a:lvl5pPr marL="2899395">
        <a:defRPr>
          <a:latin typeface="+mn-lt"/>
          <a:ea typeface="+mn-ea"/>
          <a:cs typeface="+mn-cs"/>
        </a:defRPr>
      </a:lvl5pPr>
      <a:lvl6pPr marL="3624244">
        <a:defRPr>
          <a:latin typeface="+mn-lt"/>
          <a:ea typeface="+mn-ea"/>
          <a:cs typeface="+mn-cs"/>
        </a:defRPr>
      </a:lvl6pPr>
      <a:lvl7pPr marL="4349093">
        <a:defRPr>
          <a:latin typeface="+mn-lt"/>
          <a:ea typeface="+mn-ea"/>
          <a:cs typeface="+mn-cs"/>
        </a:defRPr>
      </a:lvl7pPr>
      <a:lvl8pPr marL="5073942">
        <a:defRPr>
          <a:latin typeface="+mn-lt"/>
          <a:ea typeface="+mn-ea"/>
          <a:cs typeface="+mn-cs"/>
        </a:defRPr>
      </a:lvl8pPr>
      <a:lvl9pPr marL="579879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 y="-20539"/>
            <a:ext cx="9134937" cy="161854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755577" y="-121737"/>
            <a:ext cx="6875356" cy="1593040"/>
          </a:xfrm>
          <a:prstGeom prst="rect">
            <a:avLst/>
          </a:prstGeom>
        </p:spPr>
        <p:txBody>
          <a:bodyPr vert="horz" wrap="square" lIns="0" tIns="23153" rIns="0" bIns="0" rtlCol="0">
            <a:spAutoFit/>
          </a:bodyPr>
          <a:lstStyle/>
          <a:p>
            <a:pPr marL="20134">
              <a:spcBef>
                <a:spcPts val="181"/>
              </a:spcBef>
            </a:pPr>
            <a:r>
              <a:rPr lang="ru-RU" sz="5400" spc="-8" dirty="0" smtClean="0"/>
              <a:t>     </a:t>
            </a:r>
            <a:r>
              <a:rPr lang="ru-RU" sz="4800" spc="-8" dirty="0" smtClean="0"/>
              <a:t>Литературное     </a:t>
            </a:r>
            <a:br>
              <a:rPr lang="ru-RU" sz="4800" spc="-8" dirty="0" smtClean="0"/>
            </a:br>
            <a:r>
              <a:rPr lang="ru-RU" sz="4800" spc="-8" dirty="0" smtClean="0"/>
              <a:t>               чтение</a:t>
            </a:r>
            <a:endParaRPr sz="4800" dirty="0"/>
          </a:p>
        </p:txBody>
      </p:sp>
      <p:sp>
        <p:nvSpPr>
          <p:cNvPr id="4" name="object 4"/>
          <p:cNvSpPr txBox="1"/>
          <p:nvPr/>
        </p:nvSpPr>
        <p:spPr>
          <a:xfrm>
            <a:off x="71406" y="2071684"/>
            <a:ext cx="6588827" cy="2907770"/>
          </a:xfrm>
          <a:prstGeom prst="rect">
            <a:avLst/>
          </a:prstGeom>
        </p:spPr>
        <p:txBody>
          <a:bodyPr vert="horz" wrap="square" lIns="0" tIns="22148" rIns="0" bIns="0" rtlCol="0">
            <a:spAutoFit/>
          </a:bodyPr>
          <a:lstStyle/>
          <a:p>
            <a:pPr marL="29196" algn="ctr">
              <a:lnSpc>
                <a:spcPts val="3092"/>
              </a:lnSpc>
              <a:spcBef>
                <a:spcPts val="174"/>
              </a:spcBef>
            </a:pPr>
            <a:r>
              <a:rPr sz="2800" b="1" spc="-32" smtClean="0">
                <a:solidFill>
                  <a:srgbClr val="0000FF"/>
                </a:solidFill>
                <a:latin typeface="Arial" pitchFamily="34" charset="0"/>
                <a:cs typeface="Arial" pitchFamily="34" charset="0"/>
              </a:rPr>
              <a:t>Тема:</a:t>
            </a:r>
            <a:r>
              <a:rPr lang="ru-RU" sz="2800" b="1" spc="-32" dirty="0" smtClean="0">
                <a:solidFill>
                  <a:srgbClr val="0000FF"/>
                </a:solidFill>
                <a:latin typeface="Arial" pitchFamily="34" charset="0"/>
                <a:cs typeface="Arial" pitchFamily="34" charset="0"/>
              </a:rPr>
              <a:t> Сергей Владимирович Михалков.</a:t>
            </a:r>
            <a:r>
              <a:rPr lang="en-US" sz="2800" b="1" spc="-32" dirty="0" smtClean="0">
                <a:solidFill>
                  <a:srgbClr val="0000FF"/>
                </a:solidFill>
                <a:latin typeface="Arial" pitchFamily="34" charset="0"/>
                <a:cs typeface="Arial" pitchFamily="34" charset="0"/>
              </a:rPr>
              <a:t>                        </a:t>
            </a:r>
          </a:p>
          <a:p>
            <a:pPr marL="29196" algn="ctr">
              <a:lnSpc>
                <a:spcPts val="3092"/>
              </a:lnSpc>
              <a:spcBef>
                <a:spcPts val="174"/>
              </a:spcBef>
            </a:pPr>
            <a:r>
              <a:rPr lang="ru-RU" b="1" spc="-32" dirty="0" smtClean="0">
                <a:solidFill>
                  <a:srgbClr val="7030A0"/>
                </a:solidFill>
                <a:latin typeface="Arial"/>
                <a:cs typeface="Arial"/>
              </a:rPr>
              <a:t>Основные вехи </a:t>
            </a:r>
          </a:p>
          <a:p>
            <a:pPr marL="29196" algn="ctr">
              <a:lnSpc>
                <a:spcPts val="3092"/>
              </a:lnSpc>
              <a:spcBef>
                <a:spcPts val="174"/>
              </a:spcBef>
            </a:pPr>
            <a:r>
              <a:rPr lang="ru-RU" b="1" spc="-32" dirty="0" smtClean="0">
                <a:solidFill>
                  <a:srgbClr val="7030A0"/>
                </a:solidFill>
                <a:latin typeface="Arial"/>
                <a:cs typeface="Arial"/>
              </a:rPr>
              <a:t> жизни и творчества. </a:t>
            </a:r>
          </a:p>
          <a:p>
            <a:pPr marL="20134" algn="ctr">
              <a:lnSpc>
                <a:spcPts val="4329"/>
              </a:lnSpc>
            </a:pPr>
            <a:r>
              <a:rPr lang="ru-RU" sz="2800" b="1" spc="-16" dirty="0" smtClean="0">
                <a:solidFill>
                  <a:srgbClr val="0E5D03"/>
                </a:solidFill>
                <a:latin typeface="Arial"/>
                <a:cs typeface="Arial"/>
              </a:rPr>
              <a:t>       </a:t>
            </a:r>
          </a:p>
          <a:p>
            <a:pPr marL="53357" marR="977540">
              <a:lnSpc>
                <a:spcPts val="3108"/>
              </a:lnSpc>
              <a:spcBef>
                <a:spcPts val="2347"/>
              </a:spcBef>
            </a:pPr>
            <a:endParaRPr dirty="0">
              <a:latin typeface="Arial"/>
              <a:cs typeface="Arial"/>
            </a:endParaRPr>
          </a:p>
        </p:txBody>
      </p:sp>
      <p:sp>
        <p:nvSpPr>
          <p:cNvPr id="5" name="object 5"/>
          <p:cNvSpPr/>
          <p:nvPr/>
        </p:nvSpPr>
        <p:spPr>
          <a:xfrm>
            <a:off x="285720" y="1857370"/>
            <a:ext cx="500066" cy="128588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a:p>
        </p:txBody>
      </p:sp>
      <p:grpSp>
        <p:nvGrpSpPr>
          <p:cNvPr id="10" name="object 10"/>
          <p:cNvGrpSpPr/>
          <p:nvPr/>
        </p:nvGrpSpPr>
        <p:grpSpPr>
          <a:xfrm>
            <a:off x="7432748" y="337425"/>
            <a:ext cx="1006041" cy="1005549"/>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3" name="object 13"/>
          <p:cNvSpPr txBox="1"/>
          <p:nvPr/>
        </p:nvSpPr>
        <p:spPr>
          <a:xfrm>
            <a:off x="7809314" y="394737"/>
            <a:ext cx="274924" cy="590848"/>
          </a:xfrm>
          <a:prstGeom prst="rect">
            <a:avLst/>
          </a:prstGeom>
        </p:spPr>
        <p:txBody>
          <a:bodyPr vert="horz" wrap="square" lIns="0" tIns="25168" rIns="0" bIns="0" rtlCol="0">
            <a:spAutoFit/>
          </a:bodyPr>
          <a:lstStyle/>
          <a:p>
            <a:pPr>
              <a:spcBef>
                <a:spcPts val="198"/>
              </a:spcBef>
            </a:pPr>
            <a:r>
              <a:rPr lang="ru-RU" sz="3600" dirty="0" smtClean="0">
                <a:solidFill>
                  <a:schemeClr val="bg1"/>
                </a:solidFill>
                <a:latin typeface="Arial"/>
                <a:cs typeface="Arial"/>
              </a:rPr>
              <a:t>8</a:t>
            </a:r>
            <a:endParaRPr sz="3600" dirty="0">
              <a:solidFill>
                <a:schemeClr val="bg1"/>
              </a:solidFill>
              <a:latin typeface="Arial"/>
              <a:cs typeface="Arial"/>
            </a:endParaRPr>
          </a:p>
        </p:txBody>
      </p:sp>
      <p:sp>
        <p:nvSpPr>
          <p:cNvPr id="14" name="object 14"/>
          <p:cNvSpPr txBox="1"/>
          <p:nvPr/>
        </p:nvSpPr>
        <p:spPr>
          <a:xfrm>
            <a:off x="7609632" y="859064"/>
            <a:ext cx="696878" cy="342479"/>
          </a:xfrm>
          <a:prstGeom prst="rect">
            <a:avLst/>
          </a:prstGeom>
        </p:spPr>
        <p:txBody>
          <a:bodyPr vert="horz" wrap="square" lIns="0" tIns="19127" rIns="0" bIns="0" rtlCol="0">
            <a:spAutoFit/>
          </a:bodyPr>
          <a:lstStyle/>
          <a:p>
            <a:pPr>
              <a:spcBef>
                <a:spcPts val="151"/>
              </a:spcBef>
            </a:pPr>
            <a:r>
              <a:rPr sz="2100" spc="8" dirty="0">
                <a:solidFill>
                  <a:srgbClr val="FFFFFF"/>
                </a:solidFill>
                <a:latin typeface="Arial"/>
                <a:cs typeface="Arial"/>
              </a:rPr>
              <a:t>к</a:t>
            </a:r>
            <a:r>
              <a:rPr sz="2100" spc="-8" dirty="0">
                <a:solidFill>
                  <a:srgbClr val="FFFFFF"/>
                </a:solidFill>
                <a:latin typeface="Arial"/>
                <a:cs typeface="Arial"/>
              </a:rPr>
              <a:t>ласс</a:t>
            </a:r>
            <a:endParaRPr sz="2100" dirty="0">
              <a:latin typeface="Arial"/>
              <a:cs typeface="Arial"/>
            </a:endParaRPr>
          </a:p>
        </p:txBody>
      </p:sp>
      <p:grpSp>
        <p:nvGrpSpPr>
          <p:cNvPr id="15" name="object 15"/>
          <p:cNvGrpSpPr/>
          <p:nvPr/>
        </p:nvGrpSpPr>
        <p:grpSpPr>
          <a:xfrm>
            <a:off x="549569" y="458120"/>
            <a:ext cx="741186" cy="739818"/>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a:p>
          </p:txBody>
        </p:sp>
      </p:grpSp>
      <p:sp>
        <p:nvSpPr>
          <p:cNvPr id="27" name="object 6"/>
          <p:cNvSpPr/>
          <p:nvPr/>
        </p:nvSpPr>
        <p:spPr>
          <a:xfrm>
            <a:off x="285720" y="3357568"/>
            <a:ext cx="500066" cy="1357322"/>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sp>
        <p:nvSpPr>
          <p:cNvPr id="31746" name="AutoShape 2" descr="Анна Ахматова. Стихотворен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Анна Ахматова. Стихотворен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0" name="Picture 2" descr="Сергей Владимирович Михалков"/>
          <p:cNvPicPr>
            <a:picLocks noChangeAspect="1" noChangeArrowheads="1"/>
          </p:cNvPicPr>
          <p:nvPr/>
        </p:nvPicPr>
        <p:blipFill>
          <a:blip r:embed="rId3"/>
          <a:srcRect/>
          <a:stretch>
            <a:fillRect/>
          </a:stretch>
        </p:blipFill>
        <p:spPr bwMode="auto">
          <a:xfrm>
            <a:off x="6000760" y="1857370"/>
            <a:ext cx="2274880" cy="29686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57222" y="175199"/>
            <a:ext cx="9501221" cy="457318"/>
          </a:xfrm>
          <a:prstGeom prst="rect">
            <a:avLst/>
          </a:prstGeom>
        </p:spPr>
        <p:txBody>
          <a:bodyPr vert="horz" wrap="square" lIns="0" tIns="26175" rIns="0" bIns="0" rtlCol="0">
            <a:spAutoFit/>
          </a:bodyPr>
          <a:lstStyle/>
          <a:p>
            <a:pPr marL="20134" algn="ctr">
              <a:spcBef>
                <a:spcPts val="206"/>
              </a:spcBef>
            </a:pPr>
            <a:r>
              <a:rPr lang="ru-RU" sz="2800" dirty="0" smtClean="0">
                <a:latin typeface="Arial" pitchFamily="34" charset="0"/>
                <a:cs typeface="Arial" pitchFamily="34" charset="0"/>
              </a:rPr>
              <a:t>    </a:t>
            </a:r>
            <a:r>
              <a:rPr lang="ru-RU" sz="2400" dirty="0" smtClean="0">
                <a:latin typeface="Arial" pitchFamily="34" charset="0"/>
                <a:cs typeface="Arial" pitchFamily="34" charset="0"/>
              </a:rPr>
              <a:t>Творчество поэта в годы Великой Отечественной войны</a:t>
            </a:r>
            <a:r>
              <a:rPr lang="ru-RU" sz="2400" spc="-8" dirty="0" smtClean="0"/>
              <a:t>                 </a:t>
            </a:r>
            <a:endParaRPr sz="24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71421"/>
            <a:ext cx="8929750" cy="1138773"/>
          </a:xfrm>
          <a:prstGeom prst="rect">
            <a:avLst/>
          </a:prstGeom>
        </p:spPr>
        <p:txBody>
          <a:bodyPr wrap="square">
            <a:spAutoFit/>
          </a:bodyPr>
          <a:lstStyle/>
          <a:p>
            <a:pPr algn="just" defTabSz="914290">
              <a:defRPr/>
            </a:pPr>
            <a:r>
              <a:rPr lang="ru-RU" sz="3200" b="1" spc="-32" dirty="0" smtClean="0">
                <a:solidFill>
                  <a:schemeClr val="bg1"/>
                </a:solidFill>
                <a:latin typeface="Arial" pitchFamily="34" charset="0"/>
                <a:cs typeface="Arial" pitchFamily="34" charset="0"/>
              </a:rPr>
              <a:t>           </a:t>
            </a:r>
            <a:r>
              <a:rPr lang="ru-RU" sz="3600" b="1" spc="-32" dirty="0" smtClean="0">
                <a:solidFill>
                  <a:schemeClr val="bg1"/>
                </a:solidFill>
                <a:latin typeface="Arial" pitchFamily="34" charset="0"/>
                <a:cs typeface="Arial" pitchFamily="34" charset="0"/>
              </a:rPr>
              <a:t> </a:t>
            </a:r>
            <a:endParaRPr lang="ru-RU" sz="3600" b="1" kern="0" dirty="0" smtClean="0">
              <a:solidFill>
                <a:schemeClr val="bg1"/>
              </a:solidFill>
              <a:latin typeface="Arial" pitchFamily="34" charset="0"/>
              <a:cs typeface="Arial" pitchFamily="34" charset="0"/>
            </a:endParaRPr>
          </a:p>
          <a:p>
            <a:pPr algn="just" defTabSz="914290">
              <a:defRPr/>
            </a:pP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285720" y="928676"/>
            <a:ext cx="4857784" cy="4093428"/>
          </a:xfrm>
          <a:prstGeom prst="rect">
            <a:avLst/>
          </a:prstGeom>
        </p:spPr>
        <p:txBody>
          <a:bodyPr wrap="square">
            <a:spAutoFit/>
          </a:bodyPr>
          <a:lstStyle/>
          <a:p>
            <a:r>
              <a:rPr lang="ru-RU" sz="1800" dirty="0" smtClean="0">
                <a:solidFill>
                  <a:srgbClr val="5B1B49"/>
                </a:solidFill>
              </a:rPr>
              <a:t>      </a:t>
            </a:r>
            <a:r>
              <a:rPr lang="ru-RU" sz="2000" b="1" dirty="0" smtClean="0">
                <a:solidFill>
                  <a:srgbClr val="0E5D03"/>
                </a:solidFill>
                <a:latin typeface="Arial" pitchFamily="34" charset="0"/>
                <a:cs typeface="Arial" pitchFamily="34" charset="0"/>
              </a:rPr>
              <a:t>Когда же началась Великая Отечественная война, Сергей работал военным корреспондентом. Разработал сценарий фильма «Фронтовые подруги» (за который получил Государственную премию), «Бой под Соколом». После окончания войны сменил направление творчества. Появились известные стихи для детей Сергея Михалкова. Также он создавал детские пьесы, писал сценарии к мультфильмам. </a:t>
            </a:r>
            <a:endParaRPr lang="ru-RU" sz="2000" b="1" dirty="0">
              <a:solidFill>
                <a:srgbClr val="0E5D03"/>
              </a:solidFill>
              <a:latin typeface="Arial" pitchFamily="34" charset="0"/>
              <a:cs typeface="Arial" pitchFamily="34" charset="0"/>
            </a:endParaRP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142844" y="142858"/>
            <a:ext cx="9001156" cy="538609"/>
          </a:xfrm>
          <a:prstGeom prst="rect">
            <a:avLst/>
          </a:prstGeom>
        </p:spPr>
        <p:txBody>
          <a:bodyPr wrap="square">
            <a:spAutoFit/>
          </a:bodyPr>
          <a:lstStyle/>
          <a:p>
            <a:r>
              <a:rPr lang="ru-RU" dirty="0" smtClean="0"/>
              <a:t>     </a:t>
            </a:r>
            <a:endParaRPr lang="ru-RU" sz="3600" b="1" dirty="0">
              <a:solidFill>
                <a:schemeClr val="bg1"/>
              </a:solidFill>
              <a:latin typeface="Arial" pitchFamily="34" charset="0"/>
              <a:cs typeface="Arial" pitchFamily="34" charset="0"/>
            </a:endParaRPr>
          </a:p>
        </p:txBody>
      </p:sp>
      <p:pic>
        <p:nvPicPr>
          <p:cNvPr id="19458" name="Picture 2" descr="https://persons-info.com/userfiles/image/persons/20000-30000/24000-25000/24119/MIKHALKOV_Sergei_Vladimirovich12.jpg"/>
          <p:cNvPicPr>
            <a:picLocks noChangeAspect="1" noChangeArrowheads="1"/>
          </p:cNvPicPr>
          <p:nvPr/>
        </p:nvPicPr>
        <p:blipFill>
          <a:blip r:embed="rId3"/>
          <a:srcRect/>
          <a:stretch>
            <a:fillRect/>
          </a:stretch>
        </p:blipFill>
        <p:spPr bwMode="auto">
          <a:xfrm>
            <a:off x="5214942" y="1071552"/>
            <a:ext cx="3429024" cy="30480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867504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71421"/>
            <a:ext cx="8929750" cy="1138773"/>
          </a:xfrm>
          <a:prstGeom prst="rect">
            <a:avLst/>
          </a:prstGeom>
        </p:spPr>
        <p:txBody>
          <a:bodyPr wrap="square">
            <a:spAutoFit/>
          </a:bodyPr>
          <a:lstStyle/>
          <a:p>
            <a:pPr algn="just" defTabSz="914290">
              <a:defRPr/>
            </a:pPr>
            <a:r>
              <a:rPr lang="ru-RU" sz="3200" b="1" spc="-32" dirty="0" smtClean="0">
                <a:solidFill>
                  <a:schemeClr val="bg1"/>
                </a:solidFill>
                <a:latin typeface="Arial" pitchFamily="34" charset="0"/>
                <a:cs typeface="Arial" pitchFamily="34" charset="0"/>
              </a:rPr>
              <a:t>           </a:t>
            </a:r>
            <a:r>
              <a:rPr lang="ru-RU" sz="3600" b="1" spc="-32" dirty="0" smtClean="0">
                <a:solidFill>
                  <a:schemeClr val="bg1"/>
                </a:solidFill>
                <a:latin typeface="Arial" pitchFamily="34" charset="0"/>
                <a:cs typeface="Arial" pitchFamily="34" charset="0"/>
              </a:rPr>
              <a:t> </a:t>
            </a:r>
            <a:endParaRPr lang="ru-RU" sz="3600" b="1" kern="0" dirty="0" smtClean="0">
              <a:solidFill>
                <a:schemeClr val="bg1"/>
              </a:solidFill>
              <a:latin typeface="Arial" pitchFamily="34" charset="0"/>
              <a:cs typeface="Arial" pitchFamily="34" charset="0"/>
            </a:endParaRPr>
          </a:p>
          <a:p>
            <a:pPr algn="just" defTabSz="914290">
              <a:defRPr/>
            </a:pP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4357686" y="857238"/>
            <a:ext cx="4643470" cy="3785652"/>
          </a:xfrm>
          <a:prstGeom prst="rect">
            <a:avLst/>
          </a:prstGeom>
        </p:spPr>
        <p:txBody>
          <a:bodyPr wrap="square">
            <a:spAutoFit/>
          </a:bodyPr>
          <a:lstStyle/>
          <a:p>
            <a:pPr fontAlgn="base"/>
            <a:r>
              <a:rPr lang="ru-RU" sz="1800" dirty="0" smtClean="0"/>
              <a:t>     </a:t>
            </a:r>
            <a:r>
              <a:rPr lang="ru-RU" sz="2000" b="1" dirty="0" smtClean="0">
                <a:solidFill>
                  <a:srgbClr val="0000FF"/>
                </a:solidFill>
                <a:latin typeface="Arial" pitchFamily="34" charset="0"/>
                <a:cs typeface="Arial" pitchFamily="34" charset="0"/>
              </a:rPr>
              <a:t>Тогда же Михалков работал над сценарием фильма, который стал очень известным, «Три плюс два» </a:t>
            </a:r>
          </a:p>
          <a:p>
            <a:pPr fontAlgn="base"/>
            <a:r>
              <a:rPr lang="ru-RU" sz="2000" b="1" dirty="0" smtClean="0">
                <a:solidFill>
                  <a:srgbClr val="0000FF"/>
                </a:solidFill>
                <a:latin typeface="Arial" pitchFamily="34" charset="0"/>
                <a:cs typeface="Arial" pitchFamily="34" charset="0"/>
              </a:rPr>
              <a:t>и фильма «Большое космическое путешествие». В 1944 году после решения правительства сменить гимн, Михалков стал одним из авторов текста новой версии. Вторая редакция текста гимна вышла из-под пера Михалкова в 1977 году. Третья – в 2001 г. (уже гимна Российской Федерации).</a:t>
            </a:r>
            <a:endParaRPr lang="ru-RU" sz="2000" b="1" dirty="0">
              <a:solidFill>
                <a:srgbClr val="0000FF"/>
              </a:solidFill>
              <a:latin typeface="Arial" pitchFamily="34" charset="0"/>
              <a:cs typeface="Arial" pitchFamily="34" charset="0"/>
            </a:endParaRP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142844" y="142858"/>
            <a:ext cx="9001156" cy="538609"/>
          </a:xfrm>
          <a:prstGeom prst="rect">
            <a:avLst/>
          </a:prstGeom>
        </p:spPr>
        <p:txBody>
          <a:bodyPr wrap="square">
            <a:spAutoFit/>
          </a:bodyPr>
          <a:lstStyle/>
          <a:p>
            <a:r>
              <a:rPr lang="ru-RU" dirty="0" smtClean="0"/>
              <a:t>        </a:t>
            </a:r>
            <a:r>
              <a:rPr lang="ru-RU" sz="2800" b="1" dirty="0" smtClean="0">
                <a:solidFill>
                  <a:schemeClr val="bg1"/>
                </a:solidFill>
                <a:latin typeface="Arial" pitchFamily="34" charset="0"/>
                <a:cs typeface="Arial" pitchFamily="34" charset="0"/>
              </a:rPr>
              <a:t>Творческая деятельность С.В.Михалкова</a:t>
            </a:r>
            <a:endParaRPr lang="ru-RU" sz="2800" b="1" dirty="0">
              <a:solidFill>
                <a:schemeClr val="bg1"/>
              </a:solidFill>
              <a:latin typeface="Arial" pitchFamily="34" charset="0"/>
              <a:cs typeface="Arial" pitchFamily="34" charset="0"/>
            </a:endParaRPr>
          </a:p>
        </p:txBody>
      </p:sp>
      <p:pic>
        <p:nvPicPr>
          <p:cNvPr id="15362" name="Picture 2" descr="Sergey-Mihalkov-s-syinovyami-Andreem-i-Nikitoy"/>
          <p:cNvPicPr>
            <a:picLocks noChangeAspect="1" noChangeArrowheads="1"/>
          </p:cNvPicPr>
          <p:nvPr/>
        </p:nvPicPr>
        <p:blipFill>
          <a:blip r:embed="rId3"/>
          <a:srcRect/>
          <a:stretch>
            <a:fillRect/>
          </a:stretch>
        </p:blipFill>
        <p:spPr bwMode="auto">
          <a:xfrm>
            <a:off x="428596" y="1071552"/>
            <a:ext cx="3714776" cy="34718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867504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71421"/>
            <a:ext cx="8929750" cy="1138773"/>
          </a:xfrm>
          <a:prstGeom prst="rect">
            <a:avLst/>
          </a:prstGeom>
        </p:spPr>
        <p:txBody>
          <a:bodyPr wrap="square">
            <a:spAutoFit/>
          </a:bodyPr>
          <a:lstStyle/>
          <a:p>
            <a:pPr algn="just" defTabSz="914290">
              <a:defRPr/>
            </a:pPr>
            <a:r>
              <a:rPr lang="ru-RU" sz="3200" b="1" spc="-32" dirty="0" smtClean="0">
                <a:solidFill>
                  <a:schemeClr val="bg1"/>
                </a:solidFill>
                <a:latin typeface="Arial" pitchFamily="34" charset="0"/>
                <a:cs typeface="Arial" pitchFamily="34" charset="0"/>
              </a:rPr>
              <a:t>           </a:t>
            </a:r>
            <a:r>
              <a:rPr lang="ru-RU" sz="3600" b="1" spc="-32" dirty="0" smtClean="0">
                <a:solidFill>
                  <a:schemeClr val="bg1"/>
                </a:solidFill>
                <a:latin typeface="Arial" pitchFamily="34" charset="0"/>
                <a:cs typeface="Arial" pitchFamily="34" charset="0"/>
              </a:rPr>
              <a:t> </a:t>
            </a:r>
            <a:endParaRPr lang="ru-RU" sz="3600" b="1" kern="0" dirty="0" smtClean="0">
              <a:solidFill>
                <a:schemeClr val="bg1"/>
              </a:solidFill>
              <a:latin typeface="Arial" pitchFamily="34" charset="0"/>
              <a:cs typeface="Arial" pitchFamily="34" charset="0"/>
            </a:endParaRPr>
          </a:p>
          <a:p>
            <a:pPr algn="just" defTabSz="914290">
              <a:defRPr/>
            </a:pP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285720" y="857238"/>
            <a:ext cx="4429156" cy="3447098"/>
          </a:xfrm>
          <a:prstGeom prst="rect">
            <a:avLst/>
          </a:prstGeom>
        </p:spPr>
        <p:txBody>
          <a:bodyPr wrap="square">
            <a:spAutoFit/>
          </a:bodyPr>
          <a:lstStyle/>
          <a:p>
            <a:pPr fontAlgn="base"/>
            <a:r>
              <a:rPr lang="ru-RU" sz="1800" dirty="0" smtClean="0"/>
              <a:t>     </a:t>
            </a:r>
          </a:p>
          <a:p>
            <a:pPr fontAlgn="base"/>
            <a:r>
              <a:rPr lang="ru-RU" sz="1800" b="1" dirty="0" smtClean="0">
                <a:solidFill>
                  <a:srgbClr val="0000FF"/>
                </a:solidFill>
                <a:latin typeface="Arial" pitchFamily="34" charset="0"/>
                <a:cs typeface="Arial" pitchFamily="34" charset="0"/>
              </a:rPr>
              <a:t>     </a:t>
            </a:r>
            <a:r>
              <a:rPr lang="ru-RU" sz="2000" b="1" dirty="0" smtClean="0">
                <a:solidFill>
                  <a:srgbClr val="0000FF"/>
                </a:solidFill>
                <a:latin typeface="Arial" pitchFamily="34" charset="0"/>
                <a:cs typeface="Arial" pitchFamily="34" charset="0"/>
              </a:rPr>
              <a:t>В кино он дебютировал в 1935 году в качестве сценариста и автора текста песен. </a:t>
            </a:r>
          </a:p>
          <a:p>
            <a:pPr fontAlgn="base"/>
            <a:r>
              <a:rPr lang="ru-RU" sz="2000" b="1" dirty="0" smtClean="0">
                <a:solidFill>
                  <a:srgbClr val="0000FF"/>
                </a:solidFill>
                <a:latin typeface="Arial" pitchFamily="34" charset="0"/>
                <a:cs typeface="Arial" pitchFamily="34" charset="0"/>
              </a:rPr>
              <a:t>     С 1962 года — автор идеи, организатор и главный редактор сатирического киножурнала «Фитиль». Впоследствии активно работает над созданием киножурнала и пишет сценарии для отдельных эпизодов.</a:t>
            </a:r>
            <a:endParaRPr lang="ru-RU" sz="2000" b="1" dirty="0">
              <a:solidFill>
                <a:srgbClr val="0000FF"/>
              </a:solidFill>
              <a:latin typeface="Arial" pitchFamily="34" charset="0"/>
              <a:cs typeface="Arial" pitchFamily="34" charset="0"/>
            </a:endParaRP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142844" y="142858"/>
            <a:ext cx="9001156" cy="538609"/>
          </a:xfrm>
          <a:prstGeom prst="rect">
            <a:avLst/>
          </a:prstGeom>
        </p:spPr>
        <p:txBody>
          <a:bodyPr wrap="square">
            <a:spAutoFit/>
          </a:bodyPr>
          <a:lstStyle/>
          <a:p>
            <a:r>
              <a:rPr lang="ru-RU" dirty="0" smtClean="0"/>
              <a:t>        </a:t>
            </a:r>
            <a:r>
              <a:rPr lang="ru-RU" sz="2800" b="1" dirty="0" smtClean="0">
                <a:solidFill>
                  <a:schemeClr val="bg1"/>
                </a:solidFill>
                <a:latin typeface="Arial" pitchFamily="34" charset="0"/>
                <a:cs typeface="Arial" pitchFamily="34" charset="0"/>
              </a:rPr>
              <a:t>Творческая деятельность С.В.Михалкова</a:t>
            </a:r>
            <a:endParaRPr lang="ru-RU" sz="2800" b="1" dirty="0">
              <a:solidFill>
                <a:schemeClr val="bg1"/>
              </a:solidFill>
              <a:latin typeface="Arial" pitchFamily="34" charset="0"/>
              <a:cs typeface="Arial" pitchFamily="34" charset="0"/>
            </a:endParaRPr>
          </a:p>
        </p:txBody>
      </p:sp>
      <p:pic>
        <p:nvPicPr>
          <p:cNvPr id="2050" name="Picture 2" descr="Сергей Михалков Большой фитиль"/>
          <p:cNvPicPr>
            <a:picLocks noChangeAspect="1" noChangeArrowheads="1"/>
          </p:cNvPicPr>
          <p:nvPr/>
        </p:nvPicPr>
        <p:blipFill>
          <a:blip r:embed="rId3"/>
          <a:srcRect/>
          <a:stretch>
            <a:fillRect/>
          </a:stretch>
        </p:blipFill>
        <p:spPr bwMode="auto">
          <a:xfrm>
            <a:off x="4929190" y="1142990"/>
            <a:ext cx="3881418" cy="2724134"/>
          </a:xfrm>
          <a:prstGeom prst="rect">
            <a:avLst/>
          </a:prstGeom>
          <a:noFill/>
        </p:spPr>
      </p:pic>
      <p:sp>
        <p:nvSpPr>
          <p:cNvPr id="21" name="Прямоугольник 20"/>
          <p:cNvSpPr/>
          <p:nvPr/>
        </p:nvSpPr>
        <p:spPr>
          <a:xfrm>
            <a:off x="2286000" y="3857634"/>
            <a:ext cx="6643718" cy="338554"/>
          </a:xfrm>
          <a:prstGeom prst="rect">
            <a:avLst/>
          </a:prstGeom>
        </p:spPr>
        <p:txBody>
          <a:bodyPr wrap="square">
            <a:spAutoFit/>
          </a:bodyPr>
          <a:lstStyle/>
          <a:p>
            <a:r>
              <a:rPr lang="ru-RU" sz="1600" dirty="0" smtClean="0">
                <a:latin typeface="Arial" pitchFamily="34" charset="0"/>
                <a:cs typeface="Arial" pitchFamily="34" charset="0"/>
              </a:rPr>
              <a:t>                                            </a:t>
            </a:r>
            <a:r>
              <a:rPr lang="ru-RU" sz="1400" b="1" dirty="0" smtClean="0">
                <a:solidFill>
                  <a:srgbClr val="FF0000"/>
                </a:solidFill>
                <a:latin typeface="Arial" pitchFamily="34" charset="0"/>
                <a:cs typeface="Arial" pitchFamily="34" charset="0"/>
              </a:rPr>
              <a:t>С.В.Михалков в фильме "Большой фитиль»</a:t>
            </a:r>
            <a:endParaRPr lang="ru-RU" sz="1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867504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71421"/>
            <a:ext cx="8929750" cy="1138773"/>
          </a:xfrm>
          <a:prstGeom prst="rect">
            <a:avLst/>
          </a:prstGeom>
        </p:spPr>
        <p:txBody>
          <a:bodyPr wrap="square">
            <a:spAutoFit/>
          </a:bodyPr>
          <a:lstStyle/>
          <a:p>
            <a:pPr algn="just" defTabSz="914290">
              <a:defRPr/>
            </a:pPr>
            <a:r>
              <a:rPr lang="ru-RU" sz="3200" b="1" spc="-32" dirty="0" smtClean="0">
                <a:solidFill>
                  <a:schemeClr val="bg1"/>
                </a:solidFill>
                <a:latin typeface="Arial" pitchFamily="34" charset="0"/>
                <a:cs typeface="Arial" pitchFamily="34" charset="0"/>
              </a:rPr>
              <a:t>           </a:t>
            </a:r>
            <a:r>
              <a:rPr lang="ru-RU" sz="3600" b="1" spc="-32" dirty="0" smtClean="0">
                <a:solidFill>
                  <a:schemeClr val="bg1"/>
                </a:solidFill>
                <a:latin typeface="Arial" pitchFamily="34" charset="0"/>
                <a:cs typeface="Arial" pitchFamily="34" charset="0"/>
              </a:rPr>
              <a:t> </a:t>
            </a:r>
            <a:endParaRPr lang="ru-RU" sz="3600" b="1" kern="0" dirty="0" smtClean="0">
              <a:solidFill>
                <a:schemeClr val="bg1"/>
              </a:solidFill>
              <a:latin typeface="Arial" pitchFamily="34" charset="0"/>
              <a:cs typeface="Arial" pitchFamily="34" charset="0"/>
            </a:endParaRPr>
          </a:p>
          <a:p>
            <a:pPr algn="just" defTabSz="914290">
              <a:defRPr/>
            </a:pP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3286116" y="857238"/>
            <a:ext cx="3286148" cy="3785652"/>
          </a:xfrm>
          <a:prstGeom prst="rect">
            <a:avLst/>
          </a:prstGeom>
        </p:spPr>
        <p:txBody>
          <a:bodyPr wrap="square">
            <a:spAutoFit/>
          </a:bodyPr>
          <a:lstStyle/>
          <a:p>
            <a:pPr fontAlgn="base"/>
            <a:r>
              <a:rPr lang="ru-RU" sz="1800" dirty="0" smtClean="0">
                <a:solidFill>
                  <a:schemeClr val="accent2">
                    <a:lumMod val="50000"/>
                  </a:schemeClr>
                </a:solidFill>
                <a:latin typeface="Arial" pitchFamily="34" charset="0"/>
                <a:cs typeface="Arial" pitchFamily="34" charset="0"/>
              </a:rPr>
              <a:t>     </a:t>
            </a:r>
            <a:r>
              <a:rPr lang="ru-RU" sz="2000" b="1" dirty="0" smtClean="0">
                <a:solidFill>
                  <a:schemeClr val="accent2">
                    <a:lumMod val="50000"/>
                  </a:schemeClr>
                </a:solidFill>
                <a:latin typeface="Arial" pitchFamily="34" charset="0"/>
                <a:cs typeface="Arial" pitchFamily="34" charset="0"/>
              </a:rPr>
              <a:t>Со временем Михалков продвигался по карьерной лестнице. Он стал секретарем Союза писателей, а также секретарем СП РФ (позже – председателем). Проявил себя как политический деятель, будучи депутатом Верховного Совета. </a:t>
            </a:r>
            <a:endParaRPr lang="ru-RU" sz="2000" b="1" dirty="0">
              <a:solidFill>
                <a:schemeClr val="accent2">
                  <a:lumMod val="50000"/>
                </a:schemeClr>
              </a:solidFill>
              <a:latin typeface="Arial" pitchFamily="34" charset="0"/>
              <a:cs typeface="Arial" pitchFamily="34" charset="0"/>
            </a:endParaRP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142844" y="142858"/>
            <a:ext cx="9001156" cy="538609"/>
          </a:xfrm>
          <a:prstGeom prst="rect">
            <a:avLst/>
          </a:prstGeom>
        </p:spPr>
        <p:txBody>
          <a:bodyPr wrap="square">
            <a:spAutoFit/>
          </a:bodyPr>
          <a:lstStyle/>
          <a:p>
            <a:r>
              <a:rPr lang="ru-RU" dirty="0" smtClean="0"/>
              <a:t>     </a:t>
            </a:r>
            <a:r>
              <a:rPr lang="ru-RU" b="1" dirty="0" smtClean="0">
                <a:solidFill>
                  <a:schemeClr val="bg1"/>
                </a:solidFill>
              </a:rPr>
              <a:t>Политическая</a:t>
            </a:r>
            <a:r>
              <a:rPr lang="ru-RU" sz="2800" b="1" dirty="0" smtClean="0">
                <a:solidFill>
                  <a:schemeClr val="bg1"/>
                </a:solidFill>
                <a:latin typeface="Arial" pitchFamily="34" charset="0"/>
                <a:cs typeface="Arial" pitchFamily="34" charset="0"/>
              </a:rPr>
              <a:t>  деятельность С.В.Михалкова</a:t>
            </a:r>
            <a:endParaRPr lang="ru-RU" sz="2800" b="1" dirty="0">
              <a:solidFill>
                <a:schemeClr val="bg1"/>
              </a:solidFill>
              <a:latin typeface="Arial" pitchFamily="34" charset="0"/>
              <a:cs typeface="Arial" pitchFamily="34" charset="0"/>
            </a:endParaRPr>
          </a:p>
        </p:txBody>
      </p:sp>
      <p:pic>
        <p:nvPicPr>
          <p:cNvPr id="21" name="Picture 2" descr="Писатель и поэт Сергей Михалков"/>
          <p:cNvPicPr>
            <a:picLocks noChangeAspect="1" noChangeArrowheads="1"/>
          </p:cNvPicPr>
          <p:nvPr/>
        </p:nvPicPr>
        <p:blipFill>
          <a:blip r:embed="rId3"/>
          <a:srcRect/>
          <a:stretch>
            <a:fillRect/>
          </a:stretch>
        </p:blipFill>
        <p:spPr bwMode="auto">
          <a:xfrm>
            <a:off x="428596" y="1071552"/>
            <a:ext cx="2643206" cy="2714644"/>
          </a:xfrm>
          <a:prstGeom prst="rect">
            <a:avLst/>
          </a:prstGeom>
          <a:noFill/>
        </p:spPr>
      </p:pic>
      <p:pic>
        <p:nvPicPr>
          <p:cNvPr id="11268" name="Picture 4" descr="http://t0.gstatic.com/images?q=tbn:ANd9GcQHfrOL3uyTxwBiXyBObQ2Eo6UnWCqT33j_jPUGkwLfwPpz9FM6-ShH2DAyCMA&amp;s"/>
          <p:cNvPicPr>
            <a:picLocks noChangeAspect="1" noChangeArrowheads="1"/>
          </p:cNvPicPr>
          <p:nvPr/>
        </p:nvPicPr>
        <p:blipFill>
          <a:blip r:embed="rId4"/>
          <a:srcRect/>
          <a:stretch>
            <a:fillRect/>
          </a:stretch>
        </p:blipFill>
        <p:spPr bwMode="auto">
          <a:xfrm>
            <a:off x="6572264" y="1071552"/>
            <a:ext cx="2286016" cy="27146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867504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71421"/>
            <a:ext cx="8929750" cy="1138773"/>
          </a:xfrm>
          <a:prstGeom prst="rect">
            <a:avLst/>
          </a:prstGeom>
        </p:spPr>
        <p:txBody>
          <a:bodyPr wrap="square">
            <a:spAutoFit/>
          </a:bodyPr>
          <a:lstStyle/>
          <a:p>
            <a:pPr algn="just" defTabSz="914290">
              <a:defRPr/>
            </a:pPr>
            <a:r>
              <a:rPr lang="ru-RU" sz="3200" b="1" spc="-32" dirty="0" smtClean="0">
                <a:solidFill>
                  <a:schemeClr val="bg1"/>
                </a:solidFill>
                <a:latin typeface="Arial" pitchFamily="34" charset="0"/>
                <a:cs typeface="Arial" pitchFamily="34" charset="0"/>
              </a:rPr>
              <a:t>           </a:t>
            </a:r>
            <a:r>
              <a:rPr lang="ru-RU" sz="3600" b="1" spc="-32" dirty="0" smtClean="0">
                <a:solidFill>
                  <a:schemeClr val="bg1"/>
                </a:solidFill>
                <a:latin typeface="Arial" pitchFamily="34" charset="0"/>
                <a:cs typeface="Arial" pitchFamily="34" charset="0"/>
              </a:rPr>
              <a:t> </a:t>
            </a:r>
            <a:endParaRPr lang="ru-RU" sz="3600" b="1" kern="0" dirty="0" smtClean="0">
              <a:solidFill>
                <a:schemeClr val="bg1"/>
              </a:solidFill>
              <a:latin typeface="Arial" pitchFamily="34" charset="0"/>
              <a:cs typeface="Arial" pitchFamily="34" charset="0"/>
            </a:endParaRPr>
          </a:p>
          <a:p>
            <a:pPr algn="just" defTabSz="914290">
              <a:defRPr/>
            </a:pP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4214810" y="1214428"/>
            <a:ext cx="4214842" cy="3170099"/>
          </a:xfrm>
          <a:prstGeom prst="rect">
            <a:avLst/>
          </a:prstGeom>
        </p:spPr>
        <p:txBody>
          <a:bodyPr wrap="square">
            <a:spAutoFit/>
          </a:bodyPr>
          <a:lstStyle/>
          <a:p>
            <a:pPr fontAlgn="base"/>
            <a:r>
              <a:rPr lang="ru-RU" sz="2000" b="1" dirty="0" smtClean="0">
                <a:solidFill>
                  <a:schemeClr val="accent2">
                    <a:lumMod val="50000"/>
                  </a:schemeClr>
                </a:solidFill>
                <a:latin typeface="Arial" pitchFamily="34" charset="0"/>
                <a:cs typeface="Arial" pitchFamily="34" charset="0"/>
              </a:rPr>
              <a:t>     </a:t>
            </a:r>
          </a:p>
          <a:p>
            <a:pPr fontAlgn="base"/>
            <a:r>
              <a:rPr lang="ru-RU" sz="2000" b="1" dirty="0" smtClean="0">
                <a:solidFill>
                  <a:schemeClr val="accent2">
                    <a:lumMod val="50000"/>
                  </a:schemeClr>
                </a:solidFill>
                <a:latin typeface="Arial" pitchFamily="34" charset="0"/>
                <a:cs typeface="Arial" pitchFamily="34" charset="0"/>
              </a:rPr>
              <a:t>Произведения Сергея Михалкова были настолько популярны, что к 2008 году по общим подсчётам их тираж составил 300 млн. В 2008 году за выдающиеся литературные заслуги был награждён орденом Святого апостола Андрея Первозванного</a:t>
            </a:r>
            <a:endParaRPr lang="ru-RU" sz="2000" b="1" dirty="0">
              <a:solidFill>
                <a:schemeClr val="accent2">
                  <a:lumMod val="50000"/>
                </a:schemeClr>
              </a:solidFill>
              <a:latin typeface="Arial" pitchFamily="34" charset="0"/>
              <a:cs typeface="Arial" pitchFamily="34" charset="0"/>
            </a:endParaRP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142844" y="142858"/>
            <a:ext cx="9001156" cy="584775"/>
          </a:xfrm>
          <a:prstGeom prst="rect">
            <a:avLst/>
          </a:prstGeom>
        </p:spPr>
        <p:txBody>
          <a:bodyPr wrap="square">
            <a:spAutoFit/>
          </a:bodyPr>
          <a:lstStyle/>
          <a:p>
            <a:r>
              <a:rPr lang="ru-RU" dirty="0" smtClean="0"/>
              <a:t>  </a:t>
            </a:r>
            <a:r>
              <a:rPr lang="ru-RU" sz="3200" b="1" dirty="0" smtClean="0">
                <a:solidFill>
                  <a:schemeClr val="bg1"/>
                </a:solidFill>
                <a:latin typeface="Arial" pitchFamily="34" charset="0"/>
                <a:cs typeface="Arial" pitchFamily="34" charset="0"/>
              </a:rPr>
              <a:t>   Литературные заслуги</a:t>
            </a:r>
            <a:r>
              <a:rPr lang="ru-RU" sz="2800" b="1" dirty="0" smtClean="0">
                <a:solidFill>
                  <a:schemeClr val="bg1"/>
                </a:solidFill>
                <a:latin typeface="Arial" pitchFamily="34" charset="0"/>
                <a:cs typeface="Arial" pitchFamily="34" charset="0"/>
              </a:rPr>
              <a:t> </a:t>
            </a:r>
            <a:r>
              <a:rPr lang="ru-RU" sz="3200" b="1" dirty="0" smtClean="0">
                <a:solidFill>
                  <a:schemeClr val="bg1"/>
                </a:solidFill>
                <a:latin typeface="Arial" pitchFamily="34" charset="0"/>
                <a:cs typeface="Arial" pitchFamily="34" charset="0"/>
              </a:rPr>
              <a:t>С.В.Михалкова</a:t>
            </a:r>
            <a:endParaRPr lang="ru-RU" sz="3200" b="1" dirty="0">
              <a:solidFill>
                <a:schemeClr val="bg1"/>
              </a:solidFill>
              <a:latin typeface="Arial" pitchFamily="34" charset="0"/>
              <a:cs typeface="Arial" pitchFamily="34" charset="0"/>
            </a:endParaRPr>
          </a:p>
        </p:txBody>
      </p:sp>
      <p:pic>
        <p:nvPicPr>
          <p:cNvPr id="22" name="Picture 4" descr="http://obshe.net/upload/000/u11/f4/ab/12a143c4.jpg"/>
          <p:cNvPicPr>
            <a:picLocks noChangeAspect="1" noChangeArrowheads="1"/>
          </p:cNvPicPr>
          <p:nvPr/>
        </p:nvPicPr>
        <p:blipFill>
          <a:blip r:embed="rId3"/>
          <a:srcRect/>
          <a:stretch>
            <a:fillRect/>
          </a:stretch>
        </p:blipFill>
        <p:spPr bwMode="auto">
          <a:xfrm>
            <a:off x="285720" y="928676"/>
            <a:ext cx="3571900"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62355"/>
            <a:ext cx="9001156" cy="507831"/>
          </a:xfrm>
        </p:spPr>
        <p:txBody>
          <a:bodyPr/>
          <a:lstStyle/>
          <a:p>
            <a:r>
              <a:rPr lang="ru-RU" dirty="0" smtClean="0"/>
              <a:t>   Последние годы жизни и смерть поэта</a:t>
            </a:r>
            <a:endParaRPr lang="ru-RU" sz="3200" dirty="0"/>
          </a:p>
        </p:txBody>
      </p:sp>
      <p:sp>
        <p:nvSpPr>
          <p:cNvPr id="3" name="Текст 2"/>
          <p:cNvSpPr>
            <a:spLocks noGrp="1"/>
          </p:cNvSpPr>
          <p:nvPr>
            <p:ph type="body" idx="1"/>
          </p:nvPr>
        </p:nvSpPr>
        <p:spPr>
          <a:xfrm>
            <a:off x="500034" y="1000113"/>
            <a:ext cx="4214842" cy="246221"/>
          </a:xfrm>
        </p:spPr>
        <p:txBody>
          <a:bodyPr/>
          <a:lstStyle/>
          <a:p>
            <a:pPr fontAlgn="base"/>
            <a:r>
              <a:rPr lang="ru-RU" sz="1600" i="0" dirty="0" smtClean="0"/>
              <a:t>    </a:t>
            </a:r>
            <a:r>
              <a:rPr lang="ru-RU" sz="1600" i="0" dirty="0" smtClean="0">
                <a:solidFill>
                  <a:schemeClr val="tx2">
                    <a:lumMod val="75000"/>
                  </a:schemeClr>
                </a:solidFill>
              </a:rPr>
              <a:t> </a:t>
            </a:r>
            <a:endParaRPr lang="ru-RU" sz="1600" dirty="0">
              <a:solidFill>
                <a:schemeClr val="tx2">
                  <a:lumMod val="75000"/>
                </a:schemeClr>
              </a:solidFill>
            </a:endParaRPr>
          </a:p>
        </p:txBody>
      </p:sp>
      <p:sp>
        <p:nvSpPr>
          <p:cNvPr id="5" name="Прямоугольник 4"/>
          <p:cNvSpPr/>
          <p:nvPr/>
        </p:nvSpPr>
        <p:spPr>
          <a:xfrm>
            <a:off x="214282" y="928676"/>
            <a:ext cx="5286412" cy="3477875"/>
          </a:xfrm>
          <a:prstGeom prst="rect">
            <a:avLst/>
          </a:prstGeom>
        </p:spPr>
        <p:txBody>
          <a:bodyPr wrap="square">
            <a:spAutoFit/>
          </a:bodyPr>
          <a:lstStyle/>
          <a:p>
            <a:r>
              <a:rPr lang="ru-RU" sz="1600" dirty="0" smtClean="0">
                <a:latin typeface="Arial" pitchFamily="34" charset="0"/>
                <a:cs typeface="Arial" pitchFamily="34" charset="0"/>
              </a:rPr>
              <a:t>     </a:t>
            </a:r>
            <a:r>
              <a:rPr lang="ru-RU" sz="2000" b="1" dirty="0" smtClean="0">
                <a:solidFill>
                  <a:srgbClr val="0000FF"/>
                </a:solidFill>
                <a:latin typeface="Arial" pitchFamily="34" charset="0"/>
                <a:cs typeface="Arial" pitchFamily="34" charset="0"/>
              </a:rPr>
              <a:t>Писатель скончался 27-го августа 2009-го года, на тот момент ему было </a:t>
            </a:r>
          </a:p>
          <a:p>
            <a:r>
              <a:rPr lang="ru-RU" sz="2000" b="1" dirty="0" smtClean="0">
                <a:solidFill>
                  <a:srgbClr val="0000FF"/>
                </a:solidFill>
                <a:latin typeface="Arial" pitchFamily="34" charset="0"/>
                <a:cs typeface="Arial" pitchFamily="34" charset="0"/>
              </a:rPr>
              <a:t>96 лет. Как рассказывают родные и близкие Михалкова, незадолго до последнего в своей жизни отхода ко сну Сергей Владимирович тепло попрощался со всеми, кого любил. А перед тем, как окончательно покинуть наш мир, он открыл глаза и вполне осознанно заявил: </a:t>
            </a:r>
          </a:p>
          <a:p>
            <a:r>
              <a:rPr lang="ru-RU" sz="2000" b="1" dirty="0" smtClean="0">
                <a:solidFill>
                  <a:srgbClr val="0000FF"/>
                </a:solidFill>
                <a:latin typeface="Arial" pitchFamily="34" charset="0"/>
                <a:cs typeface="Arial" pitchFamily="34" charset="0"/>
              </a:rPr>
              <a:t>«Ну, хватит мне. До свидания».</a:t>
            </a:r>
            <a:endParaRPr lang="ru-RU" sz="2000" b="1" dirty="0">
              <a:solidFill>
                <a:srgbClr val="0000FF"/>
              </a:solidFill>
              <a:latin typeface="Arial" pitchFamily="34" charset="0"/>
              <a:cs typeface="Arial" pitchFamily="34" charset="0"/>
            </a:endParaRPr>
          </a:p>
        </p:txBody>
      </p:sp>
      <p:pic>
        <p:nvPicPr>
          <p:cNvPr id="11266" name="Picture 2" descr="Могила Сергея Михалкова"/>
          <p:cNvPicPr>
            <a:picLocks noChangeAspect="1" noChangeArrowheads="1"/>
          </p:cNvPicPr>
          <p:nvPr/>
        </p:nvPicPr>
        <p:blipFill>
          <a:blip r:embed="rId2"/>
          <a:srcRect/>
          <a:stretch>
            <a:fillRect/>
          </a:stretch>
        </p:blipFill>
        <p:spPr bwMode="auto">
          <a:xfrm>
            <a:off x="5572132" y="1000114"/>
            <a:ext cx="3214670" cy="314327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Решение кроссворда        </a:t>
            </a:r>
            <a:endParaRPr lang="ru-RU" dirty="0"/>
          </a:p>
        </p:txBody>
      </p:sp>
      <p:sp>
        <p:nvSpPr>
          <p:cNvPr id="3" name="Текст 2"/>
          <p:cNvSpPr>
            <a:spLocks noGrp="1"/>
          </p:cNvSpPr>
          <p:nvPr>
            <p:ph type="body" idx="1"/>
          </p:nvPr>
        </p:nvSpPr>
        <p:spPr>
          <a:xfrm>
            <a:off x="214282" y="1000114"/>
            <a:ext cx="7950716" cy="3877985"/>
          </a:xfrm>
        </p:spPr>
        <p:txBody>
          <a:bodyPr/>
          <a:lstStyle/>
          <a:p>
            <a:r>
              <a:rPr lang="ru-RU" sz="2400" dirty="0" smtClean="0"/>
              <a:t>         </a:t>
            </a:r>
            <a:r>
              <a:rPr lang="ru-RU" sz="2400" dirty="0" smtClean="0">
                <a:solidFill>
                  <a:srgbClr val="002060"/>
                </a:solidFill>
              </a:rPr>
              <a:t>По горизонтали:</a:t>
            </a:r>
            <a:endParaRPr lang="ru-RU" sz="1800" dirty="0" smtClean="0">
              <a:solidFill>
                <a:srgbClr val="002060"/>
              </a:solidFill>
            </a:endParaRPr>
          </a:p>
          <a:p>
            <a:r>
              <a:rPr lang="ru-RU" sz="2400" dirty="0" smtClean="0"/>
              <a:t> </a:t>
            </a:r>
            <a:r>
              <a:rPr lang="ru-RU" sz="1600" dirty="0" smtClean="0">
                <a:solidFill>
                  <a:schemeClr val="tx1"/>
                </a:solidFill>
              </a:rPr>
              <a:t>1. Газета, в редакции которой начал трудовую </a:t>
            </a:r>
          </a:p>
          <a:p>
            <a:r>
              <a:rPr lang="ru-RU" sz="1600" dirty="0" smtClean="0">
                <a:solidFill>
                  <a:schemeClr val="tx1"/>
                </a:solidFill>
              </a:rPr>
              <a:t>      деятельность С.В.Михалков.</a:t>
            </a:r>
          </a:p>
          <a:p>
            <a:r>
              <a:rPr lang="ru-RU" sz="1600" dirty="0" smtClean="0">
                <a:solidFill>
                  <a:schemeClr val="tx1"/>
                </a:solidFill>
              </a:rPr>
              <a:t>  2. Усадьба в Подмосковье, где родился С.В.Михалков.</a:t>
            </a:r>
          </a:p>
          <a:p>
            <a:r>
              <a:rPr lang="ru-RU" sz="1600" dirty="0" smtClean="0">
                <a:solidFill>
                  <a:schemeClr val="tx1"/>
                </a:solidFill>
              </a:rPr>
              <a:t>  3. Поэма, прославившая С.В.Михалкова.  </a:t>
            </a:r>
          </a:p>
          <a:p>
            <a:endParaRPr lang="ru-RU" sz="1600" dirty="0" smtClean="0">
              <a:solidFill>
                <a:schemeClr val="tx1"/>
              </a:solidFill>
            </a:endParaRPr>
          </a:p>
          <a:p>
            <a:r>
              <a:rPr lang="ru-RU" sz="1600" dirty="0" smtClean="0">
                <a:solidFill>
                  <a:schemeClr val="tx1"/>
                </a:solidFill>
              </a:rPr>
              <a:t>             </a:t>
            </a:r>
            <a:r>
              <a:rPr lang="ru-RU" sz="2400" dirty="0" smtClean="0">
                <a:solidFill>
                  <a:srgbClr val="002060"/>
                </a:solidFill>
              </a:rPr>
              <a:t>По  вертикали:</a:t>
            </a:r>
            <a:endParaRPr lang="ru-RU" sz="1800" dirty="0" smtClean="0">
              <a:solidFill>
                <a:srgbClr val="002060"/>
              </a:solidFill>
            </a:endParaRPr>
          </a:p>
          <a:p>
            <a:endParaRPr lang="ru-RU" sz="1800" dirty="0" smtClean="0">
              <a:solidFill>
                <a:srgbClr val="0070C0"/>
              </a:solidFill>
            </a:endParaRPr>
          </a:p>
          <a:p>
            <a:r>
              <a:rPr lang="ru-RU" sz="1800" dirty="0" smtClean="0">
                <a:solidFill>
                  <a:srgbClr val="0070C0"/>
                </a:solidFill>
              </a:rPr>
              <a:t> </a:t>
            </a:r>
            <a:r>
              <a:rPr lang="ru-RU" sz="1600" dirty="0" smtClean="0">
                <a:solidFill>
                  <a:schemeClr val="tx1"/>
                </a:solidFill>
              </a:rPr>
              <a:t>1. С</a:t>
            </a:r>
            <a:r>
              <a:rPr lang="ru-RU" sz="1600" dirty="0" smtClean="0">
                <a:solidFill>
                  <a:schemeClr val="tx1"/>
                </a:solidFill>
                <a:latin typeface="Arial" pitchFamily="34" charset="0"/>
                <a:cs typeface="Arial" pitchFamily="34" charset="0"/>
              </a:rPr>
              <a:t>атирический киножурнал, автором идеи, организатором и главным </a:t>
            </a:r>
          </a:p>
          <a:p>
            <a:r>
              <a:rPr lang="ru-RU" sz="1600" dirty="0" smtClean="0">
                <a:solidFill>
                  <a:schemeClr val="tx1"/>
                </a:solidFill>
                <a:latin typeface="Arial" pitchFamily="34" charset="0"/>
                <a:cs typeface="Arial" pitchFamily="34" charset="0"/>
              </a:rPr>
              <a:t>     редактором которого был </a:t>
            </a:r>
            <a:r>
              <a:rPr lang="ru-RU" sz="1600" dirty="0" smtClean="0">
                <a:solidFill>
                  <a:schemeClr val="tx1"/>
                </a:solidFill>
              </a:rPr>
              <a:t>С.В.Михалков.</a:t>
            </a:r>
          </a:p>
          <a:p>
            <a:r>
              <a:rPr lang="ru-RU" sz="1600" dirty="0" smtClean="0">
                <a:solidFill>
                  <a:schemeClr val="tx1"/>
                </a:solidFill>
              </a:rPr>
              <a:t> 2. Профессия матери С.В.Михалкова. </a:t>
            </a:r>
          </a:p>
          <a:p>
            <a:r>
              <a:rPr lang="ru-RU" sz="1600" dirty="0" smtClean="0">
                <a:solidFill>
                  <a:schemeClr val="tx1"/>
                </a:solidFill>
              </a:rPr>
              <a:t> 3. Возраст, в котором обнаружились способности С.В.Михалкова к поэзии. </a:t>
            </a:r>
          </a:p>
          <a:p>
            <a:r>
              <a:rPr lang="ru-RU" sz="1600" dirty="0" smtClean="0">
                <a:solidFill>
                  <a:schemeClr val="tx1"/>
                </a:solidFill>
              </a:rPr>
              <a:t> 4. Название первого стихотворения поэта, опубликованного в 1928 году в  </a:t>
            </a:r>
          </a:p>
          <a:p>
            <a:r>
              <a:rPr lang="ru-RU" sz="1600" dirty="0" smtClean="0">
                <a:solidFill>
                  <a:schemeClr val="tx1"/>
                </a:solidFill>
              </a:rPr>
              <a:t>    Ростове-на-Дону.</a:t>
            </a:r>
            <a:endParaRPr lang="ru-RU" sz="1600" dirty="0">
              <a:solidFill>
                <a:schemeClr val="tx1"/>
              </a:solidFill>
            </a:endParaRPr>
          </a:p>
        </p:txBody>
      </p:sp>
      <p:pic>
        <p:nvPicPr>
          <p:cNvPr id="6" name="Picture 6" descr="C:\Users\HOME\Desktop\unnamed (1).png"/>
          <p:cNvPicPr>
            <a:picLocks noChangeAspect="1" noChangeArrowheads="1"/>
          </p:cNvPicPr>
          <p:nvPr/>
        </p:nvPicPr>
        <p:blipFill>
          <a:blip r:embed="rId2"/>
          <a:srcRect/>
          <a:stretch>
            <a:fillRect/>
          </a:stretch>
        </p:blipFill>
        <p:spPr bwMode="auto">
          <a:xfrm>
            <a:off x="6215074" y="1071552"/>
            <a:ext cx="2662233"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3"/>
          <p:cNvSpPr txBox="1">
            <a:spLocks/>
          </p:cNvSpPr>
          <p:nvPr/>
        </p:nvSpPr>
        <p:spPr>
          <a:xfrm>
            <a:off x="4214810" y="357172"/>
            <a:ext cx="2928958" cy="392909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
                <a:schemeClr val="tx1">
                  <a:shade val="95000"/>
                </a:schemeClr>
              </a:buClr>
              <a:buSzTx/>
              <a:buFont typeface="Wingdings 2"/>
              <a:buNone/>
              <a:tabLst/>
              <a:defRPr/>
            </a:pPr>
            <a:endParaRPr kumimoji="0" lang="ru-RU" sz="1600" b="1" i="0" u="none" strike="noStrike" kern="0" cap="none" spc="0" normalizeH="0" baseline="0" noProof="0" dirty="0" smtClean="0">
              <a:ln>
                <a:noFill/>
              </a:ln>
              <a:effectLst/>
              <a:uLnTx/>
              <a:uFillTx/>
              <a:latin typeface="Arial" pitchFamily="34" charset="0"/>
              <a:cs typeface="Arial" pitchFamily="34" charset="0"/>
            </a:endParaRPr>
          </a:p>
        </p:txBody>
      </p:sp>
      <p:sp>
        <p:nvSpPr>
          <p:cNvPr id="7" name="Заголовок 6"/>
          <p:cNvSpPr>
            <a:spLocks noGrp="1"/>
          </p:cNvSpPr>
          <p:nvPr>
            <p:ph type="title"/>
          </p:nvPr>
        </p:nvSpPr>
        <p:spPr/>
        <p:txBody>
          <a:bodyPr/>
          <a:lstStyle/>
          <a:p>
            <a:r>
              <a:rPr lang="ru-RU" dirty="0" smtClean="0"/>
              <a:t>              Решение кроссворда</a:t>
            </a:r>
            <a:endParaRPr lang="ru-RU" dirty="0"/>
          </a:p>
        </p:txBody>
      </p:sp>
      <p:sp>
        <p:nvSpPr>
          <p:cNvPr id="8" name="Rectangle 2"/>
          <p:cNvSpPr txBox="1">
            <a:spLocks noRot="1" noChangeArrowheads="1"/>
          </p:cNvSpPr>
          <p:nvPr/>
        </p:nvSpPr>
        <p:spPr>
          <a:xfrm>
            <a:off x="428596" y="928676"/>
            <a:ext cx="3971924" cy="4939814"/>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300" b="1" i="0" u="none" strike="noStrike" kern="0" cap="none" spc="0" normalizeH="0" baseline="0" noProof="0" dirty="0" smtClean="0">
                <a:ln>
                  <a:noFill/>
                </a:ln>
                <a:solidFill>
                  <a:srgbClr val="CC0000"/>
                </a:solidFill>
                <a:effectLst/>
                <a:uLnTx/>
                <a:uFillTx/>
                <a:latin typeface="Arial"/>
                <a:ea typeface="+mj-ea"/>
                <a:cs typeface="Arial"/>
              </a:rPr>
              <a:t>       </a:t>
            </a:r>
            <a:br>
              <a:rPr kumimoji="0" lang="ru-RU" sz="3300" b="1" i="0" u="none" strike="noStrike" kern="0" cap="none" spc="0" normalizeH="0" baseline="0" noProof="0" dirty="0" smtClean="0">
                <a:ln>
                  <a:noFill/>
                </a:ln>
                <a:solidFill>
                  <a:srgbClr val="CC0000"/>
                </a:solidFill>
                <a:effectLst/>
                <a:uLnTx/>
                <a:uFillTx/>
                <a:latin typeface="Arial"/>
                <a:ea typeface="+mj-ea"/>
                <a:cs typeface="Arial"/>
              </a:rPr>
            </a:br>
            <a:r>
              <a:rPr kumimoji="0" lang="ru-RU" sz="2400" b="1" i="0" u="none" strike="noStrike" kern="0" cap="none" spc="0" normalizeH="0" baseline="0" noProof="0" dirty="0" smtClean="0">
                <a:ln>
                  <a:noFill/>
                </a:ln>
                <a:effectLst/>
                <a:uLnTx/>
                <a:uFillTx/>
                <a:latin typeface="Arial"/>
                <a:ea typeface="+mj-ea"/>
                <a:cs typeface="Arial"/>
              </a:rPr>
              <a:t/>
            </a:r>
            <a:br>
              <a:rPr kumimoji="0" lang="ru-RU" sz="2400" b="1" i="0" u="none" strike="noStrike" kern="0" cap="none" spc="0" normalizeH="0" baseline="0" noProof="0" dirty="0" smtClean="0">
                <a:ln>
                  <a:noFill/>
                </a:ln>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endParaRPr kumimoji="0" lang="ru-RU" sz="3300" b="1" i="0" u="none" strike="noStrike" kern="0" cap="none" spc="0" normalizeH="0" baseline="0" noProof="0" dirty="0" smtClean="0">
              <a:ln>
                <a:noFill/>
              </a:ln>
              <a:solidFill>
                <a:schemeClr val="bg1"/>
              </a:solidFill>
              <a:effectLst/>
              <a:uLnTx/>
              <a:uFillTx/>
              <a:latin typeface="Arial"/>
              <a:ea typeface="+mj-ea"/>
              <a:cs typeface="Arial"/>
            </a:endParaRPr>
          </a:p>
        </p:txBody>
      </p:sp>
      <p:sp>
        <p:nvSpPr>
          <p:cNvPr id="11" name="Прямоугольник 10"/>
          <p:cNvSpPr/>
          <p:nvPr/>
        </p:nvSpPr>
        <p:spPr>
          <a:xfrm>
            <a:off x="4214810"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2" name="Прямоугольник 11"/>
          <p:cNvSpPr/>
          <p:nvPr/>
        </p:nvSpPr>
        <p:spPr>
          <a:xfrm>
            <a:off x="6215074"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3" name="Прямоугольник 12"/>
          <p:cNvSpPr/>
          <p:nvPr/>
        </p:nvSpPr>
        <p:spPr>
          <a:xfrm>
            <a:off x="4714876"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8" name="Прямоугольник 17"/>
          <p:cNvSpPr/>
          <p:nvPr/>
        </p:nvSpPr>
        <p:spPr>
          <a:xfrm>
            <a:off x="1714480"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1" name="Прямоугольник 20"/>
          <p:cNvSpPr/>
          <p:nvPr/>
        </p:nvSpPr>
        <p:spPr>
          <a:xfrm>
            <a:off x="4714876"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2" name="Прямоугольник 21"/>
          <p:cNvSpPr/>
          <p:nvPr/>
        </p:nvSpPr>
        <p:spPr>
          <a:xfrm>
            <a:off x="3214678" y="2428874"/>
            <a:ext cx="527237"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3" name="Прямоугольник 22"/>
          <p:cNvSpPr/>
          <p:nvPr/>
        </p:nvSpPr>
        <p:spPr>
          <a:xfrm>
            <a:off x="1214414" y="92867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Arial" pitchFamily="34" charset="0"/>
                <a:cs typeface="Arial" pitchFamily="34" charset="0"/>
              </a:rPr>
              <a:t>1</a:t>
            </a:r>
            <a:endParaRPr lang="ru-RU" b="1" dirty="0">
              <a:solidFill>
                <a:schemeClr val="bg1"/>
              </a:solidFill>
              <a:latin typeface="Arial" pitchFamily="34" charset="0"/>
              <a:cs typeface="Arial" pitchFamily="34" charset="0"/>
            </a:endParaRPr>
          </a:p>
        </p:txBody>
      </p:sp>
      <p:sp>
        <p:nvSpPr>
          <p:cNvPr id="24" name="Прямоугольник 23"/>
          <p:cNvSpPr/>
          <p:nvPr/>
        </p:nvSpPr>
        <p:spPr>
          <a:xfrm>
            <a:off x="5214942" y="2928940"/>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5" name="Прямоугольник 24"/>
          <p:cNvSpPr/>
          <p:nvPr/>
        </p:nvSpPr>
        <p:spPr>
          <a:xfrm>
            <a:off x="7715272"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6" name="Прямоугольник 25"/>
          <p:cNvSpPr/>
          <p:nvPr/>
        </p:nvSpPr>
        <p:spPr>
          <a:xfrm>
            <a:off x="4214810"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7" name="Прямоугольник 26"/>
          <p:cNvSpPr/>
          <p:nvPr/>
        </p:nvSpPr>
        <p:spPr>
          <a:xfrm>
            <a:off x="4714876"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8" name="Прямоугольник 27"/>
          <p:cNvSpPr/>
          <p:nvPr/>
        </p:nvSpPr>
        <p:spPr>
          <a:xfrm>
            <a:off x="5214942"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9" name="Прямоугольник 28"/>
          <p:cNvSpPr/>
          <p:nvPr/>
        </p:nvSpPr>
        <p:spPr>
          <a:xfrm>
            <a:off x="6715140"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30" name="Прямоугольник 29"/>
          <p:cNvSpPr/>
          <p:nvPr/>
        </p:nvSpPr>
        <p:spPr>
          <a:xfrm>
            <a:off x="3714744"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Arial" pitchFamily="34" charset="0"/>
                <a:cs typeface="Arial" pitchFamily="34" charset="0"/>
              </a:rPr>
              <a:t>3</a:t>
            </a:r>
            <a:endParaRPr lang="ru-RU" b="1" dirty="0">
              <a:solidFill>
                <a:schemeClr val="bg1"/>
              </a:solidFill>
              <a:latin typeface="Arial" pitchFamily="34" charset="0"/>
              <a:cs typeface="Arial" pitchFamily="34" charset="0"/>
            </a:endParaRPr>
          </a:p>
        </p:txBody>
      </p:sp>
      <p:sp>
        <p:nvSpPr>
          <p:cNvPr id="33" name="Прямоугольник 32"/>
          <p:cNvSpPr/>
          <p:nvPr/>
        </p:nvSpPr>
        <p:spPr>
          <a:xfrm>
            <a:off x="7715272"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34" name="Прямоугольник 33"/>
          <p:cNvSpPr/>
          <p:nvPr/>
        </p:nvSpPr>
        <p:spPr>
          <a:xfrm>
            <a:off x="3714744"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35" name="Прямоугольник 34"/>
          <p:cNvSpPr/>
          <p:nvPr/>
        </p:nvSpPr>
        <p:spPr>
          <a:xfrm>
            <a:off x="4214810"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36" name="Прямоугольник 35"/>
          <p:cNvSpPr/>
          <p:nvPr/>
        </p:nvSpPr>
        <p:spPr>
          <a:xfrm>
            <a:off x="2714612" y="92867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Arial" pitchFamily="34" charset="0"/>
                <a:cs typeface="Arial" pitchFamily="34" charset="0"/>
              </a:rPr>
              <a:t>2</a:t>
            </a:r>
            <a:endParaRPr lang="ru-RU" b="1" dirty="0">
              <a:solidFill>
                <a:schemeClr val="bg1"/>
              </a:solidFill>
              <a:latin typeface="Arial" pitchFamily="34" charset="0"/>
              <a:cs typeface="Arial" pitchFamily="34" charset="0"/>
            </a:endParaRPr>
          </a:p>
        </p:txBody>
      </p:sp>
      <p:sp>
        <p:nvSpPr>
          <p:cNvPr id="37" name="Прямоугольник 36"/>
          <p:cNvSpPr/>
          <p:nvPr/>
        </p:nvSpPr>
        <p:spPr>
          <a:xfrm>
            <a:off x="1214414" y="1928808"/>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38" name="Прямоугольник 37"/>
          <p:cNvSpPr/>
          <p:nvPr/>
        </p:nvSpPr>
        <p:spPr>
          <a:xfrm>
            <a:off x="2714612" y="2928940"/>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39" name="Прямоугольник 38"/>
          <p:cNvSpPr/>
          <p:nvPr/>
        </p:nvSpPr>
        <p:spPr>
          <a:xfrm>
            <a:off x="2714612"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40" name="Прямоугольник 39"/>
          <p:cNvSpPr/>
          <p:nvPr/>
        </p:nvSpPr>
        <p:spPr>
          <a:xfrm>
            <a:off x="2214546"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Arial" pitchFamily="34" charset="0"/>
                <a:cs typeface="Arial" pitchFamily="34" charset="0"/>
              </a:rPr>
              <a:t>2</a:t>
            </a:r>
            <a:endParaRPr lang="ru-RU" b="1" dirty="0">
              <a:solidFill>
                <a:schemeClr val="bg1"/>
              </a:solidFill>
              <a:latin typeface="Arial" pitchFamily="34" charset="0"/>
              <a:cs typeface="Arial" pitchFamily="34" charset="0"/>
            </a:endParaRPr>
          </a:p>
        </p:txBody>
      </p:sp>
      <p:sp>
        <p:nvSpPr>
          <p:cNvPr id="41" name="Прямоугольник 40"/>
          <p:cNvSpPr/>
          <p:nvPr/>
        </p:nvSpPr>
        <p:spPr>
          <a:xfrm>
            <a:off x="5214942" y="1928808"/>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Arial" pitchFamily="34" charset="0"/>
                <a:cs typeface="Arial" pitchFamily="34" charset="0"/>
              </a:rPr>
              <a:t>3</a:t>
            </a:r>
            <a:endParaRPr lang="ru-RU" b="1" dirty="0">
              <a:solidFill>
                <a:schemeClr val="bg1"/>
              </a:solidFill>
              <a:latin typeface="Arial" pitchFamily="34" charset="0"/>
              <a:cs typeface="Arial" pitchFamily="34" charset="0"/>
            </a:endParaRPr>
          </a:p>
        </p:txBody>
      </p:sp>
      <p:sp>
        <p:nvSpPr>
          <p:cNvPr id="42" name="Прямоугольник 41"/>
          <p:cNvSpPr/>
          <p:nvPr/>
        </p:nvSpPr>
        <p:spPr>
          <a:xfrm>
            <a:off x="6215074"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43" name="Прямоугольник 42"/>
          <p:cNvSpPr/>
          <p:nvPr/>
        </p:nvSpPr>
        <p:spPr>
          <a:xfrm>
            <a:off x="2714612" y="1928808"/>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44" name="Прямоугольник 43"/>
          <p:cNvSpPr/>
          <p:nvPr/>
        </p:nvSpPr>
        <p:spPr>
          <a:xfrm>
            <a:off x="3214678"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45" name="Прямоугольник 44"/>
          <p:cNvSpPr/>
          <p:nvPr/>
        </p:nvSpPr>
        <p:spPr>
          <a:xfrm>
            <a:off x="3714744"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47" name="Прямоугольник 46"/>
          <p:cNvSpPr/>
          <p:nvPr/>
        </p:nvSpPr>
        <p:spPr>
          <a:xfrm>
            <a:off x="7715272" y="92867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Arial" pitchFamily="34" charset="0"/>
                <a:cs typeface="Arial" pitchFamily="34" charset="0"/>
              </a:rPr>
              <a:t>4</a:t>
            </a:r>
            <a:endParaRPr lang="ru-RU" b="1" dirty="0">
              <a:solidFill>
                <a:schemeClr val="bg1"/>
              </a:solidFill>
              <a:latin typeface="Arial" pitchFamily="34" charset="0"/>
              <a:cs typeface="Arial" pitchFamily="34" charset="0"/>
            </a:endParaRPr>
          </a:p>
        </p:txBody>
      </p:sp>
      <p:sp>
        <p:nvSpPr>
          <p:cNvPr id="49" name="Прямоугольник 48"/>
          <p:cNvSpPr/>
          <p:nvPr/>
        </p:nvSpPr>
        <p:spPr>
          <a:xfrm>
            <a:off x="5214942" y="392907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50" name="Прямоугольник 49"/>
          <p:cNvSpPr/>
          <p:nvPr/>
        </p:nvSpPr>
        <p:spPr>
          <a:xfrm>
            <a:off x="5715008"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51" name="Прямоугольник 50"/>
          <p:cNvSpPr/>
          <p:nvPr/>
        </p:nvSpPr>
        <p:spPr>
          <a:xfrm>
            <a:off x="2714612"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46" name="Прямоугольник 45"/>
          <p:cNvSpPr/>
          <p:nvPr/>
        </p:nvSpPr>
        <p:spPr>
          <a:xfrm>
            <a:off x="2714612" y="392907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48" name="Прямоугольник 47"/>
          <p:cNvSpPr/>
          <p:nvPr/>
        </p:nvSpPr>
        <p:spPr>
          <a:xfrm>
            <a:off x="2714612"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pic>
        <p:nvPicPr>
          <p:cNvPr id="52" name="Picture 3" descr="C:\Users\Бакибаева\Desktop\kisspng-question-mark-exclamation-mark-clip-art-question-5acdccc0668b24.43086773152343673642.jpg"/>
          <p:cNvPicPr>
            <a:picLocks noChangeAspect="1" noChangeArrowheads="1"/>
          </p:cNvPicPr>
          <p:nvPr/>
        </p:nvPicPr>
        <p:blipFill>
          <a:blip r:embed="rId3" cstate="print">
            <a:extLst>
              <a:ext uri="{BEBA8EAE-BF5A-486C-A8C5-ECC9F3942E4B}">
                <a14:imgProps xmlns:a14="http://schemas.microsoft.com/office/drawing/2010/main">
                  <a14:imgLayer>
                    <a14:imgEffect>
                      <a14:backgroundRemoval t="10000" b="90000" l="10000" r="90000">
                        <a14:foregroundMark x1="46778" y1="75000" x2="54000" y2="81083"/>
                        <a14:foregroundMark x1="79444" y1="21667" x2="79444" y2="21667"/>
                      </a14:backgroundRemoval>
                    </a14:imgEffect>
                  </a14:imgLayer>
                </a14:imgProps>
              </a:ext>
              <a:ext uri="{28A0092B-C50C-407E-A947-70E740481C1C}">
                <a14:useLocalDpi xmlns:a14="http://schemas.microsoft.com/office/drawing/2010/main" val="0"/>
              </a:ext>
            </a:extLst>
          </a:blip>
          <a:srcRect/>
          <a:stretch>
            <a:fillRect/>
          </a:stretch>
        </p:blipFill>
        <p:spPr bwMode="auto">
          <a:xfrm rot="349079">
            <a:off x="5941747" y="778730"/>
            <a:ext cx="1357571" cy="1723590"/>
          </a:xfrm>
          <a:prstGeom prst="rect">
            <a:avLst/>
          </a:prstGeom>
          <a:noFill/>
          <a:extLst>
            <a:ext uri="{909E8E84-426E-40DD-AFC4-6F175D3DCCD1}">
              <a14:hiddenFill xmlns:a14="http://schemas.microsoft.com/office/drawing/2010/main">
                <a:solidFill>
                  <a:srgbClr val="FFFFFF"/>
                </a:solidFill>
              </a14:hiddenFill>
            </a:ext>
          </a:extLst>
        </p:spPr>
      </p:pic>
      <p:sp>
        <p:nvSpPr>
          <p:cNvPr id="55" name="Прямоугольник 54"/>
          <p:cNvSpPr/>
          <p:nvPr/>
        </p:nvSpPr>
        <p:spPr>
          <a:xfrm>
            <a:off x="7715272"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56" name="Прямоугольник 55"/>
          <p:cNvSpPr/>
          <p:nvPr/>
        </p:nvSpPr>
        <p:spPr>
          <a:xfrm>
            <a:off x="1214414" y="2928940"/>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57" name="Прямоугольник 56"/>
          <p:cNvSpPr/>
          <p:nvPr/>
        </p:nvSpPr>
        <p:spPr>
          <a:xfrm>
            <a:off x="1214414" y="2428874"/>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58" name="Прямоугольник 57"/>
          <p:cNvSpPr/>
          <p:nvPr/>
        </p:nvSpPr>
        <p:spPr>
          <a:xfrm>
            <a:off x="7215206"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59" name="Прямоугольник 58"/>
          <p:cNvSpPr/>
          <p:nvPr/>
        </p:nvSpPr>
        <p:spPr>
          <a:xfrm>
            <a:off x="5715008"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60" name="Прямоугольник 59"/>
          <p:cNvSpPr/>
          <p:nvPr/>
        </p:nvSpPr>
        <p:spPr>
          <a:xfrm>
            <a:off x="5214942" y="4429138"/>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61" name="Прямоугольник 60"/>
          <p:cNvSpPr/>
          <p:nvPr/>
        </p:nvSpPr>
        <p:spPr>
          <a:xfrm>
            <a:off x="5214942"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71" name="Прямоугольник 70"/>
          <p:cNvSpPr/>
          <p:nvPr/>
        </p:nvSpPr>
        <p:spPr>
          <a:xfrm>
            <a:off x="7715272" y="1928808"/>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90" name="Прямоугольник 89"/>
          <p:cNvSpPr/>
          <p:nvPr/>
        </p:nvSpPr>
        <p:spPr>
          <a:xfrm>
            <a:off x="2214546"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91" name="Прямоугольник 90"/>
          <p:cNvSpPr/>
          <p:nvPr/>
        </p:nvSpPr>
        <p:spPr>
          <a:xfrm>
            <a:off x="1214414" y="1428742"/>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bg1"/>
                </a:solidFill>
                <a:latin typeface="Arial" pitchFamily="34" charset="0"/>
                <a:cs typeface="Arial" pitchFamily="34" charset="0"/>
              </a:rPr>
              <a:t>1</a:t>
            </a:r>
            <a:endParaRPr lang="ru-RU" b="1" dirty="0">
              <a:solidFill>
                <a:schemeClr val="bg1"/>
              </a:solidFill>
              <a:latin typeface="Arial" pitchFamily="34" charset="0"/>
              <a:cs typeface="Arial" pitchFamily="34" charset="0"/>
            </a:endParaRPr>
          </a:p>
        </p:txBody>
      </p:sp>
      <p:sp>
        <p:nvSpPr>
          <p:cNvPr id="54" name="Прямоугольник 53"/>
          <p:cNvSpPr/>
          <p:nvPr/>
        </p:nvSpPr>
        <p:spPr>
          <a:xfrm>
            <a:off x="1214414" y="3429006"/>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62" name="Прямоугольник 61"/>
          <p:cNvSpPr/>
          <p:nvPr/>
        </p:nvSpPr>
        <p:spPr>
          <a:xfrm>
            <a:off x="7715272" y="2928940"/>
            <a:ext cx="503238" cy="4857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3"/>
          <p:cNvSpPr txBox="1">
            <a:spLocks/>
          </p:cNvSpPr>
          <p:nvPr/>
        </p:nvSpPr>
        <p:spPr>
          <a:xfrm>
            <a:off x="4214810" y="357172"/>
            <a:ext cx="2928958" cy="392909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
                <a:schemeClr val="tx1">
                  <a:shade val="95000"/>
                </a:schemeClr>
              </a:buClr>
              <a:buSzTx/>
              <a:buFont typeface="Wingdings 2"/>
              <a:buNone/>
              <a:tabLst/>
              <a:defRPr/>
            </a:pPr>
            <a:endParaRPr kumimoji="0" lang="ru-RU" sz="1600" b="1" i="0" u="none" strike="noStrike" kern="0" cap="none" spc="0" normalizeH="0" baseline="0" noProof="0" dirty="0" smtClean="0">
              <a:ln>
                <a:noFill/>
              </a:ln>
              <a:effectLst/>
              <a:uLnTx/>
              <a:uFillTx/>
              <a:latin typeface="Arial" pitchFamily="34" charset="0"/>
              <a:cs typeface="Arial" pitchFamily="34" charset="0"/>
            </a:endParaRPr>
          </a:p>
        </p:txBody>
      </p:sp>
      <p:sp>
        <p:nvSpPr>
          <p:cNvPr id="7" name="Заголовок 6"/>
          <p:cNvSpPr>
            <a:spLocks noGrp="1"/>
          </p:cNvSpPr>
          <p:nvPr>
            <p:ph type="title"/>
          </p:nvPr>
        </p:nvSpPr>
        <p:spPr/>
        <p:txBody>
          <a:bodyPr/>
          <a:lstStyle/>
          <a:p>
            <a:r>
              <a:rPr lang="ru-RU" dirty="0" smtClean="0"/>
              <a:t>    Решение кроссворда. Проверьте!</a:t>
            </a:r>
            <a:endParaRPr lang="ru-RU" dirty="0"/>
          </a:p>
        </p:txBody>
      </p:sp>
      <p:sp>
        <p:nvSpPr>
          <p:cNvPr id="8" name="Rectangle 2"/>
          <p:cNvSpPr txBox="1">
            <a:spLocks noRot="1" noChangeArrowheads="1"/>
          </p:cNvSpPr>
          <p:nvPr/>
        </p:nvSpPr>
        <p:spPr>
          <a:xfrm>
            <a:off x="428596" y="928676"/>
            <a:ext cx="3971924" cy="4939814"/>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300" b="1" i="0" u="none" strike="noStrike" kern="0" cap="none" spc="0" normalizeH="0" baseline="0" noProof="0" dirty="0" smtClean="0">
                <a:ln>
                  <a:noFill/>
                </a:ln>
                <a:solidFill>
                  <a:srgbClr val="CC0000"/>
                </a:solidFill>
                <a:effectLst/>
                <a:uLnTx/>
                <a:uFillTx/>
                <a:latin typeface="Arial"/>
                <a:ea typeface="+mj-ea"/>
                <a:cs typeface="Arial"/>
              </a:rPr>
              <a:t>       </a:t>
            </a:r>
            <a:br>
              <a:rPr kumimoji="0" lang="ru-RU" sz="3300" b="1" i="0" u="none" strike="noStrike" kern="0" cap="none" spc="0" normalizeH="0" baseline="0" noProof="0" dirty="0" smtClean="0">
                <a:ln>
                  <a:noFill/>
                </a:ln>
                <a:solidFill>
                  <a:srgbClr val="CC0000"/>
                </a:solidFill>
                <a:effectLst/>
                <a:uLnTx/>
                <a:uFillTx/>
                <a:latin typeface="Arial"/>
                <a:ea typeface="+mj-ea"/>
                <a:cs typeface="Arial"/>
              </a:rPr>
            </a:br>
            <a:r>
              <a:rPr kumimoji="0" lang="ru-RU" sz="2400" b="1" i="0" u="none" strike="noStrike" kern="0" cap="none" spc="0" normalizeH="0" baseline="0" noProof="0" dirty="0" smtClean="0">
                <a:ln>
                  <a:noFill/>
                </a:ln>
                <a:effectLst/>
                <a:uLnTx/>
                <a:uFillTx/>
                <a:latin typeface="Arial"/>
                <a:ea typeface="+mj-ea"/>
                <a:cs typeface="Arial"/>
              </a:rPr>
              <a:t/>
            </a:r>
            <a:br>
              <a:rPr kumimoji="0" lang="ru-RU" sz="2400" b="1" i="0" u="none" strike="noStrike" kern="0" cap="none" spc="0" normalizeH="0" baseline="0" noProof="0" dirty="0" smtClean="0">
                <a:ln>
                  <a:noFill/>
                </a:ln>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r>
              <a:rPr kumimoji="0" lang="en-US" sz="3300" b="1" i="0" u="none" strike="noStrike" kern="0" cap="none" spc="0" normalizeH="0" baseline="0" noProof="0" dirty="0" smtClean="0">
                <a:ln>
                  <a:noFill/>
                </a:ln>
                <a:solidFill>
                  <a:schemeClr val="bg1"/>
                </a:solidFill>
                <a:effectLst/>
                <a:uLnTx/>
                <a:uFillTx/>
                <a:latin typeface="Arial"/>
                <a:ea typeface="+mj-ea"/>
                <a:cs typeface="Arial"/>
              </a:rPr>
              <a:t/>
            </a:r>
            <a:br>
              <a:rPr kumimoji="0" lang="en-US" sz="3300" b="1" i="0" u="none" strike="noStrike" kern="0" cap="none" spc="0" normalizeH="0" baseline="0" noProof="0" dirty="0" smtClean="0">
                <a:ln>
                  <a:noFill/>
                </a:ln>
                <a:solidFill>
                  <a:schemeClr val="bg1"/>
                </a:solidFill>
                <a:effectLst/>
                <a:uLnTx/>
                <a:uFillTx/>
                <a:latin typeface="Arial"/>
                <a:ea typeface="+mj-ea"/>
                <a:cs typeface="Arial"/>
              </a:rPr>
            </a:br>
            <a:endParaRPr kumimoji="0" lang="ru-RU" sz="3300" b="1" i="0" u="none" strike="noStrike" kern="0" cap="none" spc="0" normalizeH="0" baseline="0" noProof="0" dirty="0" smtClean="0">
              <a:ln>
                <a:noFill/>
              </a:ln>
              <a:solidFill>
                <a:schemeClr val="bg1"/>
              </a:solidFill>
              <a:effectLst/>
              <a:uLnTx/>
              <a:uFillTx/>
              <a:latin typeface="Arial"/>
              <a:ea typeface="+mj-ea"/>
              <a:cs typeface="Arial"/>
            </a:endParaRPr>
          </a:p>
        </p:txBody>
      </p:sp>
      <p:sp>
        <p:nvSpPr>
          <p:cNvPr id="11" name="Прямоугольник 10"/>
          <p:cNvSpPr/>
          <p:nvPr/>
        </p:nvSpPr>
        <p:spPr>
          <a:xfrm>
            <a:off x="4214810"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Р</a:t>
            </a:r>
            <a:endParaRPr lang="ru-RU" b="1" dirty="0">
              <a:solidFill>
                <a:schemeClr val="tx1"/>
              </a:solidFill>
              <a:latin typeface="Arial" pitchFamily="34" charset="0"/>
              <a:cs typeface="Arial" pitchFamily="34" charset="0"/>
            </a:endParaRPr>
          </a:p>
        </p:txBody>
      </p:sp>
      <p:sp>
        <p:nvSpPr>
          <p:cNvPr id="12" name="Прямоугольник 11"/>
          <p:cNvSpPr/>
          <p:nvPr/>
        </p:nvSpPr>
        <p:spPr>
          <a:xfrm>
            <a:off x="6215074"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О</a:t>
            </a:r>
            <a:endParaRPr lang="ru-RU" dirty="0">
              <a:solidFill>
                <a:schemeClr val="tx1"/>
              </a:solidFill>
            </a:endParaRPr>
          </a:p>
        </p:txBody>
      </p:sp>
      <p:sp>
        <p:nvSpPr>
          <p:cNvPr id="13" name="Прямоугольник 12"/>
          <p:cNvSpPr/>
          <p:nvPr/>
        </p:nvSpPr>
        <p:spPr>
          <a:xfrm>
            <a:off x="4714876"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Я</a:t>
            </a:r>
            <a:endParaRPr lang="ru-RU" b="1" dirty="0">
              <a:solidFill>
                <a:schemeClr val="tx1"/>
              </a:solidFill>
              <a:latin typeface="Arial" pitchFamily="34" charset="0"/>
              <a:cs typeface="Arial" pitchFamily="34" charset="0"/>
            </a:endParaRPr>
          </a:p>
        </p:txBody>
      </p:sp>
      <p:sp>
        <p:nvSpPr>
          <p:cNvPr id="18" name="Прямоугольник 17"/>
          <p:cNvSpPr/>
          <p:nvPr/>
        </p:nvSpPr>
        <p:spPr>
          <a:xfrm>
            <a:off x="1714480"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З</a:t>
            </a:r>
            <a:endParaRPr lang="ru-RU" b="1" dirty="0">
              <a:solidFill>
                <a:schemeClr val="tx1"/>
              </a:solidFill>
              <a:latin typeface="Arial" pitchFamily="34" charset="0"/>
              <a:cs typeface="Arial" pitchFamily="34" charset="0"/>
            </a:endParaRPr>
          </a:p>
        </p:txBody>
      </p:sp>
      <p:sp>
        <p:nvSpPr>
          <p:cNvPr id="21" name="Прямоугольник 20"/>
          <p:cNvSpPr/>
          <p:nvPr/>
        </p:nvSpPr>
        <p:spPr>
          <a:xfrm>
            <a:off x="4714876"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Д</a:t>
            </a:r>
            <a:endParaRPr lang="ru-RU" dirty="0">
              <a:solidFill>
                <a:schemeClr val="tx1"/>
              </a:solidFill>
            </a:endParaRPr>
          </a:p>
        </p:txBody>
      </p:sp>
      <p:sp>
        <p:nvSpPr>
          <p:cNvPr id="22" name="Прямоугольник 21"/>
          <p:cNvSpPr/>
          <p:nvPr/>
        </p:nvSpPr>
        <p:spPr>
          <a:xfrm>
            <a:off x="3214678" y="2428874"/>
            <a:ext cx="527237"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З</a:t>
            </a:r>
            <a:endParaRPr lang="ru-RU" b="1" dirty="0">
              <a:solidFill>
                <a:schemeClr val="tx1"/>
              </a:solidFill>
              <a:latin typeface="Arial" pitchFamily="34" charset="0"/>
              <a:cs typeface="Arial" pitchFamily="34" charset="0"/>
            </a:endParaRPr>
          </a:p>
        </p:txBody>
      </p:sp>
      <p:sp>
        <p:nvSpPr>
          <p:cNvPr id="23" name="Прямоугольник 22"/>
          <p:cNvSpPr/>
          <p:nvPr/>
        </p:nvSpPr>
        <p:spPr>
          <a:xfrm>
            <a:off x="1214414" y="92867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Ф</a:t>
            </a:r>
            <a:endParaRPr lang="ru-RU" b="1" dirty="0">
              <a:solidFill>
                <a:schemeClr val="tx1"/>
              </a:solidFill>
              <a:latin typeface="Arial" pitchFamily="34" charset="0"/>
              <a:cs typeface="Arial" pitchFamily="34" charset="0"/>
            </a:endParaRPr>
          </a:p>
        </p:txBody>
      </p:sp>
      <p:sp>
        <p:nvSpPr>
          <p:cNvPr id="24" name="Прямоугольник 23"/>
          <p:cNvSpPr/>
          <p:nvPr/>
        </p:nvSpPr>
        <p:spPr>
          <a:xfrm>
            <a:off x="5214942" y="2928940"/>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В</a:t>
            </a:r>
            <a:endParaRPr lang="ru-RU" dirty="0">
              <a:solidFill>
                <a:schemeClr val="tx1"/>
              </a:solidFill>
            </a:endParaRPr>
          </a:p>
        </p:txBody>
      </p:sp>
      <p:sp>
        <p:nvSpPr>
          <p:cNvPr id="25" name="Прямоугольник 24"/>
          <p:cNvSpPr/>
          <p:nvPr/>
        </p:nvSpPr>
        <p:spPr>
          <a:xfrm>
            <a:off x="7715272"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О</a:t>
            </a:r>
            <a:endParaRPr lang="ru-RU" dirty="0">
              <a:solidFill>
                <a:schemeClr val="tx1"/>
              </a:solidFill>
            </a:endParaRPr>
          </a:p>
        </p:txBody>
      </p:sp>
      <p:sp>
        <p:nvSpPr>
          <p:cNvPr id="26" name="Прямоугольник 25"/>
          <p:cNvSpPr/>
          <p:nvPr/>
        </p:nvSpPr>
        <p:spPr>
          <a:xfrm>
            <a:off x="4214810"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Я</a:t>
            </a:r>
            <a:endParaRPr lang="ru-RU" b="1" dirty="0">
              <a:solidFill>
                <a:schemeClr val="tx1"/>
              </a:solidFill>
              <a:latin typeface="Arial" pitchFamily="34" charset="0"/>
              <a:cs typeface="Arial" pitchFamily="34" charset="0"/>
            </a:endParaRPr>
          </a:p>
        </p:txBody>
      </p:sp>
      <p:sp>
        <p:nvSpPr>
          <p:cNvPr id="27" name="Прямоугольник 26"/>
          <p:cNvSpPr/>
          <p:nvPr/>
        </p:nvSpPr>
        <p:spPr>
          <a:xfrm>
            <a:off x="4714876"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Ь</a:t>
            </a:r>
            <a:endParaRPr lang="ru-RU" b="1" dirty="0">
              <a:solidFill>
                <a:schemeClr val="tx1"/>
              </a:solidFill>
              <a:latin typeface="Arial" pitchFamily="34" charset="0"/>
              <a:cs typeface="Arial" pitchFamily="34" charset="0"/>
            </a:endParaRPr>
          </a:p>
        </p:txBody>
      </p:sp>
      <p:sp>
        <p:nvSpPr>
          <p:cNvPr id="28" name="Прямоугольник 27"/>
          <p:cNvSpPr/>
          <p:nvPr/>
        </p:nvSpPr>
        <p:spPr>
          <a:xfrm>
            <a:off x="5214942"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Е</a:t>
            </a:r>
            <a:endParaRPr lang="ru-RU" b="1" dirty="0">
              <a:solidFill>
                <a:schemeClr val="tx1"/>
              </a:solidFill>
              <a:latin typeface="Arial" pitchFamily="34" charset="0"/>
              <a:cs typeface="Arial" pitchFamily="34" charset="0"/>
            </a:endParaRPr>
          </a:p>
        </p:txBody>
      </p:sp>
      <p:sp>
        <p:nvSpPr>
          <p:cNvPr id="29" name="Прямоугольник 28"/>
          <p:cNvSpPr/>
          <p:nvPr/>
        </p:nvSpPr>
        <p:spPr>
          <a:xfrm>
            <a:off x="6715140"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Ё</a:t>
            </a:r>
            <a:endParaRPr lang="ru-RU" b="1" dirty="0">
              <a:solidFill>
                <a:schemeClr val="tx1"/>
              </a:solidFill>
              <a:latin typeface="Arial" pitchFamily="34" charset="0"/>
              <a:cs typeface="Arial" pitchFamily="34" charset="0"/>
            </a:endParaRPr>
          </a:p>
        </p:txBody>
      </p:sp>
      <p:sp>
        <p:nvSpPr>
          <p:cNvPr id="30" name="Прямоугольник 29"/>
          <p:cNvSpPr/>
          <p:nvPr/>
        </p:nvSpPr>
        <p:spPr>
          <a:xfrm>
            <a:off x="3714744"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Д</a:t>
            </a:r>
            <a:endParaRPr lang="ru-RU" dirty="0">
              <a:solidFill>
                <a:schemeClr val="tx1"/>
              </a:solidFill>
            </a:endParaRPr>
          </a:p>
        </p:txBody>
      </p:sp>
      <p:sp>
        <p:nvSpPr>
          <p:cNvPr id="33" name="Прямоугольник 32"/>
          <p:cNvSpPr/>
          <p:nvPr/>
        </p:nvSpPr>
        <p:spPr>
          <a:xfrm>
            <a:off x="7715272"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А</a:t>
            </a:r>
            <a:endParaRPr lang="ru-RU" dirty="0">
              <a:solidFill>
                <a:schemeClr val="tx1"/>
              </a:solidFill>
            </a:endParaRPr>
          </a:p>
        </p:txBody>
      </p:sp>
      <p:sp>
        <p:nvSpPr>
          <p:cNvPr id="34" name="Прямоугольник 33"/>
          <p:cNvSpPr/>
          <p:nvPr/>
        </p:nvSpPr>
        <p:spPr>
          <a:xfrm>
            <a:off x="3714744"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Т</a:t>
            </a:r>
            <a:endParaRPr lang="ru-RU" b="1" dirty="0">
              <a:solidFill>
                <a:schemeClr val="tx1"/>
              </a:solidFill>
              <a:latin typeface="Arial" pitchFamily="34" charset="0"/>
              <a:cs typeface="Arial" pitchFamily="34" charset="0"/>
            </a:endParaRPr>
          </a:p>
        </p:txBody>
      </p:sp>
      <p:sp>
        <p:nvSpPr>
          <p:cNvPr id="35" name="Прямоугольник 34"/>
          <p:cNvSpPr/>
          <p:nvPr/>
        </p:nvSpPr>
        <p:spPr>
          <a:xfrm>
            <a:off x="4214810"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И</a:t>
            </a:r>
            <a:endParaRPr lang="ru-RU" b="1" dirty="0">
              <a:solidFill>
                <a:schemeClr val="tx1"/>
              </a:solidFill>
              <a:latin typeface="Arial" pitchFamily="34" charset="0"/>
              <a:cs typeface="Arial" pitchFamily="34" charset="0"/>
            </a:endParaRPr>
          </a:p>
        </p:txBody>
      </p:sp>
      <p:sp>
        <p:nvSpPr>
          <p:cNvPr id="36" name="Прямоугольник 35"/>
          <p:cNvSpPr/>
          <p:nvPr/>
        </p:nvSpPr>
        <p:spPr>
          <a:xfrm>
            <a:off x="2714612" y="92867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П</a:t>
            </a:r>
            <a:endParaRPr lang="ru-RU" b="1" dirty="0">
              <a:solidFill>
                <a:schemeClr val="tx1"/>
              </a:solidFill>
              <a:latin typeface="Arial" pitchFamily="34" charset="0"/>
              <a:cs typeface="Arial" pitchFamily="34" charset="0"/>
            </a:endParaRPr>
          </a:p>
        </p:txBody>
      </p:sp>
      <p:sp>
        <p:nvSpPr>
          <p:cNvPr id="37" name="Прямоугольник 36"/>
          <p:cNvSpPr/>
          <p:nvPr/>
        </p:nvSpPr>
        <p:spPr>
          <a:xfrm>
            <a:off x="1214414" y="1928808"/>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Т</a:t>
            </a:r>
            <a:endParaRPr lang="ru-RU" b="1" dirty="0">
              <a:solidFill>
                <a:schemeClr val="tx1"/>
              </a:solidFill>
              <a:latin typeface="Arial" pitchFamily="34" charset="0"/>
              <a:cs typeface="Arial" pitchFamily="34" charset="0"/>
            </a:endParaRPr>
          </a:p>
        </p:txBody>
      </p:sp>
      <p:sp>
        <p:nvSpPr>
          <p:cNvPr id="38" name="Прямоугольник 37"/>
          <p:cNvSpPr/>
          <p:nvPr/>
        </p:nvSpPr>
        <p:spPr>
          <a:xfrm>
            <a:off x="2714612" y="2928940"/>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Г</a:t>
            </a:r>
            <a:endParaRPr lang="ru-RU" b="1" dirty="0">
              <a:solidFill>
                <a:schemeClr val="tx1"/>
              </a:solidFill>
              <a:latin typeface="Arial" pitchFamily="34" charset="0"/>
              <a:cs typeface="Arial" pitchFamily="34" charset="0"/>
            </a:endParaRPr>
          </a:p>
        </p:txBody>
      </p:sp>
      <p:sp>
        <p:nvSpPr>
          <p:cNvPr id="39" name="Прямоугольник 38"/>
          <p:cNvSpPr/>
          <p:nvPr/>
        </p:nvSpPr>
        <p:spPr>
          <a:xfrm>
            <a:off x="2714612"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А</a:t>
            </a:r>
            <a:endParaRPr lang="ru-RU" b="1" dirty="0">
              <a:solidFill>
                <a:schemeClr val="tx1"/>
              </a:solidFill>
              <a:latin typeface="Arial" pitchFamily="34" charset="0"/>
              <a:cs typeface="Arial" pitchFamily="34" charset="0"/>
            </a:endParaRPr>
          </a:p>
        </p:txBody>
      </p:sp>
      <p:sp>
        <p:nvSpPr>
          <p:cNvPr id="40" name="Прямоугольник 39"/>
          <p:cNvSpPr/>
          <p:nvPr/>
        </p:nvSpPr>
        <p:spPr>
          <a:xfrm>
            <a:off x="2214546"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Н</a:t>
            </a:r>
            <a:endParaRPr lang="ru-RU" b="1" dirty="0">
              <a:solidFill>
                <a:schemeClr val="tx1"/>
              </a:solidFill>
              <a:latin typeface="Arial" pitchFamily="34" charset="0"/>
              <a:cs typeface="Arial" pitchFamily="34" charset="0"/>
            </a:endParaRPr>
          </a:p>
        </p:txBody>
      </p:sp>
      <p:sp>
        <p:nvSpPr>
          <p:cNvPr id="41" name="Прямоугольник 40"/>
          <p:cNvSpPr/>
          <p:nvPr/>
        </p:nvSpPr>
        <p:spPr>
          <a:xfrm>
            <a:off x="5214942" y="1928808"/>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Д</a:t>
            </a:r>
            <a:endParaRPr lang="ru-RU" dirty="0">
              <a:solidFill>
                <a:schemeClr val="tx1"/>
              </a:solidFill>
            </a:endParaRPr>
          </a:p>
        </p:txBody>
      </p:sp>
      <p:sp>
        <p:nvSpPr>
          <p:cNvPr id="42" name="Прямоугольник 41"/>
          <p:cNvSpPr/>
          <p:nvPr/>
        </p:nvSpPr>
        <p:spPr>
          <a:xfrm>
            <a:off x="6215074"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Т</a:t>
            </a:r>
            <a:endParaRPr lang="ru-RU" b="1" dirty="0">
              <a:solidFill>
                <a:schemeClr val="tx1"/>
              </a:solidFill>
              <a:latin typeface="Arial" pitchFamily="34" charset="0"/>
              <a:cs typeface="Arial" pitchFamily="34" charset="0"/>
            </a:endParaRPr>
          </a:p>
        </p:txBody>
      </p:sp>
      <p:sp>
        <p:nvSpPr>
          <p:cNvPr id="43" name="Прямоугольник 42"/>
          <p:cNvSpPr/>
          <p:nvPr/>
        </p:nvSpPr>
        <p:spPr>
          <a:xfrm>
            <a:off x="2714612" y="1928808"/>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Д</a:t>
            </a:r>
            <a:endParaRPr lang="ru-RU" b="1" dirty="0">
              <a:solidFill>
                <a:schemeClr val="tx1"/>
              </a:solidFill>
              <a:latin typeface="Arial" pitchFamily="34" charset="0"/>
              <a:cs typeface="Arial" pitchFamily="34" charset="0"/>
            </a:endParaRPr>
          </a:p>
        </p:txBody>
      </p:sp>
      <p:sp>
        <p:nvSpPr>
          <p:cNvPr id="44" name="Прямоугольник 43"/>
          <p:cNvSpPr/>
          <p:nvPr/>
        </p:nvSpPr>
        <p:spPr>
          <a:xfrm>
            <a:off x="3214678"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С</a:t>
            </a:r>
            <a:endParaRPr lang="ru-RU" b="1" dirty="0">
              <a:solidFill>
                <a:schemeClr val="tx1"/>
              </a:solidFill>
              <a:latin typeface="Arial" pitchFamily="34" charset="0"/>
              <a:cs typeface="Arial" pitchFamily="34" charset="0"/>
            </a:endParaRPr>
          </a:p>
        </p:txBody>
      </p:sp>
      <p:sp>
        <p:nvSpPr>
          <p:cNvPr id="45" name="Прямоугольник 44"/>
          <p:cNvSpPr/>
          <p:nvPr/>
        </p:nvSpPr>
        <p:spPr>
          <a:xfrm>
            <a:off x="3714744"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А</a:t>
            </a:r>
            <a:endParaRPr lang="ru-RU" dirty="0">
              <a:solidFill>
                <a:schemeClr val="tx1"/>
              </a:solidFill>
            </a:endParaRPr>
          </a:p>
        </p:txBody>
      </p:sp>
      <p:sp>
        <p:nvSpPr>
          <p:cNvPr id="47" name="Прямоугольник 46"/>
          <p:cNvSpPr/>
          <p:nvPr/>
        </p:nvSpPr>
        <p:spPr>
          <a:xfrm>
            <a:off x="7715272" y="92867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Д</a:t>
            </a:r>
            <a:endParaRPr lang="ru-RU" dirty="0">
              <a:solidFill>
                <a:schemeClr val="tx1"/>
              </a:solidFill>
            </a:endParaRPr>
          </a:p>
        </p:txBody>
      </p:sp>
      <p:sp>
        <p:nvSpPr>
          <p:cNvPr id="49" name="Прямоугольник 48"/>
          <p:cNvSpPr/>
          <p:nvPr/>
        </p:nvSpPr>
        <p:spPr>
          <a:xfrm>
            <a:off x="5214942" y="392907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Т</a:t>
            </a:r>
            <a:endParaRPr lang="ru-RU" b="1" dirty="0">
              <a:solidFill>
                <a:schemeClr val="tx1"/>
              </a:solidFill>
              <a:latin typeface="Arial" pitchFamily="34" charset="0"/>
              <a:cs typeface="Arial" pitchFamily="34" charset="0"/>
            </a:endParaRPr>
          </a:p>
        </p:txBody>
      </p:sp>
      <p:sp>
        <p:nvSpPr>
          <p:cNvPr id="50" name="Прямоугольник 49"/>
          <p:cNvSpPr/>
          <p:nvPr/>
        </p:nvSpPr>
        <p:spPr>
          <a:xfrm>
            <a:off x="5715008"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В</a:t>
            </a:r>
            <a:endParaRPr lang="ru-RU" dirty="0">
              <a:solidFill>
                <a:schemeClr val="tx1"/>
              </a:solidFill>
            </a:endParaRPr>
          </a:p>
        </p:txBody>
      </p:sp>
      <p:sp>
        <p:nvSpPr>
          <p:cNvPr id="51" name="Прямоугольник 50"/>
          <p:cNvSpPr/>
          <p:nvPr/>
        </p:nvSpPr>
        <p:spPr>
          <a:xfrm>
            <a:off x="2714612"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Е</a:t>
            </a:r>
            <a:endParaRPr lang="ru-RU" b="1" dirty="0">
              <a:solidFill>
                <a:schemeClr val="tx1"/>
              </a:solidFill>
              <a:latin typeface="Arial" pitchFamily="34" charset="0"/>
              <a:cs typeface="Arial" pitchFamily="34" charset="0"/>
            </a:endParaRPr>
          </a:p>
        </p:txBody>
      </p:sp>
      <p:sp>
        <p:nvSpPr>
          <p:cNvPr id="46" name="Прямоугольник 45"/>
          <p:cNvSpPr/>
          <p:nvPr/>
        </p:nvSpPr>
        <p:spPr>
          <a:xfrm>
            <a:off x="2714612" y="392907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Г</a:t>
            </a:r>
            <a:endParaRPr lang="ru-RU" b="1" dirty="0">
              <a:solidFill>
                <a:schemeClr val="tx1"/>
              </a:solidFill>
              <a:latin typeface="Arial" pitchFamily="34" charset="0"/>
              <a:cs typeface="Arial" pitchFamily="34" charset="0"/>
            </a:endParaRPr>
          </a:p>
        </p:txBody>
      </p:sp>
      <p:sp>
        <p:nvSpPr>
          <p:cNvPr id="48" name="Прямоугольник 47"/>
          <p:cNvSpPr/>
          <p:nvPr/>
        </p:nvSpPr>
        <p:spPr>
          <a:xfrm>
            <a:off x="2714612"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О</a:t>
            </a:r>
            <a:endParaRPr lang="ru-RU" b="1" dirty="0">
              <a:solidFill>
                <a:schemeClr val="tx1"/>
              </a:solidFill>
              <a:latin typeface="Arial" pitchFamily="34" charset="0"/>
              <a:cs typeface="Arial" pitchFamily="34" charset="0"/>
            </a:endParaRPr>
          </a:p>
        </p:txBody>
      </p:sp>
      <p:sp>
        <p:nvSpPr>
          <p:cNvPr id="55" name="Прямоугольник 54"/>
          <p:cNvSpPr/>
          <p:nvPr/>
        </p:nvSpPr>
        <p:spPr>
          <a:xfrm>
            <a:off x="7715272"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О</a:t>
            </a:r>
            <a:endParaRPr lang="ru-RU" dirty="0">
              <a:solidFill>
                <a:schemeClr val="tx1"/>
              </a:solidFill>
            </a:endParaRPr>
          </a:p>
        </p:txBody>
      </p:sp>
      <p:sp>
        <p:nvSpPr>
          <p:cNvPr id="56" name="Прямоугольник 55"/>
          <p:cNvSpPr/>
          <p:nvPr/>
        </p:nvSpPr>
        <p:spPr>
          <a:xfrm>
            <a:off x="1214414" y="2928940"/>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Л</a:t>
            </a:r>
            <a:endParaRPr lang="ru-RU" b="1" dirty="0">
              <a:solidFill>
                <a:schemeClr val="tx1"/>
              </a:solidFill>
              <a:latin typeface="Arial" pitchFamily="34" charset="0"/>
              <a:cs typeface="Arial" pitchFamily="34" charset="0"/>
            </a:endParaRPr>
          </a:p>
        </p:txBody>
      </p:sp>
      <p:sp>
        <p:nvSpPr>
          <p:cNvPr id="57" name="Прямоугольник 56"/>
          <p:cNvSpPr/>
          <p:nvPr/>
        </p:nvSpPr>
        <p:spPr>
          <a:xfrm>
            <a:off x="1214414" y="2428874"/>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И</a:t>
            </a:r>
            <a:endParaRPr lang="ru-RU" b="1" dirty="0">
              <a:solidFill>
                <a:schemeClr val="tx1"/>
              </a:solidFill>
              <a:latin typeface="Arial" pitchFamily="34" charset="0"/>
              <a:cs typeface="Arial" pitchFamily="34" charset="0"/>
            </a:endParaRPr>
          </a:p>
        </p:txBody>
      </p:sp>
      <p:sp>
        <p:nvSpPr>
          <p:cNvPr id="58" name="Прямоугольник 57"/>
          <p:cNvSpPr/>
          <p:nvPr/>
        </p:nvSpPr>
        <p:spPr>
          <a:xfrm>
            <a:off x="7215206"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П</a:t>
            </a:r>
            <a:endParaRPr lang="ru-RU" dirty="0">
              <a:solidFill>
                <a:schemeClr val="tx1"/>
              </a:solidFill>
            </a:endParaRPr>
          </a:p>
        </p:txBody>
      </p:sp>
      <p:sp>
        <p:nvSpPr>
          <p:cNvPr id="59" name="Прямоугольник 58"/>
          <p:cNvSpPr/>
          <p:nvPr/>
        </p:nvSpPr>
        <p:spPr>
          <a:xfrm>
            <a:off x="5715008"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С</a:t>
            </a:r>
            <a:endParaRPr lang="ru-RU" b="1" dirty="0">
              <a:solidFill>
                <a:schemeClr val="tx1"/>
              </a:solidFill>
              <a:latin typeface="Arial" pitchFamily="34" charset="0"/>
              <a:cs typeface="Arial" pitchFamily="34" charset="0"/>
            </a:endParaRPr>
          </a:p>
        </p:txBody>
      </p:sp>
      <p:sp>
        <p:nvSpPr>
          <p:cNvPr id="60" name="Прямоугольник 59"/>
          <p:cNvSpPr/>
          <p:nvPr/>
        </p:nvSpPr>
        <p:spPr>
          <a:xfrm>
            <a:off x="5214942" y="4429138"/>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Ь</a:t>
            </a:r>
            <a:endParaRPr lang="ru-RU" dirty="0">
              <a:solidFill>
                <a:schemeClr val="tx1"/>
              </a:solidFill>
            </a:endParaRPr>
          </a:p>
        </p:txBody>
      </p:sp>
      <p:sp>
        <p:nvSpPr>
          <p:cNvPr id="61" name="Прямоугольник 60"/>
          <p:cNvSpPr/>
          <p:nvPr/>
        </p:nvSpPr>
        <p:spPr>
          <a:xfrm>
            <a:off x="5214942"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Я</a:t>
            </a:r>
            <a:endParaRPr lang="ru-RU" dirty="0">
              <a:solidFill>
                <a:schemeClr val="tx1"/>
              </a:solidFill>
            </a:endParaRPr>
          </a:p>
        </p:txBody>
      </p:sp>
      <p:sp>
        <p:nvSpPr>
          <p:cNvPr id="71" name="Прямоугольник 70"/>
          <p:cNvSpPr/>
          <p:nvPr/>
        </p:nvSpPr>
        <p:spPr>
          <a:xfrm>
            <a:off x="7715272" y="1928808"/>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Р</a:t>
            </a:r>
            <a:endParaRPr lang="ru-RU" dirty="0">
              <a:solidFill>
                <a:schemeClr val="tx1"/>
              </a:solidFill>
            </a:endParaRPr>
          </a:p>
        </p:txBody>
      </p:sp>
      <p:sp>
        <p:nvSpPr>
          <p:cNvPr id="90" name="Прямоугольник 89"/>
          <p:cNvSpPr/>
          <p:nvPr/>
        </p:nvSpPr>
        <p:spPr>
          <a:xfrm>
            <a:off x="2214546"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В</a:t>
            </a:r>
            <a:endParaRPr lang="ru-RU" b="1" dirty="0">
              <a:solidFill>
                <a:schemeClr val="tx1"/>
              </a:solidFill>
              <a:latin typeface="Arial" pitchFamily="34" charset="0"/>
              <a:cs typeface="Arial" pitchFamily="34" charset="0"/>
            </a:endParaRPr>
          </a:p>
        </p:txBody>
      </p:sp>
      <p:sp>
        <p:nvSpPr>
          <p:cNvPr id="91" name="Прямоугольник 90"/>
          <p:cNvSpPr/>
          <p:nvPr/>
        </p:nvSpPr>
        <p:spPr>
          <a:xfrm>
            <a:off x="1214414" y="1428742"/>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И</a:t>
            </a:r>
            <a:endParaRPr lang="ru-RU" b="1" dirty="0">
              <a:solidFill>
                <a:schemeClr val="tx1"/>
              </a:solidFill>
              <a:latin typeface="Arial" pitchFamily="34" charset="0"/>
              <a:cs typeface="Arial" pitchFamily="34" charset="0"/>
            </a:endParaRPr>
          </a:p>
        </p:txBody>
      </p:sp>
      <p:sp>
        <p:nvSpPr>
          <p:cNvPr id="54" name="Прямоугольник 53"/>
          <p:cNvSpPr/>
          <p:nvPr/>
        </p:nvSpPr>
        <p:spPr>
          <a:xfrm>
            <a:off x="1214414" y="3429006"/>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Ь</a:t>
            </a:r>
            <a:endParaRPr lang="ru-RU" b="1" dirty="0">
              <a:solidFill>
                <a:schemeClr val="tx1"/>
              </a:solidFill>
              <a:latin typeface="Arial" pitchFamily="34" charset="0"/>
              <a:cs typeface="Arial" pitchFamily="34" charset="0"/>
            </a:endParaRPr>
          </a:p>
        </p:txBody>
      </p:sp>
      <p:sp>
        <p:nvSpPr>
          <p:cNvPr id="62" name="Прямоугольник 61"/>
          <p:cNvSpPr/>
          <p:nvPr/>
        </p:nvSpPr>
        <p:spPr>
          <a:xfrm>
            <a:off x="7715272" y="2928940"/>
            <a:ext cx="503238" cy="485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Arial" pitchFamily="34" charset="0"/>
                <a:cs typeface="Arial" pitchFamily="34" charset="0"/>
              </a:rPr>
              <a:t>Г</a:t>
            </a:r>
            <a:endParaRPr lang="ru-RU"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49" y="175198"/>
            <a:ext cx="6190999" cy="580431"/>
          </a:xfrm>
          <a:prstGeom prst="rect">
            <a:avLst/>
          </a:prstGeom>
        </p:spPr>
        <p:txBody>
          <a:bodyPr vert="horz" wrap="square" lIns="0" tIns="26178" rIns="0" bIns="0" rtlCol="0">
            <a:spAutoFit/>
          </a:bodyPr>
          <a:lstStyle/>
          <a:p>
            <a:pPr marL="20137"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2" y="789748"/>
            <a:ext cx="3497809" cy="5209328"/>
          </a:xfrm>
          <a:prstGeom prst="rect">
            <a:avLst/>
          </a:prstGeom>
          <a:noFill/>
          <a:ln w="9525">
            <a:noFill/>
            <a:miter lim="800000"/>
            <a:headEnd/>
            <a:tailEnd/>
          </a:ln>
        </p:spPr>
        <p:txBody>
          <a:bodyPr wrap="square" lIns="144987" tIns="72494" rIns="144987" bIns="72494"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0" y="942209"/>
            <a:ext cx="3960440" cy="577291"/>
          </a:xfrm>
          <a:prstGeom prst="rect">
            <a:avLst/>
          </a:prstGeom>
        </p:spPr>
        <p:txBody>
          <a:bodyPr wrap="square" lIns="144987" tIns="72494" rIns="144987" bIns="72494">
            <a:spAutoFit/>
          </a:bodyPr>
          <a:lstStyle/>
          <a:p>
            <a:r>
              <a:rPr lang="ru-RU" sz="2800" dirty="0" smtClean="0"/>
              <a:t>   </a:t>
            </a:r>
            <a:endParaRPr lang="ru-RU" sz="2200" b="1" dirty="0">
              <a:latin typeface="Arial" pitchFamily="34" charset="0"/>
              <a:cs typeface="Arial" pitchFamily="34" charset="0"/>
            </a:endParaRPr>
          </a:p>
        </p:txBody>
      </p:sp>
      <p:sp>
        <p:nvSpPr>
          <p:cNvPr id="6" name="Заголовок 5"/>
          <p:cNvSpPr txBox="1">
            <a:spLocks/>
          </p:cNvSpPr>
          <p:nvPr/>
        </p:nvSpPr>
        <p:spPr>
          <a:xfrm>
            <a:off x="214282" y="274638"/>
            <a:ext cx="8472518" cy="507831"/>
          </a:xfrm>
          <a:prstGeom prst="rect">
            <a:avLst/>
          </a:prstGeom>
        </p:spPr>
        <p:txBody>
          <a:bodyPr wrap="square" lIns="0" tIns="0" rIns="0" bIns="0">
            <a:spAutoFit/>
          </a:bodyPr>
          <a:lstStyle/>
          <a:p>
            <a:pPr lvl="0" defTabSz="914400">
              <a:defRPr/>
            </a:pPr>
            <a:r>
              <a:rPr kumimoji="0" lang="ru-RU" sz="3300" b="1" i="0" u="none" strike="noStrike" kern="0" cap="none" spc="0" normalizeH="0" baseline="0" noProof="0" dirty="0" smtClean="0">
                <a:ln>
                  <a:noFill/>
                </a:ln>
                <a:solidFill>
                  <a:schemeClr val="bg1">
                    <a:lumMod val="85000"/>
                    <a:lumOff val="15000"/>
                  </a:schemeClr>
                </a:solidFill>
                <a:effectLst/>
                <a:uLnTx/>
                <a:uFillTx/>
                <a:latin typeface="Arial"/>
                <a:ea typeface="+mj-ea"/>
                <a:cs typeface="Arial"/>
              </a:rPr>
              <a:t> </a:t>
            </a:r>
            <a:r>
              <a:rPr kumimoji="0" lang="ru-RU" sz="3300" b="1" i="0" u="none" strike="noStrike" kern="0" cap="none" spc="0" normalizeH="0" noProof="0" dirty="0" smtClean="0">
                <a:ln>
                  <a:noFill/>
                </a:ln>
                <a:solidFill>
                  <a:schemeClr val="bg1">
                    <a:lumMod val="85000"/>
                    <a:lumOff val="15000"/>
                  </a:schemeClr>
                </a:solidFill>
                <a:effectLst/>
                <a:uLnTx/>
                <a:uFillTx/>
                <a:latin typeface="Arial"/>
                <a:ea typeface="+mj-ea"/>
                <a:cs typeface="Arial"/>
              </a:rPr>
              <a:t>                   Словарная работа</a:t>
            </a:r>
            <a:r>
              <a:rPr lang="ru-RU" sz="3200" dirty="0" smtClean="0">
                <a:solidFill>
                  <a:schemeClr val="bg1">
                    <a:lumMod val="85000"/>
                    <a:lumOff val="15000"/>
                  </a:schemeClr>
                </a:solidFill>
                <a:latin typeface="Arial" pitchFamily="34" charset="0"/>
                <a:cs typeface="Arial" pitchFamily="34" charset="0"/>
              </a:rPr>
              <a:t> </a:t>
            </a:r>
            <a:endParaRPr kumimoji="0" lang="ru-RU" sz="3300" b="1" i="0" u="none" strike="noStrike" kern="0" cap="none" spc="0" normalizeH="0" baseline="0" noProof="0" dirty="0">
              <a:ln>
                <a:noFill/>
              </a:ln>
              <a:solidFill>
                <a:schemeClr val="bg1">
                  <a:lumMod val="85000"/>
                  <a:lumOff val="15000"/>
                </a:schemeClr>
              </a:solidFill>
              <a:effectLst/>
              <a:uLnTx/>
              <a:uFillTx/>
              <a:latin typeface="Arial"/>
              <a:ea typeface="+mj-ea"/>
              <a:cs typeface="Arial"/>
            </a:endParaRPr>
          </a:p>
        </p:txBody>
      </p:sp>
      <p:sp>
        <p:nvSpPr>
          <p:cNvPr id="8" name="Текст 2"/>
          <p:cNvSpPr txBox="1">
            <a:spLocks/>
          </p:cNvSpPr>
          <p:nvPr/>
        </p:nvSpPr>
        <p:spPr>
          <a:xfrm>
            <a:off x="4648200" y="1047890"/>
            <a:ext cx="4038600" cy="5078274"/>
          </a:xfrm>
          <a:prstGeom prst="rect">
            <a:avLst/>
          </a:prstGeom>
        </p:spPr>
        <p:txBody>
          <a:bodyPr/>
          <a:lstStyle/>
          <a:p>
            <a:pPr marL="0" marR="0" lvl="0" indent="0" algn="just" defTabSz="914400" eaLnBrk="1" fontAlgn="auto" latinLnBrk="0" hangingPunct="1">
              <a:lnSpc>
                <a:spcPct val="90000"/>
              </a:lnSpc>
              <a:spcBef>
                <a:spcPts val="0"/>
              </a:spcBef>
              <a:spcAft>
                <a:spcPts val="0"/>
              </a:spcAft>
              <a:buClrTx/>
              <a:buSzTx/>
              <a:buFontTx/>
              <a:buNone/>
              <a:tabLst/>
              <a:defRPr/>
            </a:pPr>
            <a:endParaRPr kumimoji="0" lang="ru-RU" sz="2200" b="1" i="0" u="none" strike="noStrike" kern="0" cap="none" spc="0" normalizeH="0" baseline="0" noProof="0" dirty="0" smtClean="0">
              <a:ln>
                <a:noFill/>
              </a:ln>
              <a:effectLst/>
              <a:uLnTx/>
              <a:uFillTx/>
              <a:latin typeface="+mn-lt"/>
              <a:ea typeface="+mn-ea"/>
              <a:cs typeface="+mn-cs"/>
            </a:endParaRPr>
          </a:p>
        </p:txBody>
      </p:sp>
      <p:sp>
        <p:nvSpPr>
          <p:cNvPr id="12" name="Прямоугольник 11"/>
          <p:cNvSpPr/>
          <p:nvPr/>
        </p:nvSpPr>
        <p:spPr>
          <a:xfrm>
            <a:off x="285720" y="928676"/>
            <a:ext cx="8715436" cy="7371249"/>
          </a:xfrm>
          <a:prstGeom prst="rect">
            <a:avLst/>
          </a:prstGeom>
        </p:spPr>
        <p:txBody>
          <a:bodyPr wrap="square">
            <a:spAutoFit/>
          </a:bodyPr>
          <a:lstStyle/>
          <a:p>
            <a:r>
              <a:rPr lang="ru-RU" sz="1800" b="1" dirty="0" smtClean="0">
                <a:solidFill>
                  <a:srgbClr val="0000FF"/>
                </a:solidFill>
                <a:latin typeface="Arial" pitchFamily="34" charset="0"/>
                <a:cs typeface="Arial" pitchFamily="34" charset="0"/>
              </a:rPr>
              <a:t>баснописец – </a:t>
            </a:r>
            <a:r>
              <a:rPr lang="en-US" sz="1800" b="1" i="1" dirty="0" smtClean="0">
                <a:solidFill>
                  <a:srgbClr val="7030A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masal</a:t>
            </a:r>
            <a:r>
              <a:rPr lang="en-US" sz="1800" b="1" i="1" dirty="0" smtClean="0">
                <a:solidFill>
                  <a:srgbClr val="7030A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yozuvchi</a:t>
            </a:r>
            <a:r>
              <a:rPr lang="ru-RU" sz="1800" b="1" i="1" dirty="0" smtClean="0">
                <a:solidFill>
                  <a:srgbClr val="7030A0"/>
                </a:solidFill>
                <a:latin typeface="Arial" pitchFamily="34" charset="0"/>
                <a:cs typeface="Arial" pitchFamily="34" charset="0"/>
              </a:rPr>
              <a:t>;</a:t>
            </a:r>
            <a:endParaRPr lang="en-US" sz="1800" b="1" i="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усадьба –</a:t>
            </a:r>
            <a:r>
              <a:rPr lang="ru-RU" sz="1800" b="1" dirty="0" smtClean="0">
                <a:latin typeface="Arial" pitchFamily="34" charset="0"/>
                <a:cs typeface="Arial" pitchFamily="34" charset="0"/>
              </a:rPr>
              <a:t> </a:t>
            </a:r>
            <a:r>
              <a:rPr lang="uz-Latn-UZ" sz="1800" b="1" i="1" dirty="0" err="1">
                <a:solidFill>
                  <a:srgbClr val="7030A0"/>
                </a:solidFill>
                <a:latin typeface="Arial" pitchFamily="34" charset="0"/>
                <a:cs typeface="Arial" pitchFamily="34" charset="0"/>
              </a:rPr>
              <a:t>h</a:t>
            </a:r>
            <a:r>
              <a:rPr lang="en-US" sz="1800" b="1" i="1" dirty="0" err="1" smtClean="0">
                <a:solidFill>
                  <a:srgbClr val="7030A0"/>
                </a:solidFill>
                <a:latin typeface="Arial" pitchFamily="34" charset="0"/>
                <a:cs typeface="Arial" pitchFamily="34" charset="0"/>
              </a:rPr>
              <a:t>ovlili</a:t>
            </a:r>
            <a:r>
              <a:rPr lang="en-US" sz="1800" b="1" i="1" dirty="0" smtClean="0">
                <a:solidFill>
                  <a:srgbClr val="7030A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uy</a:t>
            </a:r>
            <a:r>
              <a:rPr lang="ru-RU" sz="1800" b="1" i="1" dirty="0" smtClean="0">
                <a:solidFill>
                  <a:srgbClr val="7030A0"/>
                </a:solidFill>
                <a:latin typeface="Arial" pitchFamily="34" charset="0"/>
                <a:cs typeface="Arial" pitchFamily="34" charset="0"/>
              </a:rPr>
              <a:t>;</a:t>
            </a:r>
            <a:r>
              <a:rPr lang="en-US" sz="1800" b="1" i="1" dirty="0" smtClean="0">
                <a:solidFill>
                  <a:srgbClr val="7030A0"/>
                </a:solidFill>
                <a:latin typeface="Arial" pitchFamily="34" charset="0"/>
                <a:cs typeface="Arial" pitchFamily="34" charset="0"/>
              </a:rPr>
              <a:t>                   </a:t>
            </a:r>
            <a:endParaRPr lang="ru-RU" sz="1800" b="1" i="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в подлиннике –</a:t>
            </a:r>
            <a:r>
              <a:rPr lang="ru-RU" sz="1800" b="1" dirty="0" smtClean="0">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asl</a:t>
            </a:r>
            <a:r>
              <a:rPr lang="en-US" sz="1800" b="1" i="1" dirty="0" smtClean="0">
                <a:solidFill>
                  <a:srgbClr val="7030A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nusxada</a:t>
            </a:r>
            <a:r>
              <a:rPr lang="ru-RU" sz="1800" b="1" i="1" dirty="0" smtClean="0">
                <a:solidFill>
                  <a:srgbClr val="7030A0"/>
                </a:solidFill>
                <a:latin typeface="Arial" pitchFamily="34" charset="0"/>
                <a:cs typeface="Arial" pitchFamily="34" charset="0"/>
              </a:rPr>
              <a:t>;</a:t>
            </a:r>
          </a:p>
          <a:p>
            <a:r>
              <a:rPr lang="ru-RU" sz="1800" b="1" dirty="0" smtClean="0">
                <a:solidFill>
                  <a:srgbClr val="0000FF"/>
                </a:solidFill>
                <a:latin typeface="Arial" pitchFamily="34" charset="0"/>
                <a:cs typeface="Arial" pitchFamily="34" charset="0"/>
              </a:rPr>
              <a:t>насмехаться</a:t>
            </a:r>
            <a:r>
              <a:rPr lang="ru-RU" sz="1800" b="1" dirty="0" smtClean="0">
                <a:solidFill>
                  <a:schemeClr val="tx2">
                    <a:lumMod val="75000"/>
                  </a:schemeClr>
                </a:solidFill>
                <a:latin typeface="Arial" pitchFamily="34" charset="0"/>
                <a:cs typeface="Arial" pitchFamily="34" charset="0"/>
              </a:rPr>
              <a:t> </a:t>
            </a:r>
            <a:r>
              <a:rPr lang="ru-RU" sz="1800" b="1" dirty="0" smtClean="0">
                <a:solidFill>
                  <a:srgbClr val="0000FF"/>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masxara</a:t>
            </a:r>
            <a:r>
              <a:rPr lang="en-US" sz="1800" b="1" i="1" dirty="0" smtClean="0">
                <a:solidFill>
                  <a:srgbClr val="7030A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qilish</a:t>
            </a:r>
            <a:r>
              <a:rPr lang="ru-RU" sz="1800" b="1" i="1" dirty="0" smtClean="0">
                <a:solidFill>
                  <a:srgbClr val="7030A0"/>
                </a:solidFill>
                <a:latin typeface="Arial" pitchFamily="34" charset="0"/>
                <a:cs typeface="Arial" pitchFamily="34" charset="0"/>
              </a:rPr>
              <a:t>;</a:t>
            </a:r>
            <a:r>
              <a:rPr lang="en-US" sz="1800" b="1" i="1" dirty="0" smtClean="0">
                <a:solidFill>
                  <a:srgbClr val="7030A0"/>
                </a:solidFill>
                <a:latin typeface="Arial" pitchFamily="34" charset="0"/>
                <a:cs typeface="Arial" pitchFamily="34" charset="0"/>
              </a:rPr>
              <a:t>                                                                  </a:t>
            </a:r>
            <a:r>
              <a:rPr lang="ru-RU" sz="1800" b="1" i="1" dirty="0" smtClean="0">
                <a:solidFill>
                  <a:srgbClr val="7030A0"/>
                </a:solidFill>
                <a:latin typeface="Arial" pitchFamily="34" charset="0"/>
                <a:cs typeface="Arial" pitchFamily="34" charset="0"/>
              </a:rPr>
              <a:t>               </a:t>
            </a:r>
            <a:endParaRPr lang="en-US" sz="1800" b="1" i="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заикаться</a:t>
            </a:r>
            <a:r>
              <a:rPr lang="ru-RU" sz="1800" b="1" dirty="0" smtClean="0">
                <a:solidFill>
                  <a:schemeClr val="tx2">
                    <a:lumMod val="75000"/>
                  </a:schemeClr>
                </a:solidFill>
                <a:latin typeface="Arial" pitchFamily="34" charset="0"/>
                <a:cs typeface="Arial" pitchFamily="34" charset="0"/>
              </a:rPr>
              <a:t> </a:t>
            </a:r>
            <a:r>
              <a:rPr lang="ru-RU" sz="1800" b="1" dirty="0" smtClean="0">
                <a:solidFill>
                  <a:srgbClr val="0000FF"/>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duduqlanish</a:t>
            </a:r>
            <a:r>
              <a:rPr lang="en-US" sz="1800" b="1" dirty="0" smtClean="0">
                <a:solidFill>
                  <a:srgbClr val="7030A0"/>
                </a:solidFill>
                <a:latin typeface="Arial" pitchFamily="34" charset="0"/>
                <a:cs typeface="Arial" pitchFamily="34" charset="0"/>
              </a:rPr>
              <a:t>;</a:t>
            </a:r>
            <a:endParaRPr lang="ru-RU" sz="1800" b="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версия –</a:t>
            </a:r>
            <a:r>
              <a:rPr lang="en-US" sz="1800" b="1" dirty="0" smtClean="0">
                <a:solidFill>
                  <a:srgbClr val="0070C0"/>
                </a:solidFill>
                <a:latin typeface="Arial" pitchFamily="34" charset="0"/>
                <a:cs typeface="Arial" pitchFamily="34" charset="0"/>
              </a:rPr>
              <a:t> </a:t>
            </a:r>
            <a:r>
              <a:rPr lang="uz-Latn-UZ" sz="1800" b="1" i="1" dirty="0" smtClean="0">
                <a:solidFill>
                  <a:srgbClr val="7030A0"/>
                </a:solidFill>
                <a:latin typeface="Arial" pitchFamily="34" charset="0"/>
                <a:cs typeface="Arial" pitchFamily="34" charset="0"/>
              </a:rPr>
              <a:t>talqin</a:t>
            </a:r>
            <a:r>
              <a:rPr lang="en-US" sz="1800" b="1" i="1" dirty="0" smtClean="0">
                <a:solidFill>
                  <a:srgbClr val="7030A0"/>
                </a:solidFill>
                <a:latin typeface="Arial" pitchFamily="34" charset="0"/>
                <a:cs typeface="Arial" pitchFamily="34" charset="0"/>
              </a:rPr>
              <a:t>;</a:t>
            </a:r>
            <a:endParaRPr lang="ru-RU" sz="1800" b="1" i="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автор идеи – </a:t>
            </a:r>
            <a:r>
              <a:rPr lang="en-US" sz="1800" b="1" i="1" dirty="0" err="1" smtClean="0">
                <a:solidFill>
                  <a:srgbClr val="7030A0"/>
                </a:solidFill>
                <a:latin typeface="Arial" pitchFamily="34" charset="0"/>
                <a:cs typeface="Arial" pitchFamily="34" charset="0"/>
              </a:rPr>
              <a:t>g‘oya</a:t>
            </a:r>
            <a:r>
              <a:rPr lang="en-US" sz="1800" b="1" i="1" dirty="0" smtClean="0">
                <a:solidFill>
                  <a:srgbClr val="0000FF"/>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muallifi</a:t>
            </a:r>
            <a:r>
              <a:rPr lang="en-US" sz="1800" b="1" i="1" dirty="0" smtClean="0">
                <a:solidFill>
                  <a:srgbClr val="7030A0"/>
                </a:solidFill>
                <a:latin typeface="Arial" pitchFamily="34" charset="0"/>
                <a:cs typeface="Arial" pitchFamily="34" charset="0"/>
              </a:rPr>
              <a:t>;</a:t>
            </a:r>
            <a:r>
              <a:rPr lang="ru-RU" sz="1800" b="1" i="1" dirty="0" smtClean="0">
                <a:solidFill>
                  <a:schemeClr val="accent2">
                    <a:lumMod val="50000"/>
                  </a:schemeClr>
                </a:solidFill>
                <a:latin typeface="Arial" pitchFamily="34" charset="0"/>
                <a:cs typeface="Arial" pitchFamily="34" charset="0"/>
              </a:rPr>
              <a:t> </a:t>
            </a:r>
            <a:endParaRPr lang="en-US" sz="1800" b="1" i="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организатор –</a:t>
            </a:r>
            <a:r>
              <a:rPr lang="ru-RU" sz="1800" b="1" dirty="0" smtClean="0">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tashkilotchi</a:t>
            </a:r>
            <a:r>
              <a:rPr lang="en-US" sz="1800" b="1" i="1" dirty="0" smtClean="0">
                <a:solidFill>
                  <a:srgbClr val="7030A0"/>
                </a:solidFill>
                <a:latin typeface="Arial" pitchFamily="34" charset="0"/>
                <a:cs typeface="Arial" pitchFamily="34" charset="0"/>
              </a:rPr>
              <a:t>;</a:t>
            </a:r>
            <a:endParaRPr lang="ru-RU" sz="1800" b="1" i="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дебют –</a:t>
            </a:r>
            <a:r>
              <a:rPr lang="en-US" sz="1800" b="1" dirty="0" smtClean="0">
                <a:latin typeface="Arial" pitchFamily="34" charset="0"/>
                <a:cs typeface="Arial" pitchFamily="34" charset="0"/>
              </a:rPr>
              <a:t> </a:t>
            </a:r>
            <a:r>
              <a:rPr lang="en-US" sz="1800" b="1" i="1" dirty="0" smtClean="0">
                <a:solidFill>
                  <a:srgbClr val="7030A0"/>
                </a:solidFill>
                <a:latin typeface="Arial" pitchFamily="34" charset="0"/>
                <a:cs typeface="Arial" pitchFamily="34" charset="0"/>
              </a:rPr>
              <a:t>ilk </a:t>
            </a:r>
            <a:r>
              <a:rPr lang="en-US" sz="1800" b="1" i="1" dirty="0" err="1" smtClean="0">
                <a:solidFill>
                  <a:srgbClr val="7030A0"/>
                </a:solidFill>
                <a:latin typeface="Arial" pitchFamily="34" charset="0"/>
                <a:cs typeface="Arial" pitchFamily="34" charset="0"/>
              </a:rPr>
              <a:t>chiqish</a:t>
            </a:r>
            <a:r>
              <a:rPr lang="en-US" sz="1800" b="1" i="1" dirty="0" smtClean="0">
                <a:solidFill>
                  <a:srgbClr val="7030A0"/>
                </a:solidFill>
                <a:latin typeface="Arial" pitchFamily="34" charset="0"/>
                <a:cs typeface="Arial" pitchFamily="34" charset="0"/>
              </a:rPr>
              <a:t>; </a:t>
            </a:r>
            <a:r>
              <a:rPr lang="en-US" sz="1800" b="1" i="1" dirty="0" smtClean="0">
                <a:latin typeface="Arial" pitchFamily="34" charset="0"/>
                <a:cs typeface="Arial" pitchFamily="34" charset="0"/>
              </a:rPr>
              <a:t>                    </a:t>
            </a:r>
            <a:r>
              <a:rPr lang="en-US" sz="1800" b="1" i="1" dirty="0" smtClean="0">
                <a:solidFill>
                  <a:srgbClr val="0000FF"/>
                </a:solidFill>
                <a:latin typeface="Arial" pitchFamily="34" charset="0"/>
                <a:cs typeface="Arial" pitchFamily="34" charset="0"/>
              </a:rPr>
              <a:t>    </a:t>
            </a:r>
          </a:p>
          <a:p>
            <a:r>
              <a:rPr lang="ru-RU" sz="1800" b="1" dirty="0" smtClean="0">
                <a:solidFill>
                  <a:srgbClr val="0000FF"/>
                </a:solidFill>
                <a:latin typeface="Arial" pitchFamily="34" charset="0"/>
                <a:cs typeface="Arial" pitchFamily="34" charset="0"/>
              </a:rPr>
              <a:t>карьерная лестница –</a:t>
            </a:r>
            <a:r>
              <a:rPr lang="ru-RU" sz="1800" b="1" dirty="0" smtClean="0">
                <a:solidFill>
                  <a:srgbClr val="0070C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martaba</a:t>
            </a:r>
            <a:r>
              <a:rPr lang="en-US" sz="1800" b="1" i="1" dirty="0" smtClean="0">
                <a:solidFill>
                  <a:srgbClr val="7030A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pog‘onasi</a:t>
            </a:r>
            <a:r>
              <a:rPr lang="en-US" sz="1800" b="1" i="1" dirty="0" smtClean="0">
                <a:solidFill>
                  <a:srgbClr val="7030A0"/>
                </a:solidFill>
                <a:latin typeface="Arial" pitchFamily="34" charset="0"/>
                <a:cs typeface="Arial" pitchFamily="34" charset="0"/>
              </a:rPr>
              <a:t>;</a:t>
            </a:r>
            <a:endParaRPr lang="ru-RU" sz="1800" b="1" i="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заслуги</a:t>
            </a:r>
            <a:r>
              <a:rPr lang="ru-RU" sz="1800" b="1" dirty="0" smtClean="0">
                <a:solidFill>
                  <a:schemeClr val="accent2">
                    <a:lumMod val="50000"/>
                  </a:schemeClr>
                </a:solidFill>
                <a:latin typeface="Arial" pitchFamily="34" charset="0"/>
                <a:cs typeface="Arial" pitchFamily="34" charset="0"/>
              </a:rPr>
              <a:t> </a:t>
            </a:r>
            <a:r>
              <a:rPr lang="ru-RU" sz="1800" b="1" dirty="0" smtClean="0">
                <a:solidFill>
                  <a:srgbClr val="0000FF"/>
                </a:solidFill>
                <a:latin typeface="Arial" pitchFamily="34" charset="0"/>
                <a:cs typeface="Arial" pitchFamily="34" charset="0"/>
              </a:rPr>
              <a:t>–</a:t>
            </a:r>
            <a:r>
              <a:rPr lang="en-US" sz="1800" b="1" dirty="0" smtClean="0">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xizmatlari</a:t>
            </a:r>
            <a:r>
              <a:rPr lang="ru-RU" sz="1800" b="1" i="1" dirty="0" smtClean="0">
                <a:solidFill>
                  <a:srgbClr val="7030A0"/>
                </a:solidFill>
                <a:latin typeface="Arial" pitchFamily="34" charset="0"/>
                <a:cs typeface="Arial" pitchFamily="34" charset="0"/>
              </a:rPr>
              <a:t>; </a:t>
            </a:r>
            <a:endParaRPr lang="en-US" sz="1800" b="1" i="1" dirty="0" smtClean="0">
              <a:solidFill>
                <a:srgbClr val="7030A0"/>
              </a:solidFill>
              <a:latin typeface="Arial" pitchFamily="34" charset="0"/>
              <a:cs typeface="Arial" pitchFamily="34" charset="0"/>
            </a:endParaRPr>
          </a:p>
          <a:p>
            <a:r>
              <a:rPr lang="ru-RU" sz="1800" b="1" dirty="0" smtClean="0">
                <a:solidFill>
                  <a:srgbClr val="0000FF"/>
                </a:solidFill>
                <a:latin typeface="Arial" pitchFamily="34" charset="0"/>
                <a:cs typeface="Arial" pitchFamily="34" charset="0"/>
              </a:rPr>
              <a:t>сотрудник </a:t>
            </a:r>
            <a:r>
              <a:rPr lang="ru-RU" sz="1800" b="1" i="1" dirty="0" smtClean="0">
                <a:solidFill>
                  <a:srgbClr val="0000FF"/>
                </a:solidFill>
                <a:latin typeface="Arial" pitchFamily="34" charset="0"/>
                <a:cs typeface="Arial" pitchFamily="34" charset="0"/>
              </a:rPr>
              <a:t>–</a:t>
            </a:r>
            <a:r>
              <a:rPr lang="ru-RU" sz="1800" b="1" i="1" dirty="0" smtClean="0">
                <a:solidFill>
                  <a:srgbClr val="0070C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xodim</a:t>
            </a:r>
            <a:r>
              <a:rPr lang="en-US" sz="1800" b="1" i="1" dirty="0" smtClean="0">
                <a:solidFill>
                  <a:srgbClr val="7030A0"/>
                </a:solidFill>
                <a:latin typeface="Arial" pitchFamily="34" charset="0"/>
                <a:cs typeface="Arial" pitchFamily="34" charset="0"/>
              </a:rPr>
              <a:t>;</a:t>
            </a:r>
            <a:r>
              <a:rPr lang="ru-RU" sz="1800" b="1" i="1" dirty="0" smtClean="0">
                <a:solidFill>
                  <a:srgbClr val="FF0000"/>
                </a:solidFill>
                <a:latin typeface="Arial" pitchFamily="34" charset="0"/>
                <a:cs typeface="Arial" pitchFamily="34" charset="0"/>
              </a:rPr>
              <a:t> </a:t>
            </a:r>
          </a:p>
          <a:p>
            <a:r>
              <a:rPr lang="ru-RU" sz="1800" b="1" dirty="0" smtClean="0">
                <a:solidFill>
                  <a:srgbClr val="0000FF"/>
                </a:solidFill>
                <a:latin typeface="Arial" pitchFamily="34" charset="0"/>
                <a:cs typeface="Arial" pitchFamily="34" charset="0"/>
              </a:rPr>
              <a:t>прославился</a:t>
            </a:r>
            <a:r>
              <a:rPr lang="ru-RU" sz="1800" b="1" dirty="0" smtClean="0">
                <a:solidFill>
                  <a:srgbClr val="5B1B49"/>
                </a:solidFill>
                <a:latin typeface="Arial" pitchFamily="34" charset="0"/>
                <a:cs typeface="Arial" pitchFamily="34" charset="0"/>
              </a:rPr>
              <a:t> </a:t>
            </a:r>
            <a:r>
              <a:rPr lang="ru-RU" sz="1800" b="1" dirty="0" smtClean="0">
                <a:solidFill>
                  <a:srgbClr val="0000FF"/>
                </a:solidFill>
                <a:latin typeface="Arial" pitchFamily="34" charset="0"/>
                <a:cs typeface="Arial" pitchFamily="34" charset="0"/>
              </a:rPr>
              <a:t>–</a:t>
            </a:r>
            <a:r>
              <a:rPr lang="en-US" sz="1800" b="1" dirty="0" smtClean="0">
                <a:solidFill>
                  <a:srgbClr val="0000FF"/>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tanilib</a:t>
            </a:r>
            <a:r>
              <a:rPr lang="en-US" sz="1800" b="1" i="1" dirty="0" smtClean="0">
                <a:solidFill>
                  <a:srgbClr val="7030A0"/>
                </a:solidFill>
                <a:latin typeface="Arial" pitchFamily="34" charset="0"/>
                <a:cs typeface="Arial" pitchFamily="34" charset="0"/>
              </a:rPr>
              <a:t> </a:t>
            </a:r>
            <a:r>
              <a:rPr lang="en-US" sz="1800" b="1" i="1" dirty="0" err="1" smtClean="0">
                <a:solidFill>
                  <a:srgbClr val="7030A0"/>
                </a:solidFill>
                <a:latin typeface="Arial" pitchFamily="34" charset="0"/>
                <a:cs typeface="Arial" pitchFamily="34" charset="0"/>
              </a:rPr>
              <a:t>ketdi</a:t>
            </a:r>
            <a:r>
              <a:rPr lang="ru-RU" sz="1800" b="1" i="1" dirty="0" smtClean="0">
                <a:solidFill>
                  <a:srgbClr val="7030A0"/>
                </a:solidFill>
                <a:latin typeface="Arial" pitchFamily="34" charset="0"/>
                <a:cs typeface="Arial" pitchFamily="34" charset="0"/>
              </a:rPr>
              <a:t>;</a:t>
            </a:r>
          </a:p>
          <a:p>
            <a:r>
              <a:rPr lang="ru-RU" sz="1800" b="1" dirty="0" smtClean="0">
                <a:solidFill>
                  <a:srgbClr val="0000FF"/>
                </a:solidFill>
                <a:latin typeface="Arial" pitchFamily="34" charset="0"/>
                <a:cs typeface="Arial" pitchFamily="34" charset="0"/>
              </a:rPr>
              <a:t>способности – </a:t>
            </a:r>
            <a:r>
              <a:rPr lang="en-US" sz="1800" b="1" i="1" dirty="0" err="1" smtClean="0">
                <a:solidFill>
                  <a:srgbClr val="7030A0"/>
                </a:solidFill>
                <a:latin typeface="Arial" pitchFamily="34" charset="0"/>
                <a:cs typeface="Arial" pitchFamily="34" charset="0"/>
              </a:rPr>
              <a:t>qobiliyatlar</a:t>
            </a:r>
            <a:r>
              <a:rPr lang="en-US" sz="1800" b="1" i="1" dirty="0" smtClean="0">
                <a:solidFill>
                  <a:srgbClr val="7030A0"/>
                </a:solidFill>
                <a:latin typeface="Arial" pitchFamily="34" charset="0"/>
                <a:cs typeface="Arial" pitchFamily="34" charset="0"/>
              </a:rPr>
              <a:t>.</a:t>
            </a:r>
            <a:endParaRPr lang="ru-RU" sz="1800" b="1" i="1" dirty="0" smtClean="0">
              <a:solidFill>
                <a:srgbClr val="7030A0"/>
              </a:solidFill>
              <a:latin typeface="Arial" pitchFamily="34" charset="0"/>
              <a:cs typeface="Arial" pitchFamily="34" charset="0"/>
            </a:endParaRPr>
          </a:p>
          <a:p>
            <a:endParaRPr lang="ru-RU" sz="1800" b="1" i="1" dirty="0" smtClean="0">
              <a:solidFill>
                <a:srgbClr val="0000FF"/>
              </a:solidFill>
              <a:latin typeface="Arial" pitchFamily="34" charset="0"/>
              <a:cs typeface="Arial" pitchFamily="34" charset="0"/>
            </a:endParaRPr>
          </a:p>
          <a:p>
            <a:endParaRPr lang="en-US" sz="1800" b="1" dirty="0" smtClean="0">
              <a:solidFill>
                <a:srgbClr val="0000FF"/>
              </a:solidFill>
              <a:latin typeface="Arial" pitchFamily="34" charset="0"/>
              <a:cs typeface="Arial" pitchFamily="34" charset="0"/>
            </a:endParaRPr>
          </a:p>
          <a:p>
            <a:endParaRPr lang="en-US" sz="1800" b="1" dirty="0" smtClean="0">
              <a:solidFill>
                <a:srgbClr val="0000FF"/>
              </a:solidFill>
              <a:latin typeface="Arial" pitchFamily="34" charset="0"/>
              <a:cs typeface="Arial" pitchFamily="34" charset="0"/>
            </a:endParaRPr>
          </a:p>
          <a:p>
            <a:endParaRPr lang="ru-RU" sz="1600" b="1" dirty="0" smtClean="0">
              <a:solidFill>
                <a:srgbClr val="7030A0"/>
              </a:solidFill>
              <a:latin typeface="Arial" pitchFamily="34" charset="0"/>
              <a:cs typeface="Arial" pitchFamily="34" charset="0"/>
            </a:endParaRPr>
          </a:p>
          <a:p>
            <a:r>
              <a:rPr lang="ru-RU" sz="2000" b="1" dirty="0" smtClean="0">
                <a:solidFill>
                  <a:srgbClr val="0000FF"/>
                </a:solidFill>
                <a:latin typeface="Arial" pitchFamily="34" charset="0"/>
                <a:cs typeface="Arial" pitchFamily="34" charset="0"/>
              </a:rPr>
              <a:t> </a:t>
            </a:r>
            <a:r>
              <a:rPr lang="ru-RU" sz="2000" b="1" dirty="0" smtClean="0">
                <a:solidFill>
                  <a:srgbClr val="7030A0"/>
                </a:solidFill>
                <a:latin typeface="Arial" pitchFamily="34" charset="0"/>
                <a:cs typeface="Arial" pitchFamily="34" charset="0"/>
              </a:rPr>
              <a:t>  </a:t>
            </a:r>
            <a:r>
              <a:rPr lang="ru-RU" sz="2000" b="1" dirty="0" smtClean="0">
                <a:latin typeface="Arial" pitchFamily="34" charset="0"/>
                <a:cs typeface="Arial" pitchFamily="34" charset="0"/>
              </a:rPr>
              <a:t>               </a:t>
            </a:r>
          </a:p>
          <a:p>
            <a:endParaRPr lang="en-US" sz="2000" b="1" dirty="0" smtClean="0">
              <a:solidFill>
                <a:srgbClr val="7030A0"/>
              </a:solidFill>
              <a:latin typeface="Arial" pitchFamily="34" charset="0"/>
              <a:cs typeface="Arial" pitchFamily="34" charset="0"/>
            </a:endParaRPr>
          </a:p>
          <a:p>
            <a:r>
              <a:rPr lang="ru-RU" sz="2000" b="1" dirty="0" smtClean="0">
                <a:solidFill>
                  <a:srgbClr val="7030A0"/>
                </a:solidFill>
                <a:latin typeface="Arial" pitchFamily="34" charset="0"/>
                <a:cs typeface="Arial" pitchFamily="34" charset="0"/>
              </a:rPr>
              <a:t> </a:t>
            </a:r>
            <a:r>
              <a:rPr lang="ru-RU" sz="2000" b="1" dirty="0" smtClean="0">
                <a:latin typeface="Arial" pitchFamily="34" charset="0"/>
                <a:cs typeface="Arial" pitchFamily="34" charset="0"/>
              </a:rPr>
              <a:t>                   </a:t>
            </a:r>
            <a:r>
              <a:rPr lang="en-US" sz="2000" b="1" dirty="0" smtClean="0">
                <a:latin typeface="Arial" pitchFamily="34" charset="0"/>
                <a:cs typeface="Arial" pitchFamily="34" charset="0"/>
              </a:rPr>
              <a:t>            </a:t>
            </a:r>
            <a:endParaRPr lang="ru-RU" sz="2000" b="1" dirty="0" smtClean="0">
              <a:latin typeface="Arial" pitchFamily="34" charset="0"/>
              <a:cs typeface="Arial" pitchFamily="34" charset="0"/>
            </a:endParaRPr>
          </a:p>
          <a:p>
            <a:endParaRPr lang="ru-RU" sz="2000" b="1" dirty="0" smtClean="0">
              <a:latin typeface="Arial" pitchFamily="34" charset="0"/>
              <a:cs typeface="Arial" pitchFamily="34" charset="0"/>
            </a:endParaRPr>
          </a:p>
          <a:p>
            <a:pPr fontAlgn="base"/>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endParaRPr lang="ru-RU" sz="2000" b="1" dirty="0">
              <a:latin typeface="Arial" pitchFamily="34" charset="0"/>
              <a:cs typeface="Arial" pitchFamily="34" charset="0"/>
            </a:endParaRPr>
          </a:p>
        </p:txBody>
      </p:sp>
      <p:sp>
        <p:nvSpPr>
          <p:cNvPr id="17410" name="AutoShape 2" descr="data:image/jpeg;base64,/9j/4AAQSkZJRgABAQAAAQABAAD/4QAqRXhpZgAASUkqAAgAAAABADEBAgAHAAAAGgAAAAAAAABHb29nbGUAAP/bAIQAAwICCgoKCgoKCgoKCggICAgKCAoKCgoICgoICAgICAoICgoICAoICAgICAgICggICAgKCgoICA0NCggNCAgKCAEDBAQGBQYKBgYKDQ0KDg4NDQ0NDQ0ODQ0NDQ4NDQ0NDQ0NDw8NDQ0NDQ8NDQ0NDQ0NDQ0NDQ0NDQ0NDQ0NDQ0N/8AAEQgAoADVAwERAAIRAQMRAf/EAB0AAAICAgMBAAAAAAAAAAAAAAUGAwQCBwABCAn/xABGEAACAQIEBAMEBQkGBQUBAAABAhEDIQAEEjEFBiJBEzJRByNhgRRCcZGhFTNDUmKxwdHwCDREU5LhFyRUcoJjg4TS8Rb/xAAaAQADAQEBAQAAAAAAAAAAAAABAgMABAUG/8QANxEAAgIAAwUGBQQCAgIDAAAAAAECEQMSIQQxQVHwYXGBkaHBEyKx0eEFMkLxFFIzcpLiFSPC/9oADAMBAAIRAxEAPwD2nnaUWx7iPA3Aj6PBkYY1jHw5NUCCD+BwrKDdwjgBBEi2/wDX78QlIqoMbaVe2kja3qMczjraOi+ACrMqteBfcbR2v6jHQra0Od0mSJVptfecDVBtHGy1M7GD6drYCcjVExYACDF8E2hWyoQyGN+x/hhnfAVVxMqtMKDBB7j0wLsOiFHjuY1iLDe3riqVE2zV3MXDyDIxZMRoWc1XjGoUA8WzOHiTkKHEM1i6JAavWONoArHGNRCXwbCVcw+BZgfUvtjGJ6PCp3wtmL9Lgoj1wrYxfyXA1H1RhGwoNZPLBdhGFYdwWylKThTLUIngoPfGHo9CpxFX/lgDrUwTNaWuLE4Jtw/cuVlOlgPvxz4ll4bxx8QH7MclUdV2BcxVKkkbnHQqZBuha4lnifNjoSIi7muYChMEjDVZOytT5kJ7mftxqDZlW4ux3Y/fjUazLK8cgb/jgUMRNzCY3tjUCwbV4wJufxwQAvjmaDCxxkES4XqvMGPsMAwfQwQfsIw7FoUuO1QZw6JyFfNLh7JspijhgUZ5nLCLYBmDHyROCApfkon7MYxMMgBjBZxqBkRgADGVyp2GFCNXCeW5FzGJtjpBb8gAfHCWPRXfI6dsYWiGpnoxqCmOvD+YWBscMzIZ+HcZLkTgDGy+WOKGAPTEpKysWOGR43iMoFozOs1m/TGSA2IvOWZI6h2x0xRGRrbO8xE74rRKypS4ycKx0W15gHfCDlTMcfA74JjGnxqRvbAMDc1xuDvhkIUMzzX2nByi5jRnsZ4f4dbiANepV8DN/REDs5CouWytcDrrVRIFRVhBTTUtVgg8YhZYWHTbu+H0K4s7UaW9X9TYmbx0I5wZXy84YUiGRxrNRWqUiTHxwRWS0siT2wDEWZ4KxBgWGGs1MEZvKMOxwyME+GUFifhN8BgDvDM2JjSMI0Mg5SrfGMTooR1uOAd8DKawFxHj3phsomYC1M45uAcNSNqbqynDl3OJFR74FynYN63nthWxkhk4ZRK2xhkFVzJUYFBKdfjxjfBygsAcW4vM37YNCtmvONZYXIOHsShLz3FCp3ODQLoGVOYj6nAyhzlWtzA3xwyibMRpzSR3xspsxUzHMJPfBURWysOLHD0TNfeyPj6tmeK6XDEcR1GNX/T0qQN1FpoNTtI1U3ubY49mlmliK/5eyR27RGo4f/X3b9zadPjAJE468px2TNngf54XKNZmrf0cagmSZIE3/wBsFGoKZPJWhYJ3nf7vTACZvw19N2kX6Ygj+eBaDTF7iWR3mcOibBGWpHYYoxAvw/LkfHCMNE+YzMYFDWL/ABDiHphkhbB9Ko25xmAmPFyMToaz1zwP2UPUEq4BG6t3+z/fHNLFUd52RwnLcM+U5Sr5faGF+k3H4bfhhc8ZGcJROUKhJOpCBvP8u2H7hTOtm1NhPz/o41BF/jNEx0jDJgaErigcb/dh9BKFzNcMdvX7Ma0CgVm+UmO+BmBlBv8A/A1SbKd4GNmBkZhV5GqQRpIIwcw2Vi5n+T6inY4opITKyovKlT0ODmQchBxPhng03q1Dpp0kao7G8KgLMbAkwAbAEn0OBnSVsGRt0keb/wCzTmwM/m0qZms5zhZqC1NJFco9Wo1WpCjw64pDpSmRT0mqOoikF87ZcVObV7/X8nobVhvInW7rrwPUacF/DHq2eZRzM8NI8oP3YCZqLnCeWGa5JwrkkMosZctwGIBG9sI5FMox5Dgy7A99oxNtjJFPimVGCmZi9mcsvfD2ToovoGwGBbNSMWzoiIxglHMIPXDWSZSq0kA7T/W2NbBQHrkCRO+GAVkpg4Bj6OcO5gog2tPf6v8At92PIlCTPYjOKLef44m0gyPXGjBmlNAp88hHbFaaIWgHxVApBEQcWjdCAvjGaAExhkYTc/xanvGGoAFzPF1mcagZiannkncCRgUENcvZ8EgSDcwoj+v3YVoI5cN4IHmYJ/r5W+GIuVFUrO6ns4Rmk3t3/wDzA+JSG+HqQVvZbS1Tp27YHxGF4Z5n/tw5Kpk+HA0FWM3mlytRiLKjZfM1bCLlmoqLkCJ80wY7RitYdc9CuBhJz7tTwFwji9bK1UzFNgz0HLor3UkIyxsIlWIkTbdWuD5mHiOMlJHfPDUlTPq4fZ/l13UyNwT942Ex64+jztnhZUQ53gtFR0qBjW+IdAXWpqAbfdggAtdSdvxwyFZEmb074YW6BXEuK4KQrYqcSz5xRIkwFW4xhqBZVrcewKDYPr8yYNAKmY5j+ONQATW5gwaFsrHmbGoOp7jyPGiB5p+eOOjssu1eYpHmP8sNQrZzJcxR9b92C0CybNcaY9xH44WhrBud4ixEfDBoYXa1A3wbFZFlODaj6YFgSDmV5LWzawRuVv8AvnCZiiQy8J4dl0aYvFr2wjbKKhuHM9JVECLbR/HEcjKZkd0uc1O3++M8MymcznN22nb9+AsMLxD53f2wv7UtPiNJeH0mpstHO5irUrrqBJo1c5lcvSVGVb/R3FV6wcqzGAqwcebtEs1Rjzd+B6GDBr5nyR5Sz1ReqKk6X0k72K+a0WAgSDEg95xy5ZLeu46LT0R9E/Yr/acpcWLpZK9LK0alSjB/OCrWp5h1cAKabf8ALMqzqXxSCLNHuYGKsTyXmePjYTh6j1xHjAx2JWcjZTy+eDd74LRt5RzfEALYNAYFzvEhgpE2xdz3Fh64okCxaz+emb/PDiMU+JZ+O+HFYBzPGPjjUAqVOKzgD0Va3E8YUFV8yScEFHSOexxgHtfKZ09mnHGdRabNscNYGjgzkd8azUTLzaBvgDJklHnZO+Foezlfm5MajWiDLc9gdvnjULmRco81qws0fDAoezpeJE3DT874wTLM8ZYC84wCpQ5oIwaMX15zMb2wKMfND2nZZ/pGbIkI2erhV0yg15ohY7QAP1bBpvGPl5/vl3s+lw5LLHuQqZfIAHUqGSyE9IvakvVYX0si3JjrMyG1NKTlo3uDFRjbXE9I/wBkt3pVs1qJJbL0gCQQRpqEEXLb2Y3/AFfl3/p6Vy8DztvlpHvfsb/zvGCce8keI2U/ysR3w9IFlOvx/wCONlA2BuIcfjDZRGLed4wScPQLBua4pGNRrAWarlvXB3CtlCnwZ2O3z2wAIK5bk5j5YPzEYRsoggnILDzAfbP++FzoZxZZXkAGYjaxkfuxswMoIqckP9W3zj+eKWCjYuT58gyDhHAVSGvhntBB3bEXAopBWv7QFIixwuRjZwJmeMB7howUqBYs8R42wO/3f1tiyoVmGX5nJ742UW2S1ua474GU1nKPNG3Vg0FMP8K5vuDO3xxNxLRkMlLmsEm9j29cSorZVr56Ljv2wUBijzpz14DZYalAzGYWiwMltLWLLcABWK6iTYMI1EaWli4qw3FPi6KYeG5qXYrPMPP1TrrG398p3uD/AHoxfuN4X1mfMMfNy/fLvl7nvR/Yu5ChRI0LdfLTtqJ2TJfuj7oPc4Lvt8u8Krp9xtflLmg5UZl1IDCjUAMQNXi01BIPmILTNwT2x07LP4anLlH3OXaYZ3GPb7G0+C87aqdMzqBpoZJknpElj3adz6zj6bDqUVJcUjwJ3GTi+bLNTmQYrlEszpcWVt9j+GAEnWih7z8DhWw0ZVfCGwH7/wCGBbNSA/F8xSuVA+zBViMXM1zPTphmcqiqJLkhVA+JMAffhpNJW2BJt0gfT5pSouumyuhLAOhBUlWKtcWJDKVPxBwItSVrVBlFxdMkyPNZU/hguJkw0OcdR9PgMJlSGszPHAe84JmyweLudpxqQohflwnthrEJaPMTDvg2aiyvOTf1OComM8x7RNAkz5kWBvLuqDciwLSfgDviWI1BW+aXi3XuUhFydLtfkrNOe0TmSrUz1OqAjfQ6iimq+JTLhmpVDTrOtY6uoah0BenqVhKt8/tOPJY/BpNJdvee1s+EvhcdV1RthubcfRo8SivmOaCcMajClzG3xxg0E8nzgw7YWgoZOEc6yRJg4VxHTGfmLnynRytWsSQaVF3kQfKpIIHoLFp2AOOTFbhCUuSZ1YUc81Hm0jy1znxqvnaxrpU1Uah1UVqHqQQCygBWCAOHiDcaTubfMbRivEm5cPpu9z6LAw8PDgoyvNxqtX/Qr0ONZnU6tS8QrVYGpY6irkkyzqTJME6fuJnCN8R8seDpcC0OI5iP7vsBJPhz9Vf8y214tJNoMYGY3w1/siP6Xm6rP5aIVQ1zZgWYkQjOTHh7H8bwrbqkPUFrJt935GDlTm98s1NKtQucyyikqTpAUHVZiCCWqIxgWCm07+nsG0OElB8ZJVwrX3d+B5u2YEJxzwT0TtvnpW6uCZsleZZ3OPrT5ovZPj3xwrCkWk5og74RoYtU+aQcLRitn+IBhY4yM0a/59qs1KpTDLLKoYEBiabsVaAdQBIDgEqw6TYG68W3YuXClT108m6OjZcO8RWtNa70rFfkrPtSp1VD+IKZBp0yw06SSXKaUk6mJJ88GBacebse1ZMOeZ/tSaXZxO3acDPONLfavt4Dtl84DecfRWmrR49VvL68QwjMwzwWsSRhGxTfHAeW8myKT40wJgA3i+3x2vf4Y5HOd8Doio0eYqWY+0fbtjrIGdTNkdv6+zDox19NU9sOjITvajm9NNNLEe81W36OodiRBEgjvGPE/VZyUYxi9dX5bvqev+nxi5NyXZ5mteC5uu+vxSQyqryBJEsqMx1BrGqtQg+YBTJBsPnJL5rTevNvfvvsfpyR7apKml4Lhy+xuHkDNO9HW6qC1WoSViCdVyI7TIveBcAyB9XsM5Tw80ubPndqjGE6jupDEW+GPQOQko8QC7CfgcYzJ6fMg+suNQLJGzyHYRgho643mycvWBBINKot9jKkRex3xy7X/wAM+5nTs/8Ayx70JHBOGgrlbkatVhIH5qq1tKlNxPWQvp1aRj458euPW4+ku664CtmMuPFe/wDiK4FkO1YgdxO19j64onSv7i9cAhXyy+/k7IxNqfauAfrWvHnt89iuH/ty63G6/iWOWsmG13MeCIA0g/n8yL6QSRvHa9r65lN10+S5jJdaexX4hQA+iPcyrHY76KZjrAZfrEhxq6YMHfp2V1jL/svr5EcZf/W+5/QvHjEY+4Z8wS0uN4QB23GDjGLGX4ycKzF8ccJwKCAuYn1NLHp8NugMylmWWAJDLCixkMTvYCSfmf1TN8RK9Gl6Nnu7BlyN8U35UjVTcMqrVZpfSp8DTNgVKUzJDiF1VUqG2u7QxFx42RbqW+748659m+qrTSj08z3291Vwv6du43Fy5UU00GwC6R3stheTNgLyZ9cfbbI7wY91eWh8ntOmLLvG3J8LO9ji7ObeHeGrB2xJgHbhHGmVYVo+eFyoKbRr2toPbHRQlg3MUE7yPsOGo1g7PU1VWaSdKk/bA2+04njYnw8OU+SbL4Uc81HmzX3O2bFQ0lRgdOhmbzKCWXVtMjTIIMX74+a27GWJKNa0uHNnubJDIm+0CZfKNMOVadCMwDDpipUYDUo8pq72ja2kgeW92iO7NuTNjcguRlaQGxDt/rqO1/iJj5Y+v2KNYMfH6nze1O8V9cC/x7irU6bMBLKOlTMFjIQNpBIVmtqAMfLFcfFWDByfXI2Dh/EkomPC8y1Wkj6YLKCwEwGFnAkKSFYEAkCQJ7jD4OIsSCkuImLHJJxJWydTsp+7FiSJ8tlKgvoNrzH4nCtpFUmy3zA9bwKgZCF0GTEfDHHtdfBl3e51bNfxI94I4ZTj6Lc2Vj9a3uyO1jv9f5Xx8Y+P468j6Rdb+vMR66DxXuL5jMfqn/EP8N5sR998XW7++QnXD7E+ezp8SqtoKGbrv9IEbraSBvP78BLdp6PkHTXX1X2DvKW5Aj8y3cf59S9hJHV9l9u+JT0CutQdxPKxTyW4AIQgh1geFpsGLMDMdNRiR3JIE9GC6xfFcua60JYi+R9z+nW8JtwumNz3Ak7SxCgfMkAfEjH3MpJbz5ZJvcW04AuNYpxuEDCswv8AMDshTQCb6ngKegESJLLpYzANxvMQJ83a9q+C4rz7vZnds+B8RSb8O8Krl/w3x3qaauzkcWtAVxuqqwSwAEgmxjVG9xYgFf8Ay+Y8D9UalkcXrr5aHr7AmsyaYjcQpUizN4xEktANOCWVJmdRHVRpmxEwJkKBjyEz0afIZODc30lCJrWRUpgXF1aAwsxJMkwIuSMers+1ZYRhxzLyb1+p52NszlJyrTK/NbvobOy+dK7Wx9JVnhosrx04XKMSjmU4ZRFIV46Duo/djURLeWzVI+ZcbUZGPM2Xy9Si6aD16VtqB86kwQZFhuMebt8msB9tL1O/Y/8AlTXD7GmeJcrU9QASpHT3rz1FT3fshb7GE9ox8ldcfU+nzN70v/FBXKcnUfCYsjgimT5q6iepRM1D+qLH179lff6g+LJcF/4oAcN4ZWUuKeYYBBrVTfvYErUEaiG6hT7GxM4tHHnGqb8xXh4cv3RL+b59qVFZK0rVin0gAJUFNm0xp02BqObWmD0lQBbEx8TF3vl6X92Ths8MPd2+tfZGx/Y5zXT8OqtZ6aBGUUwzaSQxdnszGdLNdhvIm4x6ewY2WDjJpJbta5nn7bhZpJxT7fp7D1W5nyo/TUv9S/zx6n+Rh/7LzPO+DP8A1Ys+0fmum9HRQqprNRQ6rpM0yG1hpDQNiIgkgC4LY83bNpWSoS1vWuVP8HobLgvPco+fMGtzytbhzLVYfSDSamw1e8Y030s7BVXSzqhfSosDYtuZy2hS2epNZtNL1eu/h3lY4Djj2k8vOtNxDlKXVlR/6TEeb/LXuLd/rfK848FPR+HX9Hqvf/fXmJQok1XgT7+tcX2zD/s7/s9trxjoS08uHYTT6vtMuI0mFVyVgGYJIAvXXYlLWlrz6dxC1otPTs7x83V/gZOTCdf/ALLiNQP6Qeij13+z7cTmuqo19XYO4+n/AC+VsAKdZREMIEHsW1bD6xbeb2xSEqnfiI1caA/M/GgalNaTSoV3Y9S9SlAoYECVhiwi4YTa2Pc27a1NJYb03ur38PueZsmzuNua13a+oSyfNaAAF7gCbMb/AG6YJte/x7jHo4e24ORZpa1ro9/E4p7JiZnUePYXk5woneoPub/64L23A/29H9hP8XF/1FvinGEaoT4oWnuYsTKqsGVDAkr6gAKpEkynze1z+JiuS1XDyR7uzwyYai1rx82WeDcOfMEEFqWXMAsWJeoNpphulVgfnCIhekPvjkljzrLb9jpjgwi80kr63/Yvcq8p0hUqhg1QhRoV+pQQRJAKqklWA1EGLgGcRTvePKdL5dO464xwVNRApJMVQBFMeWiGUgeEQIaoouTAv1eQVrQ588ubIcjk6Qdh4SHrYranYVA1SmB0L5VXp6jYm5tJ7RJTe62H/EOPvYyTSa4qz5Vqm0SU6uNYS2mZGBYGyFqxAvsO+NKSire4jGLbpFLI8yIzMoZDoUEjUNYMtqld7AKdu/2Y4obZhym4qS0S771v23HdLZZxgpZXq33cPzvDObzUKTEEKx3jYHuYA+ZAxx/qs6hCHN/Rfk6f0+PzSfJdfQR85SHiMBpEEoICfokamvcdqiD4AKLAY+bvrXiz2+uAbqwKDRF/BS2nZglWOkmwNV4VtiSRZlLJICqxa4eOmoxHoL+pJJImNwwEgzbsRjMoUOKZJXCqy6utI7EEsAYPTF7SCp7XvgxHuibIcFpEKfDkaajecx0pA/SmwYST3jGd8+QVN9JBarwKiJIpi1NH3JuagGqxO6tEX723IBs76os0+WKOtwaKkK9BQCBYkywkkTqIuAWF4gjpwtuvPriM8SXMAZOgAtYKFA8OtCgMbHUoEKR9kJBvbcHF+Xhy68yV7/ybJypAeheCKLQsm8KgYgbECR5tptuYin8rfd1z8gvf58xIn3hvvUqm5XvXqeg7bRvAg3Bxbhu5cOxC9b1zJM7PjuJmzwNQ7V0+FtJtBnf7tWi09H2j89fUYeVQdYBt7ut9cHZ6MW038xGr6uxB1iEmtPxXMVPq7KHMdIfRaUQdOZGwYgaazqbOQ3Y9RnaQCIBb+T7vbyBenXMT8nwdWchkVgaVYAMncLII1Te1jYx3GGb3a8jJ1utDDnuXqI8Q+DROk0yB4SbEdvc7HVeJ2O0EYnW7xKrEnzfmWKXL1Gx8CjBrFY8NNmClR+Z8oCmDMSd9sK0vQZTlzfmUc3wGmFU+DSllqmPDUGULNf3VjBVRJEgWnG018DZ5VvY4cKzHSGO8CB2B7afiLXEmP1cSBZVyQ0ZqoB9bUZtMMsL3LSfBF4GwidJg8OuuInAy4sOtTeBUpT540k1Ne1p6EtHrO64utV5kXvA9OiwcDc6KRM64mm60TEn0DnY2gmRct+fuIwlUVgSJAvj6/Y55sCD7K8tD5zaFlxJFTM1mFRF0O2vUIUpbpL6nUuGChUkMAZGqJi/FibVOOJFqLp6b1vfmtK79+h14eBFwks2q13Pdu7HrfduCmUyitNx0sVPy27ekTEwZEmMehDEk1r2nnzik9HyKXCee8rVIWprpqV1mqCzKGUyARTQ1ATBIhSBFyLT5f+fHEVSTSPQ/wpQ1i0NnDOVcnUNRjnKCAVmChqwErTp00kkLqKlkZlMgMCZDDeWHtOG3J8L0rdokvbnxZbEwMRKKS1rW+1t/R8jvmvI0k0inXp1wSoZ6TSqk1ArKSV8wWWKxsRcTbh/UNoWNOCjwT69C2yYTwoyzca69TVbksdQ30ltxGpqgBvp9aD9v1rG0cda9cF3ncpaDVzE2misdqz+h6afiKOw2hbWiNzuZ0BPUU8kAKb/tVAPkqIvqZ8voPSO5PKx+JVzdWCv/AHT/AKeo9/2Z32+eCgtkfK3GxUFUAqRSR0lW1HqjzCRpaWNuoQB1dhSUarwMpDFVMq4/Zy6feFPxifj/ACwi3+YQtlanvHI75gj0PQtSRus7ftbbbxJ7vDrmMxSylcFagj9ExPS3qnoLzq+reNtjF73eH+vXmJV348zY7SK1GQ2gZeoSwJ0A66IQFQh1FhqKmQV0mx12gtYtcbXv+Cj0YjZnK1dTFKTEzWKgrALeNUZATBIDggzBsdpkY6VFVrXryRPNyv0AGSzXEamYlsjoRmAbrRjTVnDVCYaXIsQAon5yKVh1o9fEFz6o2Ny5l3V1LK4WKwNlgavo5TtMkq8QTs0z0RCUdOHDn2/gbN1oVeY8q30Q6lYFc0CAZeV8YlGBIUkEEH0Qgjq03D0l4d3DrvAt3T69hU4PQ9/tEmspOkjdXIuTfcfOTbYPKXyrw4+xq3/YOcQEpUgeahSaYnvTAJPhvNp3ZrT0xJCcfFjxVktJtzB6a2Xfb1WT+iPwBgk79SnCcPB9bxxb4hxoDNLlyd1zBC+G25YJIfw9OkiZHYhettQXFK+Ry7ibetMbuXcxKCfS/wA7QfkTvAk/DEGNwCOa/vFNpu6IT9ygxYiZqev8SBwAc5pyEqwCnykeWfr0/wBoEdOv1veRENSMurIsEZrLnWCFNzXE6P8AMQV1mWFtddu3mUjp3wVL24mcTLmPjtKmyh1aXQMIj10kXYGQYm0XF749rY9sjh4eR3vPMx9lliSuIHznM1ErCoZDKQG8phuoWLbgMJg9+4MDatvjkTitVJP1p+jY2z7HPM1J6NNdu616pAZOet51k6jAppKhTdZLJJN9xYxIjbEpbdi3pQVsMH/YppxSnSqaQCG1CdKiDeIA1iJubdyp+GPNd0exCDavQLDmLSpk1BJbampUFhbesNXWrNsJDEdwTz4MLhF89d/PX3L41Z5arTv7qNg8vZucsjrPvPpDgtpDaSKqoCCzCFlIhuyk6QSMNGKu6OLG+WWUsUc0T4d4l8uCJp/WTW4O5/xCSBvCxudVHFa+PPrgSUjPnPMTTojcmmzGYMlggvFjuRK2sYmwwL3jxFsN7pLRLu0bX1tG3xMyd9yLxhhgdmFk2tCsY73UgbMvlJ+UdjBAbaWivd9R0k3q+f0OcJy6qtbSFHl1NTXpd2ZAagis2pm2c6hLBtwIxWVtq+vQnFIZG8zC969FNpuA/fULRHYR6GREVw7mU661LvDKgGs+uaqGfsoubRqmNrle/eAwl7e5k+urFHIVUCMzMNIpAt1ssA1KIuzQqiwBdtIW+w1HF2np9kKmtfuw8PazSMhmyq6DpAfOUSSNIE+7ZhFyN9wfhjRwnHdZnJPRsk/4r0B+lyUg2P0qYPbYX/HDOEt2plkJl9tYBP8AzORIg6gazRDRE6VnuBM9/liSwX2lXOJHU9sdK8VclZdUCtViImfzJ7Ed/wCGLZH2kXlA3MPtTSsPDNTLPTZQYSuBcMYCipTWozSJhdUkxBJjA+G07Ncao64ZSIrqbfnD6z1ahvqINiO2El+zy5f2ZVf9/wBBnMMAP/idyARpIO7kv9W5YnuSSbhPuUW7UgzFUaGEQTSotEpNmC95BI1QCQVtEGbrrfnzG06oSk9o1CrXChgpXNVNLHTD9YUQQrwG003VyYbqAOpQjVlhyUX3dvWhOM4uSv21H/lyBI3AkRvBVimwAHYk9gfSIEHrqPuYW45mSBRcE31CJABI1vaAbhac2iATvMFaECvMlIsCAQZ1xZvr03UGFINi4kyQBOxAKvEk2LdNZCEfVag5JDAQgrU2AJO5WgljMSpM6lOH/PIws+1aoUTLvp1EO9Ei67RUFpkhjl5FzqH62q5jq6HglTYr1fEQBiiwCgMOWYBgyCRrYke9qXNrlyRplZ4kFOMoJ70y+HOMZKWu9eRhwfjrE1EJUGk0bvtLAeVrXU2PaIjBw3mgp80mDGw1GTUeDaFXhlMtmCx2EmSIHSoW3bqj7h8MPtEsuG+71ei+pXBirXWi19hx43xj3RCwSdBjWGHuwCAFNOASRFpaYIgiwhBROfM5NWOmWzIXLUqat1U8vTUzpA1TSJJ1Ab+HUIvBv3AIZdpLE+abkuZcoVDK3BINcyCqxpU0lPVqg66I7nT3nTGBCOivs+4JVbOc95n3gFgFpp6W6mY+m4UY1aAiL+caFpr3WmuwA3WDYWEkbbfhhgoDcRzYGonyhGk72LIP1W3BIsf5qsluS5r019ikN7b5P7e5a5f4sKqO4mKtSkDIi6yD0w+kSsxrYfEEmaTVNdzFiMlGp1LP/WE/JemfII8x9f8AvNziP2649chyfh2Z6O8k1nj/AMNNh0k+b9U3PbBl9gCoMzNCrBmEQfnZ/SoNwLbGx3uv1rVa1Xjw7DRd7/qJnNPDw2XySiFgVKkjuTm657dyCBO98Ug/ml1wQZR0XeA81QWK+ogCpWDSdIFmqHci/m7zi8WvlIyupFquEmvLLdaYa6EgBqRE+m1tUjGj/HvGl/LuRXr5SdRGzZMUwwiIKU7z32n09Im63p4h4v8A6hRTpyuXWfJmXv8AB6FTVcSYbwl1R+qN9Iif8n3e4VuQ/ZbMzmVAEkVKZAGokyL2iNjPewO2IU8n4RrV/kZ6+Zug9UzKW/Z1AbaRNto+f1sS/A6ZXyuale8/RmPqehpG7GTY3Prve+Xv1wM3xPLuYzBSo5vqWq/VPUCrk9jczB3MxveceotTjZ6k5frz1diviTuAr3kkkgAapna3YQMePBPIu5emh34lKb72Ec9xinUQeG6sUqCVVpgOVQTHaSYkaZG4iQa1J2nuGKvBpo1z0o+zGSulrCZJ6bDe4sZuU6EkLA4aWplIYCmK9M6VaCUei4m5kEtViCNRm8SC0ufan9/Q0d9d/wBAb7SsvqyjMR5K1GrBBFqjJr7mZ8Z5IiDO2mcOn8wcPV12MRTxmaWn0CL5U06hdAbiob7Cf1RILDU1U7GyvcAuN5dhUZ6YIWqEbZp8g3hT1Cb/AMMcuzSuGV/xbXr9qPSxVG063pP0BXCs4TLWBNB27AhnqhEkiPMS51ESdIvbF9oinljzmvJa+xy4WI/ma3KN+L09zr8vDxBTqLrVqaLOvR4ZfZvK8rTpkNoGib3iAOxQTjbOaWI4yqGlGxs97QqAZQjM8lB7sCAqhtZYxK9LkROokCIGo453CSg2+T9dARVyXeQJ7bKQM6KmsU4CkrDE1Q5JIpe78zggeJYLEFyRf4fXgRpmvuJc+ZirVNR3MEeUEgARpAHuipI3MpBM2gxg5EtBFGW8kfnquXLF1MiNGkwBuI6BsPU/fgLDSGyyCdTmxnRzAM01BFRWaWNRAJ6wWUCSo1WtYiVMpJKcO9+kWdEI/LLu/wD0vsVeXudXpSGuhq+IBRDU1UzJWzoAu+giShY9iIvJKW4klQxJ7TlUqwRiBVdyWhZdgIAMsBEAzJ72tePw9PQqYp7VVVFUB1ISqpKGCGqabroMjRchrNIERJw8cNW2/Am0+HiUv+IqslRTSYtUCw+qoxOltUuShJYHqm+o2MATjODbuxopLd7g7iPGfEp0F8N/c01ElWCkrVaoYOny3Ik99xgqOVt8x/3UgXxvJVHpuugiXVjqmEjVY9MSZ/Z22OHWjFy2t617TDMcMqnx30HTX0UpOqFZNLaS3hwWgTp6WiPS7bq0enYZLfqte0vLk6gpqGp2ej4SkmFYIAjOpK9RkXUCxtqwj97Gy79VureY18w3hqnhkqlVHnqKmKdVCphLT4n6x2O02yW9gcWqQbq87yZWlUUmAxUOGIAWQGEagdMFWWNO+q+EjBriLS4l7iPtFqMiFaRpk+KKVU7FnPUUVqThitxC1SJFwY0gvCTdpaAvSr1F7J88ZhFK6g40st0pyA2ubg+rargwVA9cBwV2DK1xEjiOXZ6lRgjaXqMYA1QXMkSFAm8xHcb2nojuRGTVj5xHmKuUFJKZ1GnTqErdlHgqjgLolQG1SxNgYgQCOPDgnem5yVeL1LTql816L6Cxks3WpEFWqrq0t3GoKwYXDCVnuI/E4s4JrUilyY1Zr2u5vVIJVY0+GQGpbGRpcFTKm6n17CAEjgoZvmwjkfa7WOkvSpkeM7O2mBqqiotRhAsQtTyzHSLXkDFwrg4rfQ8GlJNvkGM37VBUy9Wi9CoC1FqXiU19yrKXRHLmoCFAFOIErpIDNbBWE9JfU2idJiJlEzNZKpanU1KAZp0BTCg0nsEpU6aqVIUzpB6p+tJvKDtNIaE6jKLdaaeZCKVR6FAoRKCrSYnfoqSnfsjr8o9RjzYuGHjYilxyyXiqfqjtbm8KDjwtPwdr6mysl7P6FDOpl1c1qb0vEZq4BRVpiq1JGCeCWZSJMQGcpciRj15YEbUnwuvFU7PHjjSUWlpdXz05DTxzkjhrkgaaYMsSiUBV1inoUK8k06QEEUaaoo0iSwnDSnhpU2l5Ek53bA2W9nHC6Z6q2ZqbmVrKohhGhgKUSLjUt7z1QpEPjYC3tMLlN7tCjT5C4VDy+cYtZQKsFLkyjeFBkHTpqo/lB1STMXtWAuPo/sG5cy5leG8OFJqPg1r31CuPEZgoAZ3I1rpA1hEZaepjNNgQAn/yOCouFeSVmaea0wj9I4fFAfRSRldWgF0GsltQNaABWNgC1YVC3USRIjnl+oQ4Q86Nl323qA6/B8oXYhK4SszvVTx1kksGphGFA6KaHVNPqDAqJENri9vevyq32ddcB9Fu3BXifCsoaviV8nUdisAVcxXXyjSJA8NSFFtK00E91MkvLb3duD+nsCNJUmGuCc0U6K0xQyiBKJdlUuaqqXnVGoMd2dgXLMDUchh06cv1KS/bD1v2GcVL9zAX5cyyisoyiqua0GqlJmBIpvrAWoZZZaZ623NtsBbdJ38q15y/A74dm4pU+LZUVFccPpsqoV8NqtU6ulll5qMXbqDayZJCm0CKraFdtLu1r6B+LOqt9+gV4dmVrqtNMg1XwU0rp8Woaalk1G2YJhiqL1dF7KJwf8iUtFG63VmdegvxHFt7r39pZzXEqamo1XK6RW0q6MKiKSpL61P0oFaoawKFYWwgGMTlt2Pd5O+83DdwAlGlT3Plz39cS/lfaZp0wi6EYulFnrGkG8LwtZX6X7yoVJJqVGZ9TatXSukv9Rx27cPr9aFWHBaLu3exS4n7QRVREqIjrTdqiSCdLNGoKDmQFQiQVC6SHeQ2t9Sf5uM0vl+v2DlSur8t5Woc3jwqlGnQXw696tJU93UIIKsyDNFAyEAq1NUIhVuoC4aO04u7Ku3SWvoFyd277Owk5az1V6yeBw6ka1EOy+DTCkDSVYtRWsKNg5BqMmuWEsemLfGxJVHD38srFct7lfXaZ53jxCrla2XCDL1PERKr1C1Nzc6QM28AhvJo0DUzBQzuzxntO0w0yq+6WgVUtSrxLP5eoZOU4fJJLacqgLlmVjJgFfKFHhGnClgI1tqj/l47/h6P7j0RcCoIXFOhk8tUZm1/R1pO6OUlxroioUqCmAWGtGiJ7TgrH2mX7YvyfvYrklvS7zH8oGg9VTl6SVCTqlawr0w6UxpV/EFUJChlDu0GrUiBVYGv+RtK0p33E1W/h1oZNnBXbwxw7J1GcdKU8oVZVQM5FIU4KKFktog6VAJKiMVhte0Nr5Ne5gypb7OcS5h0M6V8llw2lVZHoBBbVpL0dC0qjjXKvVpO6wCpBGKS2rGb+fDbfN3a9CkJtRyxby76T0fh4FpeG00oK9ThlL6PVenU8UU9GtVhVAYEKQxU3am2oliSScUW0Yijbw3XMlo5aPXkRZbmzK03rGllaNNa4CspWnIUEFlTR4K0g5nV4K0yQBBEE4y2mWtQl9R8u67GPgftJyaKq/R1UikyHSA1MgQqKaasoKhf01U1swCo95FsdEdppftkvA2JGU3cm336gziPJdSstN6eTqU0ZSy+HSIRw8FXlw7OSIAdnYlVUSAqgXwoRkrcV4pbvE5sXGknV/jgDeHV8mtU1Bpd9BX3uqogDRPSxC6osGiRMjCrKtNK5cC0k2hoy/NlN0akQGp6STSoqtJZLL1QSsKDcgOZNoILAunCstKuwk4tarfzYu5nKZMmPCKbdDMzGSf2ajLedgfuxFxwk6KxzVrTM8rkssfKgI32J/FpMfAGN/jhaw0Upl/M88pUprQapNNVVFphSFApiVEhQbQWktckzM4dzjWXgKsOndGGQ5xoU6ZRVowSxJaiXqXUAwzdQEAEDaZN5ODGUIqjSw7dg7lzieSFVCtKk7DWyrUmnT1U1JBLONIKEhgDMkWuLCGTNQZqWWwpzvzVSrVFNZVLLTYrpY1AF8zHUD5jaRuYG8YfFlFvUXCjS0MeFc6ilTanSYpTeajIq2bpCkmQTJAA3G2EjiJKkyko29S3xDmlfoyU9OX8Hw6Y0qnvI1Suvr82oEk6L2+GGc1loCj816lDk/NZVvFJy1CqFpx72KYUzIKmDqNjYYGFV6jYlpaegKrc8U8vUfwlNE1LEUB06NUqupQsqDBFvjbCOVN5R0tFm9SPmv2reMFFfXVVCNKtSDAGCJAKi8EificaUnLRixjGLbRNyJzbQmuoy+Xb3ak/SKVMLAafdFhBc9wpnb0jBw9BcRXpr4AfinN9PxH90ASzEinTUU9zZQDGn0AtiUkm2y0LpIv8l8/+EzPQmizIUZvDUEqWViNm3KibD7Rgwllegs1mWpYPPTiuzBnFaoCGrLCkggBgzLpMEKJEAWB9DgZnd8QUlFR4B3ljmeqv0go1ANUWmaj1xLPpOoaSGUluog6muLAbYeEnb9xJpUtPIVc9nk8R9S0yxqnUyooUsxJLDuVmTP78JJqyieiA9fninQqdKurrtUpJEapU6XUqQSCQYIJB+OCuaNLtGDknnlvG8Skxp1KivTNWovUV0iQxKuxB0rBg+VewMGM2pdvMnKKcddxjm+PMuY8TV74n8+liNSaPOArDo6Da4tebh4jUr4hUVlrgR5v3rM1Qqzd2qdTGCRuVY2+J7/HCyxb1djKKS0GHlTmqtR1JTrU1VkjS2pqY0OrQq6YQksdgAYa8gTfCxGtxDEgnvQCzVUtUZiyFmIJcWBnpkQBsDeYME/HEptNvT0KRVJATPZwLUZfCLGfzgVSragCTq3O8H474y1W4fxLlPnOsoCr44VRpCqzBQBsAAwAHoAMVjZGUVf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3" name="AutoShape 5" descr="Санкт-Петербургский государственный университет - Helpe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 name="Picture 7" descr="C:\Users\HOME\Desktop\img.png"/>
          <p:cNvPicPr>
            <a:picLocks noChangeAspect="1" noChangeArrowheads="1"/>
          </p:cNvPicPr>
          <p:nvPr/>
        </p:nvPicPr>
        <p:blipFill>
          <a:blip r:embed="rId3" cstate="print"/>
          <a:srcRect/>
          <a:stretch>
            <a:fillRect/>
          </a:stretch>
        </p:blipFill>
        <p:spPr bwMode="auto">
          <a:xfrm>
            <a:off x="5286380" y="1428742"/>
            <a:ext cx="3286148" cy="2143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6" y="143803"/>
            <a:ext cx="8190071" cy="553998"/>
          </a:xfrm>
        </p:spPr>
        <p:txBody>
          <a:bodyPr anchor="ctr"/>
          <a:lstStyle/>
          <a:p>
            <a:pPr algn="ctr"/>
            <a:r>
              <a:rPr lang="ru-RU" sz="3600" dirty="0" smtClean="0"/>
              <a:t>Биография С.В.Михалкова </a:t>
            </a:r>
            <a:endParaRPr lang="ru-RU" sz="3600" dirty="0"/>
          </a:p>
        </p:txBody>
      </p:sp>
      <p:sp>
        <p:nvSpPr>
          <p:cNvPr id="3" name="Текст 2"/>
          <p:cNvSpPr>
            <a:spLocks noGrp="1"/>
          </p:cNvSpPr>
          <p:nvPr>
            <p:ph type="body" idx="1"/>
          </p:nvPr>
        </p:nvSpPr>
        <p:spPr>
          <a:xfrm>
            <a:off x="4786314" y="1071552"/>
            <a:ext cx="4204143" cy="1000132"/>
          </a:xfrm>
        </p:spPr>
        <p:txBody>
          <a:bodyPr/>
          <a:lstStyle/>
          <a:p>
            <a:r>
              <a:rPr lang="ru-RU" dirty="0" smtClean="0">
                <a:solidFill>
                  <a:schemeClr val="tx1"/>
                </a:solidFill>
              </a:rPr>
              <a:t> </a:t>
            </a:r>
          </a:p>
        </p:txBody>
      </p:sp>
      <p:sp>
        <p:nvSpPr>
          <p:cNvPr id="5" name="Прямоугольник 4"/>
          <p:cNvSpPr/>
          <p:nvPr/>
        </p:nvSpPr>
        <p:spPr>
          <a:xfrm>
            <a:off x="357158" y="928676"/>
            <a:ext cx="5214974" cy="3539430"/>
          </a:xfrm>
          <a:prstGeom prst="rect">
            <a:avLst/>
          </a:prstGeom>
        </p:spPr>
        <p:txBody>
          <a:bodyPr wrap="square">
            <a:spAutoFit/>
          </a:bodyPr>
          <a:lstStyle/>
          <a:p>
            <a:r>
              <a:rPr lang="ru-RU" sz="2800" b="1" spc="-32" dirty="0" smtClean="0">
                <a:solidFill>
                  <a:srgbClr val="FF0000"/>
                </a:solidFill>
                <a:latin typeface="Arial" pitchFamily="34" charset="0"/>
                <a:cs typeface="Arial" pitchFamily="34" charset="0"/>
              </a:rPr>
              <a:t>Сергей Владимирович Михалков</a:t>
            </a:r>
            <a:r>
              <a:rPr lang="en-US" sz="2800" b="1" spc="-32" dirty="0" smtClean="0">
                <a:solidFill>
                  <a:srgbClr val="FF0000"/>
                </a:solidFill>
                <a:latin typeface="Arial" pitchFamily="34" charset="0"/>
                <a:cs typeface="Arial" pitchFamily="34" charset="0"/>
              </a:rPr>
              <a:t> </a:t>
            </a:r>
            <a:r>
              <a:rPr lang="ru-RU" sz="2800" b="1" dirty="0" smtClean="0">
                <a:solidFill>
                  <a:srgbClr val="0000FF"/>
                </a:solidFill>
                <a:latin typeface="Arial" pitchFamily="34" charset="0"/>
                <a:cs typeface="Arial" pitchFamily="34" charset="0"/>
              </a:rPr>
              <a:t>– русский писатель, поэт, баснописец, драматург, общественный деятель, автор двух государственных </a:t>
            </a:r>
            <a:r>
              <a:rPr lang="ru-RU" sz="2800" b="1" dirty="0" smtClean="0">
                <a:solidFill>
                  <a:srgbClr val="0000FF"/>
                </a:solidFill>
                <a:latin typeface="Arial" pitchFamily="34" charset="0"/>
                <a:cs typeface="Arial" pitchFamily="34" charset="0"/>
              </a:rPr>
              <a:t>гимнов </a:t>
            </a:r>
            <a:r>
              <a:rPr lang="ru-RU" sz="2800" b="1" dirty="0" smtClean="0">
                <a:solidFill>
                  <a:srgbClr val="0000FF"/>
                </a:solidFill>
                <a:latin typeface="Arial" pitchFamily="34" charset="0"/>
                <a:cs typeface="Arial" pitchFamily="34" charset="0"/>
              </a:rPr>
              <a:t>и гимна Российской Федерации.</a:t>
            </a:r>
            <a:endParaRPr lang="ru-RU" sz="2800" b="1" dirty="0">
              <a:solidFill>
                <a:srgbClr val="0000FF"/>
              </a:solidFill>
              <a:latin typeface="Arial" pitchFamily="34" charset="0"/>
              <a:cs typeface="Arial" pitchFamily="34" charset="0"/>
            </a:endParaRPr>
          </a:p>
        </p:txBody>
      </p:sp>
      <p:pic>
        <p:nvPicPr>
          <p:cNvPr id="41990" name="Picture 6" descr="Сергей Михалков"/>
          <p:cNvPicPr>
            <a:picLocks noChangeAspect="1" noChangeArrowheads="1"/>
          </p:cNvPicPr>
          <p:nvPr/>
        </p:nvPicPr>
        <p:blipFill>
          <a:blip r:embed="rId3"/>
          <a:srcRect/>
          <a:stretch>
            <a:fillRect/>
          </a:stretch>
        </p:blipFill>
        <p:spPr bwMode="auto">
          <a:xfrm>
            <a:off x="5572132" y="1071552"/>
            <a:ext cx="3047998" cy="307183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8"/>
            <a:ext cx="8452755" cy="446276"/>
          </a:xfrm>
        </p:spPr>
        <p:txBody>
          <a:bodyPr/>
          <a:lstStyle/>
          <a:p>
            <a:pPr algn="ctr"/>
            <a:r>
              <a:rPr lang="ru-RU" sz="2900" smtClean="0"/>
              <a:t> Задание </a:t>
            </a:r>
            <a:r>
              <a:rPr lang="ru-RU" sz="2900" dirty="0" smtClean="0"/>
              <a:t>для самостоятельного выполнения</a:t>
            </a:r>
            <a:endParaRPr lang="ru-RU" sz="2900" dirty="0"/>
          </a:p>
        </p:txBody>
      </p:sp>
      <p:sp>
        <p:nvSpPr>
          <p:cNvPr id="3" name="Текст 2"/>
          <p:cNvSpPr>
            <a:spLocks noGrp="1"/>
          </p:cNvSpPr>
          <p:nvPr>
            <p:ph type="body" idx="1"/>
          </p:nvPr>
        </p:nvSpPr>
        <p:spPr>
          <a:xfrm>
            <a:off x="642911" y="986415"/>
            <a:ext cx="3071834" cy="1154162"/>
          </a:xfrm>
        </p:spPr>
        <p:txBody>
          <a:bodyPr/>
          <a:lstStyle/>
          <a:p>
            <a:endParaRPr lang="ru-RU" sz="2500" dirty="0" smtClean="0">
              <a:solidFill>
                <a:schemeClr val="tx1"/>
              </a:solidFill>
            </a:endParaRPr>
          </a:p>
          <a:p>
            <a:endParaRPr lang="ru-RU" sz="2500" dirty="0" smtClean="0">
              <a:solidFill>
                <a:schemeClr val="tx1"/>
              </a:solidFill>
            </a:endParaRPr>
          </a:p>
          <a:p>
            <a:endParaRPr lang="ru-RU" sz="2500" dirty="0">
              <a:solidFill>
                <a:schemeClr val="tx1"/>
              </a:solidFill>
            </a:endParaRPr>
          </a:p>
        </p:txBody>
      </p:sp>
      <p:pic>
        <p:nvPicPr>
          <p:cNvPr id="7" name="Picture 10" descr="545428"/>
          <p:cNvPicPr>
            <a:picLocks noChangeAspect="1" noChangeArrowheads="1"/>
          </p:cNvPicPr>
          <p:nvPr/>
        </p:nvPicPr>
        <p:blipFill>
          <a:blip r:embed="rId2" cstate="print"/>
          <a:srcRect/>
          <a:stretch>
            <a:fillRect/>
          </a:stretch>
        </p:blipFill>
        <p:spPr bwMode="auto">
          <a:xfrm rot="1336043">
            <a:off x="14219524" y="563671"/>
            <a:ext cx="5287004" cy="5284418"/>
          </a:xfrm>
          <a:prstGeom prst="rect">
            <a:avLst/>
          </a:prstGeom>
          <a:noFill/>
          <a:ln w="9525">
            <a:noFill/>
            <a:miter lim="800000"/>
            <a:headEnd/>
            <a:tailEnd/>
          </a:ln>
        </p:spPr>
      </p:pic>
      <p:pic>
        <p:nvPicPr>
          <p:cNvPr id="9" name="Picture 10" descr="545428"/>
          <p:cNvPicPr>
            <a:picLocks noChangeAspect="1" noChangeArrowheads="1"/>
          </p:cNvPicPr>
          <p:nvPr/>
        </p:nvPicPr>
        <p:blipFill>
          <a:blip r:embed="rId2" cstate="print"/>
          <a:srcRect/>
          <a:stretch>
            <a:fillRect/>
          </a:stretch>
        </p:blipFill>
        <p:spPr bwMode="auto">
          <a:xfrm rot="1336043">
            <a:off x="14506214" y="1503396"/>
            <a:ext cx="3789301" cy="4062137"/>
          </a:xfrm>
          <a:prstGeom prst="rect">
            <a:avLst/>
          </a:prstGeom>
          <a:noFill/>
          <a:ln w="9525">
            <a:noFill/>
            <a:miter lim="800000"/>
            <a:headEnd/>
            <a:tailEnd/>
          </a:ln>
        </p:spPr>
      </p:pic>
      <p:sp>
        <p:nvSpPr>
          <p:cNvPr id="10" name="Прямоугольник 9"/>
          <p:cNvSpPr/>
          <p:nvPr/>
        </p:nvSpPr>
        <p:spPr>
          <a:xfrm>
            <a:off x="4643438" y="1214428"/>
            <a:ext cx="3214710" cy="1323439"/>
          </a:xfrm>
          <a:prstGeom prst="rect">
            <a:avLst/>
          </a:prstGeom>
        </p:spPr>
        <p:txBody>
          <a:bodyPr wrap="square">
            <a:spAutoFit/>
          </a:bodyPr>
          <a:lstStyle/>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p:txBody>
      </p:sp>
      <p:sp>
        <p:nvSpPr>
          <p:cNvPr id="11" name="Прямоугольник 10"/>
          <p:cNvSpPr/>
          <p:nvPr/>
        </p:nvSpPr>
        <p:spPr>
          <a:xfrm>
            <a:off x="3571868" y="1571618"/>
            <a:ext cx="3429024" cy="1938992"/>
          </a:xfrm>
          <a:prstGeom prst="rect">
            <a:avLst/>
          </a:prstGeom>
        </p:spPr>
        <p:txBody>
          <a:bodyPr wrap="square">
            <a:spAutoFit/>
          </a:bodyPr>
          <a:lstStyle/>
          <a:p>
            <a:r>
              <a:rPr lang="ru-RU" sz="3600" b="1" dirty="0" smtClean="0">
                <a:solidFill>
                  <a:srgbClr val="002060"/>
                </a:solidFill>
                <a:latin typeface="Arial" pitchFamily="34" charset="0"/>
                <a:cs typeface="Arial" pitchFamily="34" charset="0"/>
              </a:rPr>
              <a:t> </a:t>
            </a:r>
            <a:r>
              <a:rPr lang="ru-RU" sz="2800" b="1" dirty="0" smtClean="0">
                <a:solidFill>
                  <a:srgbClr val="7030A0"/>
                </a:solidFill>
                <a:latin typeface="Arial" pitchFamily="34" charset="0"/>
                <a:cs typeface="Arial" pitchFamily="34" charset="0"/>
              </a:rPr>
              <a:t>Подготовить   </a:t>
            </a:r>
          </a:p>
          <a:p>
            <a:r>
              <a:rPr lang="ru-RU" sz="2800" b="1" dirty="0" smtClean="0">
                <a:solidFill>
                  <a:srgbClr val="7030A0"/>
                </a:solidFill>
                <a:latin typeface="Arial" pitchFamily="34" charset="0"/>
                <a:cs typeface="Arial" pitchFamily="34" charset="0"/>
              </a:rPr>
              <a:t> презентацию    </a:t>
            </a:r>
          </a:p>
          <a:p>
            <a:r>
              <a:rPr lang="ru-RU" sz="2800" b="1" dirty="0" smtClean="0">
                <a:solidFill>
                  <a:srgbClr val="7030A0"/>
                </a:solidFill>
                <a:latin typeface="Arial" pitchFamily="34" charset="0"/>
                <a:cs typeface="Arial" pitchFamily="34" charset="0"/>
              </a:rPr>
              <a:t> по биографии   </a:t>
            </a:r>
          </a:p>
          <a:p>
            <a:r>
              <a:rPr lang="ru-RU" sz="2800" b="1" dirty="0" smtClean="0">
                <a:solidFill>
                  <a:srgbClr val="7030A0"/>
                </a:solidFill>
                <a:latin typeface="Arial" pitchFamily="34" charset="0"/>
                <a:cs typeface="Arial" pitchFamily="34" charset="0"/>
              </a:rPr>
              <a:t> С.В.Михалкова. </a:t>
            </a:r>
          </a:p>
        </p:txBody>
      </p:sp>
      <p:pic>
        <p:nvPicPr>
          <p:cNvPr id="13" name="Picture 9" descr="C:\Users\HOME\Desktop\unnamed.png"/>
          <p:cNvPicPr>
            <a:picLocks noChangeAspect="1" noChangeArrowheads="1"/>
          </p:cNvPicPr>
          <p:nvPr/>
        </p:nvPicPr>
        <p:blipFill>
          <a:blip r:embed="rId3"/>
          <a:srcRect/>
          <a:stretch>
            <a:fillRect/>
          </a:stretch>
        </p:blipFill>
        <p:spPr bwMode="auto">
          <a:xfrm>
            <a:off x="6500826" y="928676"/>
            <a:ext cx="2357454" cy="3243262"/>
          </a:xfrm>
          <a:prstGeom prst="rect">
            <a:avLst/>
          </a:prstGeom>
          <a:noFill/>
          <a:ln w="9525">
            <a:noFill/>
            <a:miter lim="800000"/>
            <a:headEnd/>
            <a:tailEnd/>
          </a:ln>
        </p:spPr>
      </p:pic>
      <p:pic>
        <p:nvPicPr>
          <p:cNvPr id="4" name="Picture 2" descr="Сергей Михалков"/>
          <p:cNvPicPr>
            <a:picLocks noChangeAspect="1" noChangeArrowheads="1"/>
          </p:cNvPicPr>
          <p:nvPr/>
        </p:nvPicPr>
        <p:blipFill>
          <a:blip r:embed="rId4"/>
          <a:srcRect/>
          <a:stretch>
            <a:fillRect/>
          </a:stretch>
        </p:blipFill>
        <p:spPr bwMode="auto">
          <a:xfrm>
            <a:off x="928662" y="1285866"/>
            <a:ext cx="2286016" cy="27146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867504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6" name="Заголовок 5"/>
          <p:cNvSpPr txBox="1">
            <a:spLocks/>
          </p:cNvSpPr>
          <p:nvPr/>
        </p:nvSpPr>
        <p:spPr>
          <a:xfrm>
            <a:off x="142844" y="274639"/>
            <a:ext cx="9001156" cy="397545"/>
          </a:xfrm>
          <a:prstGeom prst="rect">
            <a:avLst/>
          </a:prstGeom>
        </p:spPr>
        <p:txBody>
          <a:bodyPr wrap="square" lIns="0" tIns="0" rIns="0" bIns="0">
            <a:spAutoFit/>
          </a:bodyPr>
          <a:lstStyle/>
          <a:p>
            <a:pPr marL="29196">
              <a:lnSpc>
                <a:spcPts val="3092"/>
              </a:lnSpc>
              <a:spcBef>
                <a:spcPts val="174"/>
              </a:spcBef>
            </a:pPr>
            <a:r>
              <a:rPr lang="ru-RU" sz="3300" b="1" kern="0" dirty="0" smtClean="0">
                <a:solidFill>
                  <a:schemeClr val="bg1">
                    <a:lumMod val="85000"/>
                    <a:lumOff val="15000"/>
                  </a:schemeClr>
                </a:solidFill>
                <a:latin typeface="Arial"/>
                <a:ea typeface="+mj-ea"/>
                <a:cs typeface="Arial"/>
              </a:rPr>
              <a:t>      </a:t>
            </a:r>
            <a:r>
              <a:rPr lang="ru-RU" sz="3600" b="1" kern="0" dirty="0" smtClean="0">
                <a:solidFill>
                  <a:schemeClr val="bg1">
                    <a:lumMod val="85000"/>
                    <a:lumOff val="15000"/>
                  </a:schemeClr>
                </a:solidFill>
                <a:latin typeface="Arial" pitchFamily="34" charset="0"/>
                <a:ea typeface="+mj-ea"/>
                <a:cs typeface="Arial" pitchFamily="34" charset="0"/>
              </a:rPr>
              <a:t>Детство и юность </a:t>
            </a:r>
            <a:r>
              <a:rPr lang="ru-RU" sz="3600" b="1" dirty="0" smtClean="0">
                <a:solidFill>
                  <a:schemeClr val="bg1"/>
                </a:solidFill>
                <a:latin typeface="Arial" pitchFamily="34" charset="0"/>
                <a:cs typeface="Arial" pitchFamily="34" charset="0"/>
              </a:rPr>
              <a:t>С.В.Михалкова </a:t>
            </a:r>
            <a:endParaRPr lang="ru-RU" sz="3600" b="1" kern="0" dirty="0">
              <a:solidFill>
                <a:schemeClr val="bg1"/>
              </a:solidFill>
              <a:latin typeface="Arial" pitchFamily="34" charset="0"/>
              <a:ea typeface="+mj-ea"/>
              <a:cs typeface="Arial" pitchFamily="34" charset="0"/>
            </a:endParaRPr>
          </a:p>
        </p:txBody>
      </p:sp>
      <p:sp>
        <p:nvSpPr>
          <p:cNvPr id="8" name="Текст 2"/>
          <p:cNvSpPr txBox="1">
            <a:spLocks/>
          </p:cNvSpPr>
          <p:nvPr/>
        </p:nvSpPr>
        <p:spPr>
          <a:xfrm>
            <a:off x="4714876" y="1071552"/>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4" name="Прямоугольник 13"/>
          <p:cNvSpPr/>
          <p:nvPr/>
        </p:nvSpPr>
        <p:spPr>
          <a:xfrm>
            <a:off x="214282" y="677891"/>
            <a:ext cx="5072098" cy="1661981"/>
          </a:xfrm>
          <a:prstGeom prst="rect">
            <a:avLst/>
          </a:prstGeom>
        </p:spPr>
        <p:txBody>
          <a:bodyPr wrap="square" lIns="91429" tIns="45714" rIns="91429" bIns="45714">
            <a:spAutoFit/>
          </a:bodyPr>
          <a:lstStyle/>
          <a:p>
            <a:r>
              <a:rPr lang="ru-RU" sz="2100" b="1" dirty="0" smtClean="0">
                <a:latin typeface="Arial" pitchFamily="34" charset="0"/>
                <a:cs typeface="Arial" pitchFamily="34" charset="0"/>
              </a:rPr>
              <a:t>    </a:t>
            </a:r>
          </a:p>
          <a:p>
            <a:r>
              <a:rPr lang="ru-RU" sz="2100" b="1" dirty="0" smtClean="0">
                <a:latin typeface="Arial" pitchFamily="34" charset="0"/>
                <a:cs typeface="Arial" pitchFamily="34" charset="0"/>
              </a:rPr>
              <a:t>    </a:t>
            </a:r>
            <a:r>
              <a:rPr lang="ru-RU" sz="2000" b="1" dirty="0" smtClean="0">
                <a:solidFill>
                  <a:schemeClr val="accent2">
                    <a:lumMod val="50000"/>
                  </a:schemeClr>
                </a:solidFill>
                <a:latin typeface="Arial" pitchFamily="34" charset="0"/>
                <a:cs typeface="Arial" pitchFamily="34" charset="0"/>
              </a:rPr>
              <a:t>Сергей Владимирович Михалков родился 13 марта (28 февраля по старому стилю) 1913 года в Москве в семье потомственных дворян.</a:t>
            </a:r>
            <a:endParaRPr lang="ru-RU" sz="2000" b="1" dirty="0">
              <a:solidFill>
                <a:schemeClr val="accent2">
                  <a:lumMod val="50000"/>
                </a:schemeClr>
              </a:solidFill>
              <a:latin typeface="Arial" pitchFamily="34" charset="0"/>
              <a:cs typeface="Arial" pitchFamily="34" charset="0"/>
            </a:endParaRPr>
          </a:p>
        </p:txBody>
      </p:sp>
      <p:sp>
        <p:nvSpPr>
          <p:cNvPr id="15" name="Прямоугольник 14"/>
          <p:cNvSpPr/>
          <p:nvPr/>
        </p:nvSpPr>
        <p:spPr>
          <a:xfrm>
            <a:off x="4283968" y="3071816"/>
            <a:ext cx="4574312" cy="2010430"/>
          </a:xfrm>
          <a:prstGeom prst="rect">
            <a:avLst/>
          </a:prstGeom>
        </p:spPr>
        <p:txBody>
          <a:bodyPr wrap="square">
            <a:spAutoFit/>
          </a:bodyPr>
          <a:lstStyle/>
          <a:p>
            <a:r>
              <a:rPr lang="ru-RU" sz="1600" b="1" dirty="0" smtClean="0">
                <a:solidFill>
                  <a:schemeClr val="tx2">
                    <a:lumMod val="75000"/>
                  </a:schemeClr>
                </a:solidFill>
                <a:latin typeface="Arial" pitchFamily="34" charset="0"/>
                <a:cs typeface="Arial" pitchFamily="34" charset="0"/>
              </a:rPr>
              <a:t>                         </a:t>
            </a:r>
            <a:r>
              <a:rPr lang="ru-RU" sz="1600" b="1" dirty="0" smtClean="0">
                <a:solidFill>
                  <a:srgbClr val="FF0000"/>
                </a:solidFill>
                <a:latin typeface="Arial" pitchFamily="34" charset="0"/>
                <a:cs typeface="Arial" pitchFamily="34" charset="0"/>
              </a:rPr>
              <a:t>С.В.Михалков в детстве</a:t>
            </a:r>
            <a:r>
              <a:rPr lang="ru-RU" sz="2400" b="1" dirty="0" smtClean="0">
                <a:solidFill>
                  <a:srgbClr val="FF0000"/>
                </a:solidFill>
                <a:latin typeface="Arial" pitchFamily="34" charset="0"/>
                <a:cs typeface="Arial" pitchFamily="34" charset="0"/>
              </a:rPr>
              <a:t> </a:t>
            </a:r>
            <a:r>
              <a:rPr lang="ru-RU" sz="1600" b="1" dirty="0" smtClean="0">
                <a:solidFill>
                  <a:srgbClr val="FF0000"/>
                </a:solidFill>
                <a:latin typeface="Arial" pitchFamily="34" charset="0"/>
                <a:cs typeface="Arial" pitchFamily="34" charset="0"/>
              </a:rPr>
              <a:t> </a:t>
            </a:r>
          </a:p>
          <a:p>
            <a:endParaRPr lang="ru-RU" sz="1600" b="1" dirty="0" smtClean="0">
              <a:solidFill>
                <a:srgbClr val="FF0000"/>
              </a:solidFill>
              <a:latin typeface="Arial" pitchFamily="34" charset="0"/>
              <a:cs typeface="Arial" pitchFamily="34" charset="0"/>
            </a:endParaRPr>
          </a:p>
          <a:p>
            <a:endParaRPr lang="ru-RU" sz="1600" b="1" dirty="0" smtClean="0">
              <a:solidFill>
                <a:srgbClr val="FF0000"/>
              </a:solidFill>
              <a:latin typeface="Arial" pitchFamily="34" charset="0"/>
              <a:cs typeface="Arial" pitchFamily="34" charset="0"/>
            </a:endParaRPr>
          </a:p>
          <a:p>
            <a:endParaRPr lang="ru-RU" sz="1600" b="1" dirty="0" smtClean="0">
              <a:solidFill>
                <a:srgbClr val="FF0000"/>
              </a:solidFill>
              <a:latin typeface="Arial" pitchFamily="34" charset="0"/>
              <a:cs typeface="Arial" pitchFamily="34" charset="0"/>
            </a:endParaRPr>
          </a:p>
          <a:p>
            <a:endParaRPr lang="ru-RU" sz="1600" b="1" dirty="0" smtClean="0">
              <a:solidFill>
                <a:srgbClr val="FF0000"/>
              </a:solidFill>
              <a:latin typeface="Arial" pitchFamily="34" charset="0"/>
              <a:cs typeface="Arial" pitchFamily="34" charset="0"/>
            </a:endParaRPr>
          </a:p>
          <a:p>
            <a:endParaRPr lang="ru-RU" sz="1600" b="1" dirty="0" smtClean="0">
              <a:solidFill>
                <a:srgbClr val="FF0000"/>
              </a:solidFill>
              <a:latin typeface="Arial" pitchFamily="34" charset="0"/>
              <a:cs typeface="Arial" pitchFamily="34" charset="0"/>
            </a:endParaRPr>
          </a:p>
          <a:p>
            <a:r>
              <a:rPr lang="ru-RU" sz="1600" b="1" dirty="0" smtClean="0">
                <a:solidFill>
                  <a:srgbClr val="FF0000"/>
                </a:solidFill>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 </a:t>
            </a:r>
            <a:endParaRPr lang="ru-RU" sz="1600" dirty="0">
              <a:solidFill>
                <a:srgbClr val="FF0000"/>
              </a:solidFill>
            </a:endParaRPr>
          </a:p>
        </p:txBody>
      </p:sp>
      <p:sp>
        <p:nvSpPr>
          <p:cNvPr id="2" name="TextBox 1"/>
          <p:cNvSpPr txBox="1"/>
          <p:nvPr/>
        </p:nvSpPr>
        <p:spPr>
          <a:xfrm>
            <a:off x="167843" y="4659984"/>
            <a:ext cx="8118933" cy="307777"/>
          </a:xfrm>
          <a:prstGeom prst="rect">
            <a:avLst/>
          </a:prstGeom>
          <a:noFill/>
        </p:spPr>
        <p:txBody>
          <a:bodyPr wrap="square" rtlCol="0">
            <a:spAutoFit/>
          </a:bodyPr>
          <a:lstStyle/>
          <a:p>
            <a:r>
              <a:rPr lang="ru-RU" sz="1400" b="1" dirty="0" smtClean="0">
                <a:solidFill>
                  <a:srgbClr val="C00000"/>
                </a:solidFill>
                <a:latin typeface="Arial" panose="020B0604020202020204" pitchFamily="34" charset="0"/>
                <a:cs typeface="Arial" panose="020B0604020202020204" pitchFamily="34" charset="0"/>
              </a:rPr>
              <a:t>        Усадьба </a:t>
            </a:r>
            <a:r>
              <a:rPr lang="ru-RU" sz="1400" b="1" dirty="0" err="1" smtClean="0">
                <a:solidFill>
                  <a:srgbClr val="C00000"/>
                </a:solidFill>
                <a:latin typeface="Arial" panose="020B0604020202020204" pitchFamily="34" charset="0"/>
                <a:cs typeface="Arial" panose="020B0604020202020204" pitchFamily="34" charset="0"/>
              </a:rPr>
              <a:t>Назарьево</a:t>
            </a:r>
            <a:r>
              <a:rPr lang="ru-RU" sz="1400" b="1" dirty="0" smtClean="0">
                <a:solidFill>
                  <a:srgbClr val="C00000"/>
                </a:solidFill>
                <a:latin typeface="Arial" panose="020B0604020202020204" pitchFamily="34" charset="0"/>
                <a:cs typeface="Arial" panose="020B0604020202020204" pitchFamily="34" charset="0"/>
              </a:rPr>
              <a:t>, где родился С.В.Михалков</a:t>
            </a:r>
            <a:endParaRPr lang="ru-RU" sz="1400" b="1" dirty="0">
              <a:solidFill>
                <a:srgbClr val="C00000"/>
              </a:solidFill>
              <a:latin typeface="Arial" panose="020B0604020202020204" pitchFamily="34" charset="0"/>
              <a:cs typeface="Arial" panose="020B0604020202020204" pitchFamily="34" charset="0"/>
            </a:endParaRPr>
          </a:p>
        </p:txBody>
      </p:sp>
      <p:pic>
        <p:nvPicPr>
          <p:cNvPr id="39938" name="Picture 2" descr="http://t0.gstatic.com/images?q=tbn:ANd9GcS1WII3e3SP46zDA_joxZuQTJ7NsbVnROuo9-8ebF_z81IjcWAmlgm7kAM69Mw&amp;s"/>
          <p:cNvPicPr>
            <a:picLocks noChangeAspect="1" noChangeArrowheads="1"/>
          </p:cNvPicPr>
          <p:nvPr/>
        </p:nvPicPr>
        <p:blipFill>
          <a:blip r:embed="rId3"/>
          <a:srcRect/>
          <a:stretch>
            <a:fillRect/>
          </a:stretch>
        </p:blipFill>
        <p:spPr bwMode="auto">
          <a:xfrm>
            <a:off x="7143768" y="1000114"/>
            <a:ext cx="1747840" cy="2143140"/>
          </a:xfrm>
          <a:prstGeom prst="rect">
            <a:avLst/>
          </a:prstGeom>
          <a:noFill/>
        </p:spPr>
      </p:pic>
      <p:pic>
        <p:nvPicPr>
          <p:cNvPr id="31746" name="Picture 2" descr="Сергей Михалков в детстве"/>
          <p:cNvPicPr>
            <a:picLocks noChangeAspect="1" noChangeArrowheads="1"/>
          </p:cNvPicPr>
          <p:nvPr/>
        </p:nvPicPr>
        <p:blipFill>
          <a:blip r:embed="rId4"/>
          <a:srcRect/>
          <a:stretch>
            <a:fillRect/>
          </a:stretch>
        </p:blipFill>
        <p:spPr bwMode="auto">
          <a:xfrm>
            <a:off x="5357818" y="1000114"/>
            <a:ext cx="1643044" cy="2143140"/>
          </a:xfrm>
          <a:prstGeom prst="rect">
            <a:avLst/>
          </a:prstGeom>
          <a:noFill/>
        </p:spPr>
      </p:pic>
      <p:pic>
        <p:nvPicPr>
          <p:cNvPr id="3" name="Picture 2" descr="http://4.bp.blogspot.com/-xK0gcggPK9c/TkOTJbWB4xI/AAAAAAAALas/DEK2mrq5Ywc/s400/4.jpg"/>
          <p:cNvPicPr>
            <a:picLocks noChangeAspect="1" noChangeArrowheads="1"/>
          </p:cNvPicPr>
          <p:nvPr/>
        </p:nvPicPr>
        <p:blipFill>
          <a:blip r:embed="rId5"/>
          <a:srcRect/>
          <a:stretch>
            <a:fillRect/>
          </a:stretch>
        </p:blipFill>
        <p:spPr bwMode="auto">
          <a:xfrm>
            <a:off x="785786" y="2500312"/>
            <a:ext cx="3810000" cy="2143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6" y="162356"/>
            <a:ext cx="8190071" cy="561045"/>
          </a:xfrm>
        </p:spPr>
        <p:txBody>
          <a:bodyPr/>
          <a:lstStyle/>
          <a:p>
            <a:r>
              <a:rPr lang="ru-RU" dirty="0" smtClean="0"/>
              <a:t>                         </a:t>
            </a:r>
            <a:r>
              <a:rPr lang="ru-RU" sz="3600" dirty="0" smtClean="0">
                <a:solidFill>
                  <a:schemeClr val="bg1">
                    <a:lumMod val="85000"/>
                    <a:lumOff val="15000"/>
                  </a:schemeClr>
                </a:solidFill>
                <a:latin typeface="Arial" pitchFamily="34" charset="0"/>
                <a:cs typeface="Arial" pitchFamily="34" charset="0"/>
              </a:rPr>
              <a:t> </a:t>
            </a:r>
            <a:endParaRPr lang="ru-RU" dirty="0">
              <a:latin typeface="Arial" pitchFamily="34" charset="0"/>
              <a:cs typeface="Arial" pitchFamily="34" charset="0"/>
            </a:endParaRPr>
          </a:p>
        </p:txBody>
      </p:sp>
      <p:sp>
        <p:nvSpPr>
          <p:cNvPr id="12" name="Заголовок 1"/>
          <p:cNvSpPr txBox="1">
            <a:spLocks/>
          </p:cNvSpPr>
          <p:nvPr/>
        </p:nvSpPr>
        <p:spPr>
          <a:xfrm>
            <a:off x="285719" y="214299"/>
            <a:ext cx="8429684" cy="500065"/>
          </a:xfrm>
          <a:prstGeom prst="rect">
            <a:avLst/>
          </a:prstGeom>
        </p:spPr>
        <p:txBody>
          <a:bodyPr wrap="square" lIns="0" tIns="0" rIns="0" bIns="0">
            <a:normAutofit fontScale="25000" lnSpcReduction="20000"/>
          </a:bodyPr>
          <a:lstStyle/>
          <a:p>
            <a:pPr defTabSz="914290">
              <a:defRPr/>
            </a:pPr>
            <a:r>
              <a:rPr lang="ru-RU" sz="2400" b="1" kern="0" dirty="0" smtClean="0">
                <a:solidFill>
                  <a:schemeClr val="bg1">
                    <a:lumMod val="75000"/>
                    <a:lumOff val="25000"/>
                  </a:schemeClr>
                </a:solidFill>
                <a:latin typeface="Comic Sans MS" pitchFamily="66" charset="0"/>
                <a:ea typeface="+mj-ea"/>
                <a:cs typeface="Arial"/>
              </a:rPr>
              <a:t>        </a:t>
            </a:r>
            <a:br>
              <a:rPr lang="ru-RU" sz="2400" b="1" kern="0" dirty="0" smtClean="0">
                <a:solidFill>
                  <a:schemeClr val="bg1">
                    <a:lumMod val="75000"/>
                    <a:lumOff val="25000"/>
                  </a:schemeClr>
                </a:solidFill>
                <a:latin typeface="Comic Sans MS" pitchFamily="66" charset="0"/>
                <a:ea typeface="+mj-ea"/>
                <a:cs typeface="Arial"/>
              </a:rPr>
            </a:br>
            <a:r>
              <a:rPr lang="ru-RU" sz="12800" b="1" kern="0" dirty="0" smtClean="0">
                <a:solidFill>
                  <a:schemeClr val="tx1">
                    <a:lumMod val="95000"/>
                  </a:schemeClr>
                </a:solidFill>
                <a:latin typeface="Comic Sans MS" pitchFamily="66" charset="0"/>
                <a:ea typeface="+mj-ea"/>
                <a:cs typeface="Arial"/>
              </a:rPr>
              <a:t>        </a:t>
            </a:r>
            <a:r>
              <a:rPr lang="ru-RU" sz="12800" b="1" kern="0" dirty="0" smtClean="0">
                <a:solidFill>
                  <a:schemeClr val="bg1"/>
                </a:solidFill>
                <a:latin typeface="Arial" pitchFamily="34" charset="0"/>
                <a:ea typeface="+mj-ea"/>
                <a:cs typeface="Arial" pitchFamily="34" charset="0"/>
              </a:rPr>
              <a:t>Родители</a:t>
            </a:r>
            <a:r>
              <a:rPr lang="ru-RU" sz="12800" b="1" dirty="0" smtClean="0">
                <a:solidFill>
                  <a:schemeClr val="bg1"/>
                </a:solidFill>
                <a:latin typeface="Arial" pitchFamily="34" charset="0"/>
                <a:cs typeface="Arial" pitchFamily="34" charset="0"/>
              </a:rPr>
              <a:t> С.В.Михалкова</a:t>
            </a:r>
            <a:r>
              <a:rPr lang="ru-RU" sz="12800" dirty="0" smtClean="0"/>
              <a:t> </a:t>
            </a:r>
            <a:endParaRPr lang="ru-RU" sz="12800" b="1" kern="0" dirty="0">
              <a:solidFill>
                <a:schemeClr val="bg1"/>
              </a:solidFill>
              <a:latin typeface="Arial" pitchFamily="34" charset="0"/>
              <a:ea typeface="+mj-ea"/>
              <a:cs typeface="Arial" pitchFamily="34" charset="0"/>
            </a:endParaRPr>
          </a:p>
        </p:txBody>
      </p:sp>
      <p:sp>
        <p:nvSpPr>
          <p:cNvPr id="12290" name="AutoShape 2" descr="Картинки по запросу отец и мать лермонтова фото"/>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2292" name="AutoShape 4" descr="Картинки по запросу отец и мать лермонтова фото"/>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2296" name="AutoShape 8" descr="Лермонтов М.Ю.: Семья Лермонтова"/>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 name="Прямоугольник 7"/>
          <p:cNvSpPr/>
          <p:nvPr/>
        </p:nvSpPr>
        <p:spPr>
          <a:xfrm>
            <a:off x="285720" y="857238"/>
            <a:ext cx="4857784" cy="3970318"/>
          </a:xfrm>
          <a:prstGeom prst="rect">
            <a:avLst/>
          </a:prstGeom>
        </p:spPr>
        <p:txBody>
          <a:bodyPr wrap="square">
            <a:spAutoFit/>
          </a:bodyPr>
          <a:lstStyle/>
          <a:p>
            <a:pPr fontAlgn="base"/>
            <a:r>
              <a:rPr lang="ru-RU" sz="1600" b="1" dirty="0" smtClean="0">
                <a:latin typeface="Arial" pitchFamily="34" charset="0"/>
                <a:cs typeface="Arial" pitchFamily="34" charset="0"/>
              </a:rPr>
              <a:t>     </a:t>
            </a:r>
            <a:endParaRPr lang="en-US" sz="1600" b="1" dirty="0" smtClean="0">
              <a:latin typeface="Arial" pitchFamily="34" charset="0"/>
              <a:cs typeface="Arial" pitchFamily="34" charset="0"/>
            </a:endParaRPr>
          </a:p>
          <a:p>
            <a:pPr fontAlgn="base"/>
            <a:r>
              <a:rPr lang="ru-RU" sz="2000" b="1" dirty="0" smtClean="0">
                <a:solidFill>
                  <a:srgbClr val="5B1B49"/>
                </a:solidFill>
                <a:latin typeface="Arial" pitchFamily="34" charset="0"/>
                <a:cs typeface="Arial" pitchFamily="34" charset="0"/>
              </a:rPr>
              <a:t>     Отец – коллежский асессор Владимир Михалков, выходец из старинного дворянского рода.</a:t>
            </a:r>
            <a:endParaRPr lang="en-US" sz="2000" b="1" dirty="0" smtClean="0">
              <a:solidFill>
                <a:srgbClr val="5B1B49"/>
              </a:solidFill>
              <a:latin typeface="Arial" pitchFamily="34" charset="0"/>
              <a:cs typeface="Arial" pitchFamily="34" charset="0"/>
            </a:endParaRPr>
          </a:p>
          <a:p>
            <a:r>
              <a:rPr lang="ru-RU" sz="2000" b="1" dirty="0" smtClean="0">
                <a:solidFill>
                  <a:srgbClr val="5B1B49"/>
                </a:solidFill>
                <a:latin typeface="Arial" pitchFamily="34" charset="0"/>
                <a:cs typeface="Arial" pitchFamily="34" charset="0"/>
              </a:rPr>
              <a:t>     Маму звали Ольга Михалкова (Глебова), по образованию педагог и медсестра. Владимир был старшим из трёх сыновей, после него родились Александр и Михаил. Детство мальчика – весёлое и счастливое, прошло в Подмосковье.</a:t>
            </a:r>
          </a:p>
          <a:p>
            <a:r>
              <a:rPr lang="ru-RU" sz="2000" dirty="0" smtClean="0"/>
              <a:t/>
            </a:r>
            <a:br>
              <a:rPr lang="ru-RU" sz="2000" dirty="0" smtClean="0"/>
            </a:br>
            <a:endParaRPr lang="ru-RU" sz="1600" b="1" dirty="0">
              <a:solidFill>
                <a:schemeClr val="tx2">
                  <a:lumMod val="75000"/>
                </a:schemeClr>
              </a:solidFill>
              <a:latin typeface="Arial" pitchFamily="34" charset="0"/>
              <a:cs typeface="Arial" pitchFamily="34" charset="0"/>
            </a:endParaRPr>
          </a:p>
        </p:txBody>
      </p:sp>
      <p:sp>
        <p:nvSpPr>
          <p:cNvPr id="11" name="Прямоугольник 10"/>
          <p:cNvSpPr/>
          <p:nvPr/>
        </p:nvSpPr>
        <p:spPr>
          <a:xfrm>
            <a:off x="5429256" y="3929072"/>
            <a:ext cx="3429024" cy="338554"/>
          </a:xfrm>
          <a:prstGeom prst="rect">
            <a:avLst/>
          </a:prstGeom>
        </p:spPr>
        <p:txBody>
          <a:bodyPr wrap="square">
            <a:spAutoFit/>
          </a:bodyPr>
          <a:lstStyle/>
          <a:p>
            <a:r>
              <a:rPr lang="ru-RU" sz="1600" b="1" dirty="0" smtClean="0">
                <a:solidFill>
                  <a:srgbClr val="FF0000"/>
                </a:solidFill>
                <a:latin typeface="Arial" pitchFamily="34" charset="0"/>
                <a:cs typeface="Arial" pitchFamily="34" charset="0"/>
              </a:rPr>
              <a:t>     Отец и мать С.В.Михалкова</a:t>
            </a:r>
            <a:endParaRPr lang="ru-RU" sz="1600" dirty="0">
              <a:solidFill>
                <a:srgbClr val="FF0000"/>
              </a:solidFill>
            </a:endParaRPr>
          </a:p>
        </p:txBody>
      </p:sp>
      <p:pic>
        <p:nvPicPr>
          <p:cNvPr id="29702" name="Picture 6" descr="http://3.bp.blogspot.com/-U83u38SErOY/TkPQEslzTBI/AAAAAAAALc0/x80aHGPne_Q/s320/15.jpg"/>
          <p:cNvPicPr>
            <a:picLocks noChangeAspect="1" noChangeArrowheads="1"/>
          </p:cNvPicPr>
          <p:nvPr/>
        </p:nvPicPr>
        <p:blipFill>
          <a:blip r:embed="rId3"/>
          <a:srcRect/>
          <a:stretch>
            <a:fillRect/>
          </a:stretch>
        </p:blipFill>
        <p:spPr bwMode="auto">
          <a:xfrm>
            <a:off x="5072066" y="1000115"/>
            <a:ext cx="2000264" cy="2857519"/>
          </a:xfrm>
          <a:prstGeom prst="rect">
            <a:avLst/>
          </a:prstGeom>
          <a:noFill/>
        </p:spPr>
      </p:pic>
      <p:pic>
        <p:nvPicPr>
          <p:cNvPr id="29704" name="Picture 8" descr="http://t0.gstatic.com/images?q=tbn:ANd9GcTBjHhF60QlBvQoZTsdF6hOuJuUpLrg4tG2BjlNlwEmCE8yy7ogPh7IXFnwE_4&amp;s"/>
          <p:cNvPicPr>
            <a:picLocks noChangeAspect="1" noChangeArrowheads="1"/>
          </p:cNvPicPr>
          <p:nvPr/>
        </p:nvPicPr>
        <p:blipFill>
          <a:blip r:embed="rId4"/>
          <a:srcRect/>
          <a:stretch>
            <a:fillRect/>
          </a:stretch>
        </p:blipFill>
        <p:spPr bwMode="auto">
          <a:xfrm>
            <a:off x="7143768" y="1000114"/>
            <a:ext cx="1785950" cy="28575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867504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4" name="Прямоугольник 13"/>
          <p:cNvSpPr/>
          <p:nvPr/>
        </p:nvSpPr>
        <p:spPr>
          <a:xfrm>
            <a:off x="155577" y="928676"/>
            <a:ext cx="4630737" cy="338542"/>
          </a:xfrm>
          <a:prstGeom prst="rect">
            <a:avLst/>
          </a:prstGeom>
        </p:spPr>
        <p:txBody>
          <a:bodyPr wrap="square" lIns="91429" tIns="45714" rIns="91429" bIns="45714">
            <a:spAutoFit/>
          </a:bodyPr>
          <a:lstStyle/>
          <a:p>
            <a:pPr fontAlgn="base"/>
            <a:r>
              <a:rPr lang="ru-RU" sz="1600" b="1" dirty="0" smtClean="0">
                <a:latin typeface="Arial" panose="020B0604020202020204" pitchFamily="34" charset="0"/>
                <a:cs typeface="Arial" panose="020B0604020202020204" pitchFamily="34" charset="0"/>
              </a:rPr>
              <a:t>     </a:t>
            </a:r>
            <a:endParaRPr lang="ru-RU" sz="1600" b="1" dirty="0">
              <a:solidFill>
                <a:srgbClr val="7030A0"/>
              </a:solidFill>
              <a:latin typeface="Arial" pitchFamily="34" charset="0"/>
              <a:cs typeface="Arial" pitchFamily="34" charset="0"/>
            </a:endParaRPr>
          </a:p>
        </p:txBody>
      </p:sp>
      <p:sp>
        <p:nvSpPr>
          <p:cNvPr id="16" name="Прямоугольник 15"/>
          <p:cNvSpPr/>
          <p:nvPr/>
        </p:nvSpPr>
        <p:spPr>
          <a:xfrm>
            <a:off x="71406" y="71421"/>
            <a:ext cx="8929750" cy="646331"/>
          </a:xfrm>
          <a:prstGeom prst="rect">
            <a:avLst/>
          </a:prstGeom>
        </p:spPr>
        <p:txBody>
          <a:bodyPr wrap="square">
            <a:spAutoFit/>
          </a:bodyPr>
          <a:lstStyle/>
          <a:p>
            <a:pPr algn="just" defTabSz="914290">
              <a:defRPr/>
            </a:pPr>
            <a:r>
              <a:rPr lang="ru-RU" sz="3600" b="1" spc="-32" dirty="0" smtClean="0">
                <a:solidFill>
                  <a:schemeClr val="bg1"/>
                </a:solidFill>
                <a:latin typeface="Arial" pitchFamily="34" charset="0"/>
                <a:cs typeface="Arial" pitchFamily="34" charset="0"/>
              </a:rPr>
              <a:t>              Детство С.В.Михалкова </a:t>
            </a:r>
            <a:endParaRPr lang="ru-RU" sz="3600" b="1" kern="0" dirty="0">
              <a:solidFill>
                <a:schemeClr val="bg1"/>
              </a:solidFill>
              <a:latin typeface="Arial" pitchFamily="34" charset="0"/>
              <a:cs typeface="Arial" pitchFamily="34" charset="0"/>
            </a:endParaRPr>
          </a:p>
        </p:txBody>
      </p:sp>
      <p:sp>
        <p:nvSpPr>
          <p:cNvPr id="18" name="Прямоугольник 17"/>
          <p:cNvSpPr/>
          <p:nvPr/>
        </p:nvSpPr>
        <p:spPr>
          <a:xfrm>
            <a:off x="4071934" y="928676"/>
            <a:ext cx="4714908" cy="3970318"/>
          </a:xfrm>
          <a:prstGeom prst="rect">
            <a:avLst/>
          </a:prstGeom>
        </p:spPr>
        <p:txBody>
          <a:bodyPr wrap="square">
            <a:spAutoFit/>
          </a:bodyPr>
          <a:lstStyle/>
          <a:p>
            <a:pPr fontAlgn="base"/>
            <a:r>
              <a:rPr lang="ru-RU" sz="1600" b="1" dirty="0" smtClean="0">
                <a:solidFill>
                  <a:srgbClr val="FF0000"/>
                </a:solidFill>
                <a:latin typeface="Arial" pitchFamily="34" charset="0"/>
                <a:cs typeface="Arial" pitchFamily="34" charset="0"/>
              </a:rPr>
              <a:t>       </a:t>
            </a:r>
            <a:r>
              <a:rPr lang="ru-RU" sz="1800" b="1" dirty="0" smtClean="0">
                <a:solidFill>
                  <a:srgbClr val="0000FF"/>
                </a:solidFill>
                <a:latin typeface="Arial" pitchFamily="34" charset="0"/>
                <a:cs typeface="Arial" pitchFamily="34" charset="0"/>
              </a:rPr>
              <a:t>С.В.Михалков не посещал сельскую школу по той причине, что она была слишком далеко от усадьбы Михалковых. Поэтому обучением детей занимался персональный воспитатель – гувернантка Эмма Розенберг, немка по происхождению. Эмма была женщиной строгой и требовательной, у мальчишек даже мысли не возникало ослушаться её. Больше всего Сергею нравились занятия по немецкому языку, он с детства отлично изъяснялся на нём, читал Гёте и Шиллера в подлиннике. </a:t>
            </a:r>
            <a:endParaRPr lang="ru-RU" sz="1800" b="1" dirty="0">
              <a:solidFill>
                <a:srgbClr val="0000FF"/>
              </a:solidFill>
              <a:latin typeface="Arial" pitchFamily="34" charset="0"/>
              <a:cs typeface="Arial" pitchFamily="34" charset="0"/>
            </a:endParaRPr>
          </a:p>
        </p:txBody>
      </p:sp>
      <p:pic>
        <p:nvPicPr>
          <p:cNvPr id="27650" name="Picture 2" descr="Сергей Михалков в молодости"/>
          <p:cNvPicPr>
            <a:picLocks noChangeAspect="1" noChangeArrowheads="1"/>
          </p:cNvPicPr>
          <p:nvPr/>
        </p:nvPicPr>
        <p:blipFill>
          <a:blip r:embed="rId3"/>
          <a:srcRect/>
          <a:stretch>
            <a:fillRect/>
          </a:stretch>
        </p:blipFill>
        <p:spPr bwMode="auto">
          <a:xfrm>
            <a:off x="500034" y="1142990"/>
            <a:ext cx="3143272" cy="3429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619099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142857"/>
            <a:ext cx="8929750" cy="1559779"/>
          </a:xfrm>
          <a:prstGeom prst="rect">
            <a:avLst/>
          </a:prstGeom>
        </p:spPr>
        <p:txBody>
          <a:bodyPr wrap="square">
            <a:spAutoFit/>
          </a:bodyPr>
          <a:lstStyle/>
          <a:p>
            <a:pPr algn="just" defTabSz="914290">
              <a:defRPr/>
            </a:pPr>
            <a:r>
              <a:rPr lang="ru-RU" sz="3200" b="1" spc="-32" dirty="0" smtClean="0">
                <a:solidFill>
                  <a:schemeClr val="bg1"/>
                </a:solidFill>
                <a:latin typeface="Arial" pitchFamily="34" charset="0"/>
                <a:cs typeface="Arial" pitchFamily="34" charset="0"/>
              </a:rPr>
              <a:t>              Образование С.В.Михалкова </a:t>
            </a:r>
            <a:endParaRPr lang="ru-RU" sz="3200" b="1" kern="0" dirty="0" smtClean="0">
              <a:solidFill>
                <a:schemeClr val="bg1"/>
              </a:solidFill>
              <a:latin typeface="Arial" pitchFamily="34" charset="0"/>
              <a:cs typeface="Arial" pitchFamily="34" charset="0"/>
            </a:endParaRPr>
          </a:p>
          <a:p>
            <a:pPr algn="just" defTabSz="914290">
              <a:defRPr/>
            </a:pPr>
            <a:r>
              <a:rPr lang="ru-RU" sz="3200" b="1" spc="-32" dirty="0" smtClean="0">
                <a:solidFill>
                  <a:schemeClr val="bg1"/>
                </a:solidFill>
                <a:latin typeface="Arial" pitchFamily="34" charset="0"/>
                <a:cs typeface="Arial" pitchFamily="34" charset="0"/>
              </a:rPr>
              <a:t>  </a:t>
            </a:r>
            <a:r>
              <a:rPr lang="ru-RU" sz="3200" b="1" kern="0" dirty="0" smtClean="0">
                <a:solidFill>
                  <a:schemeClr val="bg1"/>
                </a:solidFill>
                <a:latin typeface="Arial"/>
                <a:cs typeface="Arial"/>
              </a:rPr>
              <a:t> </a:t>
            </a:r>
            <a:endParaRPr lang="ru-RU" sz="3200" b="1" kern="0" dirty="0" smtClean="0">
              <a:solidFill>
                <a:schemeClr val="bg1"/>
              </a:solidFill>
              <a:latin typeface="Arial" pitchFamily="34" charset="0"/>
              <a:cs typeface="Arial" pitchFamily="34" charset="0"/>
            </a:endParaRPr>
          </a:p>
          <a:p>
            <a:pPr algn="just" defTabSz="914290">
              <a:defRPr/>
            </a:pPr>
            <a:r>
              <a:rPr lang="ru-RU" sz="3200" b="1" spc="-32" dirty="0" smtClean="0">
                <a:solidFill>
                  <a:schemeClr val="bg1"/>
                </a:solidFill>
                <a:latin typeface="Arial" pitchFamily="34" charset="0"/>
                <a:cs typeface="Arial" pitchFamily="34" charset="0"/>
              </a:rPr>
              <a:t> </a:t>
            </a: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285720" y="928676"/>
            <a:ext cx="4572032" cy="4093428"/>
          </a:xfrm>
          <a:prstGeom prst="rect">
            <a:avLst/>
          </a:prstGeom>
        </p:spPr>
        <p:txBody>
          <a:bodyPr wrap="square">
            <a:spAutoFit/>
          </a:bodyPr>
          <a:lstStyle/>
          <a:p>
            <a:pPr fontAlgn="base"/>
            <a:r>
              <a:rPr lang="ru-RU" sz="1600" b="1" dirty="0" smtClean="0">
                <a:solidFill>
                  <a:schemeClr val="accent2">
                    <a:lumMod val="75000"/>
                  </a:schemeClr>
                </a:solidFill>
                <a:latin typeface="Arial" pitchFamily="34" charset="0"/>
                <a:cs typeface="Arial" pitchFamily="34" charset="0"/>
              </a:rPr>
              <a:t>      </a:t>
            </a:r>
            <a:r>
              <a:rPr lang="ru-RU" sz="2000" b="1" dirty="0" smtClean="0">
                <a:solidFill>
                  <a:schemeClr val="tx2">
                    <a:lumMod val="75000"/>
                  </a:schemeClr>
                </a:solidFill>
                <a:latin typeface="Arial" pitchFamily="34" charset="0"/>
                <a:cs typeface="Arial" pitchFamily="34" charset="0"/>
              </a:rPr>
              <a:t>Через некоторое время семейство переехало в Москву, и тогда мальчики наконец-то пошли в школу. Сергей смог сразу перевестись в четвёртый класс. Одноклассники поначалу насмехались над новичком, который достаточно сильно заикался. Но весёлый и дружелюбный нрав будущего поэта позволил ему завоевать сердца своих обидчиков и стать их лучшим другом.</a:t>
            </a: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02" name="Picture 2" descr="7 фактов из жизни Сергея Михалкова"/>
          <p:cNvPicPr>
            <a:picLocks noChangeAspect="1" noChangeArrowheads="1"/>
          </p:cNvPicPr>
          <p:nvPr/>
        </p:nvPicPr>
        <p:blipFill>
          <a:blip r:embed="rId3"/>
          <a:srcRect/>
          <a:stretch>
            <a:fillRect/>
          </a:stretch>
        </p:blipFill>
        <p:spPr bwMode="auto">
          <a:xfrm>
            <a:off x="5072066" y="1071552"/>
            <a:ext cx="3714776" cy="2857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619099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142857"/>
            <a:ext cx="8929750" cy="1508105"/>
          </a:xfrm>
          <a:prstGeom prst="rect">
            <a:avLst/>
          </a:prstGeom>
        </p:spPr>
        <p:txBody>
          <a:bodyPr wrap="square">
            <a:spAutoFit/>
          </a:bodyPr>
          <a:lstStyle/>
          <a:p>
            <a:pPr algn="just" defTabSz="914290">
              <a:defRPr/>
            </a:pPr>
            <a:r>
              <a:rPr lang="ru-RU" sz="2800" b="1" spc="-32" dirty="0" smtClean="0">
                <a:solidFill>
                  <a:schemeClr val="bg1"/>
                </a:solidFill>
                <a:latin typeface="Arial" pitchFamily="34" charset="0"/>
                <a:cs typeface="Arial" pitchFamily="34" charset="0"/>
              </a:rPr>
              <a:t>   Начало трудовой деятельности С.В.Михалкова </a:t>
            </a:r>
            <a:endParaRPr lang="ru-RU" sz="2800" b="1" kern="0" dirty="0" smtClean="0">
              <a:solidFill>
                <a:schemeClr val="bg1"/>
              </a:solidFill>
              <a:latin typeface="Arial" pitchFamily="34" charset="0"/>
              <a:cs typeface="Arial" pitchFamily="34" charset="0"/>
            </a:endParaRPr>
          </a:p>
          <a:p>
            <a:pPr algn="just" defTabSz="914290">
              <a:defRPr/>
            </a:pPr>
            <a:r>
              <a:rPr lang="ru-RU" sz="3200" b="1" spc="-32" dirty="0" smtClean="0">
                <a:solidFill>
                  <a:schemeClr val="bg1"/>
                </a:solidFill>
                <a:latin typeface="Arial" pitchFamily="34" charset="0"/>
                <a:cs typeface="Arial" pitchFamily="34" charset="0"/>
              </a:rPr>
              <a:t>  </a:t>
            </a:r>
            <a:r>
              <a:rPr lang="ru-RU" sz="3200" b="1" kern="0" dirty="0" smtClean="0">
                <a:solidFill>
                  <a:schemeClr val="bg1"/>
                </a:solidFill>
                <a:latin typeface="Arial"/>
                <a:cs typeface="Arial"/>
              </a:rPr>
              <a:t> </a:t>
            </a:r>
            <a:endParaRPr lang="ru-RU" sz="3200" b="1" kern="0" dirty="0" smtClean="0">
              <a:solidFill>
                <a:schemeClr val="bg1"/>
              </a:solidFill>
              <a:latin typeface="Arial" pitchFamily="34" charset="0"/>
              <a:cs typeface="Arial" pitchFamily="34" charset="0"/>
            </a:endParaRPr>
          </a:p>
          <a:p>
            <a:pPr algn="just" defTabSz="914290">
              <a:defRPr/>
            </a:pPr>
            <a:r>
              <a:rPr lang="ru-RU" sz="3200" b="1" spc="-32" dirty="0" smtClean="0">
                <a:solidFill>
                  <a:schemeClr val="bg1"/>
                </a:solidFill>
                <a:latin typeface="Arial" pitchFamily="34" charset="0"/>
                <a:cs typeface="Arial" pitchFamily="34" charset="0"/>
              </a:rPr>
              <a:t> </a:t>
            </a: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3071802" y="928676"/>
            <a:ext cx="6072198" cy="4093428"/>
          </a:xfrm>
          <a:prstGeom prst="rect">
            <a:avLst/>
          </a:prstGeom>
        </p:spPr>
        <p:txBody>
          <a:bodyPr wrap="square">
            <a:spAutoFit/>
          </a:bodyPr>
          <a:lstStyle/>
          <a:p>
            <a:pPr fontAlgn="base"/>
            <a:r>
              <a:rPr lang="ru-RU" sz="2000" b="1" dirty="0" smtClean="0">
                <a:solidFill>
                  <a:srgbClr val="5B1B49"/>
                </a:solidFill>
                <a:latin typeface="Arial" pitchFamily="34" charset="0"/>
                <a:cs typeface="Arial" pitchFamily="34" charset="0"/>
              </a:rPr>
              <a:t>Потомок старинного русского дворянского рода юные годы провёл в Пятигорске. Способности к поэзии у Сергея обнаружились уже в девять лет. Его отец послал несколько стихотворений сына известному поэту Александру Безыменскому, который положительно отозвался о них. В 1927 году семья переезжает в Ставропольский край и тогда Михалков начинает печататься. В 1928 году в журнале «На подъёме» (Ростов-на-Дону) публикуется первое стихотворение «Дорога».</a:t>
            </a:r>
          </a:p>
          <a:p>
            <a:pPr fontAlgn="base"/>
            <a:endParaRPr lang="ru-RU" sz="2000" b="1" dirty="0" smtClean="0">
              <a:solidFill>
                <a:srgbClr val="5B1B49"/>
              </a:solidFill>
              <a:latin typeface="Arial" pitchFamily="34" charset="0"/>
              <a:cs typeface="Arial" pitchFamily="34" charset="0"/>
            </a:endParaRP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54" name="Picture 2" descr="Михалков Сергей Владимирович"/>
          <p:cNvPicPr>
            <a:picLocks noChangeAspect="1" noChangeArrowheads="1"/>
          </p:cNvPicPr>
          <p:nvPr/>
        </p:nvPicPr>
        <p:blipFill>
          <a:blip r:embed="rId3"/>
          <a:srcRect/>
          <a:stretch>
            <a:fillRect/>
          </a:stretch>
        </p:blipFill>
        <p:spPr bwMode="auto">
          <a:xfrm>
            <a:off x="357158" y="1071552"/>
            <a:ext cx="2500330" cy="3409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619099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71421"/>
            <a:ext cx="8929750" cy="1138773"/>
          </a:xfrm>
          <a:prstGeom prst="rect">
            <a:avLst/>
          </a:prstGeom>
        </p:spPr>
        <p:txBody>
          <a:bodyPr wrap="square">
            <a:spAutoFit/>
          </a:bodyPr>
          <a:lstStyle/>
          <a:p>
            <a:pPr algn="just" defTabSz="914290">
              <a:defRPr/>
            </a:pPr>
            <a:r>
              <a:rPr lang="ru-RU" sz="3200" b="1" spc="-32" dirty="0" smtClean="0">
                <a:solidFill>
                  <a:schemeClr val="bg1"/>
                </a:solidFill>
                <a:latin typeface="Arial" pitchFamily="34" charset="0"/>
                <a:cs typeface="Arial" pitchFamily="34" charset="0"/>
              </a:rPr>
              <a:t>           </a:t>
            </a:r>
            <a:r>
              <a:rPr lang="ru-RU" sz="3600" b="1" spc="-32" dirty="0" smtClean="0">
                <a:solidFill>
                  <a:schemeClr val="bg1"/>
                </a:solidFill>
                <a:latin typeface="Arial" pitchFamily="34" charset="0"/>
                <a:cs typeface="Arial" pitchFamily="34" charset="0"/>
              </a:rPr>
              <a:t> </a:t>
            </a:r>
            <a:endParaRPr lang="ru-RU" sz="3600" b="1" kern="0" dirty="0" smtClean="0">
              <a:solidFill>
                <a:schemeClr val="bg1"/>
              </a:solidFill>
              <a:latin typeface="Arial" pitchFamily="34" charset="0"/>
              <a:cs typeface="Arial" pitchFamily="34" charset="0"/>
            </a:endParaRPr>
          </a:p>
          <a:p>
            <a:pPr algn="just" defTabSz="914290">
              <a:defRPr/>
            </a:pP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214282" y="928676"/>
            <a:ext cx="5072098" cy="3785652"/>
          </a:xfrm>
          <a:prstGeom prst="rect">
            <a:avLst/>
          </a:prstGeom>
        </p:spPr>
        <p:txBody>
          <a:bodyPr wrap="square">
            <a:spAutoFit/>
          </a:bodyPr>
          <a:lstStyle/>
          <a:p>
            <a:pPr fontAlgn="base"/>
            <a:r>
              <a:rPr lang="ru-RU" sz="1800" dirty="0" smtClean="0"/>
              <a:t>     </a:t>
            </a:r>
            <a:r>
              <a:rPr lang="ru-RU" sz="2000" b="1" dirty="0" smtClean="0">
                <a:solidFill>
                  <a:schemeClr val="accent5">
                    <a:lumMod val="50000"/>
                  </a:schemeClr>
                </a:solidFill>
                <a:latin typeface="Arial" pitchFamily="34" charset="0"/>
                <a:cs typeface="Arial" pitchFamily="34" charset="0"/>
              </a:rPr>
              <a:t>Окончив школу, юный поэт возвратился в столицу. Он работал в нескольких местах до тех пор, пока наконец не стал сотрудником газеты «Известия», пусть даже внештатным. В биографии Сергея Михалкова важно заметить, что в то время его стихи печатались в самых известных газетах и журналах страны. Например, в «Огоньке», «Правде», «Комсомольской правде», «Известиях» и т.д. </a:t>
            </a:r>
            <a:endParaRPr lang="ru-RU" sz="2000" b="1" dirty="0">
              <a:solidFill>
                <a:schemeClr val="accent5">
                  <a:lumMod val="50000"/>
                </a:schemeClr>
              </a:solidFill>
              <a:latin typeface="Arial" pitchFamily="34" charset="0"/>
              <a:cs typeface="Arial" pitchFamily="34" charset="0"/>
            </a:endParaRP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142844" y="142858"/>
            <a:ext cx="9001156" cy="646331"/>
          </a:xfrm>
          <a:prstGeom prst="rect">
            <a:avLst/>
          </a:prstGeom>
        </p:spPr>
        <p:txBody>
          <a:bodyPr wrap="square">
            <a:spAutoFit/>
          </a:bodyPr>
          <a:lstStyle/>
          <a:p>
            <a:r>
              <a:rPr lang="ru-RU" dirty="0" smtClean="0"/>
              <a:t>     </a:t>
            </a:r>
            <a:r>
              <a:rPr lang="ru-RU" sz="3600" b="1" dirty="0" smtClean="0">
                <a:solidFill>
                  <a:schemeClr val="bg1"/>
                </a:solidFill>
                <a:latin typeface="Arial" pitchFamily="34" charset="0"/>
                <a:cs typeface="Arial" pitchFamily="34" charset="0"/>
              </a:rPr>
              <a:t>Начало творческой деятельности</a:t>
            </a:r>
            <a:endParaRPr lang="ru-RU" sz="3600" b="1" dirty="0">
              <a:solidFill>
                <a:schemeClr val="bg1"/>
              </a:solidFill>
              <a:latin typeface="Arial" pitchFamily="34" charset="0"/>
              <a:cs typeface="Arial" pitchFamily="34" charset="0"/>
            </a:endParaRPr>
          </a:p>
        </p:txBody>
      </p:sp>
      <p:pic>
        <p:nvPicPr>
          <p:cNvPr id="21506" name="Picture 2" descr="http://obshe.net/upload/000/u11/67/7c/4c5403bb.jpg"/>
          <p:cNvPicPr>
            <a:picLocks noChangeAspect="1" noChangeArrowheads="1"/>
          </p:cNvPicPr>
          <p:nvPr/>
        </p:nvPicPr>
        <p:blipFill>
          <a:blip r:embed="rId3"/>
          <a:srcRect/>
          <a:stretch>
            <a:fillRect/>
          </a:stretch>
        </p:blipFill>
        <p:spPr bwMode="auto">
          <a:xfrm>
            <a:off x="5500694" y="1071552"/>
            <a:ext cx="3262282" cy="3143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8951" y="175199"/>
            <a:ext cx="6190999" cy="587467"/>
          </a:xfrm>
          <a:prstGeom prst="rect">
            <a:avLst/>
          </a:prstGeom>
        </p:spPr>
        <p:txBody>
          <a:bodyPr vert="horz" wrap="square" lIns="0" tIns="26175" rIns="0" bIns="0" rtlCol="0">
            <a:spAutoFit/>
          </a:bodyPr>
          <a:lstStyle/>
          <a:p>
            <a:pPr marL="20134" algn="ctr">
              <a:spcBef>
                <a:spcPts val="206"/>
              </a:spcBef>
            </a:pPr>
            <a:r>
              <a:rPr lang="ru-RU" sz="3600" spc="-8" dirty="0" smtClean="0"/>
              <a:t>                 </a:t>
            </a:r>
            <a:endParaRPr sz="3600" spc="-8" dirty="0"/>
          </a:p>
        </p:txBody>
      </p:sp>
      <p:sp>
        <p:nvSpPr>
          <p:cNvPr id="19" name="Rectangle 4"/>
          <p:cNvSpPr>
            <a:spLocks noChangeArrowheads="1"/>
          </p:cNvSpPr>
          <p:nvPr/>
        </p:nvSpPr>
        <p:spPr bwMode="auto">
          <a:xfrm>
            <a:off x="167843" y="789749"/>
            <a:ext cx="3497809" cy="5209312"/>
          </a:xfrm>
          <a:prstGeom prst="rect">
            <a:avLst/>
          </a:prstGeom>
          <a:noFill/>
          <a:ln w="9525">
            <a:noFill/>
            <a:miter lim="800000"/>
            <a:headEnd/>
            <a:tailEnd/>
          </a:ln>
        </p:spPr>
        <p:txBody>
          <a:bodyPr wrap="square" lIns="144970" tIns="72486" rIns="144970" bIns="72486" anchor="ctr">
            <a:spAutoFit/>
          </a:bodyPr>
          <a:lstStyle/>
          <a:p>
            <a:endParaRPr lang="ru-RU"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smtClean="0">
              <a:latin typeface="Arial" pitchFamily="34" charset="0"/>
              <a:cs typeface="Arial" pitchFamily="34" charset="0"/>
            </a:endParaRPr>
          </a:p>
          <a:p>
            <a:endParaRPr lang="ru-RU" sz="2500" dirty="0">
              <a:latin typeface="Arial" pitchFamily="34" charset="0"/>
              <a:cs typeface="Arial" pitchFamily="34" charset="0"/>
            </a:endParaRPr>
          </a:p>
        </p:txBody>
      </p:sp>
      <p:sp>
        <p:nvSpPr>
          <p:cNvPr id="20" name="Прямоугольник 19"/>
          <p:cNvSpPr/>
          <p:nvPr/>
        </p:nvSpPr>
        <p:spPr>
          <a:xfrm>
            <a:off x="4932041" y="942209"/>
            <a:ext cx="3960439" cy="592664"/>
          </a:xfrm>
          <a:prstGeom prst="rect">
            <a:avLst/>
          </a:prstGeom>
        </p:spPr>
        <p:txBody>
          <a:bodyPr wrap="square" lIns="144970" tIns="72486" rIns="144970" bIns="72486">
            <a:spAutoFit/>
          </a:bodyPr>
          <a:lstStyle/>
          <a:p>
            <a:r>
              <a:rPr lang="ru-RU" dirty="0" smtClean="0"/>
              <a:t>   </a:t>
            </a:r>
            <a:endParaRPr lang="ru-RU" sz="2200" b="1" dirty="0">
              <a:latin typeface="Arial" pitchFamily="34" charset="0"/>
              <a:cs typeface="Arial" pitchFamily="34" charset="0"/>
            </a:endParaRPr>
          </a:p>
        </p:txBody>
      </p:sp>
      <p:sp>
        <p:nvSpPr>
          <p:cNvPr id="8" name="Текст 2"/>
          <p:cNvSpPr txBox="1">
            <a:spLocks/>
          </p:cNvSpPr>
          <p:nvPr/>
        </p:nvSpPr>
        <p:spPr>
          <a:xfrm>
            <a:off x="4648199" y="1047890"/>
            <a:ext cx="4038601" cy="5078274"/>
          </a:xfrm>
          <a:prstGeom prst="rect">
            <a:avLst/>
          </a:prstGeom>
        </p:spPr>
        <p:txBody>
          <a:bodyPr lIns="91429" tIns="45714" rIns="91429" bIns="45714"/>
          <a:lstStyle/>
          <a:p>
            <a:pPr algn="just" defTabSz="914290">
              <a:lnSpc>
                <a:spcPct val="90000"/>
              </a:lnSpc>
              <a:defRPr/>
            </a:pPr>
            <a:endParaRPr lang="ru-RU" sz="2200" b="1" kern="0" dirty="0" smtClean="0"/>
          </a:p>
        </p:txBody>
      </p:sp>
      <p:sp>
        <p:nvSpPr>
          <p:cNvPr id="8194" name="AutoShape 2" descr="Тарханы — Википеди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198" name="AutoShape 6"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0" name="AutoShape 8"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8202" name="AutoShape 10" descr="Тарханы (усадьба М. Ю. Лермонтова) — Россия — Планета Земля"/>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2" name="AutoShape 2" descr="Биография М.Ю. Лермонтова timeline | Timetoast timelines"/>
          <p:cNvSpPr>
            <a:spLocks noChangeAspect="1" noChangeArrowheads="1"/>
          </p:cNvSpPr>
          <p:nvPr/>
        </p:nvSpPr>
        <p:spPr bwMode="auto">
          <a:xfrm>
            <a:off x="155577" y="-144462"/>
            <a:ext cx="304799" cy="304801"/>
          </a:xfrm>
          <a:prstGeom prst="rect">
            <a:avLst/>
          </a:prstGeom>
          <a:noFill/>
        </p:spPr>
        <p:txBody>
          <a:bodyPr vert="horz" wrap="square" lIns="91429" tIns="45714" rIns="91429" bIns="45714" numCol="1" anchor="t" anchorCtr="0" compatLnSpc="1">
            <a:prstTxWarp prst="textNoShape">
              <a:avLst/>
            </a:prstTxWarp>
          </a:bodyPr>
          <a:lstStyle/>
          <a:p>
            <a:endParaRPr lang="ru-RU"/>
          </a:p>
        </p:txBody>
      </p:sp>
      <p:sp>
        <p:nvSpPr>
          <p:cNvPr id="16" name="Прямоугольник 15"/>
          <p:cNvSpPr/>
          <p:nvPr/>
        </p:nvSpPr>
        <p:spPr>
          <a:xfrm>
            <a:off x="71406" y="71421"/>
            <a:ext cx="8929750" cy="1138773"/>
          </a:xfrm>
          <a:prstGeom prst="rect">
            <a:avLst/>
          </a:prstGeom>
        </p:spPr>
        <p:txBody>
          <a:bodyPr wrap="square">
            <a:spAutoFit/>
          </a:bodyPr>
          <a:lstStyle/>
          <a:p>
            <a:pPr algn="just" defTabSz="914290">
              <a:defRPr/>
            </a:pPr>
            <a:r>
              <a:rPr lang="ru-RU" sz="3200" b="1" spc="-32" dirty="0" smtClean="0">
                <a:solidFill>
                  <a:schemeClr val="bg1"/>
                </a:solidFill>
                <a:latin typeface="Arial" pitchFamily="34" charset="0"/>
                <a:cs typeface="Arial" pitchFamily="34" charset="0"/>
              </a:rPr>
              <a:t>           </a:t>
            </a:r>
            <a:r>
              <a:rPr lang="ru-RU" sz="3600" b="1" spc="-32" dirty="0" smtClean="0">
                <a:solidFill>
                  <a:schemeClr val="bg1"/>
                </a:solidFill>
                <a:latin typeface="Arial" pitchFamily="34" charset="0"/>
                <a:cs typeface="Arial" pitchFamily="34" charset="0"/>
              </a:rPr>
              <a:t> </a:t>
            </a:r>
            <a:endParaRPr lang="ru-RU" sz="3600" b="1" kern="0" dirty="0" smtClean="0">
              <a:solidFill>
                <a:schemeClr val="bg1"/>
              </a:solidFill>
              <a:latin typeface="Arial" pitchFamily="34" charset="0"/>
              <a:cs typeface="Arial" pitchFamily="34" charset="0"/>
            </a:endParaRPr>
          </a:p>
          <a:p>
            <a:pPr algn="just" defTabSz="914290">
              <a:defRPr/>
            </a:pPr>
            <a:endParaRPr lang="ru-RU" sz="3200" b="1" kern="0" dirty="0">
              <a:solidFill>
                <a:schemeClr val="bg1"/>
              </a:solidFill>
              <a:latin typeface="Arial" pitchFamily="34" charset="0"/>
              <a:cs typeface="Arial" pitchFamily="34" charset="0"/>
            </a:endParaRPr>
          </a:p>
        </p:txBody>
      </p:sp>
      <p:sp>
        <p:nvSpPr>
          <p:cNvPr id="18" name="Прямоугольник 17"/>
          <p:cNvSpPr/>
          <p:nvPr/>
        </p:nvSpPr>
        <p:spPr>
          <a:xfrm>
            <a:off x="285720" y="928676"/>
            <a:ext cx="5286412" cy="4093428"/>
          </a:xfrm>
          <a:prstGeom prst="rect">
            <a:avLst/>
          </a:prstGeom>
        </p:spPr>
        <p:txBody>
          <a:bodyPr wrap="square">
            <a:spAutoFit/>
          </a:bodyPr>
          <a:lstStyle/>
          <a:p>
            <a:r>
              <a:rPr lang="ru-RU" sz="1800" dirty="0" smtClean="0">
                <a:solidFill>
                  <a:srgbClr val="5B1B49"/>
                </a:solidFill>
              </a:rPr>
              <a:t>      </a:t>
            </a:r>
            <a:r>
              <a:rPr lang="ru-RU" sz="2000" b="1" dirty="0" smtClean="0">
                <a:solidFill>
                  <a:srgbClr val="5B1B49"/>
                </a:solidFill>
                <a:latin typeface="Arial" pitchFamily="34" charset="0"/>
                <a:cs typeface="Arial" pitchFamily="34" charset="0"/>
              </a:rPr>
              <a:t>Однако после печати поэмы «Дядя Стёпа» ещё более прославился. </a:t>
            </a:r>
          </a:p>
          <a:p>
            <a:r>
              <a:rPr lang="ru-RU" sz="2000" b="1" dirty="0" smtClean="0">
                <a:solidFill>
                  <a:srgbClr val="5B1B49"/>
                </a:solidFill>
                <a:latin typeface="Arial" pitchFamily="34" charset="0"/>
                <a:cs typeface="Arial" pitchFamily="34" charset="0"/>
              </a:rPr>
              <a:t>В 1935 г. (год выхода поэмы) Михалков начинает учёбу в Литературном институте. А уже в 1937 году он входит в Союз писателей. Буквально за несколько лет поэт Сергей Михалков стал известен по всей стране.</a:t>
            </a:r>
          </a:p>
          <a:p>
            <a:r>
              <a:rPr lang="ru-RU" sz="2000" b="1" dirty="0" smtClean="0">
                <a:solidFill>
                  <a:srgbClr val="5B1B49"/>
                </a:solidFill>
                <a:latin typeface="Arial" pitchFamily="34" charset="0"/>
                <a:cs typeface="Arial" pitchFamily="34" charset="0"/>
              </a:rPr>
              <a:t>В краткой биографии Михалкова стоит обязательно упомянуть о получении Сергеем Владимировичем в 1939 году высшей </a:t>
            </a:r>
            <a:r>
              <a:rPr lang="ru-RU" sz="2000" b="1" dirty="0" smtClean="0">
                <a:solidFill>
                  <a:srgbClr val="5B1B49"/>
                </a:solidFill>
                <a:latin typeface="Arial" pitchFamily="34" charset="0"/>
                <a:cs typeface="Arial" pitchFamily="34" charset="0"/>
              </a:rPr>
              <a:t>награды.</a:t>
            </a:r>
            <a:endParaRPr lang="ru-RU" sz="2000" b="1" dirty="0" smtClean="0">
              <a:solidFill>
                <a:srgbClr val="5B1B49"/>
              </a:solidFill>
              <a:latin typeface="Arial" pitchFamily="34" charset="0"/>
              <a:cs typeface="Arial" pitchFamily="34" charset="0"/>
            </a:endParaRPr>
          </a:p>
          <a:p>
            <a:pPr fontAlgn="base"/>
            <a:endParaRPr lang="ru-RU" sz="2000" b="1" dirty="0">
              <a:solidFill>
                <a:schemeClr val="accent5">
                  <a:lumMod val="50000"/>
                </a:schemeClr>
              </a:solidFill>
              <a:latin typeface="Arial" pitchFamily="34" charset="0"/>
              <a:cs typeface="Arial" pitchFamily="34" charset="0"/>
            </a:endParaRPr>
          </a:p>
        </p:txBody>
      </p:sp>
      <p:sp>
        <p:nvSpPr>
          <p:cNvPr id="53250" name="AutoShape 2" descr="Державин, Гавриил Романович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Прямоугольник 16"/>
          <p:cNvSpPr/>
          <p:nvPr/>
        </p:nvSpPr>
        <p:spPr>
          <a:xfrm>
            <a:off x="142844" y="142858"/>
            <a:ext cx="9001156" cy="646331"/>
          </a:xfrm>
          <a:prstGeom prst="rect">
            <a:avLst/>
          </a:prstGeom>
        </p:spPr>
        <p:txBody>
          <a:bodyPr wrap="square">
            <a:spAutoFit/>
          </a:bodyPr>
          <a:lstStyle/>
          <a:p>
            <a:r>
              <a:rPr lang="ru-RU" dirty="0" smtClean="0"/>
              <a:t>     </a:t>
            </a:r>
            <a:r>
              <a:rPr lang="ru-RU" sz="3600" b="1" dirty="0" smtClean="0">
                <a:solidFill>
                  <a:schemeClr val="bg1"/>
                </a:solidFill>
                <a:latin typeface="Arial" pitchFamily="34" charset="0"/>
                <a:cs typeface="Arial" pitchFamily="34" charset="0"/>
              </a:rPr>
              <a:t>Начало творческой деятельности</a:t>
            </a:r>
            <a:endParaRPr lang="ru-RU" sz="3600" b="1" dirty="0">
              <a:solidFill>
                <a:schemeClr val="bg1"/>
              </a:solidFill>
              <a:latin typeface="Arial" pitchFamily="34" charset="0"/>
              <a:cs typeface="Arial" pitchFamily="34" charset="0"/>
            </a:endParaRPr>
          </a:p>
        </p:txBody>
      </p:sp>
      <p:pic>
        <p:nvPicPr>
          <p:cNvPr id="19458" name="Picture 2" descr="Сергей Михалков и Наталья Кончаловская 2"/>
          <p:cNvPicPr>
            <a:picLocks noChangeAspect="1" noChangeArrowheads="1"/>
          </p:cNvPicPr>
          <p:nvPr/>
        </p:nvPicPr>
        <p:blipFill>
          <a:blip r:embed="rId3"/>
          <a:srcRect/>
          <a:stretch>
            <a:fillRect/>
          </a:stretch>
        </p:blipFill>
        <p:spPr bwMode="auto">
          <a:xfrm>
            <a:off x="5572132" y="1071552"/>
            <a:ext cx="3214710"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21752</TotalTime>
  <Words>1074</Words>
  <Application>Microsoft Office PowerPoint</Application>
  <PresentationFormat>Экран (16:9)</PresentationFormat>
  <Paragraphs>348</Paragraphs>
  <Slides>20</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Comic Sans MS</vt:lpstr>
      <vt:lpstr>Wingdings 2</vt:lpstr>
      <vt:lpstr>Office Theme</vt:lpstr>
      <vt:lpstr>     Литературное                     чтение</vt:lpstr>
      <vt:lpstr>Биография С.В.Михалкова </vt:lpstr>
      <vt:lpstr>                 </vt:lpstr>
      <vt:lpstr>                          </vt:lpstr>
      <vt:lpstr>                 </vt:lpstr>
      <vt:lpstr>                 </vt:lpstr>
      <vt:lpstr>                 </vt:lpstr>
      <vt:lpstr>                 </vt:lpstr>
      <vt:lpstr>                 </vt:lpstr>
      <vt:lpstr>    Творчество поэта в годы Великой Отечественной войны                 </vt:lpstr>
      <vt:lpstr>                  </vt:lpstr>
      <vt:lpstr>                  </vt:lpstr>
      <vt:lpstr>                  </vt:lpstr>
      <vt:lpstr>                  </vt:lpstr>
      <vt:lpstr>   Последние годы жизни и смерть поэта</vt:lpstr>
      <vt:lpstr>               Решение кроссворда        </vt:lpstr>
      <vt:lpstr>              Решение кроссворда</vt:lpstr>
      <vt:lpstr>    Решение кроссворда. Проверьте!</vt:lpstr>
      <vt:lpstr>                 </vt:lpstr>
      <vt:lpstr> Задание для самостоятельного выполнения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язык</dc:title>
  <cp:lastModifiedBy>Пользователь</cp:lastModifiedBy>
  <cp:revision>830</cp:revision>
  <dcterms:created xsi:type="dcterms:W3CDTF">2020-04-13T08:05:42Z</dcterms:created>
  <dcterms:modified xsi:type="dcterms:W3CDTF">2021-03-15T11:33:43Z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