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334" r:id="rId4"/>
    <p:sldId id="306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20" r:id="rId15"/>
    <p:sldId id="269" r:id="rId16"/>
  </p:sldIdLst>
  <p:sldSz cx="9144000" cy="5143500" type="screen16x9"/>
  <p:notesSz cx="5765800" cy="3244850"/>
  <p:defaultTextStyle>
    <a:defPPr>
      <a:defRPr lang="ru-RU"/>
    </a:defPPr>
    <a:lvl1pPr marL="0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762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52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28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044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3806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8568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330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092" algn="l" defTabSz="1449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6" y="56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3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762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52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28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044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3806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8568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330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092" algn="l" defTabSz="1449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62">
        <a:defRPr>
          <a:latin typeface="+mn-lt"/>
          <a:ea typeface="+mn-ea"/>
          <a:cs typeface="+mn-cs"/>
        </a:defRPr>
      </a:lvl2pPr>
      <a:lvl3pPr marL="1449524">
        <a:defRPr>
          <a:latin typeface="+mn-lt"/>
          <a:ea typeface="+mn-ea"/>
          <a:cs typeface="+mn-cs"/>
        </a:defRPr>
      </a:lvl3pPr>
      <a:lvl4pPr marL="2174284">
        <a:defRPr>
          <a:latin typeface="+mn-lt"/>
          <a:ea typeface="+mn-ea"/>
          <a:cs typeface="+mn-cs"/>
        </a:defRPr>
      </a:lvl4pPr>
      <a:lvl5pPr marL="2899044">
        <a:defRPr>
          <a:latin typeface="+mn-lt"/>
          <a:ea typeface="+mn-ea"/>
          <a:cs typeface="+mn-cs"/>
        </a:defRPr>
      </a:lvl5pPr>
      <a:lvl6pPr marL="3623806">
        <a:defRPr>
          <a:latin typeface="+mn-lt"/>
          <a:ea typeface="+mn-ea"/>
          <a:cs typeface="+mn-cs"/>
        </a:defRPr>
      </a:lvl6pPr>
      <a:lvl7pPr marL="4348568">
        <a:defRPr>
          <a:latin typeface="+mn-lt"/>
          <a:ea typeface="+mn-ea"/>
          <a:cs typeface="+mn-cs"/>
        </a:defRPr>
      </a:lvl7pPr>
      <a:lvl8pPr marL="5073330">
        <a:defRPr>
          <a:latin typeface="+mn-lt"/>
          <a:ea typeface="+mn-ea"/>
          <a:cs typeface="+mn-cs"/>
        </a:defRPr>
      </a:lvl8pPr>
      <a:lvl9pPr marL="579809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62">
        <a:defRPr>
          <a:latin typeface="+mn-lt"/>
          <a:ea typeface="+mn-ea"/>
          <a:cs typeface="+mn-cs"/>
        </a:defRPr>
      </a:lvl2pPr>
      <a:lvl3pPr marL="1449524">
        <a:defRPr>
          <a:latin typeface="+mn-lt"/>
          <a:ea typeface="+mn-ea"/>
          <a:cs typeface="+mn-cs"/>
        </a:defRPr>
      </a:lvl3pPr>
      <a:lvl4pPr marL="2174284">
        <a:defRPr>
          <a:latin typeface="+mn-lt"/>
          <a:ea typeface="+mn-ea"/>
          <a:cs typeface="+mn-cs"/>
        </a:defRPr>
      </a:lvl4pPr>
      <a:lvl5pPr marL="2899044">
        <a:defRPr>
          <a:latin typeface="+mn-lt"/>
          <a:ea typeface="+mn-ea"/>
          <a:cs typeface="+mn-cs"/>
        </a:defRPr>
      </a:lvl5pPr>
      <a:lvl6pPr marL="3623806">
        <a:defRPr>
          <a:latin typeface="+mn-lt"/>
          <a:ea typeface="+mn-ea"/>
          <a:cs typeface="+mn-cs"/>
        </a:defRPr>
      </a:lvl6pPr>
      <a:lvl7pPr marL="4348568">
        <a:defRPr>
          <a:latin typeface="+mn-lt"/>
          <a:ea typeface="+mn-ea"/>
          <a:cs typeface="+mn-cs"/>
        </a:defRPr>
      </a:lvl7pPr>
      <a:lvl8pPr marL="5073330">
        <a:defRPr>
          <a:latin typeface="+mn-lt"/>
          <a:ea typeface="+mn-ea"/>
          <a:cs typeface="+mn-cs"/>
        </a:defRPr>
      </a:lvl8pPr>
      <a:lvl9pPr marL="579809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5"/>
            <a:ext cx="6875356" cy="1685375"/>
          </a:xfrm>
          <a:prstGeom prst="rect">
            <a:avLst/>
          </a:prstGeom>
        </p:spPr>
        <p:txBody>
          <a:bodyPr vert="horz" wrap="square" lIns="0" tIns="23150" rIns="0" bIns="0" rtlCol="0">
            <a:spAutoFit/>
          </a:bodyPr>
          <a:lstStyle/>
          <a:p>
            <a:pPr marL="20132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0" y="1635646"/>
            <a:ext cx="7990359" cy="3779801"/>
          </a:xfrm>
          <a:prstGeom prst="rect">
            <a:avLst/>
          </a:prstGeom>
        </p:spPr>
        <p:txBody>
          <a:bodyPr vert="horz" wrap="square" lIns="0" tIns="22146" rIns="0" bIns="0" rtlCol="0">
            <a:spAutoFit/>
          </a:bodyPr>
          <a:lstStyle/>
          <a:p>
            <a:pPr marL="29192" algn="ctr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2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3200"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ема:</a:t>
            </a:r>
            <a:r>
              <a:rPr lang="ru-RU" sz="32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Сергей </a:t>
            </a:r>
          </a:p>
          <a:p>
            <a:pPr marL="29192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Владимирович Михалков.</a:t>
            </a:r>
          </a:p>
          <a:p>
            <a:pPr marL="29192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Сказка </a:t>
            </a:r>
          </a:p>
          <a:p>
            <a:pPr marL="29192" algn="ctr">
              <a:lnSpc>
                <a:spcPts val="3092"/>
              </a:lnSpc>
              <a:spcBef>
                <a:spcPts val="174"/>
              </a:spcBef>
            </a:pPr>
            <a:r>
              <a:rPr lang="ru-RU" sz="3200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«Как старик корову продавал».</a:t>
            </a:r>
            <a:r>
              <a:rPr lang="en-US" sz="3200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29192" algn="ctr">
              <a:lnSpc>
                <a:spcPts val="3092"/>
              </a:lnSpc>
              <a:spcBef>
                <a:spcPts val="174"/>
              </a:spcBef>
            </a:pPr>
            <a:endParaRPr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0132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1" marR="977423" algn="ctr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2" y="1857369"/>
            <a:ext cx="500065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50" y="337427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6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70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2" y="3357567"/>
            <a:ext cx="500065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06" name="Picture 2" descr="http://t0.gstatic.com/images?q=tbn:ANd9GcS8hmIdL7hEREXdB0ajwAMa15mClfTvYxj5NT24jDiNUJYLJxX_pLj6vFmjw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928808"/>
            <a:ext cx="164307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Чему учит сказка? 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928678"/>
            <a:ext cx="4929222" cy="409341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Старик пытался продать свою корову честным путём, рассказывая своим покупателям о том, что животное уже и молока не даёт.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Но, как оказалось, люди не были заинтересованы в такой покупке. Каждый человек хочет слышать, что он берёт качественную вещь, стоящую. Люди не всегда видят честного человека. И без этого находчивого парня старик, возможно, не смог бы осознать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эту простую истину.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s://ic.pics.livejournal.com/ansari75/74628110/848167/84816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5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14"/>
            <a:ext cx="7950716" cy="3631763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2400" dirty="0" smtClean="0">
                <a:solidFill>
                  <a:srgbClr val="002060"/>
                </a:solidFill>
              </a:rPr>
              <a:t>По горизонтали: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Человек «с тугим кошельком».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2. Кто пожалел старика?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3. «Я возле коровы твоей постою, … продадим мы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скотину твою».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4. Кличка коровы старика.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5. Рука у старика оказалась … .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2400" dirty="0" smtClean="0">
                <a:solidFill>
                  <a:srgbClr val="002060"/>
                </a:solidFill>
              </a:rPr>
              <a:t>По  вертикали: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Главный герой сказки С.В.Михалкова.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Жанр произведения «Как старик корову продавал».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Picture 6" descr="C:\Users\HOME\Desktop\unname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52"/>
            <a:ext cx="26622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428874"/>
            <a:ext cx="527237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192880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14942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5140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4810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92867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14744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4612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5074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14678" y="192880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14678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14744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14480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14876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14612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14612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2428874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4429138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14942" y="392907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15206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15008" y="2928940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14546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14942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214546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214414" y="1428742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4348" y="3429006"/>
            <a:ext cx="503238" cy="485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3" name="Picture 4" descr="C:\Users\Бакибаева\Desktop\_51635-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4" b="95208" l="9744" r="8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928676"/>
            <a:ext cx="2500298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28596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4480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2428874"/>
            <a:ext cx="527237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192880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Ё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14942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15140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4744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4810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14678" y="92867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14744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4612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14678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78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14810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15074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14678" y="192880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14678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14744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14480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14876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14612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14612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2428874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4429138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14942" y="392907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15206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15008" y="2928940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214546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Ё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14942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214546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214414" y="1428742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14348" y="3429006"/>
            <a:ext cx="503238" cy="48577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5" descr="Проверка знаний | Новости Иркутска - БезФорм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928676"/>
            <a:ext cx="2714644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7879278" cy="9510296"/>
          </a:xfrm>
        </p:spPr>
        <p:txBody>
          <a:bodyPr/>
          <a:lstStyle/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моральные установки</a:t>
            </a:r>
            <a:r>
              <a:rPr lang="ru-RU" sz="2400" i="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ahloqiy</a:t>
            </a:r>
            <a:r>
              <a:rPr lang="en-US" sz="2400" b="0" i="0" dirty="0" smtClean="0"/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ko‘rsatmalar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безуспешные попытки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muvaffaqiyatsiz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urinishlar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поучительный 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ibratli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мотив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sabab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вдохновляет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ilhomlantiradi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поступки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amallar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повествуется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rivoyat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qilinadi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i="0" dirty="0" smtClean="0">
              <a:solidFill>
                <a:srgbClr val="0000FF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несчастный –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baxtsiz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скотина</a:t>
            </a:r>
            <a:r>
              <a:rPr lang="en-US" sz="2400" i="0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hayvon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без утайки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yashirmasdan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своеобразная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xos</a:t>
            </a:r>
            <a:r>
              <a:rPr lang="uz-Latn-UZ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8" name="Picture 2" descr="Реферат: Практикум разбит на семь тем, в каждой из которых содержится  постановка задачи, упражнения и методические рекомендации по их выполнению.  Содержит приложения с вариантами заданий для самостоятельного выполнения.  Удк 681 06 (076. 5) - BestRefera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14494"/>
            <a:ext cx="2714644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882"/>
            <a:ext cx="1928826" cy="121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9"/>
            <a:ext cx="8452756" cy="446276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5" y="1503397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9" y="1214430"/>
            <a:ext cx="3214710" cy="13234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987574"/>
            <a:ext cx="5220072" cy="42447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Выучить наизусть отрывок из сказки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Сергея Владимировича</a:t>
            </a: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Михалкова </a:t>
            </a: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ru-RU" sz="2800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«Как старик корову продавал».</a:t>
            </a:r>
            <a:r>
              <a:rPr lang="en-US" sz="2800" b="1" spc="-32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endParaRPr lang="ru-RU" sz="2800" b="1" spc="-32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r>
              <a:rPr lang="en-US" sz="2800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007A37"/>
              </a:solidFill>
              <a:latin typeface="Arial"/>
              <a:cs typeface="Arial"/>
            </a:endParaRPr>
          </a:p>
          <a:p>
            <a:pPr marL="29192">
              <a:lnSpc>
                <a:spcPts val="3092"/>
              </a:lnSpc>
              <a:spcBef>
                <a:spcPts val="174"/>
              </a:spcBef>
            </a:pPr>
            <a:endParaRPr lang="ru-RU" b="1" dirty="0" smtClean="0">
              <a:solidFill>
                <a:srgbClr val="007A37"/>
              </a:solidFill>
              <a:latin typeface="Arial"/>
              <a:cs typeface="Arial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Книга &quot;Исповедь хулигана&quot; Есенин С А - купить книгу в интернет-магазине  «Москва» ISBN: 978-5-389-15175-8, 9399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0.gstatic.com/images?q=tbn:ANd9GcSlv3Cxg0s3CtW_h_cRNawcLaN2ALkcqQZ48Xx05IOqA4FjkbsgVNVZ7QpxOA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3558">
            <a:off x="1143115" y="1393520"/>
            <a:ext cx="1857388" cy="2740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сказки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14296"/>
            <a:ext cx="4929222" cy="452430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«Как старик корову продавал» – поучительная сказка, написанная С.В.Михалковым. По сказке был создан мультфильм. Произведение было создано по мотивам русской народной сказки. С.В.Михалков всегда старается донести до читателя что-то новое и поучительное. Поэт вдохновляет своих читателей делать правильные поступки согласно моральным установкам. 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Как старик корову продавал. Михалков С.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90"/>
            <a:ext cx="3286148" cy="33146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Анализ сказки 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7" y="642924"/>
            <a:ext cx="4071965" cy="397030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В данной сказке повествуется о продаже стариком несчастной коровы, которая стала ему не нужна. Животное не приносит своему хозяину дохода, и он решает продать её на рынке. Старик долго стоит на рынке, делая безуспешные попытки продать скотину, но никто не хочет покупать её. 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Как старик корову продавал. Михалков С.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52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Анализ сказки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928678"/>
            <a:ext cx="4357718" cy="34778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читателя возникает двоякое чувство и к самой корове. С одной стороны читатели испытывают жалость к ней, от того, что она больше не нужна хозяину. С другой стороны, на читателя давит понимание того, что бедный старик старается принести хоть какую-то пользу своей семье, заработав на продаже коровы.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Иллюстрация 4 из 6 для Как старик корову продавал - Сергей Михалков | Лабиринт - книги. Источник: Ма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8"/>
            <a:ext cx="35719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Анализ сказки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8"/>
            <a:ext cx="4500594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Корова больше не может приносить никакой пользы семье старика. Читатель проникается жалостью к бедному животному, которое верно служило своему хозяину.      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Однако старик никак не может продать свою корову. Хозяин рассказывает покупателям без утайки обо всех недостатках домашнего животного. Она и худая, и не даёт больше молока.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Иллюстрация 5 из 6 для Как старик корову продавал - Сергей Михалков | Лабиринт - книги. Источник: Ма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9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Анализ сказки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928678"/>
            <a:ext cx="4357718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Такая своеобразная антиреклама отталкивает покупателей. Но на помощь хозяину приходит человек, которому становится жалко этого старого мужика. Он старается правильно подать корову, расписывает все её достоинства. В итоге, уже сам старик понимает, что он не должен продавать свою корову, так хорошо парень расписал её. 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Иллюстрация 6 из 6 для Как старик корову продавал - Сергей Михалков | Лабиринт - книги. Источник: Ма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90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Анализ сказки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928678"/>
            <a:ext cx="4000528" cy="317008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Хозяин знает о непригодности коровы, но, слушая парня, он начинает верить в то, что такая скотина будет полезна каждому, даже ему. Он понимает, что его любимая корова поднялась в его глазах, именно благодаря стараниям этого парня. </a:t>
            </a:r>
            <a:endParaRPr lang="ru-RU" sz="2000" b="1" dirty="0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Picture 8" descr="Как старик корову продавал. Михалков С.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304"/>
            <a:ext cx="3357586" cy="3552825"/>
          </a:xfrm>
          <a:prstGeom prst="rect">
            <a:avLst/>
          </a:prstGeom>
          <a:noFill/>
        </p:spPr>
      </p:pic>
      <p:pic>
        <p:nvPicPr>
          <p:cNvPr id="10" name="Picture 2" descr="http://t0.gstatic.com/images?q=tbn:ANd9GcTpmVDjtGFOWc4iGl9r2a19vx69HWs5V-4J6ZiSR1pTW8nHstlHXlTxGDAqz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00114"/>
            <a:ext cx="164307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Чему учит сказка?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8"/>
            <a:ext cx="5786478" cy="440119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Сказка учит читателей тому, что даже нечестная реклама сможет привести к нужному результату. Старик, продающий корову, сам смог поверить словам парня, что животное ещё пригодно для получения молока и другой выгоды. Покупатель в сказке выглядит глуповато. Ведь покупатель видит, что он собирается купить. Однако слова парня заставляют его усомниться в том, что он видит своими собственными глазами. Он видит эту старую корову, но верит продавцу и хочет её купить. 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Иллюстрация 3 из 6 для Как старик корову продавал - Сергей Михалков | Лабиринт - книги. Источник: Мар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90"/>
            <a:ext cx="278608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43803"/>
            <a:ext cx="8190071" cy="561045"/>
          </a:xfrm>
        </p:spPr>
        <p:txBody>
          <a:bodyPr anchor="ctr"/>
          <a:lstStyle/>
          <a:p>
            <a:pPr algn="ctr"/>
            <a:r>
              <a:rPr lang="ru-RU" sz="3600" dirty="0" smtClean="0"/>
              <a:t>Чему учит сказка?  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928678"/>
            <a:ext cx="4429156" cy="347786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Сказка учит читателя не доверять полностью продавцам, а самим проверять всё тщательно. Продавец лишь хочет разрекламировать товар так, чтобы поскорее его продать. А нерадивый покупатель, который слепо доверяется продавцу, старается приобрести что-либо недорого, но с хорошим качеством. 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http://cdn01.ru/files/users/images/d6/d7/d6d7d4da745049c25c82d33706558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52"/>
            <a:ext cx="364333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9532</TotalTime>
  <Words>795</Words>
  <Application>Microsoft Office PowerPoint</Application>
  <PresentationFormat>Экран (16:9)</PresentationFormat>
  <Paragraphs>159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 2</vt:lpstr>
      <vt:lpstr>Office Theme</vt:lpstr>
      <vt:lpstr>     Литературное                     чтение</vt:lpstr>
      <vt:lpstr>История создания сказки </vt:lpstr>
      <vt:lpstr>Анализ сказки   </vt:lpstr>
      <vt:lpstr>Анализ сказки  </vt:lpstr>
      <vt:lpstr>Анализ сказки  </vt:lpstr>
      <vt:lpstr>Анализ сказки  </vt:lpstr>
      <vt:lpstr>Анализ сказки  </vt:lpstr>
      <vt:lpstr>Чему учит сказка?  </vt:lpstr>
      <vt:lpstr>Чему учит сказка?   </vt:lpstr>
      <vt:lpstr>Чему учит сказка?   </vt:lpstr>
      <vt:lpstr>               Решение кроссворда        </vt:lpstr>
      <vt:lpstr>              Решение кроссворда</vt:lpstr>
      <vt:lpstr>    Решение кроссворда. Проверьте!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645</cp:revision>
  <dcterms:created xsi:type="dcterms:W3CDTF">2020-04-13T08:05:42Z</dcterms:created>
  <dcterms:modified xsi:type="dcterms:W3CDTF">2021-03-15T11:47:13Z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