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365" r:id="rId2"/>
    <p:sldId id="345" r:id="rId3"/>
    <p:sldId id="346" r:id="rId4"/>
    <p:sldId id="347" r:id="rId5"/>
    <p:sldId id="349" r:id="rId6"/>
    <p:sldId id="353" r:id="rId7"/>
    <p:sldId id="358" r:id="rId8"/>
    <p:sldId id="359" r:id="rId9"/>
    <p:sldId id="360" r:id="rId10"/>
    <p:sldId id="361" r:id="rId11"/>
    <p:sldId id="355" r:id="rId12"/>
    <p:sldId id="354" r:id="rId13"/>
    <p:sldId id="356" r:id="rId14"/>
    <p:sldId id="357" r:id="rId15"/>
    <p:sldId id="362" r:id="rId16"/>
    <p:sldId id="363" r:id="rId17"/>
    <p:sldId id="350" r:id="rId18"/>
    <p:sldId id="364" r:id="rId19"/>
  </p:sldIdLst>
  <p:sldSz cx="12185650" cy="7019925"/>
  <p:notesSz cx="5765800" cy="3244850"/>
  <p:defaultTextStyle>
    <a:defPPr>
      <a:defRPr lang="ru-RU"/>
    </a:defPPr>
    <a:lvl1pPr marL="0" algn="l" defTabSz="1936201" rtl="0" eaLnBrk="1" latinLnBrk="0" hangingPunct="1">
      <a:defRPr sz="3900" kern="1200">
        <a:solidFill>
          <a:schemeClr val="tx1"/>
        </a:solidFill>
        <a:latin typeface="+mn-lt"/>
        <a:ea typeface="+mn-ea"/>
        <a:cs typeface="+mn-cs"/>
      </a:defRPr>
    </a:lvl1pPr>
    <a:lvl2pPr marL="968100" algn="l" defTabSz="1936201" rtl="0" eaLnBrk="1" latinLnBrk="0" hangingPunct="1">
      <a:defRPr sz="3900" kern="1200">
        <a:solidFill>
          <a:schemeClr val="tx1"/>
        </a:solidFill>
        <a:latin typeface="+mn-lt"/>
        <a:ea typeface="+mn-ea"/>
        <a:cs typeface="+mn-cs"/>
      </a:defRPr>
    </a:lvl2pPr>
    <a:lvl3pPr marL="1936201" algn="l" defTabSz="1936201" rtl="0" eaLnBrk="1" latinLnBrk="0" hangingPunct="1">
      <a:defRPr sz="3900" kern="1200">
        <a:solidFill>
          <a:schemeClr val="tx1"/>
        </a:solidFill>
        <a:latin typeface="+mn-lt"/>
        <a:ea typeface="+mn-ea"/>
        <a:cs typeface="+mn-cs"/>
      </a:defRPr>
    </a:lvl3pPr>
    <a:lvl4pPr marL="2904302" algn="l" defTabSz="1936201" rtl="0" eaLnBrk="1" latinLnBrk="0" hangingPunct="1">
      <a:defRPr sz="3900" kern="1200">
        <a:solidFill>
          <a:schemeClr val="tx1"/>
        </a:solidFill>
        <a:latin typeface="+mn-lt"/>
        <a:ea typeface="+mn-ea"/>
        <a:cs typeface="+mn-cs"/>
      </a:defRPr>
    </a:lvl4pPr>
    <a:lvl5pPr marL="3872402" algn="l" defTabSz="1936201" rtl="0" eaLnBrk="1" latinLnBrk="0" hangingPunct="1">
      <a:defRPr sz="3900" kern="1200">
        <a:solidFill>
          <a:schemeClr val="tx1"/>
        </a:solidFill>
        <a:latin typeface="+mn-lt"/>
        <a:ea typeface="+mn-ea"/>
        <a:cs typeface="+mn-cs"/>
      </a:defRPr>
    </a:lvl5pPr>
    <a:lvl6pPr marL="4840505" algn="l" defTabSz="1936201" rtl="0" eaLnBrk="1" latinLnBrk="0" hangingPunct="1">
      <a:defRPr sz="3900" kern="1200">
        <a:solidFill>
          <a:schemeClr val="tx1"/>
        </a:solidFill>
        <a:latin typeface="+mn-lt"/>
        <a:ea typeface="+mn-ea"/>
        <a:cs typeface="+mn-cs"/>
      </a:defRPr>
    </a:lvl6pPr>
    <a:lvl7pPr marL="5808605" algn="l" defTabSz="1936201" rtl="0" eaLnBrk="1" latinLnBrk="0" hangingPunct="1">
      <a:defRPr sz="3900" kern="1200">
        <a:solidFill>
          <a:schemeClr val="tx1"/>
        </a:solidFill>
        <a:latin typeface="+mn-lt"/>
        <a:ea typeface="+mn-ea"/>
        <a:cs typeface="+mn-cs"/>
      </a:defRPr>
    </a:lvl7pPr>
    <a:lvl8pPr marL="6776705" algn="l" defTabSz="1936201" rtl="0" eaLnBrk="1" latinLnBrk="0" hangingPunct="1">
      <a:defRPr sz="3900" kern="1200">
        <a:solidFill>
          <a:schemeClr val="tx1"/>
        </a:solidFill>
        <a:latin typeface="+mn-lt"/>
        <a:ea typeface="+mn-ea"/>
        <a:cs typeface="+mn-cs"/>
      </a:defRPr>
    </a:lvl8pPr>
    <a:lvl9pPr marL="7744806" algn="l" defTabSz="1936201" rtl="0" eaLnBrk="1" latinLnBrk="0" hangingPunct="1">
      <a:defRPr sz="3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08" userDrawn="1">
          <p15:clr>
            <a:srgbClr val="A4A3A4"/>
          </p15:clr>
        </p15:guide>
        <p15:guide id="2" pos="2215" userDrawn="1">
          <p15:clr>
            <a:srgbClr val="A4A3A4"/>
          </p15:clr>
        </p15:guide>
        <p15:guide id="3" orient="horz" pos="6230" userDrawn="1">
          <p15:clr>
            <a:srgbClr val="A4A3A4"/>
          </p15:clr>
        </p15:guide>
        <p15:guide id="4" pos="4565" userDrawn="1">
          <p15:clr>
            <a:srgbClr val="A4A3A4"/>
          </p15:clr>
        </p15:guide>
        <p15:guide id="5" pos="22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8A"/>
    <a:srgbClr val="00A8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09" autoAdjust="0"/>
  </p:normalViewPr>
  <p:slideViewPr>
    <p:cSldViewPr>
      <p:cViewPr varScale="1">
        <p:scale>
          <a:sx n="59" d="100"/>
          <a:sy n="59" d="100"/>
        </p:scale>
        <p:origin x="872" y="52"/>
      </p:cViewPr>
      <p:guideLst>
        <p:guide orient="horz" pos="2808"/>
        <p:guide pos="2215"/>
        <p:guide orient="horz" pos="6230"/>
        <p:guide pos="4565"/>
        <p:guide pos="221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7A50A8DF-93A1-4ECC-BA4E-0737B913F34E}" type="datetimeFigureOut">
              <a:rPr lang="ru-RU" smtClean="0"/>
              <a:pPr/>
              <a:t>15.03.2021</a:t>
            </a:fld>
            <a:endParaRPr lang="ru-RU"/>
          </a:p>
        </p:txBody>
      </p:sp>
      <p:sp>
        <p:nvSpPr>
          <p:cNvPr id="4" name="Образ слайда 3"/>
          <p:cNvSpPr>
            <a:spLocks noGrp="1" noRot="1" noChangeAspect="1"/>
          </p:cNvSpPr>
          <p:nvPr>
            <p:ph type="sldImg" idx="2"/>
          </p:nvPr>
        </p:nvSpPr>
        <p:spPr>
          <a:xfrm>
            <a:off x="1827213" y="242888"/>
            <a:ext cx="2111375" cy="121761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41463"/>
            <a:ext cx="4613275" cy="14605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3081338"/>
            <a:ext cx="2498725" cy="16351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1338"/>
            <a:ext cx="2498725" cy="163512"/>
          </a:xfrm>
          <a:prstGeom prst="rect">
            <a:avLst/>
          </a:prstGeom>
        </p:spPr>
        <p:txBody>
          <a:bodyPr vert="horz" lIns="91440" tIns="45720" rIns="91440" bIns="45720" rtlCol="0" anchor="b"/>
          <a:lstStyle>
            <a:lvl1pPr algn="r">
              <a:defRPr sz="1200"/>
            </a:lvl1pPr>
          </a:lstStyle>
          <a:p>
            <a:fld id="{2E7469A8-E2B7-4836-9D06-19E90F64EF1A}" type="slidenum">
              <a:rPr lang="ru-RU" smtClean="0"/>
              <a:pPr/>
              <a:t>‹#›</a:t>
            </a:fld>
            <a:endParaRPr lang="ru-RU"/>
          </a:p>
        </p:txBody>
      </p:sp>
    </p:spTree>
    <p:extLst>
      <p:ext uri="{BB962C8B-B14F-4D97-AF65-F5344CB8AC3E}">
        <p14:creationId xmlns:p14="http://schemas.microsoft.com/office/powerpoint/2010/main" val="847774539"/>
      </p:ext>
    </p:extLst>
  </p:cSld>
  <p:clrMap bg1="lt1" tx1="dk1" bg2="lt2" tx2="dk2" accent1="accent1" accent2="accent2" accent3="accent3" accent4="accent4" accent5="accent5" accent6="accent6" hlink="hlink" folHlink="folHlink"/>
  <p:notesStyle>
    <a:lvl1pPr marL="0" algn="l" defTabSz="1936201" rtl="0" eaLnBrk="1" latinLnBrk="0" hangingPunct="1">
      <a:defRPr sz="2500" kern="1200">
        <a:solidFill>
          <a:schemeClr val="tx1"/>
        </a:solidFill>
        <a:latin typeface="+mn-lt"/>
        <a:ea typeface="+mn-ea"/>
        <a:cs typeface="+mn-cs"/>
      </a:defRPr>
    </a:lvl1pPr>
    <a:lvl2pPr marL="968100" algn="l" defTabSz="1936201" rtl="0" eaLnBrk="1" latinLnBrk="0" hangingPunct="1">
      <a:defRPr sz="2500" kern="1200">
        <a:solidFill>
          <a:schemeClr val="tx1"/>
        </a:solidFill>
        <a:latin typeface="+mn-lt"/>
        <a:ea typeface="+mn-ea"/>
        <a:cs typeface="+mn-cs"/>
      </a:defRPr>
    </a:lvl2pPr>
    <a:lvl3pPr marL="1936201" algn="l" defTabSz="1936201" rtl="0" eaLnBrk="1" latinLnBrk="0" hangingPunct="1">
      <a:defRPr sz="2500" kern="1200">
        <a:solidFill>
          <a:schemeClr val="tx1"/>
        </a:solidFill>
        <a:latin typeface="+mn-lt"/>
        <a:ea typeface="+mn-ea"/>
        <a:cs typeface="+mn-cs"/>
      </a:defRPr>
    </a:lvl3pPr>
    <a:lvl4pPr marL="2904302" algn="l" defTabSz="1936201" rtl="0" eaLnBrk="1" latinLnBrk="0" hangingPunct="1">
      <a:defRPr sz="2500" kern="1200">
        <a:solidFill>
          <a:schemeClr val="tx1"/>
        </a:solidFill>
        <a:latin typeface="+mn-lt"/>
        <a:ea typeface="+mn-ea"/>
        <a:cs typeface="+mn-cs"/>
      </a:defRPr>
    </a:lvl4pPr>
    <a:lvl5pPr marL="3872402" algn="l" defTabSz="1936201" rtl="0" eaLnBrk="1" latinLnBrk="0" hangingPunct="1">
      <a:defRPr sz="2500" kern="1200">
        <a:solidFill>
          <a:schemeClr val="tx1"/>
        </a:solidFill>
        <a:latin typeface="+mn-lt"/>
        <a:ea typeface="+mn-ea"/>
        <a:cs typeface="+mn-cs"/>
      </a:defRPr>
    </a:lvl5pPr>
    <a:lvl6pPr marL="4840505" algn="l" defTabSz="1936201" rtl="0" eaLnBrk="1" latinLnBrk="0" hangingPunct="1">
      <a:defRPr sz="2500" kern="1200">
        <a:solidFill>
          <a:schemeClr val="tx1"/>
        </a:solidFill>
        <a:latin typeface="+mn-lt"/>
        <a:ea typeface="+mn-ea"/>
        <a:cs typeface="+mn-cs"/>
      </a:defRPr>
    </a:lvl6pPr>
    <a:lvl7pPr marL="5808605" algn="l" defTabSz="1936201" rtl="0" eaLnBrk="1" latinLnBrk="0" hangingPunct="1">
      <a:defRPr sz="2500" kern="1200">
        <a:solidFill>
          <a:schemeClr val="tx1"/>
        </a:solidFill>
        <a:latin typeface="+mn-lt"/>
        <a:ea typeface="+mn-ea"/>
        <a:cs typeface="+mn-cs"/>
      </a:defRPr>
    </a:lvl7pPr>
    <a:lvl8pPr marL="6776705" algn="l" defTabSz="1936201" rtl="0" eaLnBrk="1" latinLnBrk="0" hangingPunct="1">
      <a:defRPr sz="2500" kern="1200">
        <a:solidFill>
          <a:schemeClr val="tx1"/>
        </a:solidFill>
        <a:latin typeface="+mn-lt"/>
        <a:ea typeface="+mn-ea"/>
        <a:cs typeface="+mn-cs"/>
      </a:defRPr>
    </a:lvl8pPr>
    <a:lvl9pPr marL="7744806" algn="l" defTabSz="1936201" rtl="0" eaLnBrk="1" latinLnBrk="0" hangingPunct="1">
      <a:defRPr sz="2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827213" y="242888"/>
            <a:ext cx="2111375" cy="1217612"/>
          </a:xfrm>
        </p:spPr>
      </p:sp>
      <p:sp>
        <p:nvSpPr>
          <p:cNvPr id="3" name="Заметки 2"/>
          <p:cNvSpPr>
            <a:spLocks noGrp="1"/>
          </p:cNvSpPr>
          <p:nvPr>
            <p:ph type="body" idx="1"/>
          </p:nvPr>
        </p:nvSpPr>
        <p:spPr/>
        <p:txBody>
          <a:bodyPr>
            <a:normAutofit/>
          </a:bodyPr>
          <a:lstStyle/>
          <a:p>
            <a:r>
              <a:rPr lang="ru-RU" sz="700" dirty="0" smtClean="0"/>
              <a:t>Учитель предлагает вернуться к решению первоначальной задачи. После того, как задача решена, дети проверяют решение. </a:t>
            </a:r>
            <a:endParaRPr lang="ru-RU" dirty="0"/>
          </a:p>
        </p:txBody>
      </p:sp>
      <p:sp>
        <p:nvSpPr>
          <p:cNvPr id="4" name="Номер слайда 3"/>
          <p:cNvSpPr>
            <a:spLocks noGrp="1"/>
          </p:cNvSpPr>
          <p:nvPr>
            <p:ph type="sldNum" sz="quarter" idx="10"/>
          </p:nvPr>
        </p:nvSpPr>
        <p:spPr/>
        <p:txBody>
          <a:bodyPr/>
          <a:lstStyle/>
          <a:p>
            <a:fld id="{F3A5B9CA-22B7-492F-93F3-9E0F9F791BA5}" type="slidenum">
              <a:rPr lang="ru-RU" smtClean="0"/>
              <a:pPr/>
              <a:t>16</a:t>
            </a:fld>
            <a:endParaRPr lang="ru-RU"/>
          </a:p>
        </p:txBody>
      </p:sp>
    </p:spTree>
    <p:extLst>
      <p:ext uri="{BB962C8B-B14F-4D97-AF65-F5344CB8AC3E}">
        <p14:creationId xmlns:p14="http://schemas.microsoft.com/office/powerpoint/2010/main" val="2849549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3928" y="2176175"/>
            <a:ext cx="10357803" cy="4078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7852" y="3931158"/>
            <a:ext cx="8529955" cy="33855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4390380" y="2903723"/>
            <a:ext cx="3404895" cy="883960"/>
          </a:xfrm>
        </p:spPr>
        <p:txBody>
          <a:bodyPr lIns="0" tIns="0" rIns="0" bIns="0"/>
          <a:lstStyle>
            <a:lvl1pPr>
              <a:defRPr sz="5744" b="1" i="0">
                <a:solidFill>
                  <a:srgbClr val="FEFEFE"/>
                </a:solidFill>
                <a:latin typeface="Arial"/>
                <a:cs typeface="Arial"/>
              </a:defRPr>
            </a:lvl1pPr>
          </a:lstStyle>
          <a:p>
            <a:endParaRPr/>
          </a:p>
        </p:txBody>
      </p:sp>
      <p:sp>
        <p:nvSpPr>
          <p:cNvPr id="3" name="Holder 3"/>
          <p:cNvSpPr>
            <a:spLocks noGrp="1"/>
          </p:cNvSpPr>
          <p:nvPr>
            <p:ph type="body" idx="1"/>
          </p:nvPr>
        </p:nvSpPr>
        <p:spPr>
          <a:xfrm>
            <a:off x="1888331" y="2125267"/>
            <a:ext cx="8408988" cy="741870"/>
          </a:xfrm>
        </p:spPr>
        <p:txBody>
          <a:bodyPr lIns="0" tIns="0" rIns="0" bIns="0"/>
          <a:lstStyle>
            <a:lvl1pPr>
              <a:defRPr sz="4821" b="0" i="0">
                <a:solidFill>
                  <a:srgbClr val="373435"/>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16" name="bg object 16"/>
          <p:cNvSpPr/>
          <p:nvPr/>
        </p:nvSpPr>
        <p:spPr>
          <a:xfrm>
            <a:off x="141263" y="1159953"/>
            <a:ext cx="11942742" cy="5731336"/>
          </a:xfrm>
          <a:custGeom>
            <a:avLst/>
            <a:gdLst/>
            <a:ahLst/>
            <a:cxnLst/>
            <a:rect l="l" t="t" r="r" b="b"/>
            <a:pathLst>
              <a:path w="5650865" h="2649220">
                <a:moveTo>
                  <a:pt x="5650712" y="24434"/>
                </a:moveTo>
                <a:lnTo>
                  <a:pt x="5626341" y="24434"/>
                </a:lnTo>
                <a:lnTo>
                  <a:pt x="5626341"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859"/>
          </a:solidFill>
        </p:spPr>
        <p:txBody>
          <a:bodyPr wrap="square" lIns="0" tIns="0" rIns="0" bIns="0" rtlCol="0"/>
          <a:lstStyle/>
          <a:p>
            <a:endParaRPr sz="4000"/>
          </a:p>
        </p:txBody>
      </p:sp>
      <p:sp>
        <p:nvSpPr>
          <p:cNvPr id="17" name="bg object 17"/>
          <p:cNvSpPr/>
          <p:nvPr/>
        </p:nvSpPr>
        <p:spPr>
          <a:xfrm>
            <a:off x="141280" y="153944"/>
            <a:ext cx="11942742" cy="928661"/>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2365C7"/>
          </a:solidFill>
        </p:spPr>
        <p:txBody>
          <a:bodyPr wrap="square" lIns="0" tIns="0" rIns="0" bIns="0" rtlCol="0"/>
          <a:lstStyle/>
          <a:p>
            <a:endParaRPr sz="4000"/>
          </a:p>
        </p:txBody>
      </p:sp>
      <p:sp>
        <p:nvSpPr>
          <p:cNvPr id="2" name="Holder 2"/>
          <p:cNvSpPr>
            <a:spLocks noGrp="1"/>
          </p:cNvSpPr>
          <p:nvPr>
            <p:ph type="title"/>
          </p:nvPr>
        </p:nvSpPr>
        <p:spPr>
          <a:xfrm>
            <a:off x="4390380" y="2903723"/>
            <a:ext cx="3404895" cy="883960"/>
          </a:xfrm>
        </p:spPr>
        <p:txBody>
          <a:bodyPr lIns="0" tIns="0" rIns="0" bIns="0"/>
          <a:lstStyle>
            <a:lvl1pPr>
              <a:defRPr sz="5744" b="1" i="0">
                <a:solidFill>
                  <a:srgbClr val="FEFEFE"/>
                </a:solidFill>
                <a:latin typeface="Arial"/>
                <a:cs typeface="Arial"/>
              </a:defRPr>
            </a:lvl1pPr>
          </a:lstStyle>
          <a:p>
            <a:endParaRPr/>
          </a:p>
        </p:txBody>
      </p:sp>
      <p:sp>
        <p:nvSpPr>
          <p:cNvPr id="3" name="Holder 3"/>
          <p:cNvSpPr>
            <a:spLocks noGrp="1"/>
          </p:cNvSpPr>
          <p:nvPr>
            <p:ph sz="half" idx="2"/>
          </p:nvPr>
        </p:nvSpPr>
        <p:spPr>
          <a:xfrm>
            <a:off x="524368" y="1559304"/>
            <a:ext cx="3855658" cy="457818"/>
          </a:xfrm>
          <a:prstGeom prst="rect">
            <a:avLst/>
          </a:prstGeom>
        </p:spPr>
        <p:txBody>
          <a:bodyPr wrap="square" lIns="0" tIns="0" rIns="0" bIns="0">
            <a:spAutoFit/>
          </a:bodyPr>
          <a:lstStyle>
            <a:lvl1pPr>
              <a:defRPr sz="2975" b="0" i="0">
                <a:solidFill>
                  <a:srgbClr val="FEFEFE"/>
                </a:solidFill>
                <a:latin typeface="Arial"/>
                <a:cs typeface="Arial"/>
              </a:defRPr>
            </a:lvl1pPr>
          </a:lstStyle>
          <a:p>
            <a:endParaRPr/>
          </a:p>
        </p:txBody>
      </p:sp>
      <p:sp>
        <p:nvSpPr>
          <p:cNvPr id="4" name="Holder 4"/>
          <p:cNvSpPr>
            <a:spLocks noGrp="1"/>
          </p:cNvSpPr>
          <p:nvPr>
            <p:ph sz="half" idx="3"/>
          </p:nvPr>
        </p:nvSpPr>
        <p:spPr>
          <a:xfrm>
            <a:off x="6275611" y="1614583"/>
            <a:ext cx="5300758" cy="33855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3/15/2021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16" name="bg object 16"/>
          <p:cNvSpPr/>
          <p:nvPr/>
        </p:nvSpPr>
        <p:spPr>
          <a:xfrm>
            <a:off x="3342443" y="2285230"/>
            <a:ext cx="5541249" cy="2237859"/>
          </a:xfrm>
          <a:custGeom>
            <a:avLst/>
            <a:gdLst/>
            <a:ahLst/>
            <a:cxnLst/>
            <a:rect l="l" t="t" r="r" b="b"/>
            <a:pathLst>
              <a:path w="2621915" h="1034414">
                <a:moveTo>
                  <a:pt x="2621368" y="0"/>
                </a:moveTo>
                <a:lnTo>
                  <a:pt x="0" y="0"/>
                </a:lnTo>
                <a:lnTo>
                  <a:pt x="0" y="1034140"/>
                </a:lnTo>
                <a:lnTo>
                  <a:pt x="2621368" y="1034140"/>
                </a:lnTo>
                <a:lnTo>
                  <a:pt x="2621368" y="0"/>
                </a:lnTo>
                <a:close/>
              </a:path>
            </a:pathLst>
          </a:custGeom>
          <a:solidFill>
            <a:srgbClr val="2365C7"/>
          </a:solidFill>
        </p:spPr>
        <p:txBody>
          <a:bodyPr wrap="square" lIns="0" tIns="0" rIns="0" bIns="0" rtlCol="0"/>
          <a:lstStyle/>
          <a:p>
            <a:endParaRPr sz="4000"/>
          </a:p>
        </p:txBody>
      </p:sp>
      <p:sp>
        <p:nvSpPr>
          <p:cNvPr id="2" name="Holder 2"/>
          <p:cNvSpPr>
            <a:spLocks noGrp="1"/>
          </p:cNvSpPr>
          <p:nvPr>
            <p:ph type="title"/>
          </p:nvPr>
        </p:nvSpPr>
        <p:spPr>
          <a:xfrm>
            <a:off x="4390380" y="2903723"/>
            <a:ext cx="3404895" cy="883960"/>
          </a:xfrm>
        </p:spPr>
        <p:txBody>
          <a:bodyPr lIns="0" tIns="0" rIns="0" bIns="0"/>
          <a:lstStyle>
            <a:lvl1pPr>
              <a:defRPr sz="5744" b="1" i="0">
                <a:solidFill>
                  <a:srgbClr val="FEFEFE"/>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3/15/2021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3/15/2021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1263" y="1159953"/>
            <a:ext cx="11942742" cy="5731336"/>
          </a:xfrm>
          <a:custGeom>
            <a:avLst/>
            <a:gdLst/>
            <a:ahLst/>
            <a:cxnLst/>
            <a:rect l="l" t="t" r="r" b="b"/>
            <a:pathLst>
              <a:path w="5650865" h="2649220">
                <a:moveTo>
                  <a:pt x="5650712" y="24434"/>
                </a:moveTo>
                <a:lnTo>
                  <a:pt x="5626341" y="24434"/>
                </a:lnTo>
                <a:lnTo>
                  <a:pt x="5626341"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859"/>
          </a:solidFill>
        </p:spPr>
        <p:txBody>
          <a:bodyPr wrap="square" lIns="0" tIns="0" rIns="0" bIns="0" rtlCol="0"/>
          <a:lstStyle/>
          <a:p>
            <a:endParaRPr sz="4000"/>
          </a:p>
        </p:txBody>
      </p:sp>
      <p:sp>
        <p:nvSpPr>
          <p:cNvPr id="2" name="Holder 2"/>
          <p:cNvSpPr>
            <a:spLocks noGrp="1"/>
          </p:cNvSpPr>
          <p:nvPr>
            <p:ph type="title"/>
          </p:nvPr>
        </p:nvSpPr>
        <p:spPr>
          <a:xfrm>
            <a:off x="4390380" y="2903723"/>
            <a:ext cx="3404895" cy="407804"/>
          </a:xfrm>
          <a:prstGeom prst="rect">
            <a:avLst/>
          </a:prstGeom>
        </p:spPr>
        <p:txBody>
          <a:bodyPr wrap="square" lIns="0" tIns="0" rIns="0" bIns="0">
            <a:spAutoFit/>
          </a:bodyPr>
          <a:lstStyle>
            <a:lvl1pPr>
              <a:defRPr sz="2650" b="1" i="0">
                <a:solidFill>
                  <a:srgbClr val="FEFEFE"/>
                </a:solidFill>
                <a:latin typeface="Arial"/>
                <a:cs typeface="Arial"/>
              </a:defRPr>
            </a:lvl1pPr>
          </a:lstStyle>
          <a:p>
            <a:endParaRPr/>
          </a:p>
        </p:txBody>
      </p:sp>
      <p:sp>
        <p:nvSpPr>
          <p:cNvPr id="3" name="Holder 3"/>
          <p:cNvSpPr>
            <a:spLocks noGrp="1"/>
          </p:cNvSpPr>
          <p:nvPr>
            <p:ph type="body" idx="1"/>
          </p:nvPr>
        </p:nvSpPr>
        <p:spPr>
          <a:xfrm>
            <a:off x="1888331" y="2125265"/>
            <a:ext cx="8408988" cy="338554"/>
          </a:xfrm>
          <a:prstGeom prst="rect">
            <a:avLst/>
          </a:prstGeom>
        </p:spPr>
        <p:txBody>
          <a:bodyPr wrap="square" lIns="0" tIns="0" rIns="0" bIns="0">
            <a:spAutoFit/>
          </a:bodyPr>
          <a:lstStyle>
            <a:lvl1pPr>
              <a:defRPr sz="2200" b="0" i="0">
                <a:solidFill>
                  <a:srgbClr val="373435"/>
                </a:solidFill>
                <a:latin typeface="Arial"/>
                <a:cs typeface="Arial"/>
              </a:defRPr>
            </a:lvl1pPr>
          </a:lstStyle>
          <a:p>
            <a:endParaRPr/>
          </a:p>
        </p:txBody>
      </p:sp>
      <p:sp>
        <p:nvSpPr>
          <p:cNvPr id="4" name="Holder 4"/>
          <p:cNvSpPr>
            <a:spLocks noGrp="1"/>
          </p:cNvSpPr>
          <p:nvPr>
            <p:ph type="ftr" sz="quarter" idx="5"/>
          </p:nvPr>
        </p:nvSpPr>
        <p:spPr>
          <a:xfrm>
            <a:off x="4143121" y="6528529"/>
            <a:ext cx="3899408" cy="600164"/>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282" y="6528529"/>
            <a:ext cx="2802700" cy="600164"/>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3/15/2021</a:t>
            </a:fld>
            <a:endParaRPr lang="en-US"/>
          </a:p>
        </p:txBody>
      </p:sp>
      <p:sp>
        <p:nvSpPr>
          <p:cNvPr id="6" name="Holder 6"/>
          <p:cNvSpPr>
            <a:spLocks noGrp="1"/>
          </p:cNvSpPr>
          <p:nvPr>
            <p:ph type="sldNum" sz="quarter" idx="7"/>
          </p:nvPr>
        </p:nvSpPr>
        <p:spPr>
          <a:xfrm>
            <a:off x="8773668" y="6528529"/>
            <a:ext cx="2802700" cy="600164"/>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992980">
        <a:defRPr>
          <a:latin typeface="+mn-lt"/>
          <a:ea typeface="+mn-ea"/>
          <a:cs typeface="+mn-cs"/>
        </a:defRPr>
      </a:lvl2pPr>
      <a:lvl3pPr marL="1985961">
        <a:defRPr>
          <a:latin typeface="+mn-lt"/>
          <a:ea typeface="+mn-ea"/>
          <a:cs typeface="+mn-cs"/>
        </a:defRPr>
      </a:lvl3pPr>
      <a:lvl4pPr marL="2978943">
        <a:defRPr>
          <a:latin typeface="+mn-lt"/>
          <a:ea typeface="+mn-ea"/>
          <a:cs typeface="+mn-cs"/>
        </a:defRPr>
      </a:lvl4pPr>
      <a:lvl5pPr marL="3971923">
        <a:defRPr>
          <a:latin typeface="+mn-lt"/>
          <a:ea typeface="+mn-ea"/>
          <a:cs typeface="+mn-cs"/>
        </a:defRPr>
      </a:lvl5pPr>
      <a:lvl6pPr marL="4964906">
        <a:defRPr>
          <a:latin typeface="+mn-lt"/>
          <a:ea typeface="+mn-ea"/>
          <a:cs typeface="+mn-cs"/>
        </a:defRPr>
      </a:lvl6pPr>
      <a:lvl7pPr marL="5957886">
        <a:defRPr>
          <a:latin typeface="+mn-lt"/>
          <a:ea typeface="+mn-ea"/>
          <a:cs typeface="+mn-cs"/>
        </a:defRPr>
      </a:lvl7pPr>
      <a:lvl8pPr marL="6950866">
        <a:defRPr>
          <a:latin typeface="+mn-lt"/>
          <a:ea typeface="+mn-ea"/>
          <a:cs typeface="+mn-cs"/>
        </a:defRPr>
      </a:lvl8pPr>
      <a:lvl9pPr marL="7943848">
        <a:defRPr>
          <a:latin typeface="+mn-lt"/>
          <a:ea typeface="+mn-ea"/>
          <a:cs typeface="+mn-cs"/>
        </a:defRPr>
      </a:lvl9pPr>
    </p:bodyStyle>
    <p:otherStyle>
      <a:lvl1pPr marL="0">
        <a:defRPr>
          <a:latin typeface="+mn-lt"/>
          <a:ea typeface="+mn-ea"/>
          <a:cs typeface="+mn-cs"/>
        </a:defRPr>
      </a:lvl1pPr>
      <a:lvl2pPr marL="992980">
        <a:defRPr>
          <a:latin typeface="+mn-lt"/>
          <a:ea typeface="+mn-ea"/>
          <a:cs typeface="+mn-cs"/>
        </a:defRPr>
      </a:lvl2pPr>
      <a:lvl3pPr marL="1985961">
        <a:defRPr>
          <a:latin typeface="+mn-lt"/>
          <a:ea typeface="+mn-ea"/>
          <a:cs typeface="+mn-cs"/>
        </a:defRPr>
      </a:lvl3pPr>
      <a:lvl4pPr marL="2978943">
        <a:defRPr>
          <a:latin typeface="+mn-lt"/>
          <a:ea typeface="+mn-ea"/>
          <a:cs typeface="+mn-cs"/>
        </a:defRPr>
      </a:lvl4pPr>
      <a:lvl5pPr marL="3971923">
        <a:defRPr>
          <a:latin typeface="+mn-lt"/>
          <a:ea typeface="+mn-ea"/>
          <a:cs typeface="+mn-cs"/>
        </a:defRPr>
      </a:lvl5pPr>
      <a:lvl6pPr marL="4964906">
        <a:defRPr>
          <a:latin typeface="+mn-lt"/>
          <a:ea typeface="+mn-ea"/>
          <a:cs typeface="+mn-cs"/>
        </a:defRPr>
      </a:lvl6pPr>
      <a:lvl7pPr marL="5957886">
        <a:defRPr>
          <a:latin typeface="+mn-lt"/>
          <a:ea typeface="+mn-ea"/>
          <a:cs typeface="+mn-cs"/>
        </a:defRPr>
      </a:lvl7pPr>
      <a:lvl8pPr marL="6950866">
        <a:defRPr>
          <a:latin typeface="+mn-lt"/>
          <a:ea typeface="+mn-ea"/>
          <a:cs typeface="+mn-cs"/>
        </a:defRPr>
      </a:lvl8pPr>
      <a:lvl9pPr marL="794384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58" y="-201638"/>
            <a:ext cx="12173056" cy="228912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3940"/>
          </a:p>
        </p:txBody>
      </p:sp>
      <p:sp>
        <p:nvSpPr>
          <p:cNvPr id="3" name="object 3"/>
          <p:cNvSpPr txBox="1">
            <a:spLocks noGrp="1"/>
          </p:cNvSpPr>
          <p:nvPr>
            <p:ph type="title"/>
          </p:nvPr>
        </p:nvSpPr>
        <p:spPr>
          <a:xfrm>
            <a:off x="2121219" y="363553"/>
            <a:ext cx="6664643" cy="1150764"/>
          </a:xfrm>
          <a:prstGeom prst="rect">
            <a:avLst/>
          </a:prstGeom>
        </p:spPr>
        <p:txBody>
          <a:bodyPr vert="horz" wrap="square" lIns="0" tIns="31242" rIns="0" bIns="0" rtlCol="0">
            <a:spAutoFit/>
          </a:bodyPr>
          <a:lstStyle/>
          <a:p>
            <a:pPr marL="27169" algn="ctr">
              <a:spcBef>
                <a:spcPts val="245"/>
              </a:spcBef>
            </a:pPr>
            <a:r>
              <a:rPr lang="en-US" sz="7273" spc="10" dirty="0"/>
              <a:t>MATEMATIKA</a:t>
            </a:r>
            <a:endParaRPr lang="en-US" sz="7273" dirty="0"/>
          </a:p>
        </p:txBody>
      </p:sp>
      <p:sp>
        <p:nvSpPr>
          <p:cNvPr id="4" name="object 4"/>
          <p:cNvSpPr txBox="1"/>
          <p:nvPr/>
        </p:nvSpPr>
        <p:spPr>
          <a:xfrm>
            <a:off x="1113155" y="2607746"/>
            <a:ext cx="10751308" cy="2574462"/>
          </a:xfrm>
          <a:prstGeom prst="rect">
            <a:avLst/>
          </a:prstGeom>
        </p:spPr>
        <p:txBody>
          <a:bodyPr vert="horz" wrap="square" lIns="0" tIns="29884" rIns="0" bIns="0" rtlCol="0">
            <a:spAutoFit/>
          </a:bodyPr>
          <a:lstStyle/>
          <a:p>
            <a:pPr marL="39393" algn="ctr">
              <a:spcBef>
                <a:spcPts val="234"/>
              </a:spcBef>
            </a:pPr>
            <a:r>
              <a:rPr lang="en-US" sz="5400" b="1" dirty="0" smtClean="0">
                <a:solidFill>
                  <a:srgbClr val="002060"/>
                </a:solidFill>
                <a:latin typeface="Arial" panose="020B0604020202020204" pitchFamily="34" charset="0"/>
                <a:cs typeface="Arial" pitchFamily="34" charset="0"/>
              </a:rPr>
              <a:t>MAVZU: O‘NLI  KASRLARNI </a:t>
            </a:r>
          </a:p>
          <a:p>
            <a:pPr marL="39393" algn="ctr">
              <a:spcBef>
                <a:spcPts val="234"/>
              </a:spcBef>
            </a:pPr>
            <a:r>
              <a:rPr lang="en-US" sz="5400" b="1" dirty="0" smtClean="0">
                <a:solidFill>
                  <a:srgbClr val="002060"/>
                </a:solidFill>
                <a:latin typeface="Arial" panose="020B0604020202020204" pitchFamily="34" charset="0"/>
                <a:cs typeface="Arial" pitchFamily="34" charset="0"/>
              </a:rPr>
              <a:t> KO‘PAYTIRISH VA BO‘LISHGA</a:t>
            </a:r>
            <a:endParaRPr lang="en-US" sz="5400" dirty="0" smtClean="0">
              <a:solidFill>
                <a:srgbClr val="002060"/>
              </a:solidFill>
              <a:latin typeface="Arial" panose="020B0604020202020204" pitchFamily="34" charset="0"/>
              <a:cs typeface="Arial" panose="020B0604020202020204" pitchFamily="34" charset="0"/>
            </a:endParaRPr>
          </a:p>
          <a:p>
            <a:pPr marL="39393" algn="ctr">
              <a:spcBef>
                <a:spcPts val="234"/>
              </a:spcBef>
            </a:pPr>
            <a:r>
              <a:rPr lang="en-US" sz="5400" b="1" dirty="0" smtClean="0">
                <a:solidFill>
                  <a:srgbClr val="002060"/>
                </a:solidFill>
                <a:latin typeface="Arial" pitchFamily="34" charset="0"/>
                <a:cs typeface="Arial" pitchFamily="34" charset="0"/>
              </a:rPr>
              <a:t>DOIR MASALALAR</a:t>
            </a:r>
            <a:endParaRPr lang="en-US" sz="5400" b="1" dirty="0">
              <a:solidFill>
                <a:srgbClr val="002060"/>
              </a:solidFill>
              <a:latin typeface="Arial" panose="020B0604020202020204" pitchFamily="34" charset="0"/>
              <a:cs typeface="Arial" panose="020B0604020202020204" pitchFamily="34" charset="0"/>
            </a:endParaRPr>
          </a:p>
        </p:txBody>
      </p:sp>
      <p:sp>
        <p:nvSpPr>
          <p:cNvPr id="6" name="object 6"/>
          <p:cNvSpPr/>
          <p:nvPr/>
        </p:nvSpPr>
        <p:spPr>
          <a:xfrm>
            <a:off x="344751" y="4602052"/>
            <a:ext cx="744583" cy="1776675"/>
          </a:xfrm>
          <a:custGeom>
            <a:avLst/>
            <a:gdLst/>
            <a:ahLst/>
            <a:cxnLst/>
            <a:rect l="l" t="t" r="r" b="b"/>
            <a:pathLst>
              <a:path w="344170" h="680719">
                <a:moveTo>
                  <a:pt x="343828" y="0"/>
                </a:moveTo>
                <a:lnTo>
                  <a:pt x="0" y="0"/>
                </a:lnTo>
                <a:lnTo>
                  <a:pt x="0" y="680457"/>
                </a:lnTo>
                <a:lnTo>
                  <a:pt x="343828" y="680457"/>
                </a:lnTo>
                <a:lnTo>
                  <a:pt x="343828" y="0"/>
                </a:lnTo>
                <a:close/>
              </a:path>
            </a:pathLst>
          </a:custGeom>
          <a:solidFill>
            <a:schemeClr val="bg1">
              <a:lumMod val="65000"/>
            </a:schemeClr>
          </a:solidFill>
        </p:spPr>
        <p:txBody>
          <a:bodyPr wrap="square" lIns="0" tIns="0" rIns="0" bIns="0" rtlCol="0"/>
          <a:lstStyle/>
          <a:p>
            <a:endParaRPr sz="3940"/>
          </a:p>
        </p:txBody>
      </p:sp>
      <p:grpSp>
        <p:nvGrpSpPr>
          <p:cNvPr id="7" name="object 7"/>
          <p:cNvGrpSpPr/>
          <p:nvPr/>
        </p:nvGrpSpPr>
        <p:grpSpPr>
          <a:xfrm>
            <a:off x="991778" y="318622"/>
            <a:ext cx="10555048" cy="1215114"/>
            <a:chOff x="439458" y="228104"/>
            <a:chExt cx="4916283" cy="542011"/>
          </a:xfrm>
        </p:grpSpPr>
        <p:sp>
          <p:nvSpPr>
            <p:cNvPr id="8" name="object 8"/>
            <p:cNvSpPr/>
            <p:nvPr/>
          </p:nvSpPr>
          <p:spPr>
            <a:xfrm>
              <a:off x="439458" y="322808"/>
              <a:ext cx="396240" cy="394970"/>
            </a:xfrm>
            <a:custGeom>
              <a:avLst/>
              <a:gdLst/>
              <a:ahLst/>
              <a:cxnLst/>
              <a:rect l="l" t="t" r="r" b="b"/>
              <a:pathLst>
                <a:path w="396240" h="394970">
                  <a:moveTo>
                    <a:pt x="65938" y="0"/>
                  </a:moveTo>
                  <a:lnTo>
                    <a:pt x="0" y="0"/>
                  </a:lnTo>
                  <a:lnTo>
                    <a:pt x="0" y="33020"/>
                  </a:lnTo>
                  <a:lnTo>
                    <a:pt x="0" y="361950"/>
                  </a:lnTo>
                  <a:lnTo>
                    <a:pt x="0" y="394970"/>
                  </a:lnTo>
                  <a:lnTo>
                    <a:pt x="65938" y="394970"/>
                  </a:lnTo>
                  <a:lnTo>
                    <a:pt x="65938" y="361950"/>
                  </a:lnTo>
                  <a:lnTo>
                    <a:pt x="32969" y="361950"/>
                  </a:lnTo>
                  <a:lnTo>
                    <a:pt x="32969" y="33020"/>
                  </a:lnTo>
                  <a:lnTo>
                    <a:pt x="65938" y="33020"/>
                  </a:lnTo>
                  <a:lnTo>
                    <a:pt x="65938" y="0"/>
                  </a:lnTo>
                  <a:close/>
                </a:path>
                <a:path w="396240" h="394970">
                  <a:moveTo>
                    <a:pt x="296710" y="65366"/>
                  </a:moveTo>
                  <a:lnTo>
                    <a:pt x="98907" y="65366"/>
                  </a:lnTo>
                  <a:lnTo>
                    <a:pt x="98907" y="96126"/>
                  </a:lnTo>
                  <a:lnTo>
                    <a:pt x="184454" y="197243"/>
                  </a:lnTo>
                  <a:lnTo>
                    <a:pt x="98907" y="298361"/>
                  </a:lnTo>
                  <a:lnTo>
                    <a:pt x="98907" y="329120"/>
                  </a:lnTo>
                  <a:lnTo>
                    <a:pt x="296710" y="329120"/>
                  </a:lnTo>
                  <a:lnTo>
                    <a:pt x="296710" y="263182"/>
                  </a:lnTo>
                  <a:lnTo>
                    <a:pt x="263740" y="263182"/>
                  </a:lnTo>
                  <a:lnTo>
                    <a:pt x="263740" y="296151"/>
                  </a:lnTo>
                  <a:lnTo>
                    <a:pt x="143954" y="296151"/>
                  </a:lnTo>
                  <a:lnTo>
                    <a:pt x="227647" y="197243"/>
                  </a:lnTo>
                  <a:lnTo>
                    <a:pt x="143954" y="98336"/>
                  </a:lnTo>
                  <a:lnTo>
                    <a:pt x="263740" y="98336"/>
                  </a:lnTo>
                  <a:lnTo>
                    <a:pt x="263740" y="131305"/>
                  </a:lnTo>
                  <a:lnTo>
                    <a:pt x="296710" y="131305"/>
                  </a:lnTo>
                  <a:lnTo>
                    <a:pt x="296710" y="65366"/>
                  </a:lnTo>
                  <a:close/>
                </a:path>
                <a:path w="396240" h="394970">
                  <a:moveTo>
                    <a:pt x="395617" y="0"/>
                  </a:moveTo>
                  <a:lnTo>
                    <a:pt x="329679" y="0"/>
                  </a:lnTo>
                  <a:lnTo>
                    <a:pt x="329679" y="33020"/>
                  </a:lnTo>
                  <a:lnTo>
                    <a:pt x="362648" y="33020"/>
                  </a:lnTo>
                  <a:lnTo>
                    <a:pt x="362648" y="361950"/>
                  </a:lnTo>
                  <a:lnTo>
                    <a:pt x="329679" y="361950"/>
                  </a:lnTo>
                  <a:lnTo>
                    <a:pt x="329679" y="394970"/>
                  </a:lnTo>
                  <a:lnTo>
                    <a:pt x="395617" y="394970"/>
                  </a:lnTo>
                  <a:lnTo>
                    <a:pt x="395617" y="361950"/>
                  </a:lnTo>
                  <a:lnTo>
                    <a:pt x="395617" y="33020"/>
                  </a:lnTo>
                  <a:lnTo>
                    <a:pt x="395617" y="0"/>
                  </a:lnTo>
                  <a:close/>
                </a:path>
              </a:pathLst>
            </a:custGeom>
            <a:solidFill>
              <a:srgbClr val="00AFEF"/>
            </a:solidFill>
          </p:spPr>
          <p:txBody>
            <a:bodyPr wrap="square" lIns="0" tIns="0" rIns="0" bIns="0" rtlCol="0"/>
            <a:lstStyle/>
            <a:p>
              <a:endParaRPr sz="3940"/>
            </a:p>
          </p:txBody>
        </p:sp>
        <p:sp>
          <p:nvSpPr>
            <p:cNvPr id="9" name="object 9"/>
            <p:cNvSpPr/>
            <p:nvPr/>
          </p:nvSpPr>
          <p:spPr>
            <a:xfrm>
              <a:off x="4285485" y="228104"/>
              <a:ext cx="1070256" cy="542011"/>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3940"/>
            </a:p>
          </p:txBody>
        </p:sp>
        <p:sp>
          <p:nvSpPr>
            <p:cNvPr id="10" name="object 10"/>
            <p:cNvSpPr/>
            <p:nvPr/>
          </p:nvSpPr>
          <p:spPr>
            <a:xfrm>
              <a:off x="4285485" y="228104"/>
              <a:ext cx="1070256" cy="533396"/>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3940"/>
            </a:p>
          </p:txBody>
        </p:sp>
      </p:grpSp>
      <p:sp>
        <p:nvSpPr>
          <p:cNvPr id="13" name="object 13"/>
          <p:cNvSpPr txBox="1"/>
          <p:nvPr/>
        </p:nvSpPr>
        <p:spPr>
          <a:xfrm>
            <a:off x="8757121" y="197594"/>
            <a:ext cx="3091709" cy="1257166"/>
          </a:xfrm>
          <a:prstGeom prst="rect">
            <a:avLst/>
          </a:prstGeom>
        </p:spPr>
        <p:txBody>
          <a:bodyPr vert="horz" wrap="square" lIns="0" tIns="25808" rIns="0" bIns="0" rtlCol="0">
            <a:spAutoFit/>
          </a:bodyPr>
          <a:lstStyle/>
          <a:p>
            <a:pPr algn="ctr">
              <a:spcBef>
                <a:spcPts val="204"/>
              </a:spcBef>
            </a:pPr>
            <a:r>
              <a:rPr lang="en-US" sz="8000" b="1" spc="-10" dirty="0">
                <a:solidFill>
                  <a:schemeClr val="bg1"/>
                </a:solidFill>
                <a:latin typeface="Arial"/>
                <a:cs typeface="Arial"/>
              </a:rPr>
              <a:t> </a:t>
            </a:r>
            <a:r>
              <a:rPr lang="en-US" sz="6000" b="1" spc="-10" dirty="0" smtClean="0">
                <a:solidFill>
                  <a:schemeClr val="bg1"/>
                </a:solidFill>
                <a:latin typeface="Arial"/>
                <a:cs typeface="Arial"/>
              </a:rPr>
              <a:t>5-</a:t>
            </a:r>
            <a:r>
              <a:rPr sz="6000" b="1" spc="-10" dirty="0" smtClean="0">
                <a:solidFill>
                  <a:schemeClr val="bg1"/>
                </a:solidFill>
                <a:latin typeface="Arial"/>
                <a:cs typeface="Arial"/>
              </a:rPr>
              <a:t>sinf</a:t>
            </a:r>
            <a:endParaRPr sz="6000" b="1" dirty="0">
              <a:solidFill>
                <a:schemeClr val="bg1"/>
              </a:solidFill>
              <a:latin typeface="Arial"/>
              <a:cs typeface="Arial"/>
            </a:endParaRPr>
          </a:p>
        </p:txBody>
      </p:sp>
      <p:sp>
        <p:nvSpPr>
          <p:cNvPr id="11" name="object 5"/>
          <p:cNvSpPr/>
          <p:nvPr/>
        </p:nvSpPr>
        <p:spPr>
          <a:xfrm>
            <a:off x="317202" y="2349484"/>
            <a:ext cx="771961" cy="1712943"/>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defPPr>
              <a:defRPr lang="ru-RU"/>
            </a:defPPr>
            <a:lvl1pPr marL="0" algn="l" defTabSz="1936305" rtl="0" eaLnBrk="1" latinLnBrk="0" hangingPunct="1">
              <a:defRPr sz="3900" kern="1200">
                <a:solidFill>
                  <a:schemeClr val="tx1"/>
                </a:solidFill>
                <a:latin typeface="+mn-lt"/>
                <a:ea typeface="+mn-ea"/>
                <a:cs typeface="+mn-cs"/>
              </a:defRPr>
            </a:lvl1pPr>
            <a:lvl2pPr marL="968152" algn="l" defTabSz="1936305" rtl="0" eaLnBrk="1" latinLnBrk="0" hangingPunct="1">
              <a:defRPr sz="3900" kern="1200">
                <a:solidFill>
                  <a:schemeClr val="tx1"/>
                </a:solidFill>
                <a:latin typeface="+mn-lt"/>
                <a:ea typeface="+mn-ea"/>
                <a:cs typeface="+mn-cs"/>
              </a:defRPr>
            </a:lvl2pPr>
            <a:lvl3pPr marL="1936305" algn="l" defTabSz="1936305" rtl="0" eaLnBrk="1" latinLnBrk="0" hangingPunct="1">
              <a:defRPr sz="3900" kern="1200">
                <a:solidFill>
                  <a:schemeClr val="tx1"/>
                </a:solidFill>
                <a:latin typeface="+mn-lt"/>
                <a:ea typeface="+mn-ea"/>
                <a:cs typeface="+mn-cs"/>
              </a:defRPr>
            </a:lvl3pPr>
            <a:lvl4pPr marL="2904457" algn="l" defTabSz="1936305" rtl="0" eaLnBrk="1" latinLnBrk="0" hangingPunct="1">
              <a:defRPr sz="3900" kern="1200">
                <a:solidFill>
                  <a:schemeClr val="tx1"/>
                </a:solidFill>
                <a:latin typeface="+mn-lt"/>
                <a:ea typeface="+mn-ea"/>
                <a:cs typeface="+mn-cs"/>
              </a:defRPr>
            </a:lvl4pPr>
            <a:lvl5pPr marL="3872609" algn="l" defTabSz="1936305" rtl="0" eaLnBrk="1" latinLnBrk="0" hangingPunct="1">
              <a:defRPr sz="3900" kern="1200">
                <a:solidFill>
                  <a:schemeClr val="tx1"/>
                </a:solidFill>
                <a:latin typeface="+mn-lt"/>
                <a:ea typeface="+mn-ea"/>
                <a:cs typeface="+mn-cs"/>
              </a:defRPr>
            </a:lvl5pPr>
            <a:lvl6pPr marL="4840763" algn="l" defTabSz="1936305" rtl="0" eaLnBrk="1" latinLnBrk="0" hangingPunct="1">
              <a:defRPr sz="3900" kern="1200">
                <a:solidFill>
                  <a:schemeClr val="tx1"/>
                </a:solidFill>
                <a:latin typeface="+mn-lt"/>
                <a:ea typeface="+mn-ea"/>
                <a:cs typeface="+mn-cs"/>
              </a:defRPr>
            </a:lvl6pPr>
            <a:lvl7pPr marL="5808915" algn="l" defTabSz="1936305" rtl="0" eaLnBrk="1" latinLnBrk="0" hangingPunct="1">
              <a:defRPr sz="3900" kern="1200">
                <a:solidFill>
                  <a:schemeClr val="tx1"/>
                </a:solidFill>
                <a:latin typeface="+mn-lt"/>
                <a:ea typeface="+mn-ea"/>
                <a:cs typeface="+mn-cs"/>
              </a:defRPr>
            </a:lvl7pPr>
            <a:lvl8pPr marL="6777067" algn="l" defTabSz="1936305" rtl="0" eaLnBrk="1" latinLnBrk="0" hangingPunct="1">
              <a:defRPr sz="3900" kern="1200">
                <a:solidFill>
                  <a:schemeClr val="tx1"/>
                </a:solidFill>
                <a:latin typeface="+mn-lt"/>
                <a:ea typeface="+mn-ea"/>
                <a:cs typeface="+mn-cs"/>
              </a:defRPr>
            </a:lvl8pPr>
            <a:lvl9pPr marL="7745220" algn="l" defTabSz="1936305" rtl="0" eaLnBrk="1" latinLnBrk="0" hangingPunct="1">
              <a:defRPr sz="3900" kern="1200">
                <a:solidFill>
                  <a:schemeClr val="tx1"/>
                </a:solidFill>
                <a:latin typeface="+mn-lt"/>
                <a:ea typeface="+mn-ea"/>
                <a:cs typeface="+mn-cs"/>
              </a:defRPr>
            </a:lvl9pPr>
          </a:lstStyle>
          <a:p>
            <a:endParaRPr sz="8748"/>
          </a:p>
        </p:txBody>
      </p:sp>
    </p:spTree>
    <p:extLst>
      <p:ext uri="{BB962C8B-B14F-4D97-AF65-F5344CB8AC3E}">
        <p14:creationId xmlns:p14="http://schemas.microsoft.com/office/powerpoint/2010/main" val="1287158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38332" y="223814"/>
            <a:ext cx="5123848" cy="830997"/>
          </a:xfrm>
          <a:prstGeom prst="rect">
            <a:avLst/>
          </a:prstGeom>
          <a:noFill/>
        </p:spPr>
        <p:txBody>
          <a:bodyPr wrap="square" rtlCol="0">
            <a:spAutoFit/>
          </a:bodyPr>
          <a:lstStyle/>
          <a:p>
            <a:pPr algn="just"/>
            <a:r>
              <a:rPr lang="en-US" sz="4800" b="1" dirty="0">
                <a:solidFill>
                  <a:schemeClr val="bg1"/>
                </a:solidFill>
                <a:latin typeface="Arial" pitchFamily="34" charset="0"/>
                <a:cs typeface="Arial" pitchFamily="34" charset="0"/>
              </a:rPr>
              <a:t>HISOBLANG</a:t>
            </a:r>
            <a:endParaRPr lang="ru-RU" sz="4800" b="1" dirty="0">
              <a:solidFill>
                <a:schemeClr val="bg1"/>
              </a:solidFill>
              <a:latin typeface="Arial" pitchFamily="34" charset="0"/>
              <a:cs typeface="Arial" pitchFamily="34" charset="0"/>
            </a:endParaRPr>
          </a:p>
        </p:txBody>
      </p:sp>
      <p:sp>
        <p:nvSpPr>
          <p:cNvPr id="7" name="TextBox 6"/>
          <p:cNvSpPr txBox="1"/>
          <p:nvPr/>
        </p:nvSpPr>
        <p:spPr>
          <a:xfrm>
            <a:off x="1447203" y="1365240"/>
            <a:ext cx="7583295" cy="4555093"/>
          </a:xfrm>
          <a:prstGeom prst="rect">
            <a:avLst/>
          </a:prstGeom>
          <a:noFill/>
        </p:spPr>
        <p:txBody>
          <a:bodyPr wrap="square" rtlCol="0">
            <a:spAutoFit/>
          </a:bodyPr>
          <a:lstStyle/>
          <a:p>
            <a:pPr>
              <a:lnSpc>
                <a:spcPts val="5849"/>
              </a:lnSpc>
            </a:pPr>
            <a:r>
              <a:rPr lang="en-US" sz="4290" b="1" dirty="0">
                <a:solidFill>
                  <a:srgbClr val="002060"/>
                </a:solidFill>
              </a:rPr>
              <a:t>1</a:t>
            </a:r>
            <a:r>
              <a:rPr lang="en-US" sz="4290" b="1" dirty="0">
                <a:solidFill>
                  <a:srgbClr val="002060"/>
                </a:solidFill>
                <a:latin typeface="Arial" pitchFamily="34" charset="0"/>
                <a:cs typeface="Arial" pitchFamily="34" charset="0"/>
              </a:rPr>
              <a:t>)   32,8 : 0,1 = 328</a:t>
            </a:r>
          </a:p>
          <a:p>
            <a:pPr>
              <a:lnSpc>
                <a:spcPts val="5849"/>
              </a:lnSpc>
            </a:pPr>
            <a:r>
              <a:rPr lang="en-US" sz="4290" b="1" dirty="0">
                <a:solidFill>
                  <a:srgbClr val="002060"/>
                </a:solidFill>
                <a:latin typeface="Arial" pitchFamily="34" charset="0"/>
                <a:cs typeface="Arial" pitchFamily="34" charset="0"/>
              </a:rPr>
              <a:t>2)   51,6 : 0,01 = 5160</a:t>
            </a:r>
          </a:p>
          <a:p>
            <a:pPr marL="724302" indent="-724302">
              <a:lnSpc>
                <a:spcPts val="5849"/>
              </a:lnSpc>
              <a:buAutoNum type="arabicParenR" startAt="3"/>
            </a:pPr>
            <a:r>
              <a:rPr lang="en-US" sz="4290" b="1" dirty="0">
                <a:solidFill>
                  <a:srgbClr val="002060"/>
                </a:solidFill>
                <a:latin typeface="Arial" pitchFamily="34" charset="0"/>
                <a:cs typeface="Arial" pitchFamily="34" charset="0"/>
              </a:rPr>
              <a:t>64,9 : 0,001 = 64900</a:t>
            </a:r>
          </a:p>
          <a:p>
            <a:pPr marL="724302" indent="-724302">
              <a:lnSpc>
                <a:spcPts val="5849"/>
              </a:lnSpc>
              <a:buAutoNum type="arabicParenR" startAt="3"/>
            </a:pPr>
            <a:r>
              <a:rPr lang="en-US" sz="4290" b="1" dirty="0">
                <a:solidFill>
                  <a:srgbClr val="002060"/>
                </a:solidFill>
                <a:latin typeface="Arial" pitchFamily="34" charset="0"/>
                <a:cs typeface="Arial" pitchFamily="34" charset="0"/>
              </a:rPr>
              <a:t>0,7503 : 0,0001= 7503</a:t>
            </a:r>
          </a:p>
          <a:p>
            <a:pPr marL="724302" indent="-724302">
              <a:lnSpc>
                <a:spcPts val="5849"/>
              </a:lnSpc>
              <a:buAutoNum type="arabicParenR" startAt="3"/>
            </a:pPr>
            <a:r>
              <a:rPr lang="en-US" sz="4290" b="1" dirty="0">
                <a:solidFill>
                  <a:srgbClr val="002060"/>
                </a:solidFill>
                <a:latin typeface="Arial" pitchFamily="34" charset="0"/>
                <a:cs typeface="Arial" pitchFamily="34" charset="0"/>
              </a:rPr>
              <a:t>928 : 0,001 = 928000</a:t>
            </a:r>
          </a:p>
          <a:p>
            <a:pPr marL="724302" indent="-724302">
              <a:lnSpc>
                <a:spcPts val="5849"/>
              </a:lnSpc>
              <a:buAutoNum type="arabicParenR" startAt="3"/>
            </a:pPr>
            <a:r>
              <a:rPr lang="en-US" sz="4290" b="1" dirty="0">
                <a:solidFill>
                  <a:srgbClr val="002060"/>
                </a:solidFill>
                <a:latin typeface="Arial" pitchFamily="34" charset="0"/>
                <a:cs typeface="Arial" pitchFamily="34" charset="0"/>
              </a:rPr>
              <a:t>0,064 : 0,001=</a:t>
            </a:r>
            <a:r>
              <a:rPr lang="ru-RU" sz="4290" b="1" dirty="0">
                <a:solidFill>
                  <a:srgbClr val="002060"/>
                </a:solidFill>
                <a:latin typeface="Arial" pitchFamily="34" charset="0"/>
                <a:cs typeface="Arial" pitchFamily="34" charset="0"/>
              </a:rPr>
              <a:t> </a:t>
            </a:r>
            <a:r>
              <a:rPr lang="en-US" sz="4290" b="1" dirty="0">
                <a:solidFill>
                  <a:srgbClr val="002060"/>
                </a:solidFill>
                <a:latin typeface="Arial" pitchFamily="34" charset="0"/>
                <a:cs typeface="Arial" pitchFamily="34" charset="0"/>
              </a:rPr>
              <a:t>64</a:t>
            </a:r>
            <a:endParaRPr lang="ru-RU" sz="4290" b="1" dirty="0">
              <a:solidFill>
                <a:srgbClr val="002060"/>
              </a:solidFill>
              <a:latin typeface="Arial" pitchFamily="34" charset="0"/>
              <a:cs typeface="Arial" pitchFamily="34" charset="0"/>
            </a:endParaRPr>
          </a:p>
        </p:txBody>
      </p:sp>
      <p:pic>
        <p:nvPicPr>
          <p:cNvPr id="4" name="Picture 4" descr="2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415637" y="1438259"/>
            <a:ext cx="2823790" cy="3657600"/>
          </a:xfrm>
          <a:prstGeom prst="rect">
            <a:avLst/>
          </a:prstGeom>
          <a:noFill/>
          <a:ln w="9525">
            <a:noFill/>
            <a:miter lim="800000"/>
            <a:headEnd/>
            <a:tailEnd/>
          </a:ln>
        </p:spPr>
      </p:pic>
      <p:sp>
        <p:nvSpPr>
          <p:cNvPr id="6" name="Овал 5"/>
          <p:cNvSpPr/>
          <p:nvPr/>
        </p:nvSpPr>
        <p:spPr>
          <a:xfrm>
            <a:off x="5187471" y="1366823"/>
            <a:ext cx="198122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8" name="Овал 7"/>
          <p:cNvSpPr/>
          <p:nvPr/>
        </p:nvSpPr>
        <p:spPr>
          <a:xfrm>
            <a:off x="5535684" y="2152640"/>
            <a:ext cx="198122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9" name="Овал 8"/>
          <p:cNvSpPr/>
          <p:nvPr/>
        </p:nvSpPr>
        <p:spPr>
          <a:xfrm>
            <a:off x="5535685" y="2813537"/>
            <a:ext cx="2286284"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0" name="Овал 9"/>
          <p:cNvSpPr/>
          <p:nvPr/>
        </p:nvSpPr>
        <p:spPr>
          <a:xfrm>
            <a:off x="6371396" y="3579605"/>
            <a:ext cx="2228563"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1" name="Овал 10"/>
          <p:cNvSpPr/>
          <p:nvPr/>
        </p:nvSpPr>
        <p:spPr>
          <a:xfrm>
            <a:off x="5535684" y="4325924"/>
            <a:ext cx="198122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2" name="Овал 11"/>
          <p:cNvSpPr/>
          <p:nvPr/>
        </p:nvSpPr>
        <p:spPr>
          <a:xfrm>
            <a:off x="5814255" y="5042099"/>
            <a:ext cx="2664401" cy="85725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Tree>
    <p:extLst>
      <p:ext uri="{BB962C8B-B14F-4D97-AF65-F5344CB8AC3E}">
        <p14:creationId xmlns:p14="http://schemas.microsoft.com/office/powerpoint/2010/main" val="97329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56380" y="1009632"/>
            <a:ext cx="6786609" cy="5239896"/>
          </a:xfrm>
          <a:prstGeom prst="rect">
            <a:avLst/>
          </a:prstGeom>
          <a:noFill/>
        </p:spPr>
        <p:txBody>
          <a:bodyPr wrap="square" rtlCol="0">
            <a:spAutoFit/>
          </a:bodyPr>
          <a:lstStyle/>
          <a:p>
            <a:pPr algn="just"/>
            <a:endParaRPr lang="en-US" sz="1050" dirty="0" smtClean="0">
              <a:latin typeface="Arial" pitchFamily="34" charset="0"/>
              <a:cs typeface="Arial" pitchFamily="34" charset="0"/>
            </a:endParaRPr>
          </a:p>
          <a:p>
            <a:pPr algn="just"/>
            <a:r>
              <a:rPr lang="ru-RU" sz="3600" dirty="0" smtClean="0">
                <a:latin typeface="Arial" pitchFamily="34" charset="0"/>
                <a:cs typeface="Arial" pitchFamily="34" charset="0"/>
              </a:rPr>
              <a:t>     </a:t>
            </a:r>
            <a:r>
              <a:rPr lang="en-US" sz="3600" dirty="0" err="1" smtClean="0">
                <a:latin typeface="Arial" pitchFamily="34" charset="0"/>
                <a:cs typeface="Arial" pitchFamily="34" charset="0"/>
              </a:rPr>
              <a:t>O‘zbekistondagi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Sherobod</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daryosining</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o‘rtacha</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ko‘p</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yillik</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suv</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sarfi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sekundiga</a:t>
            </a:r>
            <a:r>
              <a:rPr lang="en-US" sz="3600" dirty="0" smtClean="0">
                <a:latin typeface="Arial" pitchFamily="34" charset="0"/>
                <a:cs typeface="Arial" pitchFamily="34" charset="0"/>
              </a:rPr>
              <a:t> </a:t>
            </a:r>
            <a:r>
              <a:rPr lang="en-US" sz="3600" b="1" dirty="0" smtClean="0">
                <a:latin typeface="Arial" pitchFamily="34" charset="0"/>
                <a:cs typeface="Arial" pitchFamily="34" charset="0"/>
              </a:rPr>
              <a:t>7,5 m³,</a:t>
            </a:r>
            <a:r>
              <a:rPr lang="en-US" sz="3600" b="1" dirty="0" smtClean="0">
                <a:solidFill>
                  <a:schemeClr val="tx2"/>
                </a:solidFill>
                <a:latin typeface="Arial" pitchFamily="34" charset="0"/>
                <a:cs typeface="Arial" pitchFamily="34" charset="0"/>
              </a:rPr>
              <a:t> </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Surxondaryoniki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undan</a:t>
            </a:r>
            <a:r>
              <a:rPr lang="en-US" sz="3600" dirty="0" smtClean="0">
                <a:latin typeface="Arial" pitchFamily="34" charset="0"/>
                <a:cs typeface="Arial" pitchFamily="34" charset="0"/>
              </a:rPr>
              <a:t> </a:t>
            </a:r>
            <a:r>
              <a:rPr lang="en-US" sz="3600" b="1" dirty="0" smtClean="0">
                <a:latin typeface="Arial" pitchFamily="34" charset="0"/>
                <a:cs typeface="Arial" pitchFamily="34" charset="0"/>
              </a:rPr>
              <a:t>9,36</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marta</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To‘polon</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daryosiniki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esa</a:t>
            </a:r>
            <a:r>
              <a:rPr lang="en-US" sz="3600" dirty="0" smtClean="0">
                <a:latin typeface="Arial" pitchFamily="34" charset="0"/>
                <a:cs typeface="Arial" pitchFamily="34" charset="0"/>
              </a:rPr>
              <a:t> </a:t>
            </a:r>
            <a:r>
              <a:rPr lang="en-US" sz="3600" b="1" dirty="0" smtClean="0">
                <a:latin typeface="Arial" pitchFamily="34" charset="0"/>
                <a:cs typeface="Arial" pitchFamily="34" charset="0"/>
              </a:rPr>
              <a:t>7,28</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marta</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ko‘p</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Uchala</a:t>
            </a:r>
            <a:r>
              <a:rPr lang="ru-RU" sz="3600" dirty="0" smtClean="0">
                <a:latin typeface="Arial" pitchFamily="34" charset="0"/>
                <a:cs typeface="Arial" pitchFamily="34" charset="0"/>
              </a:rPr>
              <a:t> </a:t>
            </a:r>
            <a:r>
              <a:rPr lang="en-US" sz="3600" dirty="0" err="1" smtClean="0">
                <a:latin typeface="Arial" pitchFamily="34" charset="0"/>
                <a:cs typeface="Arial" pitchFamily="34" charset="0"/>
              </a:rPr>
              <a:t>daryoning</a:t>
            </a:r>
            <a:r>
              <a:rPr lang="ru-RU" sz="3600" dirty="0" smtClean="0">
                <a:latin typeface="Arial" pitchFamily="34" charset="0"/>
                <a:cs typeface="Arial" pitchFamily="34" charset="0"/>
              </a:rPr>
              <a:t> </a:t>
            </a:r>
            <a:r>
              <a:rPr lang="en-US" sz="3600" dirty="0" err="1" smtClean="0">
                <a:latin typeface="Arial" pitchFamily="34" charset="0"/>
                <a:cs typeface="Arial" pitchFamily="34" charset="0"/>
              </a:rPr>
              <a:t>umumiy</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o‘rtacha</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ko‘p</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yillik</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suv</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sarfi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sekundiga</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necha</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kub</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metr</a:t>
            </a:r>
            <a:r>
              <a:rPr lang="en-US" sz="3600" dirty="0" smtClean="0">
                <a:latin typeface="Arial" pitchFamily="34" charset="0"/>
                <a:cs typeface="Arial" pitchFamily="34" charset="0"/>
              </a:rPr>
              <a:t>?</a:t>
            </a:r>
          </a:p>
        </p:txBody>
      </p:sp>
      <p:pic>
        <p:nvPicPr>
          <p:cNvPr id="8194" name="Picture 2" descr="https://avatars.mds.yandex.net/get-pdb/964669/fbfc71e0-4fd2-4b59-8df0-a531525687f9/s1200?webp=false"/>
          <p:cNvPicPr>
            <a:picLocks noChangeAspect="1" noChangeArrowheads="1"/>
          </p:cNvPicPr>
          <p:nvPr/>
        </p:nvPicPr>
        <p:blipFill>
          <a:blip r:embed="rId2"/>
          <a:srcRect/>
          <a:stretch>
            <a:fillRect/>
          </a:stretch>
        </p:blipFill>
        <p:spPr bwMode="auto">
          <a:xfrm>
            <a:off x="7378709" y="1366822"/>
            <a:ext cx="4806941" cy="3929090"/>
          </a:xfrm>
          <a:prstGeom prst="rect">
            <a:avLst/>
          </a:prstGeom>
          <a:ln>
            <a:noFill/>
          </a:ln>
          <a:effectLst>
            <a:softEdge rad="112500"/>
          </a:effectLst>
        </p:spPr>
      </p:pic>
      <p:sp>
        <p:nvSpPr>
          <p:cNvPr id="27" name="Заголовок 1"/>
          <p:cNvSpPr>
            <a:spLocks noGrp="1"/>
          </p:cNvSpPr>
          <p:nvPr>
            <p:ph type="title"/>
          </p:nvPr>
        </p:nvSpPr>
        <p:spPr>
          <a:xfrm>
            <a:off x="4364633" y="270968"/>
            <a:ext cx="3404895" cy="738664"/>
          </a:xfrm>
        </p:spPr>
        <p:txBody>
          <a:bodyPr/>
          <a:lstStyle/>
          <a:p>
            <a:r>
              <a:rPr lang="en-US" sz="4800" dirty="0" smtClean="0"/>
              <a:t>MASALA</a:t>
            </a:r>
            <a:endParaRPr lang="ru-RU" sz="4800" dirty="0"/>
          </a:p>
        </p:txBody>
      </p:sp>
    </p:spTree>
    <p:extLst>
      <p:ext uri="{BB962C8B-B14F-4D97-AF65-F5344CB8AC3E}">
        <p14:creationId xmlns:p14="http://schemas.microsoft.com/office/powerpoint/2010/main" val="179659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02442" y="316428"/>
            <a:ext cx="3404895" cy="738664"/>
          </a:xfrm>
        </p:spPr>
        <p:txBody>
          <a:bodyPr/>
          <a:lstStyle/>
          <a:p>
            <a:r>
              <a:rPr lang="en-US" sz="4800" dirty="0" smtClean="0"/>
              <a:t>YECHISH</a:t>
            </a:r>
            <a:endParaRPr lang="ru-RU" sz="4800" dirty="0"/>
          </a:p>
        </p:txBody>
      </p:sp>
      <p:sp>
        <p:nvSpPr>
          <p:cNvPr id="5" name="TextBox 4"/>
          <p:cNvSpPr txBox="1"/>
          <p:nvPr/>
        </p:nvSpPr>
        <p:spPr>
          <a:xfrm>
            <a:off x="806413" y="1652574"/>
            <a:ext cx="2637711" cy="707886"/>
          </a:xfrm>
          <a:prstGeom prst="rect">
            <a:avLst/>
          </a:prstGeom>
          <a:noFill/>
        </p:spPr>
        <p:txBody>
          <a:bodyPr wrap="square" rtlCol="0">
            <a:spAutoFit/>
          </a:bodyPr>
          <a:lstStyle/>
          <a:p>
            <a:r>
              <a:rPr lang="en-US" sz="4000" dirty="0" smtClean="0">
                <a:latin typeface="Arial" pitchFamily="34" charset="0"/>
                <a:cs typeface="Arial" pitchFamily="34" charset="0"/>
              </a:rPr>
              <a:t>1)   9,36</a:t>
            </a:r>
            <a:endParaRPr lang="ru-RU" sz="4000" dirty="0">
              <a:latin typeface="Arial" pitchFamily="34" charset="0"/>
              <a:cs typeface="Arial" pitchFamily="34" charset="0"/>
            </a:endParaRPr>
          </a:p>
        </p:txBody>
      </p:sp>
      <p:sp>
        <p:nvSpPr>
          <p:cNvPr id="6" name="TextBox 5"/>
          <p:cNvSpPr txBox="1"/>
          <p:nvPr/>
        </p:nvSpPr>
        <p:spPr>
          <a:xfrm>
            <a:off x="1949421" y="2152640"/>
            <a:ext cx="1420534" cy="707886"/>
          </a:xfrm>
          <a:prstGeom prst="rect">
            <a:avLst/>
          </a:prstGeom>
          <a:noFill/>
        </p:spPr>
        <p:txBody>
          <a:bodyPr wrap="square" rtlCol="0">
            <a:spAutoFit/>
          </a:bodyPr>
          <a:lstStyle/>
          <a:p>
            <a:r>
              <a:rPr lang="en-US" sz="4000" dirty="0" smtClean="0">
                <a:latin typeface="Arial" pitchFamily="34" charset="0"/>
                <a:cs typeface="Arial" pitchFamily="34" charset="0"/>
              </a:rPr>
              <a:t>7,5</a:t>
            </a:r>
            <a:endParaRPr lang="ru-RU" sz="4000" dirty="0">
              <a:latin typeface="Arial" pitchFamily="34" charset="0"/>
              <a:cs typeface="Arial" pitchFamily="34" charset="0"/>
            </a:endParaRPr>
          </a:p>
        </p:txBody>
      </p:sp>
      <p:cxnSp>
        <p:nvCxnSpPr>
          <p:cNvPr id="8" name="Прямая соединительная линия 7"/>
          <p:cNvCxnSpPr/>
          <p:nvPr/>
        </p:nvCxnSpPr>
        <p:spPr>
          <a:xfrm>
            <a:off x="1663669" y="2793994"/>
            <a:ext cx="1336973" cy="24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592230" y="2763976"/>
            <a:ext cx="1504095" cy="707886"/>
          </a:xfrm>
          <a:prstGeom prst="rect">
            <a:avLst/>
          </a:prstGeom>
          <a:noFill/>
        </p:spPr>
        <p:txBody>
          <a:bodyPr wrap="square" rtlCol="0">
            <a:spAutoFit/>
          </a:bodyPr>
          <a:lstStyle/>
          <a:p>
            <a:r>
              <a:rPr lang="en-US" sz="4000" dirty="0" smtClean="0">
                <a:latin typeface="Arial" pitchFamily="34" charset="0"/>
                <a:cs typeface="Arial" pitchFamily="34" charset="0"/>
              </a:rPr>
              <a:t>4680</a:t>
            </a:r>
            <a:endParaRPr lang="ru-RU" sz="4000" dirty="0">
              <a:latin typeface="Arial" pitchFamily="34" charset="0"/>
              <a:cs typeface="Arial" pitchFamily="34" charset="0"/>
            </a:endParaRPr>
          </a:p>
        </p:txBody>
      </p:sp>
      <p:sp>
        <p:nvSpPr>
          <p:cNvPr id="10" name="TextBox 9"/>
          <p:cNvSpPr txBox="1"/>
          <p:nvPr/>
        </p:nvSpPr>
        <p:spPr>
          <a:xfrm>
            <a:off x="1363628" y="3230704"/>
            <a:ext cx="1504095" cy="707886"/>
          </a:xfrm>
          <a:prstGeom prst="rect">
            <a:avLst/>
          </a:prstGeom>
          <a:noFill/>
        </p:spPr>
        <p:txBody>
          <a:bodyPr wrap="square" rtlCol="0">
            <a:spAutoFit/>
          </a:bodyPr>
          <a:lstStyle/>
          <a:p>
            <a:r>
              <a:rPr lang="en-US" sz="4000" dirty="0" smtClean="0">
                <a:latin typeface="Arial" pitchFamily="34" charset="0"/>
                <a:cs typeface="Arial" pitchFamily="34" charset="0"/>
              </a:rPr>
              <a:t>6552</a:t>
            </a:r>
            <a:endParaRPr lang="ru-RU" sz="4000" dirty="0">
              <a:latin typeface="Arial" pitchFamily="34" charset="0"/>
              <a:cs typeface="Arial" pitchFamily="34" charset="0"/>
            </a:endParaRPr>
          </a:p>
        </p:txBody>
      </p:sp>
      <p:cxnSp>
        <p:nvCxnSpPr>
          <p:cNvPr id="12" name="Прямая соединительная линия 11"/>
          <p:cNvCxnSpPr/>
          <p:nvPr/>
        </p:nvCxnSpPr>
        <p:spPr>
          <a:xfrm>
            <a:off x="1306479" y="3864730"/>
            <a:ext cx="1754777" cy="24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54090" y="3873646"/>
            <a:ext cx="1921899" cy="707886"/>
          </a:xfrm>
          <a:prstGeom prst="rect">
            <a:avLst/>
          </a:prstGeom>
          <a:noFill/>
        </p:spPr>
        <p:txBody>
          <a:bodyPr wrap="square" rtlCol="0">
            <a:spAutoFit/>
          </a:bodyPr>
          <a:lstStyle/>
          <a:p>
            <a:r>
              <a:rPr lang="en-US" sz="4000" dirty="0" smtClean="0">
                <a:latin typeface="Arial" pitchFamily="34" charset="0"/>
                <a:cs typeface="Arial" pitchFamily="34" charset="0"/>
              </a:rPr>
              <a:t>70,200</a:t>
            </a:r>
            <a:endParaRPr lang="ru-RU" sz="4000" dirty="0">
              <a:latin typeface="Arial" pitchFamily="34" charset="0"/>
              <a:cs typeface="Arial" pitchFamily="34" charset="0"/>
            </a:endParaRPr>
          </a:p>
        </p:txBody>
      </p:sp>
      <p:sp>
        <p:nvSpPr>
          <p:cNvPr id="18" name="TextBox 17"/>
          <p:cNvSpPr txBox="1"/>
          <p:nvPr/>
        </p:nvSpPr>
        <p:spPr>
          <a:xfrm>
            <a:off x="3735372" y="1603019"/>
            <a:ext cx="2286016" cy="707886"/>
          </a:xfrm>
          <a:prstGeom prst="rect">
            <a:avLst/>
          </a:prstGeom>
          <a:noFill/>
        </p:spPr>
        <p:txBody>
          <a:bodyPr wrap="square" rtlCol="0">
            <a:spAutoFit/>
          </a:bodyPr>
          <a:lstStyle/>
          <a:p>
            <a:r>
              <a:rPr lang="en-US" sz="4000" dirty="0" smtClean="0">
                <a:latin typeface="Arial" pitchFamily="34" charset="0"/>
                <a:cs typeface="Arial" pitchFamily="34" charset="0"/>
              </a:rPr>
              <a:t>2)   7,28</a:t>
            </a:r>
            <a:endParaRPr lang="ru-RU" sz="4000" dirty="0">
              <a:latin typeface="Arial" pitchFamily="34" charset="0"/>
              <a:cs typeface="Arial" pitchFamily="34" charset="0"/>
            </a:endParaRPr>
          </a:p>
        </p:txBody>
      </p:sp>
      <p:sp>
        <p:nvSpPr>
          <p:cNvPr id="19" name="TextBox 18"/>
          <p:cNvSpPr txBox="1"/>
          <p:nvPr/>
        </p:nvSpPr>
        <p:spPr>
          <a:xfrm>
            <a:off x="4592627" y="2659200"/>
            <a:ext cx="1838338" cy="707886"/>
          </a:xfrm>
          <a:prstGeom prst="rect">
            <a:avLst/>
          </a:prstGeom>
          <a:noFill/>
        </p:spPr>
        <p:txBody>
          <a:bodyPr wrap="square" rtlCol="0">
            <a:spAutoFit/>
          </a:bodyPr>
          <a:lstStyle/>
          <a:p>
            <a:r>
              <a:rPr lang="en-US" sz="4000" dirty="0" smtClean="0">
                <a:latin typeface="Arial" pitchFamily="34" charset="0"/>
                <a:cs typeface="Arial" pitchFamily="34" charset="0"/>
              </a:rPr>
              <a:t>3640</a:t>
            </a:r>
            <a:endParaRPr lang="ru-RU" sz="4000" dirty="0">
              <a:latin typeface="Arial" pitchFamily="34" charset="0"/>
              <a:cs typeface="Arial" pitchFamily="34" charset="0"/>
            </a:endParaRPr>
          </a:p>
        </p:txBody>
      </p:sp>
      <p:sp>
        <p:nvSpPr>
          <p:cNvPr id="20" name="TextBox 19"/>
          <p:cNvSpPr txBox="1"/>
          <p:nvPr/>
        </p:nvSpPr>
        <p:spPr>
          <a:xfrm>
            <a:off x="4878378" y="2106746"/>
            <a:ext cx="1086291" cy="707886"/>
          </a:xfrm>
          <a:prstGeom prst="rect">
            <a:avLst/>
          </a:prstGeom>
          <a:noFill/>
        </p:spPr>
        <p:txBody>
          <a:bodyPr wrap="square" rtlCol="0">
            <a:spAutoFit/>
          </a:bodyPr>
          <a:lstStyle/>
          <a:p>
            <a:r>
              <a:rPr lang="en-US" sz="4000" dirty="0" smtClean="0">
                <a:latin typeface="Arial" pitchFamily="34" charset="0"/>
                <a:cs typeface="Arial" pitchFamily="34" charset="0"/>
              </a:rPr>
              <a:t>7,5</a:t>
            </a:r>
            <a:endParaRPr lang="ru-RU" sz="4000" dirty="0">
              <a:latin typeface="Arial" pitchFamily="34" charset="0"/>
              <a:cs typeface="Arial" pitchFamily="34" charset="0"/>
            </a:endParaRPr>
          </a:p>
        </p:txBody>
      </p:sp>
      <p:cxnSp>
        <p:nvCxnSpPr>
          <p:cNvPr id="21" name="Прямая соединительная линия 20"/>
          <p:cNvCxnSpPr/>
          <p:nvPr/>
        </p:nvCxnSpPr>
        <p:spPr>
          <a:xfrm flipV="1">
            <a:off x="4495800" y="2724144"/>
            <a:ext cx="1311273" cy="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378313" y="3159266"/>
            <a:ext cx="1838338" cy="707886"/>
          </a:xfrm>
          <a:prstGeom prst="rect">
            <a:avLst/>
          </a:prstGeom>
          <a:noFill/>
        </p:spPr>
        <p:txBody>
          <a:bodyPr wrap="square" rtlCol="0">
            <a:spAutoFit/>
          </a:bodyPr>
          <a:lstStyle/>
          <a:p>
            <a:r>
              <a:rPr lang="en-US" sz="4000" dirty="0" smtClean="0">
                <a:latin typeface="Arial" pitchFamily="34" charset="0"/>
                <a:cs typeface="Arial" pitchFamily="34" charset="0"/>
              </a:rPr>
              <a:t>5096</a:t>
            </a:r>
            <a:endParaRPr lang="ru-RU" sz="4000" dirty="0">
              <a:latin typeface="Arial" pitchFamily="34" charset="0"/>
              <a:cs typeface="Arial" pitchFamily="34" charset="0"/>
            </a:endParaRPr>
          </a:p>
        </p:txBody>
      </p:sp>
      <p:cxnSp>
        <p:nvCxnSpPr>
          <p:cNvPr id="24" name="Прямая соединительная линия 23"/>
          <p:cNvCxnSpPr/>
          <p:nvPr/>
        </p:nvCxnSpPr>
        <p:spPr>
          <a:xfrm>
            <a:off x="4378313" y="3793292"/>
            <a:ext cx="1587656" cy="24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254487" y="3802208"/>
            <a:ext cx="1838338" cy="707886"/>
          </a:xfrm>
          <a:prstGeom prst="rect">
            <a:avLst/>
          </a:prstGeom>
          <a:noFill/>
        </p:spPr>
        <p:txBody>
          <a:bodyPr wrap="square" rtlCol="0">
            <a:spAutoFit/>
          </a:bodyPr>
          <a:lstStyle/>
          <a:p>
            <a:r>
              <a:rPr lang="en-US" sz="4000" dirty="0" smtClean="0">
                <a:latin typeface="Arial" pitchFamily="34" charset="0"/>
                <a:cs typeface="Arial" pitchFamily="34" charset="0"/>
              </a:rPr>
              <a:t>54,600</a:t>
            </a:r>
            <a:endParaRPr lang="ru-RU" sz="4000" dirty="0">
              <a:latin typeface="Arial" pitchFamily="34" charset="0"/>
              <a:cs typeface="Arial" pitchFamily="34" charset="0"/>
            </a:endParaRPr>
          </a:p>
        </p:txBody>
      </p:sp>
      <p:sp>
        <p:nvSpPr>
          <p:cNvPr id="27" name="TextBox 26"/>
          <p:cNvSpPr txBox="1"/>
          <p:nvPr/>
        </p:nvSpPr>
        <p:spPr>
          <a:xfrm>
            <a:off x="6735766" y="1724012"/>
            <a:ext cx="2339703" cy="707886"/>
          </a:xfrm>
          <a:prstGeom prst="rect">
            <a:avLst/>
          </a:prstGeom>
          <a:noFill/>
        </p:spPr>
        <p:txBody>
          <a:bodyPr wrap="square" rtlCol="0">
            <a:spAutoFit/>
          </a:bodyPr>
          <a:lstStyle/>
          <a:p>
            <a:r>
              <a:rPr lang="en-US" sz="4000" dirty="0" smtClean="0">
                <a:latin typeface="Arial" pitchFamily="34" charset="0"/>
                <a:cs typeface="Arial" pitchFamily="34" charset="0"/>
              </a:rPr>
              <a:t>3)    70,2</a:t>
            </a:r>
            <a:endParaRPr lang="ru-RU" sz="4000" dirty="0">
              <a:latin typeface="Arial" pitchFamily="34" charset="0"/>
              <a:cs typeface="Arial" pitchFamily="34" charset="0"/>
            </a:endParaRPr>
          </a:p>
        </p:txBody>
      </p:sp>
      <p:sp>
        <p:nvSpPr>
          <p:cNvPr id="28" name="TextBox 27"/>
          <p:cNvSpPr txBox="1"/>
          <p:nvPr/>
        </p:nvSpPr>
        <p:spPr>
          <a:xfrm>
            <a:off x="7745423" y="2302010"/>
            <a:ext cx="1838338" cy="707886"/>
          </a:xfrm>
          <a:prstGeom prst="rect">
            <a:avLst/>
          </a:prstGeom>
          <a:noFill/>
        </p:spPr>
        <p:txBody>
          <a:bodyPr wrap="square" rtlCol="0">
            <a:spAutoFit/>
          </a:bodyPr>
          <a:lstStyle/>
          <a:p>
            <a:r>
              <a:rPr lang="en-US" sz="4000" dirty="0" smtClean="0">
                <a:latin typeface="Arial" pitchFamily="34" charset="0"/>
                <a:cs typeface="Arial" pitchFamily="34" charset="0"/>
              </a:rPr>
              <a:t>54,6</a:t>
            </a:r>
            <a:endParaRPr lang="ru-RU" sz="4000" dirty="0">
              <a:latin typeface="Arial" pitchFamily="34" charset="0"/>
              <a:cs typeface="Arial" pitchFamily="34" charset="0"/>
            </a:endParaRPr>
          </a:p>
        </p:txBody>
      </p:sp>
      <p:sp>
        <p:nvSpPr>
          <p:cNvPr id="29" name="TextBox 28"/>
          <p:cNvSpPr txBox="1"/>
          <p:nvPr/>
        </p:nvSpPr>
        <p:spPr>
          <a:xfrm>
            <a:off x="8031174" y="2802076"/>
            <a:ext cx="1086291" cy="707886"/>
          </a:xfrm>
          <a:prstGeom prst="rect">
            <a:avLst/>
          </a:prstGeom>
          <a:noFill/>
        </p:spPr>
        <p:txBody>
          <a:bodyPr wrap="square" rtlCol="0">
            <a:spAutoFit/>
          </a:bodyPr>
          <a:lstStyle/>
          <a:p>
            <a:r>
              <a:rPr lang="en-US" sz="4000" dirty="0" smtClean="0">
                <a:latin typeface="Arial" pitchFamily="34" charset="0"/>
                <a:cs typeface="Arial" pitchFamily="34" charset="0"/>
              </a:rPr>
              <a:t>7,5</a:t>
            </a:r>
            <a:endParaRPr lang="ru-RU" sz="4000" dirty="0">
              <a:latin typeface="Arial" pitchFamily="34" charset="0"/>
              <a:cs typeface="Arial" pitchFamily="34" charset="0"/>
            </a:endParaRPr>
          </a:p>
        </p:txBody>
      </p:sp>
      <p:sp>
        <p:nvSpPr>
          <p:cNvPr id="31" name="TextBox 30"/>
          <p:cNvSpPr txBox="1"/>
          <p:nvPr/>
        </p:nvSpPr>
        <p:spPr>
          <a:xfrm>
            <a:off x="7507297" y="3516456"/>
            <a:ext cx="1838338" cy="707886"/>
          </a:xfrm>
          <a:prstGeom prst="rect">
            <a:avLst/>
          </a:prstGeom>
          <a:noFill/>
        </p:spPr>
        <p:txBody>
          <a:bodyPr wrap="square" rtlCol="0">
            <a:spAutoFit/>
          </a:bodyPr>
          <a:lstStyle/>
          <a:p>
            <a:r>
              <a:rPr lang="en-US" sz="4000" dirty="0" smtClean="0">
                <a:latin typeface="Arial" pitchFamily="34" charset="0"/>
                <a:cs typeface="Arial" pitchFamily="34" charset="0"/>
              </a:rPr>
              <a:t>132,3</a:t>
            </a:r>
            <a:endParaRPr lang="ru-RU" sz="4000" dirty="0">
              <a:latin typeface="Arial" pitchFamily="34" charset="0"/>
              <a:cs typeface="Arial" pitchFamily="34" charset="0"/>
            </a:endParaRPr>
          </a:p>
        </p:txBody>
      </p:sp>
      <p:cxnSp>
        <p:nvCxnSpPr>
          <p:cNvPr id="32" name="Прямая соединительная линия 31"/>
          <p:cNvCxnSpPr/>
          <p:nvPr/>
        </p:nvCxnSpPr>
        <p:spPr>
          <a:xfrm>
            <a:off x="7378709" y="3509962"/>
            <a:ext cx="1643074"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378049" y="4938722"/>
            <a:ext cx="5429288" cy="769441"/>
          </a:xfrm>
          <a:prstGeom prst="rect">
            <a:avLst/>
          </a:prstGeom>
          <a:noFill/>
        </p:spPr>
        <p:txBody>
          <a:bodyPr wrap="square" rtlCol="0">
            <a:spAutoFit/>
          </a:bodyPr>
          <a:lstStyle/>
          <a:p>
            <a:r>
              <a:rPr lang="en-US" sz="4400" dirty="0" err="1" smtClean="0">
                <a:latin typeface="Arial" pitchFamily="34" charset="0"/>
                <a:cs typeface="Arial" pitchFamily="34" charset="0"/>
              </a:rPr>
              <a:t>Javob</a:t>
            </a:r>
            <a:r>
              <a:rPr lang="en-US" sz="4400" dirty="0" smtClean="0">
                <a:latin typeface="Arial" pitchFamily="34" charset="0"/>
                <a:cs typeface="Arial" pitchFamily="34" charset="0"/>
              </a:rPr>
              <a:t>:  132,3 m³</a:t>
            </a:r>
            <a:endParaRPr lang="ru-RU" sz="4400" dirty="0">
              <a:latin typeface="Arial" pitchFamily="34" charset="0"/>
              <a:cs typeface="Arial" pitchFamily="34" charset="0"/>
            </a:endParaRPr>
          </a:p>
        </p:txBody>
      </p:sp>
      <p:sp>
        <p:nvSpPr>
          <p:cNvPr id="25" name="TextBox 24"/>
          <p:cNvSpPr txBox="1"/>
          <p:nvPr/>
        </p:nvSpPr>
        <p:spPr>
          <a:xfrm>
            <a:off x="1306479" y="1866888"/>
            <a:ext cx="642942" cy="692497"/>
          </a:xfrm>
          <a:prstGeom prst="rect">
            <a:avLst/>
          </a:prstGeom>
          <a:noFill/>
        </p:spPr>
        <p:txBody>
          <a:bodyPr wrap="square" rtlCol="0">
            <a:spAutoFit/>
          </a:bodyPr>
          <a:lstStyle/>
          <a:p>
            <a:r>
              <a:rPr lang="en-US" dirty="0" smtClean="0"/>
              <a:t>x</a:t>
            </a:r>
            <a:endParaRPr lang="ru-RU" dirty="0"/>
          </a:p>
        </p:txBody>
      </p:sp>
      <p:sp>
        <p:nvSpPr>
          <p:cNvPr id="30" name="TextBox 29"/>
          <p:cNvSpPr txBox="1"/>
          <p:nvPr/>
        </p:nvSpPr>
        <p:spPr>
          <a:xfrm>
            <a:off x="4235437" y="1795450"/>
            <a:ext cx="642942" cy="692497"/>
          </a:xfrm>
          <a:prstGeom prst="rect">
            <a:avLst/>
          </a:prstGeom>
          <a:noFill/>
        </p:spPr>
        <p:txBody>
          <a:bodyPr wrap="square" rtlCol="0">
            <a:spAutoFit/>
          </a:bodyPr>
          <a:lstStyle/>
          <a:p>
            <a:r>
              <a:rPr lang="en-US" dirty="0" smtClean="0"/>
              <a:t>x</a:t>
            </a:r>
            <a:endParaRPr lang="ru-RU" dirty="0"/>
          </a:p>
        </p:txBody>
      </p:sp>
      <p:sp>
        <p:nvSpPr>
          <p:cNvPr id="33" name="TextBox 32"/>
          <p:cNvSpPr txBox="1"/>
          <p:nvPr/>
        </p:nvSpPr>
        <p:spPr>
          <a:xfrm>
            <a:off x="7307271" y="2366954"/>
            <a:ext cx="642942" cy="692497"/>
          </a:xfrm>
          <a:prstGeom prst="rect">
            <a:avLst/>
          </a:prstGeom>
          <a:noFill/>
        </p:spPr>
        <p:txBody>
          <a:bodyPr wrap="square" rtlCol="0">
            <a:spAutoFit/>
          </a:bodyPr>
          <a:lstStyle/>
          <a:p>
            <a:r>
              <a:rPr lang="en-US" dirty="0" smtClean="0"/>
              <a:t>+</a:t>
            </a:r>
            <a:endParaRPr lang="ru-RU" dirty="0"/>
          </a:p>
        </p:txBody>
      </p:sp>
      <p:sp>
        <p:nvSpPr>
          <p:cNvPr id="34" name="TextBox 33"/>
          <p:cNvSpPr txBox="1"/>
          <p:nvPr/>
        </p:nvSpPr>
        <p:spPr>
          <a:xfrm>
            <a:off x="877851" y="2867020"/>
            <a:ext cx="642942" cy="692497"/>
          </a:xfrm>
          <a:prstGeom prst="rect">
            <a:avLst/>
          </a:prstGeom>
          <a:noFill/>
        </p:spPr>
        <p:txBody>
          <a:bodyPr wrap="square" rtlCol="0">
            <a:spAutoFit/>
          </a:bodyPr>
          <a:lstStyle/>
          <a:p>
            <a:r>
              <a:rPr lang="en-US" dirty="0" smtClean="0"/>
              <a:t>+</a:t>
            </a:r>
            <a:endParaRPr lang="ru-RU" dirty="0"/>
          </a:p>
        </p:txBody>
      </p:sp>
      <p:sp>
        <p:nvSpPr>
          <p:cNvPr id="36" name="TextBox 35"/>
          <p:cNvSpPr txBox="1"/>
          <p:nvPr/>
        </p:nvSpPr>
        <p:spPr>
          <a:xfrm>
            <a:off x="3949685" y="2867020"/>
            <a:ext cx="642942" cy="692497"/>
          </a:xfrm>
          <a:prstGeom prst="rect">
            <a:avLst/>
          </a:prstGeom>
          <a:noFill/>
        </p:spPr>
        <p:txBody>
          <a:bodyPr wrap="square" rtlCol="0">
            <a:spAutoFit/>
          </a:bodyPr>
          <a:lstStyle/>
          <a:p>
            <a:r>
              <a:rPr lang="en-US" dirty="0" smtClean="0"/>
              <a:t>+</a:t>
            </a:r>
            <a:endParaRPr lang="ru-RU" dirty="0"/>
          </a:p>
        </p:txBody>
      </p:sp>
    </p:spTree>
    <p:extLst>
      <p:ext uri="{BB962C8B-B14F-4D97-AF65-F5344CB8AC3E}">
        <p14:creationId xmlns:p14="http://schemas.microsoft.com/office/powerpoint/2010/main" val="201162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35"/>
                                        </p:tgtEl>
                                        <p:attrNameLst>
                                          <p:attrName>style.visibility</p:attrName>
                                        </p:attrNameLst>
                                      </p:cBhvr>
                                      <p:to>
                                        <p:strVal val="visible"/>
                                      </p:to>
                                    </p:set>
                                    <p:anim calcmode="lin" valueType="num">
                                      <p:cBhvr>
                                        <p:cTn id="41" dur="500" fill="hold"/>
                                        <p:tgtEl>
                                          <p:spTgt spid="35"/>
                                        </p:tgtEl>
                                        <p:attrNameLst>
                                          <p:attrName>ppt_w</p:attrName>
                                        </p:attrNameLst>
                                      </p:cBhvr>
                                      <p:tavLst>
                                        <p:tav tm="0">
                                          <p:val>
                                            <p:fltVal val="0"/>
                                          </p:val>
                                        </p:tav>
                                        <p:tav tm="100000">
                                          <p:val>
                                            <p:strVal val="#ppt_w"/>
                                          </p:val>
                                        </p:tav>
                                      </p:tavLst>
                                    </p:anim>
                                    <p:anim calcmode="lin" valueType="num">
                                      <p:cBhvr>
                                        <p:cTn id="42" dur="500" fill="hold"/>
                                        <p:tgtEl>
                                          <p:spTgt spid="35"/>
                                        </p:tgtEl>
                                        <p:attrNameLst>
                                          <p:attrName>ppt_h</p:attrName>
                                        </p:attrNameLst>
                                      </p:cBhvr>
                                      <p:tavLst>
                                        <p:tav tm="0">
                                          <p:val>
                                            <p:fltVal val="0"/>
                                          </p:val>
                                        </p:tav>
                                        <p:tav tm="100000">
                                          <p:val>
                                            <p:strVal val="#ppt_h"/>
                                          </p:val>
                                        </p:tav>
                                      </p:tavLst>
                                    </p:anim>
                                    <p:animEffect transition="in" filter="fade">
                                      <p:cBhvr>
                                        <p:cTn id="43"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3" grpId="0"/>
      <p:bldP spid="26" grpId="0"/>
      <p:bldP spid="27" grpId="0"/>
      <p:bldP spid="28" grpId="0"/>
      <p:bldP spid="29" grpId="0"/>
      <p:bldP spid="31" grpId="0"/>
      <p:bldP spid="35" grpId="0"/>
      <p:bldP spid="30" grpId="0"/>
      <p:bldP spid="33" grpId="0"/>
      <p:bldP spid="3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90377" y="269602"/>
            <a:ext cx="3404895" cy="738664"/>
          </a:xfrm>
        </p:spPr>
        <p:txBody>
          <a:bodyPr/>
          <a:lstStyle/>
          <a:p>
            <a:r>
              <a:rPr lang="en-US" sz="4800" dirty="0" smtClean="0"/>
              <a:t>MASALA</a:t>
            </a:r>
            <a:endParaRPr lang="ru-RU" sz="4800" dirty="0"/>
          </a:p>
        </p:txBody>
      </p:sp>
      <p:sp>
        <p:nvSpPr>
          <p:cNvPr id="5" name="TextBox 4"/>
          <p:cNvSpPr txBox="1"/>
          <p:nvPr/>
        </p:nvSpPr>
        <p:spPr>
          <a:xfrm>
            <a:off x="377784" y="1205706"/>
            <a:ext cx="11430080" cy="3093154"/>
          </a:xfrm>
          <a:prstGeom prst="rect">
            <a:avLst/>
          </a:prstGeom>
          <a:noFill/>
        </p:spPr>
        <p:txBody>
          <a:bodyPr wrap="square" rtlCol="0">
            <a:spAutoFit/>
          </a:bodyPr>
          <a:lstStyle/>
          <a:p>
            <a:pPr algn="just"/>
            <a:r>
              <a:rPr lang="en-US" dirty="0" smtClean="0">
                <a:latin typeface="Arial" pitchFamily="34" charset="0"/>
                <a:cs typeface="Arial" pitchFamily="34" charset="0"/>
              </a:rPr>
              <a:t>      </a:t>
            </a:r>
            <a:r>
              <a:rPr lang="en-US" dirty="0" err="1" smtClean="0">
                <a:latin typeface="Arial" pitchFamily="34" charset="0"/>
                <a:cs typeface="Arial" pitchFamily="34" charset="0"/>
              </a:rPr>
              <a:t>Katerning</a:t>
            </a:r>
            <a:r>
              <a:rPr lang="en-US" dirty="0" smtClean="0">
                <a:latin typeface="Arial" pitchFamily="34" charset="0"/>
                <a:cs typeface="Arial" pitchFamily="34" charset="0"/>
              </a:rPr>
              <a:t>  </a:t>
            </a:r>
            <a:r>
              <a:rPr lang="en-US" dirty="0" err="1" smtClean="0">
                <a:latin typeface="Arial" pitchFamily="34" charset="0"/>
                <a:cs typeface="Arial" pitchFamily="34" charset="0"/>
              </a:rPr>
              <a:t>o‘z</a:t>
            </a:r>
            <a:r>
              <a:rPr lang="en-US" dirty="0" smtClean="0">
                <a:latin typeface="Arial" pitchFamily="34" charset="0"/>
                <a:cs typeface="Arial" pitchFamily="34" charset="0"/>
              </a:rPr>
              <a:t>  </a:t>
            </a:r>
            <a:r>
              <a:rPr lang="en-US" dirty="0" err="1" smtClean="0">
                <a:latin typeface="Arial" pitchFamily="34" charset="0"/>
                <a:cs typeface="Arial" pitchFamily="34" charset="0"/>
              </a:rPr>
              <a:t>tezligi</a:t>
            </a:r>
            <a:r>
              <a:rPr lang="en-US" dirty="0" smtClean="0">
                <a:latin typeface="Arial" pitchFamily="34" charset="0"/>
                <a:cs typeface="Arial" pitchFamily="34" charset="0"/>
              </a:rPr>
              <a:t>  28,5  km/</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daryo</a:t>
            </a:r>
            <a:r>
              <a:rPr lang="en-US" dirty="0" smtClean="0">
                <a:latin typeface="Arial" pitchFamily="34" charset="0"/>
                <a:cs typeface="Arial" pitchFamily="34" charset="0"/>
              </a:rPr>
              <a:t>  </a:t>
            </a:r>
            <a:r>
              <a:rPr lang="en-US" dirty="0" err="1" smtClean="0">
                <a:latin typeface="Arial" pitchFamily="34" charset="0"/>
                <a:cs typeface="Arial" pitchFamily="34" charset="0"/>
              </a:rPr>
              <a:t>oqimining</a:t>
            </a:r>
            <a:r>
              <a:rPr lang="en-US" dirty="0" smtClean="0">
                <a:latin typeface="Arial" pitchFamily="34" charset="0"/>
                <a:cs typeface="Arial" pitchFamily="34" charset="0"/>
              </a:rPr>
              <a:t>  </a:t>
            </a:r>
            <a:r>
              <a:rPr lang="en-US" dirty="0" err="1" smtClean="0">
                <a:latin typeface="Arial" pitchFamily="34" charset="0"/>
                <a:cs typeface="Arial" pitchFamily="34" charset="0"/>
              </a:rPr>
              <a:t>tezligi</a:t>
            </a:r>
            <a:r>
              <a:rPr lang="en-US" dirty="0" smtClean="0">
                <a:latin typeface="Arial" pitchFamily="34" charset="0"/>
                <a:cs typeface="Arial" pitchFamily="34" charset="0"/>
              </a:rPr>
              <a:t>  1,4 km/</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Kater</a:t>
            </a:r>
            <a:r>
              <a:rPr lang="en-US" dirty="0" smtClean="0">
                <a:latin typeface="Arial" pitchFamily="34" charset="0"/>
                <a:cs typeface="Arial" pitchFamily="34" charset="0"/>
              </a:rPr>
              <a:t>  </a:t>
            </a:r>
            <a:r>
              <a:rPr lang="en-US" dirty="0" err="1" smtClean="0">
                <a:latin typeface="Arial" pitchFamily="34" charset="0"/>
                <a:cs typeface="Arial" pitchFamily="34" charset="0"/>
              </a:rPr>
              <a:t>oldin</a:t>
            </a:r>
            <a:r>
              <a:rPr lang="en-US" dirty="0" smtClean="0">
                <a:latin typeface="Arial" pitchFamily="34" charset="0"/>
                <a:cs typeface="Arial" pitchFamily="34" charset="0"/>
              </a:rPr>
              <a:t>  0,8 </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ko‘l</a:t>
            </a:r>
            <a:r>
              <a:rPr lang="en-US" dirty="0" smtClean="0">
                <a:latin typeface="Arial" pitchFamily="34" charset="0"/>
                <a:cs typeface="Arial" pitchFamily="34" charset="0"/>
              </a:rPr>
              <a:t>  </a:t>
            </a:r>
            <a:r>
              <a:rPr lang="en-US" dirty="0" err="1" smtClean="0">
                <a:latin typeface="Arial" pitchFamily="34" charset="0"/>
                <a:cs typeface="Arial" pitchFamily="34" charset="0"/>
              </a:rPr>
              <a:t>bo‘ylab</a:t>
            </a:r>
            <a:r>
              <a:rPr lang="en-US" dirty="0" smtClean="0">
                <a:latin typeface="Arial" pitchFamily="34" charset="0"/>
                <a:cs typeface="Arial" pitchFamily="34" charset="0"/>
              </a:rPr>
              <a:t>,  </a:t>
            </a:r>
            <a:r>
              <a:rPr lang="en-US" dirty="0" err="1" smtClean="0">
                <a:latin typeface="Arial" pitchFamily="34" charset="0"/>
                <a:cs typeface="Arial" pitchFamily="34" charset="0"/>
              </a:rPr>
              <a:t>so‘ng</a:t>
            </a:r>
            <a:r>
              <a:rPr lang="en-US" dirty="0" smtClean="0">
                <a:latin typeface="Arial" pitchFamily="34" charset="0"/>
                <a:cs typeface="Arial" pitchFamily="34" charset="0"/>
              </a:rPr>
              <a:t>  6,5  </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daryo</a:t>
            </a:r>
            <a:r>
              <a:rPr lang="en-US" dirty="0" smtClean="0">
                <a:latin typeface="Arial" pitchFamily="34" charset="0"/>
                <a:cs typeface="Arial" pitchFamily="34" charset="0"/>
              </a:rPr>
              <a:t>  </a:t>
            </a:r>
            <a:r>
              <a:rPr lang="en-US" dirty="0" err="1" smtClean="0">
                <a:latin typeface="Arial" pitchFamily="34" charset="0"/>
                <a:cs typeface="Arial" pitchFamily="34" charset="0"/>
              </a:rPr>
              <a:t>oqimiga</a:t>
            </a:r>
            <a:r>
              <a:rPr lang="en-US" dirty="0" smtClean="0">
                <a:latin typeface="Arial" pitchFamily="34" charset="0"/>
                <a:cs typeface="Arial" pitchFamily="34" charset="0"/>
              </a:rPr>
              <a:t>  </a:t>
            </a:r>
            <a:r>
              <a:rPr lang="en-US" dirty="0" err="1" smtClean="0">
                <a:latin typeface="Arial" pitchFamily="34" charset="0"/>
                <a:cs typeface="Arial" pitchFamily="34" charset="0"/>
              </a:rPr>
              <a:t>qarshi</a:t>
            </a:r>
            <a:r>
              <a:rPr lang="en-US" dirty="0" smtClean="0">
                <a:latin typeface="Arial" pitchFamily="34" charset="0"/>
                <a:cs typeface="Arial" pitchFamily="34" charset="0"/>
              </a:rPr>
              <a:t>  </a:t>
            </a:r>
            <a:r>
              <a:rPr lang="en-US" dirty="0" err="1" smtClean="0">
                <a:latin typeface="Arial" pitchFamily="34" charset="0"/>
                <a:cs typeface="Arial" pitchFamily="34" charset="0"/>
              </a:rPr>
              <a:t>suzdi</a:t>
            </a:r>
            <a:r>
              <a:rPr lang="en-US" dirty="0" smtClean="0">
                <a:latin typeface="Arial" pitchFamily="34" charset="0"/>
                <a:cs typeface="Arial" pitchFamily="34" charset="0"/>
              </a:rPr>
              <a:t>.  Bu  </a:t>
            </a:r>
            <a:r>
              <a:rPr lang="en-US" dirty="0" err="1" smtClean="0">
                <a:latin typeface="Arial" pitchFamily="34" charset="0"/>
                <a:cs typeface="Arial" pitchFamily="34" charset="0"/>
              </a:rPr>
              <a:t>vaqt</a:t>
            </a:r>
            <a:r>
              <a:rPr lang="en-US" dirty="0" smtClean="0">
                <a:latin typeface="Arial" pitchFamily="34" charset="0"/>
                <a:cs typeface="Arial" pitchFamily="34" charset="0"/>
              </a:rPr>
              <a:t>  </a:t>
            </a:r>
            <a:r>
              <a:rPr lang="en-US" dirty="0" err="1" smtClean="0">
                <a:latin typeface="Arial" pitchFamily="34" charset="0"/>
                <a:cs typeface="Arial" pitchFamily="34" charset="0"/>
              </a:rPr>
              <a:t>ichida</a:t>
            </a:r>
            <a:r>
              <a:rPr lang="en-US" dirty="0" smtClean="0">
                <a:latin typeface="Arial" pitchFamily="34" charset="0"/>
                <a:cs typeface="Arial" pitchFamily="34" charset="0"/>
              </a:rPr>
              <a:t>  </a:t>
            </a:r>
            <a:r>
              <a:rPr lang="en-US" dirty="0" err="1" smtClean="0">
                <a:latin typeface="Arial" pitchFamily="34" charset="0"/>
                <a:cs typeface="Arial" pitchFamily="34" charset="0"/>
              </a:rPr>
              <a:t>kater</a:t>
            </a:r>
            <a:r>
              <a:rPr lang="en-US" dirty="0" smtClean="0">
                <a:latin typeface="Arial" pitchFamily="34" charset="0"/>
                <a:cs typeface="Arial" pitchFamily="34" charset="0"/>
              </a:rPr>
              <a:t> </a:t>
            </a:r>
            <a:r>
              <a:rPr lang="en-US" dirty="0" err="1" smtClean="0">
                <a:latin typeface="Arial" pitchFamily="34" charset="0"/>
                <a:cs typeface="Arial" pitchFamily="34" charset="0"/>
              </a:rPr>
              <a:t>qancha</a:t>
            </a:r>
            <a:r>
              <a:rPr lang="en-US" dirty="0" smtClean="0">
                <a:latin typeface="Arial" pitchFamily="34" charset="0"/>
                <a:cs typeface="Arial" pitchFamily="34" charset="0"/>
              </a:rPr>
              <a:t>  </a:t>
            </a:r>
            <a:r>
              <a:rPr lang="en-US" dirty="0" err="1" smtClean="0">
                <a:latin typeface="Arial" pitchFamily="34" charset="0"/>
                <a:cs typeface="Arial" pitchFamily="34" charset="0"/>
              </a:rPr>
              <a:t>yo‘l</a:t>
            </a:r>
            <a:r>
              <a:rPr lang="en-US" dirty="0" smtClean="0">
                <a:latin typeface="Arial" pitchFamily="34" charset="0"/>
                <a:cs typeface="Arial" pitchFamily="34" charset="0"/>
              </a:rPr>
              <a:t>  </a:t>
            </a:r>
            <a:r>
              <a:rPr lang="en-US" dirty="0" err="1" smtClean="0">
                <a:latin typeface="Arial" pitchFamily="34" charset="0"/>
                <a:cs typeface="Arial" pitchFamily="34" charset="0"/>
              </a:rPr>
              <a:t>bosgan</a:t>
            </a:r>
            <a:r>
              <a:rPr lang="en-US" dirty="0" smtClean="0">
                <a:latin typeface="Arial" pitchFamily="34" charset="0"/>
                <a:cs typeface="Arial" pitchFamily="34" charset="0"/>
              </a:rPr>
              <a:t>?</a:t>
            </a:r>
            <a:endParaRPr lang="ru-RU" dirty="0">
              <a:latin typeface="Arial" pitchFamily="34" charset="0"/>
              <a:cs typeface="Arial" pitchFamily="34" charset="0"/>
            </a:endParaRPr>
          </a:p>
        </p:txBody>
      </p:sp>
      <p:pic>
        <p:nvPicPr>
          <p:cNvPr id="17412" name="Picture 4" descr="https://24news.in.ua/wp-content/uploads/2018/09/4-1024x443.jpg"/>
          <p:cNvPicPr>
            <a:picLocks noChangeAspect="1" noChangeArrowheads="1"/>
          </p:cNvPicPr>
          <p:nvPr/>
        </p:nvPicPr>
        <p:blipFill>
          <a:blip r:embed="rId2"/>
          <a:srcRect/>
          <a:stretch>
            <a:fillRect/>
          </a:stretch>
        </p:blipFill>
        <p:spPr bwMode="auto">
          <a:xfrm>
            <a:off x="2996481" y="3942010"/>
            <a:ext cx="5688632" cy="2461000"/>
          </a:xfrm>
          <a:prstGeom prst="rect">
            <a:avLst/>
          </a:prstGeom>
          <a:noFill/>
        </p:spPr>
      </p:pic>
    </p:spTree>
    <p:extLst>
      <p:ext uri="{BB962C8B-B14F-4D97-AF65-F5344CB8AC3E}">
        <p14:creationId xmlns:p14="http://schemas.microsoft.com/office/powerpoint/2010/main" val="3601023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06875" y="223814"/>
            <a:ext cx="3404895" cy="738664"/>
          </a:xfrm>
        </p:spPr>
        <p:txBody>
          <a:bodyPr/>
          <a:lstStyle/>
          <a:p>
            <a:r>
              <a:rPr lang="en-US" sz="4800" dirty="0" smtClean="0"/>
              <a:t>YECHISH</a:t>
            </a:r>
            <a:endParaRPr lang="ru-RU" sz="4800" dirty="0"/>
          </a:p>
        </p:txBody>
      </p:sp>
      <p:sp>
        <p:nvSpPr>
          <p:cNvPr id="5" name="TextBox 4"/>
          <p:cNvSpPr txBox="1"/>
          <p:nvPr/>
        </p:nvSpPr>
        <p:spPr>
          <a:xfrm>
            <a:off x="234908" y="1223946"/>
            <a:ext cx="12787403" cy="5493812"/>
          </a:xfrm>
          <a:prstGeom prst="rect">
            <a:avLst/>
          </a:prstGeom>
          <a:noFill/>
        </p:spPr>
        <p:txBody>
          <a:bodyPr wrap="square" rtlCol="0">
            <a:spAutoFit/>
          </a:bodyPr>
          <a:lstStyle/>
          <a:p>
            <a:r>
              <a:rPr lang="en-US" dirty="0" err="1" smtClean="0">
                <a:latin typeface="Arial" pitchFamily="34" charset="0"/>
                <a:cs typeface="Arial" pitchFamily="34" charset="0"/>
              </a:rPr>
              <a:t>O‘z</a:t>
            </a:r>
            <a:r>
              <a:rPr lang="en-US" dirty="0" smtClean="0">
                <a:latin typeface="Arial" pitchFamily="34" charset="0"/>
                <a:cs typeface="Arial" pitchFamily="34" charset="0"/>
              </a:rPr>
              <a:t> </a:t>
            </a:r>
            <a:r>
              <a:rPr lang="en-US" dirty="0" err="1" smtClean="0">
                <a:latin typeface="Arial" pitchFamily="34" charset="0"/>
                <a:cs typeface="Arial" pitchFamily="34" charset="0"/>
              </a:rPr>
              <a:t>tezligi</a:t>
            </a:r>
            <a:r>
              <a:rPr lang="en-US" dirty="0" smtClean="0">
                <a:latin typeface="Arial" pitchFamily="34" charset="0"/>
                <a:cs typeface="Arial" pitchFamily="34" charset="0"/>
              </a:rPr>
              <a:t> – 28,5 km/</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oqim</a:t>
            </a:r>
            <a:r>
              <a:rPr lang="en-US" dirty="0" smtClean="0">
                <a:latin typeface="Arial" pitchFamily="34" charset="0"/>
                <a:cs typeface="Arial" pitchFamily="34" charset="0"/>
              </a:rPr>
              <a:t> </a:t>
            </a:r>
            <a:r>
              <a:rPr lang="en-US" dirty="0" err="1" smtClean="0">
                <a:latin typeface="Arial" pitchFamily="34" charset="0"/>
                <a:cs typeface="Arial" pitchFamily="34" charset="0"/>
              </a:rPr>
              <a:t>tezligi</a:t>
            </a:r>
            <a:r>
              <a:rPr lang="en-US" dirty="0" smtClean="0">
                <a:latin typeface="Arial" pitchFamily="34" charset="0"/>
                <a:cs typeface="Arial" pitchFamily="34" charset="0"/>
              </a:rPr>
              <a:t> – 1,4 km/</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ko‘lda</a:t>
            </a:r>
            <a:r>
              <a:rPr lang="en-US" dirty="0" smtClean="0">
                <a:latin typeface="Arial" pitchFamily="34" charset="0"/>
                <a:cs typeface="Arial" pitchFamily="34" charset="0"/>
              </a:rPr>
              <a:t> -  0,8 </a:t>
            </a:r>
            <a:r>
              <a:rPr lang="en-US" dirty="0" err="1" smtClean="0">
                <a:latin typeface="Arial" pitchFamily="34" charset="0"/>
                <a:cs typeface="Arial" pitchFamily="34" charset="0"/>
              </a:rPr>
              <a:t>soat</a:t>
            </a:r>
            <a:r>
              <a:rPr lang="en-US" dirty="0" smtClean="0">
                <a:latin typeface="Arial" pitchFamily="34" charset="0"/>
                <a:cs typeface="Arial" pitchFamily="34" charset="0"/>
              </a:rPr>
              <a:t>,               </a:t>
            </a:r>
            <a:r>
              <a:rPr lang="en-US" dirty="0" err="1" smtClean="0">
                <a:latin typeface="Arial" pitchFamily="34" charset="0"/>
                <a:cs typeface="Arial" pitchFamily="34" charset="0"/>
              </a:rPr>
              <a:t>oqimga</a:t>
            </a:r>
            <a:r>
              <a:rPr lang="en-US" dirty="0" smtClean="0">
                <a:latin typeface="Arial" pitchFamily="34" charset="0"/>
                <a:cs typeface="Arial" pitchFamily="34" charset="0"/>
              </a:rPr>
              <a:t> </a:t>
            </a:r>
            <a:r>
              <a:rPr lang="en-US" dirty="0" err="1" smtClean="0">
                <a:latin typeface="Arial" pitchFamily="34" charset="0"/>
                <a:cs typeface="Arial" pitchFamily="34" charset="0"/>
              </a:rPr>
              <a:t>qarshi</a:t>
            </a:r>
            <a:r>
              <a:rPr lang="en-US" dirty="0" smtClean="0">
                <a:latin typeface="Arial" pitchFamily="34" charset="0"/>
                <a:cs typeface="Arial" pitchFamily="34" charset="0"/>
              </a:rPr>
              <a:t> – 6,5 </a:t>
            </a:r>
            <a:r>
              <a:rPr lang="en-US" dirty="0" err="1" smtClean="0">
                <a:latin typeface="Arial" pitchFamily="34" charset="0"/>
                <a:cs typeface="Arial" pitchFamily="34" charset="0"/>
              </a:rPr>
              <a:t>soat</a:t>
            </a:r>
            <a:endParaRPr lang="en-US" dirty="0" smtClean="0">
              <a:latin typeface="Arial" pitchFamily="34" charset="0"/>
              <a:cs typeface="Arial" pitchFamily="34" charset="0"/>
            </a:endParaRPr>
          </a:p>
          <a:p>
            <a:r>
              <a:rPr lang="en-US" dirty="0" smtClean="0">
                <a:latin typeface="Arial" pitchFamily="34" charset="0"/>
                <a:cs typeface="Arial" pitchFamily="34" charset="0"/>
              </a:rPr>
              <a:t>Jami </a:t>
            </a:r>
            <a:r>
              <a:rPr lang="en-US" dirty="0" err="1" smtClean="0">
                <a:latin typeface="Arial" pitchFamily="34" charset="0"/>
                <a:cs typeface="Arial" pitchFamily="34" charset="0"/>
              </a:rPr>
              <a:t>masofa</a:t>
            </a:r>
            <a:r>
              <a:rPr lang="en-US" dirty="0" smtClean="0">
                <a:latin typeface="Arial" pitchFamily="34" charset="0"/>
                <a:cs typeface="Arial" pitchFamily="34" charset="0"/>
              </a:rPr>
              <a:t> - ?  km</a:t>
            </a:r>
          </a:p>
          <a:p>
            <a:r>
              <a:rPr lang="en-US" b="1" dirty="0" err="1" smtClean="0">
                <a:solidFill>
                  <a:schemeClr val="accent1"/>
                </a:solidFill>
                <a:latin typeface="Arial" pitchFamily="34" charset="0"/>
                <a:cs typeface="Arial" pitchFamily="34" charset="0"/>
              </a:rPr>
              <a:t>Yechish</a:t>
            </a:r>
            <a:r>
              <a:rPr lang="en-US" b="1" dirty="0" smtClean="0">
                <a:solidFill>
                  <a:schemeClr val="accent1"/>
                </a:solidFill>
                <a:latin typeface="Arial" pitchFamily="34" charset="0"/>
                <a:cs typeface="Arial" pitchFamily="34" charset="0"/>
              </a:rPr>
              <a:t>:</a:t>
            </a:r>
          </a:p>
          <a:p>
            <a:r>
              <a:rPr lang="en-US" dirty="0" smtClean="0">
                <a:latin typeface="Arial" pitchFamily="34" charset="0"/>
                <a:cs typeface="Arial" pitchFamily="34" charset="0"/>
              </a:rPr>
              <a:t> 1) 28,5 · 0,8 = 22,8 (km)   </a:t>
            </a:r>
          </a:p>
          <a:p>
            <a:r>
              <a:rPr lang="en-US" dirty="0" smtClean="0">
                <a:latin typeface="Arial" pitchFamily="34" charset="0"/>
                <a:cs typeface="Arial" pitchFamily="34" charset="0"/>
              </a:rPr>
              <a:t> 2) 28,5 – 1,4 =27,1(km/</a:t>
            </a:r>
            <a:r>
              <a:rPr lang="en-US" dirty="0" err="1" smtClean="0">
                <a:latin typeface="Arial" pitchFamily="34" charset="0"/>
                <a:cs typeface="Arial" pitchFamily="34" charset="0"/>
              </a:rPr>
              <a:t>soat</a:t>
            </a:r>
            <a:r>
              <a:rPr lang="en-US" dirty="0" smtClean="0">
                <a:latin typeface="Arial" pitchFamily="34" charset="0"/>
                <a:cs typeface="Arial" pitchFamily="34" charset="0"/>
              </a:rPr>
              <a:t>)</a:t>
            </a:r>
          </a:p>
          <a:p>
            <a:r>
              <a:rPr lang="en-US" dirty="0" smtClean="0">
                <a:latin typeface="Arial" pitchFamily="34" charset="0"/>
                <a:cs typeface="Arial" pitchFamily="34" charset="0"/>
              </a:rPr>
              <a:t> 3) 27,1· 6,5 = 176,15 (km) </a:t>
            </a:r>
          </a:p>
          <a:p>
            <a:r>
              <a:rPr lang="en-US" dirty="0" smtClean="0">
                <a:latin typeface="Arial" pitchFamily="34" charset="0"/>
                <a:cs typeface="Arial" pitchFamily="34" charset="0"/>
              </a:rPr>
              <a:t> 4) 22,8 + 176,15 = 198,95 (km)</a:t>
            </a:r>
          </a:p>
          <a:p>
            <a:r>
              <a:rPr lang="en-US" dirty="0" smtClean="0">
                <a:latin typeface="Arial" pitchFamily="34" charset="0"/>
                <a:cs typeface="Arial" pitchFamily="34" charset="0"/>
              </a:rPr>
              <a:t>                           </a:t>
            </a:r>
            <a:r>
              <a:rPr lang="en-US" b="1" dirty="0" err="1" smtClean="0">
                <a:solidFill>
                  <a:schemeClr val="tx2"/>
                </a:solidFill>
                <a:latin typeface="Arial" pitchFamily="34" charset="0"/>
                <a:cs typeface="Arial" pitchFamily="34" charset="0"/>
              </a:rPr>
              <a:t>Javob</a:t>
            </a:r>
            <a:r>
              <a:rPr lang="en-US" b="1" dirty="0" smtClean="0">
                <a:solidFill>
                  <a:schemeClr val="tx2"/>
                </a:solidFill>
                <a:latin typeface="Arial" pitchFamily="34" charset="0"/>
                <a:cs typeface="Arial" pitchFamily="34" charset="0"/>
              </a:rPr>
              <a:t>:</a:t>
            </a:r>
            <a:r>
              <a:rPr lang="en-US" dirty="0" smtClean="0">
                <a:latin typeface="Arial" pitchFamily="34" charset="0"/>
                <a:cs typeface="Arial" pitchFamily="34" charset="0"/>
              </a:rPr>
              <a:t>  198,95 km                              </a:t>
            </a:r>
            <a:endParaRPr lang="ru-RU" dirty="0">
              <a:latin typeface="Arial" pitchFamily="34" charset="0"/>
              <a:cs typeface="Arial" pitchFamily="34" charset="0"/>
            </a:endParaRPr>
          </a:p>
        </p:txBody>
      </p:sp>
    </p:spTree>
    <p:extLst>
      <p:ext uri="{BB962C8B-B14F-4D97-AF65-F5344CB8AC3E}">
        <p14:creationId xmlns:p14="http://schemas.microsoft.com/office/powerpoint/2010/main" val="1440042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5" name="Rectangle 9"/>
          <p:cNvSpPr>
            <a:spLocks noGrp="1" noChangeArrowheads="1"/>
          </p:cNvSpPr>
          <p:nvPr>
            <p:ph type="title"/>
          </p:nvPr>
        </p:nvSpPr>
        <p:spPr>
          <a:xfrm>
            <a:off x="730345" y="1420684"/>
            <a:ext cx="10933888" cy="5223195"/>
          </a:xfrm>
        </p:spPr>
        <p:txBody>
          <a:bodyPr>
            <a:noAutofit/>
          </a:bodyPr>
          <a:lstStyle/>
          <a:p>
            <a:r>
              <a:rPr lang="en-US" sz="4192" b="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4000" b="0" dirty="0" err="1">
                <a:solidFill>
                  <a:schemeClr val="tx1"/>
                </a:solidFill>
                <a:latin typeface="Arial" pitchFamily="34" charset="0"/>
                <a:cs typeface="Arial" pitchFamily="34" charset="0"/>
              </a:rPr>
              <a:t>Maktab</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o‘quvchilarini</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shahardan</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tashqariga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ekskursiyaga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olib</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borish</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uchun</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avtobus</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yo‘lga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chiqdi</a:t>
            </a:r>
            <a:r>
              <a:rPr lang="en-US" sz="4000" b="0" dirty="0">
                <a:solidFill>
                  <a:schemeClr val="tx1"/>
                </a:solidFill>
                <a:latin typeface="Arial" pitchFamily="34" charset="0"/>
                <a:cs typeface="Arial" pitchFamily="34" charset="0"/>
              </a:rPr>
              <a:t>. Agar  </a:t>
            </a:r>
            <a:r>
              <a:rPr lang="en-US" sz="4000" b="0" dirty="0" err="1">
                <a:solidFill>
                  <a:schemeClr val="tx1"/>
                </a:solidFill>
                <a:latin typeface="Arial" pitchFamily="34" charset="0"/>
                <a:cs typeface="Arial" pitchFamily="34" charset="0"/>
              </a:rPr>
              <a:t>masofa</a:t>
            </a:r>
            <a:r>
              <a:rPr lang="en-US" sz="4000" b="0" dirty="0">
                <a:solidFill>
                  <a:schemeClr val="tx1"/>
                </a:solidFill>
                <a:latin typeface="Arial" pitchFamily="34" charset="0"/>
                <a:cs typeface="Arial" pitchFamily="34" charset="0"/>
              </a:rPr>
              <a:t> 333,9 km,   </a:t>
            </a:r>
            <a:r>
              <a:rPr lang="en-US" sz="4000" b="0" dirty="0" err="1">
                <a:solidFill>
                  <a:schemeClr val="tx1"/>
                </a:solidFill>
                <a:latin typeface="Arial" pitchFamily="34" charset="0"/>
                <a:cs typeface="Arial" pitchFamily="34" charset="0"/>
              </a:rPr>
              <a:t>vaqt</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esa</a:t>
            </a:r>
            <a:r>
              <a:rPr lang="en-US" sz="4000" b="0" dirty="0">
                <a:solidFill>
                  <a:schemeClr val="tx1"/>
                </a:solidFill>
                <a:latin typeface="Arial" pitchFamily="34" charset="0"/>
                <a:cs typeface="Arial" pitchFamily="34" charset="0"/>
              </a:rPr>
              <a:t> 4,2  </a:t>
            </a:r>
            <a:r>
              <a:rPr lang="en-US" sz="4000" b="0" dirty="0" err="1">
                <a:solidFill>
                  <a:schemeClr val="tx1"/>
                </a:solidFill>
                <a:latin typeface="Arial" pitchFamily="34" charset="0"/>
                <a:cs typeface="Arial" pitchFamily="34" charset="0"/>
              </a:rPr>
              <a:t>soat</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bo‘lsa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belgilangan</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joyga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vaqtida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yetib</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borish</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uchun</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avtobus</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qanday</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tezlikda</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harakatlanishi</a:t>
            </a:r>
            <a:r>
              <a:rPr lang="en-US" sz="4000" b="0" dirty="0">
                <a:solidFill>
                  <a:schemeClr val="tx1"/>
                </a:solidFill>
                <a:latin typeface="Arial" pitchFamily="34" charset="0"/>
                <a:cs typeface="Arial" pitchFamily="34" charset="0"/>
              </a:rPr>
              <a:t>  </a:t>
            </a:r>
            <a:r>
              <a:rPr lang="en-US" sz="4000" b="0" dirty="0" err="1">
                <a:solidFill>
                  <a:schemeClr val="tx1"/>
                </a:solidFill>
                <a:latin typeface="Arial" pitchFamily="34" charset="0"/>
                <a:cs typeface="Arial" pitchFamily="34" charset="0"/>
              </a:rPr>
              <a:t>kerak</a:t>
            </a:r>
            <a:r>
              <a:rPr lang="en-US" sz="4000" b="0" dirty="0">
                <a:solidFill>
                  <a:schemeClr val="tx1"/>
                </a:solidFill>
                <a:latin typeface="Arial" pitchFamily="34" charset="0"/>
                <a:cs typeface="Arial" pitchFamily="34" charset="0"/>
              </a:rPr>
              <a:t>?</a:t>
            </a:r>
            <a:endParaRPr lang="ru-RU" sz="4000" b="0" dirty="0">
              <a:solidFill>
                <a:schemeClr val="tx1"/>
              </a:solidFill>
              <a:latin typeface="Arial" pitchFamily="34" charset="0"/>
              <a:cs typeface="Arial" pitchFamily="34" charset="0"/>
            </a:endParaRPr>
          </a:p>
        </p:txBody>
      </p:sp>
      <p:sp>
        <p:nvSpPr>
          <p:cNvPr id="7" name="Прямоугольник 6"/>
          <p:cNvSpPr/>
          <p:nvPr/>
        </p:nvSpPr>
        <p:spPr>
          <a:xfrm>
            <a:off x="4384877" y="295252"/>
            <a:ext cx="2746004" cy="810112"/>
          </a:xfrm>
          <a:prstGeom prst="rect">
            <a:avLst/>
          </a:prstGeom>
        </p:spPr>
        <p:txBody>
          <a:bodyPr wrap="none">
            <a:spAutoFit/>
          </a:bodyPr>
          <a:lstStyle/>
          <a:p>
            <a:r>
              <a:rPr lang="en-US" sz="4680" b="1" dirty="0">
                <a:solidFill>
                  <a:schemeClr val="bg1"/>
                </a:solidFill>
                <a:latin typeface="Arial" pitchFamily="34" charset="0"/>
                <a:cs typeface="Arial" pitchFamily="34" charset="0"/>
              </a:rPr>
              <a:t>MASALA</a:t>
            </a:r>
            <a:endParaRPr lang="ru-RU" sz="4290" dirty="0"/>
          </a:p>
        </p:txBody>
      </p:sp>
    </p:spTree>
    <p:extLst>
      <p:ext uri="{BB962C8B-B14F-4D97-AF65-F5344CB8AC3E}">
        <p14:creationId xmlns:p14="http://schemas.microsoft.com/office/powerpoint/2010/main" val="1338246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9225"/>
                                        </p:tgtEl>
                                      </p:cBhvr>
                                    </p:animEffect>
                                    <p:set>
                                      <p:cBhvr>
                                        <p:cTn id="7" dur="1" fill="hold">
                                          <p:stCondLst>
                                            <p:cond delay="999"/>
                                          </p:stCondLst>
                                        </p:cTn>
                                        <p:tgtEl>
                                          <p:spTgt spid="92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5" name="Rectangle 9"/>
          <p:cNvSpPr>
            <a:spLocks noGrp="1" noChangeArrowheads="1"/>
          </p:cNvSpPr>
          <p:nvPr>
            <p:ph type="title"/>
          </p:nvPr>
        </p:nvSpPr>
        <p:spPr>
          <a:xfrm>
            <a:off x="1052265" y="2357834"/>
            <a:ext cx="10307105" cy="861774"/>
          </a:xfrm>
        </p:spPr>
        <p:txBody>
          <a:bodyPr>
            <a:noAutofit/>
          </a:bodyPr>
          <a:lstStyle/>
          <a:p>
            <a:r>
              <a:rPr lang="ru-RU" sz="4400" b="0" dirty="0" smtClean="0">
                <a:solidFill>
                  <a:schemeClr val="tx1"/>
                </a:solidFill>
                <a:latin typeface="Arial" panose="020B0604020202020204" pitchFamily="34" charset="0"/>
                <a:cs typeface="Arial" panose="020B0604020202020204" pitchFamily="34" charset="0"/>
              </a:rPr>
              <a:t>333,9</a:t>
            </a:r>
            <a:r>
              <a:rPr lang="en-US" sz="4400" b="0" dirty="0" smtClean="0">
                <a:solidFill>
                  <a:schemeClr val="tx1"/>
                </a:solidFill>
                <a:latin typeface="Arial" panose="020B0604020202020204" pitchFamily="34" charset="0"/>
                <a:cs typeface="Arial" panose="020B0604020202020204" pitchFamily="34" charset="0"/>
              </a:rPr>
              <a:t> </a:t>
            </a:r>
            <a:r>
              <a:rPr lang="ru-RU" sz="4400" b="0" dirty="0" smtClean="0">
                <a:solidFill>
                  <a:schemeClr val="tx1"/>
                </a:solidFill>
                <a:latin typeface="Arial" panose="020B0604020202020204" pitchFamily="34" charset="0"/>
                <a:cs typeface="Arial" panose="020B0604020202020204" pitchFamily="34" charset="0"/>
              </a:rPr>
              <a:t>:</a:t>
            </a:r>
            <a:r>
              <a:rPr lang="en-US" sz="4400" b="0" dirty="0" smtClean="0">
                <a:solidFill>
                  <a:schemeClr val="tx1"/>
                </a:solidFill>
                <a:latin typeface="Arial" panose="020B0604020202020204" pitchFamily="34" charset="0"/>
                <a:cs typeface="Arial" panose="020B0604020202020204" pitchFamily="34" charset="0"/>
              </a:rPr>
              <a:t> </a:t>
            </a:r>
            <a:r>
              <a:rPr lang="ru-RU" sz="4400" b="0" dirty="0" smtClean="0">
                <a:solidFill>
                  <a:schemeClr val="tx1"/>
                </a:solidFill>
                <a:latin typeface="Arial" panose="020B0604020202020204" pitchFamily="34" charset="0"/>
                <a:cs typeface="Arial" panose="020B0604020202020204" pitchFamily="34" charset="0"/>
              </a:rPr>
              <a:t>4,2</a:t>
            </a:r>
            <a:r>
              <a:rPr lang="en-US" sz="4400" b="0" dirty="0" smtClean="0">
                <a:solidFill>
                  <a:schemeClr val="tx1"/>
                </a:solidFill>
                <a:latin typeface="Arial" panose="020B0604020202020204" pitchFamily="34" charset="0"/>
                <a:cs typeface="Arial" panose="020B0604020202020204" pitchFamily="34" charset="0"/>
              </a:rPr>
              <a:t> </a:t>
            </a:r>
            <a:r>
              <a:rPr lang="ru-RU" sz="4400" b="0" dirty="0" smtClean="0">
                <a:solidFill>
                  <a:schemeClr val="tx1"/>
                </a:solidFill>
                <a:latin typeface="Arial" panose="020B0604020202020204" pitchFamily="34" charset="0"/>
                <a:cs typeface="Arial" panose="020B0604020202020204" pitchFamily="34" charset="0"/>
              </a:rPr>
              <a:t>=</a:t>
            </a:r>
            <a:r>
              <a:rPr lang="en-US" sz="4400" b="0" dirty="0" smtClean="0">
                <a:solidFill>
                  <a:schemeClr val="tx1"/>
                </a:solidFill>
                <a:latin typeface="Arial" panose="020B0604020202020204" pitchFamily="34" charset="0"/>
                <a:cs typeface="Arial" panose="020B0604020202020204" pitchFamily="34" charset="0"/>
              </a:rPr>
              <a:t> </a:t>
            </a:r>
            <a:r>
              <a:rPr lang="ru-RU" sz="4400" b="0" dirty="0" smtClean="0">
                <a:solidFill>
                  <a:schemeClr val="tx1"/>
                </a:solidFill>
                <a:latin typeface="Arial" panose="020B0604020202020204" pitchFamily="34" charset="0"/>
                <a:cs typeface="Arial" panose="020B0604020202020204" pitchFamily="34" charset="0"/>
              </a:rPr>
              <a:t>79,5 </a:t>
            </a:r>
            <a:r>
              <a:rPr lang="ru-RU" sz="4400" b="0" dirty="0">
                <a:solidFill>
                  <a:schemeClr val="tx1"/>
                </a:solidFill>
                <a:latin typeface="Arial" panose="020B0604020202020204" pitchFamily="34" charset="0"/>
                <a:cs typeface="Arial" panose="020B0604020202020204" pitchFamily="34" charset="0"/>
              </a:rPr>
              <a:t>(</a:t>
            </a:r>
            <a:r>
              <a:rPr lang="en-US" sz="4400" b="0" dirty="0">
                <a:solidFill>
                  <a:schemeClr val="tx1"/>
                </a:solidFill>
                <a:latin typeface="Arial" panose="020B0604020202020204" pitchFamily="34" charset="0"/>
                <a:cs typeface="Arial" panose="020B0604020202020204" pitchFamily="34" charset="0"/>
              </a:rPr>
              <a:t>km</a:t>
            </a:r>
            <a:r>
              <a:rPr lang="ru-RU" sz="4400" b="0" dirty="0">
                <a:solidFill>
                  <a:schemeClr val="tx1"/>
                </a:solidFill>
                <a:latin typeface="Arial" panose="020B0604020202020204" pitchFamily="34" charset="0"/>
                <a:cs typeface="Arial" panose="020B0604020202020204" pitchFamily="34" charset="0"/>
              </a:rPr>
              <a:t>/</a:t>
            </a:r>
            <a:r>
              <a:rPr lang="en-US" sz="4400" b="0" dirty="0" err="1">
                <a:solidFill>
                  <a:schemeClr val="tx1"/>
                </a:solidFill>
                <a:latin typeface="Arial" panose="020B0604020202020204" pitchFamily="34" charset="0"/>
                <a:cs typeface="Arial" panose="020B0604020202020204" pitchFamily="34" charset="0"/>
              </a:rPr>
              <a:t>soat</a:t>
            </a:r>
            <a:r>
              <a:rPr lang="ru-RU" sz="4400" b="0" dirty="0">
                <a:solidFill>
                  <a:schemeClr val="tx1"/>
                </a:solidFill>
                <a:latin typeface="Arial" panose="020B0604020202020204" pitchFamily="34" charset="0"/>
                <a:cs typeface="Arial" panose="020B0604020202020204" pitchFamily="34" charset="0"/>
              </a:rPr>
              <a:t>)</a:t>
            </a:r>
            <a:br>
              <a:rPr lang="ru-RU" sz="4400" b="0" dirty="0">
                <a:solidFill>
                  <a:schemeClr val="tx1"/>
                </a:solidFill>
                <a:latin typeface="Arial" panose="020B0604020202020204" pitchFamily="34" charset="0"/>
                <a:cs typeface="Arial" panose="020B0604020202020204" pitchFamily="34" charset="0"/>
              </a:rPr>
            </a:br>
            <a:r>
              <a:rPr lang="en-US" sz="4680" dirty="0">
                <a:solidFill>
                  <a:schemeClr val="tx2"/>
                </a:solidFill>
                <a:effectLst>
                  <a:outerShdw blurRad="38100" dist="38100" dir="2700000" algn="tl">
                    <a:srgbClr val="000000">
                      <a:alpha val="43137"/>
                    </a:srgbClr>
                  </a:outerShdw>
                </a:effectLst>
                <a:latin typeface="Bookman Old Style" panose="02050604050505020204" pitchFamily="18" charset="0"/>
              </a:rPr>
              <a:t/>
            </a:r>
            <a:br>
              <a:rPr lang="en-US" sz="4680" dirty="0">
                <a:solidFill>
                  <a:schemeClr val="tx2"/>
                </a:solidFill>
                <a:effectLst>
                  <a:outerShdw blurRad="38100" dist="38100" dir="2700000" algn="tl">
                    <a:srgbClr val="000000">
                      <a:alpha val="43137"/>
                    </a:srgbClr>
                  </a:outerShdw>
                </a:effectLst>
                <a:latin typeface="Bookman Old Style" panose="02050604050505020204" pitchFamily="18" charset="0"/>
              </a:rPr>
            </a:br>
            <a:endParaRPr lang="ru-RU" sz="4000" b="0" dirty="0">
              <a:solidFill>
                <a:schemeClr val="tx1"/>
              </a:solidFill>
              <a:latin typeface="Arial" panose="020B0604020202020204" pitchFamily="34" charset="0"/>
              <a:cs typeface="Arial" panose="020B0604020202020204" pitchFamily="34" charset="0"/>
            </a:endParaRPr>
          </a:p>
        </p:txBody>
      </p:sp>
      <p:sp>
        <p:nvSpPr>
          <p:cNvPr id="4" name="Содержимое 3"/>
          <p:cNvSpPr>
            <a:spLocks noGrp="1"/>
          </p:cNvSpPr>
          <p:nvPr>
            <p:ph sz="half" idx="3"/>
          </p:nvPr>
        </p:nvSpPr>
        <p:spPr>
          <a:xfrm>
            <a:off x="4383722" y="280128"/>
            <a:ext cx="5069250" cy="738664"/>
          </a:xfrm>
        </p:spPr>
        <p:txBody>
          <a:bodyPr/>
          <a:lstStyle/>
          <a:p>
            <a:r>
              <a:rPr lang="en-US" sz="4800" b="1" dirty="0" smtClean="0">
                <a:solidFill>
                  <a:schemeClr val="bg1"/>
                </a:solidFill>
              </a:rPr>
              <a:t>YECHISH</a:t>
            </a:r>
            <a:endParaRPr lang="ru-RU" sz="4800" b="1" dirty="0">
              <a:solidFill>
                <a:schemeClr val="bg1"/>
              </a:solidFill>
            </a:endParaRPr>
          </a:p>
        </p:txBody>
      </p:sp>
      <p:sp>
        <p:nvSpPr>
          <p:cNvPr id="5" name="Rectangle 9"/>
          <p:cNvSpPr txBox="1">
            <a:spLocks noChangeArrowheads="1"/>
          </p:cNvSpPr>
          <p:nvPr/>
        </p:nvSpPr>
        <p:spPr>
          <a:xfrm>
            <a:off x="3153050" y="1218008"/>
            <a:ext cx="2426739" cy="861774"/>
          </a:xfrm>
          <a:prstGeom prst="rect">
            <a:avLst/>
          </a:prstGeom>
        </p:spPr>
        <p:txBody>
          <a:bodyPr wrap="square" lIns="0" tIns="0" rIns="0" bIns="0">
            <a:noAutofit/>
          </a:bodyPr>
          <a:lstStyle>
            <a:lvl1pPr>
              <a:defRPr sz="5744" b="1" i="0">
                <a:solidFill>
                  <a:srgbClr val="FEFEFE"/>
                </a:solidFill>
                <a:latin typeface="Arial"/>
                <a:ea typeface="+mj-ea"/>
                <a:cs typeface="Arial"/>
              </a:defRPr>
            </a:lvl1pPr>
          </a:lstStyle>
          <a:p>
            <a:pPr defTabSz="914400"/>
            <a:r>
              <a:rPr lang="en-US" sz="7200" b="0" kern="0" dirty="0" smtClean="0">
                <a:solidFill>
                  <a:schemeClr val="tx1"/>
                </a:solidFill>
                <a:latin typeface="Brush Script MT" panose="03060802040406070304" pitchFamily="66" charset="0"/>
                <a:cs typeface="Arial" panose="020B0604020202020204" pitchFamily="34" charset="0"/>
              </a:rPr>
              <a:t>v</a:t>
            </a:r>
            <a:r>
              <a:rPr lang="en-US" sz="4800" b="0" kern="0" dirty="0" smtClean="0">
                <a:solidFill>
                  <a:schemeClr val="tx1"/>
                </a:solidFill>
                <a:latin typeface="Brush Script MT" panose="03060802040406070304" pitchFamily="66" charset="0"/>
                <a:cs typeface="Arial" panose="020B0604020202020204" pitchFamily="34" charset="0"/>
              </a:rPr>
              <a:t> </a:t>
            </a:r>
            <a:r>
              <a:rPr lang="en-US" sz="4800" i="1" kern="0" dirty="0" smtClean="0">
                <a:solidFill>
                  <a:schemeClr val="tx1"/>
                </a:solidFill>
                <a:latin typeface="Arial" panose="020B0604020202020204" pitchFamily="34" charset="0"/>
                <a:cs typeface="Arial" panose="020B0604020202020204" pitchFamily="34" charset="0"/>
              </a:rPr>
              <a:t>= S : t</a:t>
            </a:r>
            <a:endParaRPr lang="ru-RU" sz="4680" i="1" kern="0" dirty="0">
              <a:solidFill>
                <a:schemeClr val="tx1"/>
              </a:solidFill>
              <a:latin typeface="Bookman Old Style" panose="02050604050505020204" pitchFamily="18" charset="0"/>
              <a:cs typeface="Times New Roman" panose="02020603050405020304" pitchFamily="18" charset="0"/>
            </a:endParaRPr>
          </a:p>
        </p:txBody>
      </p:sp>
      <p:sp>
        <p:nvSpPr>
          <p:cNvPr id="2" name="Прямоугольник 1"/>
          <p:cNvSpPr/>
          <p:nvPr/>
        </p:nvSpPr>
        <p:spPr>
          <a:xfrm>
            <a:off x="692225" y="3618041"/>
            <a:ext cx="9381331" cy="1923604"/>
          </a:xfrm>
          <a:prstGeom prst="rect">
            <a:avLst/>
          </a:prstGeom>
        </p:spPr>
        <p:txBody>
          <a:bodyPr wrap="square">
            <a:spAutoFit/>
          </a:bodyPr>
          <a:lstStyle/>
          <a:p>
            <a:r>
              <a:rPr lang="en-US" sz="4000" b="1" dirty="0" err="1">
                <a:solidFill>
                  <a:schemeClr val="tx2"/>
                </a:solidFill>
                <a:latin typeface="Arial" panose="020B0604020202020204" pitchFamily="34" charset="0"/>
                <a:cs typeface="Arial" panose="020B0604020202020204" pitchFamily="34" charset="0"/>
              </a:rPr>
              <a:t>Javob</a:t>
            </a:r>
            <a:r>
              <a:rPr lang="en-US" sz="4000" b="1" dirty="0" smtClean="0">
                <a:solidFill>
                  <a:schemeClr val="tx2"/>
                </a:solidFill>
                <a:latin typeface="Arial" panose="020B0604020202020204" pitchFamily="34" charset="0"/>
                <a:cs typeface="Arial" panose="020B0604020202020204" pitchFamily="34" charset="0"/>
              </a:rPr>
              <a:t>:  </a:t>
            </a:r>
            <a:r>
              <a:rPr lang="en-US" sz="4000" dirty="0" err="1" smtClean="0">
                <a:latin typeface="Arial" panose="020B0604020202020204" pitchFamily="34" charset="0"/>
                <a:cs typeface="Arial" panose="020B0604020202020204" pitchFamily="34" charset="0"/>
              </a:rPr>
              <a:t>Avtobus</a:t>
            </a:r>
            <a:r>
              <a:rPr lang="en-US" sz="4000" dirty="0" smtClean="0">
                <a:latin typeface="Arial" panose="020B0604020202020204" pitchFamily="34" charset="0"/>
                <a:cs typeface="Arial" panose="020B0604020202020204" pitchFamily="34" charset="0"/>
              </a:rPr>
              <a:t> </a:t>
            </a:r>
            <a:r>
              <a:rPr lang="ru-RU" sz="4000" dirty="0">
                <a:latin typeface="Arial" panose="020B0604020202020204" pitchFamily="34" charset="0"/>
                <a:cs typeface="Arial" panose="020B0604020202020204" pitchFamily="34" charset="0"/>
              </a:rPr>
              <a:t>79,5 </a:t>
            </a:r>
            <a:r>
              <a:rPr lang="en-US" sz="4000" dirty="0">
                <a:latin typeface="Arial" panose="020B0604020202020204" pitchFamily="34" charset="0"/>
                <a:cs typeface="Arial" panose="020B0604020202020204" pitchFamily="34" charset="0"/>
              </a:rPr>
              <a:t>km</a:t>
            </a:r>
            <a:r>
              <a:rPr lang="ru-RU" sz="4000" dirty="0">
                <a:latin typeface="Arial" panose="020B0604020202020204" pitchFamily="34" charset="0"/>
                <a:cs typeface="Arial" panose="020B0604020202020204" pitchFamily="34" charset="0"/>
              </a:rPr>
              <a:t>/</a:t>
            </a:r>
            <a:r>
              <a:rPr lang="en-US" sz="4000" dirty="0" err="1">
                <a:latin typeface="Arial" panose="020B0604020202020204" pitchFamily="34" charset="0"/>
                <a:cs typeface="Arial" panose="020B0604020202020204" pitchFamily="34" charset="0"/>
              </a:rPr>
              <a:t>soat</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tezlik</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bilan</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harakatlanishi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kerak</a:t>
            </a:r>
            <a:r>
              <a:rPr lang="en-US" sz="4000" dirty="0">
                <a:latin typeface="Arial" panose="020B0604020202020204" pitchFamily="34" charset="0"/>
                <a:cs typeface="Arial" panose="020B0604020202020204" pitchFamily="34" charset="0"/>
              </a:rPr>
              <a:t>.</a:t>
            </a:r>
            <a:r>
              <a:rPr lang="ru-RU" sz="4000" dirty="0">
                <a:latin typeface="Arial" panose="020B0604020202020204" pitchFamily="34" charset="0"/>
                <a:cs typeface="Arial" panose="020B0604020202020204" pitchFamily="34" charset="0"/>
              </a:rPr>
              <a:t/>
            </a:r>
            <a:br>
              <a:rPr lang="ru-RU" sz="4000" dirty="0">
                <a:latin typeface="Arial" panose="020B0604020202020204" pitchFamily="34" charset="0"/>
                <a:cs typeface="Arial" panose="020B0604020202020204" pitchFamily="34" charset="0"/>
              </a:rPr>
            </a:br>
            <a:endParaRPr lang="ru-RU" sz="4000" dirty="0"/>
          </a:p>
        </p:txBody>
      </p:sp>
    </p:spTree>
    <p:extLst>
      <p:ext uri="{BB962C8B-B14F-4D97-AF65-F5344CB8AC3E}">
        <p14:creationId xmlns:p14="http://schemas.microsoft.com/office/powerpoint/2010/main" val="31691123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33253" y="197594"/>
            <a:ext cx="3404895" cy="738664"/>
          </a:xfrm>
        </p:spPr>
        <p:txBody>
          <a:bodyPr/>
          <a:lstStyle/>
          <a:p>
            <a:r>
              <a:rPr lang="en-US" sz="4800" dirty="0" smtClean="0"/>
              <a:t>MASALA</a:t>
            </a:r>
            <a:endParaRPr lang="ru-RU" sz="4800" dirty="0"/>
          </a:p>
        </p:txBody>
      </p:sp>
      <p:sp>
        <p:nvSpPr>
          <p:cNvPr id="5" name="TextBox 4"/>
          <p:cNvSpPr txBox="1"/>
          <p:nvPr/>
        </p:nvSpPr>
        <p:spPr>
          <a:xfrm>
            <a:off x="520661" y="1081070"/>
            <a:ext cx="11430080" cy="3093154"/>
          </a:xfrm>
          <a:prstGeom prst="rect">
            <a:avLst/>
          </a:prstGeom>
          <a:noFill/>
        </p:spPr>
        <p:txBody>
          <a:bodyPr wrap="square" rtlCol="0">
            <a:spAutoFit/>
          </a:bodyPr>
          <a:lstStyle/>
          <a:p>
            <a:pPr algn="just"/>
            <a:r>
              <a:rPr lang="en-US" dirty="0" smtClean="0">
                <a:latin typeface="Arial" pitchFamily="34" charset="0"/>
                <a:cs typeface="Arial" pitchFamily="34" charset="0"/>
              </a:rPr>
              <a:t>     </a:t>
            </a:r>
            <a:r>
              <a:rPr lang="en-US" dirty="0" err="1" smtClean="0">
                <a:latin typeface="Arial" pitchFamily="34" charset="0"/>
                <a:cs typeface="Arial" pitchFamily="34" charset="0"/>
              </a:rPr>
              <a:t>Konchilarning</a:t>
            </a:r>
            <a:r>
              <a:rPr lang="en-US" dirty="0" smtClean="0">
                <a:latin typeface="Arial" pitchFamily="34" charset="0"/>
                <a:cs typeface="Arial" pitchFamily="34" charset="0"/>
              </a:rPr>
              <a:t>  </a:t>
            </a:r>
            <a:r>
              <a:rPr lang="en-US" dirty="0" err="1" smtClean="0">
                <a:latin typeface="Arial" pitchFamily="34" charset="0"/>
                <a:cs typeface="Arial" pitchFamily="34" charset="0"/>
              </a:rPr>
              <a:t>birinchi</a:t>
            </a:r>
            <a:r>
              <a:rPr lang="en-US" dirty="0" smtClean="0">
                <a:latin typeface="Arial" pitchFamily="34" charset="0"/>
                <a:cs typeface="Arial" pitchFamily="34" charset="0"/>
              </a:rPr>
              <a:t>  </a:t>
            </a:r>
            <a:r>
              <a:rPr lang="en-US" dirty="0" err="1" smtClean="0">
                <a:latin typeface="Arial" pitchFamily="34" charset="0"/>
                <a:cs typeface="Arial" pitchFamily="34" charset="0"/>
              </a:rPr>
              <a:t>brigadasi</a:t>
            </a:r>
            <a:r>
              <a:rPr lang="en-US" dirty="0" smtClean="0">
                <a:latin typeface="Arial" pitchFamily="34" charset="0"/>
                <a:cs typeface="Arial" pitchFamily="34" charset="0"/>
              </a:rPr>
              <a:t>  2302,3 t </a:t>
            </a:r>
            <a:r>
              <a:rPr lang="en-US" dirty="0" err="1" smtClean="0">
                <a:latin typeface="Arial" pitchFamily="34" charset="0"/>
                <a:cs typeface="Arial" pitchFamily="34" charset="0"/>
              </a:rPr>
              <a:t>ko‘mir</a:t>
            </a:r>
            <a:r>
              <a:rPr lang="en-US" dirty="0" smtClean="0">
                <a:latin typeface="Arial" pitchFamily="34" charset="0"/>
                <a:cs typeface="Arial" pitchFamily="34" charset="0"/>
              </a:rPr>
              <a:t>  </a:t>
            </a:r>
            <a:r>
              <a:rPr lang="en-US" dirty="0" err="1" smtClean="0">
                <a:latin typeface="Arial" pitchFamily="34" charset="0"/>
                <a:cs typeface="Arial" pitchFamily="34" charset="0"/>
              </a:rPr>
              <a:t>qazib</a:t>
            </a:r>
            <a:r>
              <a:rPr lang="en-US" dirty="0" smtClean="0">
                <a:latin typeface="Arial" pitchFamily="34" charset="0"/>
                <a:cs typeface="Arial" pitchFamily="34" charset="0"/>
              </a:rPr>
              <a:t>  </a:t>
            </a:r>
            <a:r>
              <a:rPr lang="en-US" dirty="0" err="1" smtClean="0">
                <a:latin typeface="Arial" pitchFamily="34" charset="0"/>
                <a:cs typeface="Arial" pitchFamily="34" charset="0"/>
              </a:rPr>
              <a:t>oldi</a:t>
            </a:r>
            <a:r>
              <a:rPr lang="en-US" dirty="0" smtClean="0">
                <a:latin typeface="Arial" pitchFamily="34" charset="0"/>
                <a:cs typeface="Arial" pitchFamily="34" charset="0"/>
              </a:rPr>
              <a:t>.  </a:t>
            </a:r>
            <a:r>
              <a:rPr lang="en-US" dirty="0" err="1" smtClean="0">
                <a:latin typeface="Arial" pitchFamily="34" charset="0"/>
                <a:cs typeface="Arial" pitchFamily="34" charset="0"/>
              </a:rPr>
              <a:t>Ikkinchi</a:t>
            </a:r>
            <a:r>
              <a:rPr lang="en-US" dirty="0" smtClean="0">
                <a:latin typeface="Arial" pitchFamily="34" charset="0"/>
                <a:cs typeface="Arial" pitchFamily="34" charset="0"/>
              </a:rPr>
              <a:t>  </a:t>
            </a:r>
            <a:r>
              <a:rPr lang="en-US" dirty="0" err="1" smtClean="0">
                <a:latin typeface="Arial" pitchFamily="34" charset="0"/>
                <a:cs typeface="Arial" pitchFamily="34" charset="0"/>
              </a:rPr>
              <a:t>brigada</a:t>
            </a:r>
            <a:r>
              <a:rPr lang="en-US" dirty="0" smtClean="0">
                <a:latin typeface="Arial" pitchFamily="34" charset="0"/>
                <a:cs typeface="Arial" pitchFamily="34" charset="0"/>
              </a:rPr>
              <a:t>  </a:t>
            </a:r>
            <a:r>
              <a:rPr lang="en-US" dirty="0" err="1" smtClean="0">
                <a:latin typeface="Arial" pitchFamily="34" charset="0"/>
                <a:cs typeface="Arial" pitchFamily="34" charset="0"/>
              </a:rPr>
              <a:t>birinchisidan</a:t>
            </a:r>
            <a:r>
              <a:rPr lang="en-US" dirty="0" smtClean="0">
                <a:latin typeface="Arial" pitchFamily="34" charset="0"/>
                <a:cs typeface="Arial" pitchFamily="34" charset="0"/>
              </a:rPr>
              <a:t>  1,4  </a:t>
            </a:r>
            <a:r>
              <a:rPr lang="en-US" dirty="0" err="1" smtClean="0">
                <a:latin typeface="Arial" pitchFamily="34" charset="0"/>
                <a:cs typeface="Arial" pitchFamily="34" charset="0"/>
              </a:rPr>
              <a:t>marta</a:t>
            </a:r>
            <a:r>
              <a:rPr lang="en-US" dirty="0" smtClean="0">
                <a:latin typeface="Arial" pitchFamily="34" charset="0"/>
                <a:cs typeface="Arial" pitchFamily="34" charset="0"/>
              </a:rPr>
              <a:t>  </a:t>
            </a:r>
            <a:r>
              <a:rPr lang="en-US" dirty="0" err="1" smtClean="0">
                <a:latin typeface="Arial" pitchFamily="34" charset="0"/>
                <a:cs typeface="Arial" pitchFamily="34" charset="0"/>
              </a:rPr>
              <a:t>ko‘p</a:t>
            </a:r>
            <a:r>
              <a:rPr lang="en-US" dirty="0" smtClean="0">
                <a:latin typeface="Arial" pitchFamily="34" charset="0"/>
                <a:cs typeface="Arial" pitchFamily="34" charset="0"/>
              </a:rPr>
              <a:t>,  </a:t>
            </a:r>
            <a:r>
              <a:rPr lang="en-US" dirty="0" err="1" smtClean="0">
                <a:latin typeface="Arial" pitchFamily="34" charset="0"/>
                <a:cs typeface="Arial" pitchFamily="34" charset="0"/>
              </a:rPr>
              <a:t>uchinchisi</a:t>
            </a:r>
            <a:r>
              <a:rPr lang="en-US" dirty="0" smtClean="0">
                <a:latin typeface="Arial" pitchFamily="34" charset="0"/>
                <a:cs typeface="Arial" pitchFamily="34" charset="0"/>
              </a:rPr>
              <a:t>  </a:t>
            </a:r>
            <a:r>
              <a:rPr lang="en-US" dirty="0" err="1" smtClean="0">
                <a:latin typeface="Arial" pitchFamily="34" charset="0"/>
                <a:cs typeface="Arial" pitchFamily="34" charset="0"/>
              </a:rPr>
              <a:t>esa</a:t>
            </a:r>
            <a:r>
              <a:rPr lang="en-US" dirty="0" smtClean="0">
                <a:latin typeface="Arial" pitchFamily="34" charset="0"/>
                <a:cs typeface="Arial" pitchFamily="34" charset="0"/>
              </a:rPr>
              <a:t>  </a:t>
            </a:r>
            <a:r>
              <a:rPr lang="en-US" dirty="0" err="1" smtClean="0">
                <a:latin typeface="Arial" pitchFamily="34" charset="0"/>
                <a:cs typeface="Arial" pitchFamily="34" charset="0"/>
              </a:rPr>
              <a:t>ikkinchisidan</a:t>
            </a:r>
            <a:r>
              <a:rPr lang="en-US" dirty="0" smtClean="0">
                <a:latin typeface="Arial" pitchFamily="34" charset="0"/>
                <a:cs typeface="Arial" pitchFamily="34" charset="0"/>
              </a:rPr>
              <a:t> 532,6 t </a:t>
            </a:r>
            <a:r>
              <a:rPr lang="en-US" dirty="0" err="1" smtClean="0">
                <a:latin typeface="Arial" pitchFamily="34" charset="0"/>
                <a:cs typeface="Arial" pitchFamily="34" charset="0"/>
              </a:rPr>
              <a:t>kam</a:t>
            </a:r>
            <a:r>
              <a:rPr lang="en-US" dirty="0" smtClean="0">
                <a:latin typeface="Arial" pitchFamily="34" charset="0"/>
                <a:cs typeface="Arial" pitchFamily="34" charset="0"/>
              </a:rPr>
              <a:t>  </a:t>
            </a:r>
            <a:r>
              <a:rPr lang="en-US" dirty="0" err="1" smtClean="0">
                <a:latin typeface="Arial" pitchFamily="34" charset="0"/>
                <a:cs typeface="Arial" pitchFamily="34" charset="0"/>
              </a:rPr>
              <a:t>ko‘mir</a:t>
            </a:r>
            <a:r>
              <a:rPr lang="en-US" dirty="0" smtClean="0">
                <a:latin typeface="Arial" pitchFamily="34" charset="0"/>
                <a:cs typeface="Arial" pitchFamily="34" charset="0"/>
              </a:rPr>
              <a:t>  </a:t>
            </a:r>
            <a:r>
              <a:rPr lang="en-US" dirty="0" err="1" smtClean="0">
                <a:latin typeface="Arial" pitchFamily="34" charset="0"/>
                <a:cs typeface="Arial" pitchFamily="34" charset="0"/>
              </a:rPr>
              <a:t>qazib</a:t>
            </a:r>
            <a:r>
              <a:rPr lang="en-US" dirty="0" smtClean="0">
                <a:latin typeface="Arial" pitchFamily="34" charset="0"/>
                <a:cs typeface="Arial" pitchFamily="34" charset="0"/>
              </a:rPr>
              <a:t>  </a:t>
            </a:r>
            <a:r>
              <a:rPr lang="en-US" dirty="0" err="1" smtClean="0">
                <a:latin typeface="Arial" pitchFamily="34" charset="0"/>
                <a:cs typeface="Arial" pitchFamily="34" charset="0"/>
              </a:rPr>
              <a:t>oldi</a:t>
            </a:r>
            <a:r>
              <a:rPr lang="en-US" dirty="0" smtClean="0">
                <a:latin typeface="Arial" pitchFamily="34" charset="0"/>
                <a:cs typeface="Arial" pitchFamily="34" charset="0"/>
              </a:rPr>
              <a:t>. </a:t>
            </a:r>
            <a:r>
              <a:rPr lang="en-US" dirty="0" err="1" smtClean="0">
                <a:latin typeface="Arial" pitchFamily="34" charset="0"/>
                <a:cs typeface="Arial" pitchFamily="34" charset="0"/>
              </a:rPr>
              <a:t>Uchala</a:t>
            </a:r>
            <a:r>
              <a:rPr lang="en-US" dirty="0" smtClean="0">
                <a:latin typeface="Arial" pitchFamily="34" charset="0"/>
                <a:cs typeface="Arial" pitchFamily="34" charset="0"/>
              </a:rPr>
              <a:t>  </a:t>
            </a:r>
            <a:r>
              <a:rPr lang="en-US" dirty="0" err="1" smtClean="0">
                <a:latin typeface="Arial" pitchFamily="34" charset="0"/>
                <a:cs typeface="Arial" pitchFamily="34" charset="0"/>
              </a:rPr>
              <a:t>brigada</a:t>
            </a:r>
            <a:r>
              <a:rPr lang="en-US" dirty="0" smtClean="0">
                <a:latin typeface="Arial" pitchFamily="34" charset="0"/>
                <a:cs typeface="Arial" pitchFamily="34" charset="0"/>
              </a:rPr>
              <a:t>  </a:t>
            </a:r>
            <a:r>
              <a:rPr lang="en-US" dirty="0" err="1" smtClean="0">
                <a:latin typeface="Arial" pitchFamily="34" charset="0"/>
                <a:cs typeface="Arial" pitchFamily="34" charset="0"/>
              </a:rPr>
              <a:t>qancha</a:t>
            </a:r>
            <a:r>
              <a:rPr lang="en-US" dirty="0" smtClean="0">
                <a:latin typeface="Arial" pitchFamily="34" charset="0"/>
                <a:cs typeface="Arial" pitchFamily="34" charset="0"/>
              </a:rPr>
              <a:t>  </a:t>
            </a:r>
            <a:r>
              <a:rPr lang="en-US" dirty="0" err="1" smtClean="0">
                <a:latin typeface="Arial" pitchFamily="34" charset="0"/>
                <a:cs typeface="Arial" pitchFamily="34" charset="0"/>
              </a:rPr>
              <a:t>ko‘mir</a:t>
            </a:r>
            <a:r>
              <a:rPr lang="en-US" dirty="0" smtClean="0">
                <a:latin typeface="Arial" pitchFamily="34" charset="0"/>
                <a:cs typeface="Arial" pitchFamily="34" charset="0"/>
              </a:rPr>
              <a:t>  </a:t>
            </a:r>
            <a:r>
              <a:rPr lang="en-US" dirty="0" err="1" smtClean="0">
                <a:latin typeface="Arial" pitchFamily="34" charset="0"/>
                <a:cs typeface="Arial" pitchFamily="34" charset="0"/>
              </a:rPr>
              <a:t>qazib</a:t>
            </a:r>
            <a:r>
              <a:rPr lang="en-US" dirty="0" smtClean="0">
                <a:latin typeface="Arial" pitchFamily="34" charset="0"/>
                <a:cs typeface="Arial" pitchFamily="34" charset="0"/>
              </a:rPr>
              <a:t> </a:t>
            </a:r>
            <a:r>
              <a:rPr lang="en-US" dirty="0" err="1" smtClean="0">
                <a:latin typeface="Arial" pitchFamily="34" charset="0"/>
                <a:cs typeface="Arial" pitchFamily="34" charset="0"/>
              </a:rPr>
              <a:t>olgan</a:t>
            </a:r>
            <a:r>
              <a:rPr lang="en-US" dirty="0" smtClean="0">
                <a:latin typeface="Arial" pitchFamily="34" charset="0"/>
                <a:cs typeface="Arial" pitchFamily="34" charset="0"/>
              </a:rPr>
              <a:t>?</a:t>
            </a:r>
            <a:endParaRPr lang="ru-RU" dirty="0">
              <a:latin typeface="Arial" pitchFamily="34" charset="0"/>
              <a:cs typeface="Arial" pitchFamily="34" charset="0"/>
            </a:endParaRPr>
          </a:p>
        </p:txBody>
      </p:sp>
      <p:pic>
        <p:nvPicPr>
          <p:cNvPr id="5122" name="Picture 2" descr="https://img2.freepng.ru/20180130/coq/kisspng-coal-mining-mine-coal-mine-illustration-5a7069c42551d9.8144942815173165481529.jpg"/>
          <p:cNvPicPr>
            <a:picLocks noChangeAspect="1" noChangeArrowheads="1"/>
          </p:cNvPicPr>
          <p:nvPr/>
        </p:nvPicPr>
        <p:blipFill>
          <a:blip r:embed="rId2"/>
          <a:srcRect/>
          <a:stretch>
            <a:fillRect/>
          </a:stretch>
        </p:blipFill>
        <p:spPr bwMode="auto">
          <a:xfrm>
            <a:off x="6950081" y="3581400"/>
            <a:ext cx="4314813" cy="3282946"/>
          </a:xfrm>
          <a:prstGeom prst="rect">
            <a:avLst/>
          </a:prstGeom>
          <a:ln>
            <a:noFill/>
          </a:ln>
          <a:effectLst>
            <a:softEdge rad="112500"/>
          </a:effectLst>
        </p:spPr>
      </p:pic>
      <p:pic>
        <p:nvPicPr>
          <p:cNvPr id="5124" name="Picture 4" descr="https://c7.uihere.com/files/388/879/608/mining-miner-illustration-coal-miners.jpg"/>
          <p:cNvPicPr>
            <a:picLocks noChangeAspect="1" noChangeArrowheads="1"/>
          </p:cNvPicPr>
          <p:nvPr/>
        </p:nvPicPr>
        <p:blipFill>
          <a:blip r:embed="rId3" cstate="print"/>
          <a:srcRect/>
          <a:stretch>
            <a:fillRect/>
          </a:stretch>
        </p:blipFill>
        <p:spPr bwMode="auto">
          <a:xfrm>
            <a:off x="3806809" y="4152904"/>
            <a:ext cx="2143140" cy="2646543"/>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6201" y="1781770"/>
            <a:ext cx="7992888" cy="3785652"/>
          </a:xfrm>
          <a:prstGeom prst="rect">
            <a:avLst/>
          </a:prstGeom>
          <a:noFill/>
        </p:spPr>
        <p:txBody>
          <a:bodyPr wrap="square" rtlCol="0">
            <a:spAutoFit/>
          </a:bodyPr>
          <a:lstStyle/>
          <a:p>
            <a:pPr algn="ctr"/>
            <a:r>
              <a:rPr lang="en-US" sz="5400" b="1" dirty="0" err="1">
                <a:latin typeface="Arial" pitchFamily="34" charset="0"/>
                <a:cs typeface="Arial" pitchFamily="34" charset="0"/>
              </a:rPr>
              <a:t>Darslikdagi</a:t>
            </a:r>
            <a:r>
              <a:rPr lang="en-US" sz="5400" b="1" dirty="0">
                <a:latin typeface="Arial" pitchFamily="34" charset="0"/>
                <a:cs typeface="Arial" pitchFamily="34" charset="0"/>
              </a:rPr>
              <a:t> </a:t>
            </a:r>
            <a:r>
              <a:rPr lang="en-US" sz="5400" b="1" dirty="0" smtClean="0">
                <a:latin typeface="Arial" pitchFamily="34" charset="0"/>
                <a:cs typeface="Arial" pitchFamily="34" charset="0"/>
              </a:rPr>
              <a:t>717-, 718-</a:t>
            </a:r>
            <a:r>
              <a:rPr lang="en-US" sz="5400" b="1" dirty="0">
                <a:latin typeface="Arial" pitchFamily="34" charset="0"/>
                <a:cs typeface="Arial" pitchFamily="34" charset="0"/>
              </a:rPr>
              <a:t>, </a:t>
            </a:r>
            <a:r>
              <a:rPr lang="en-US" sz="5400" b="1" dirty="0" smtClean="0">
                <a:latin typeface="Arial" pitchFamily="34" charset="0"/>
                <a:cs typeface="Arial" pitchFamily="34" charset="0"/>
              </a:rPr>
              <a:t>719-</a:t>
            </a:r>
            <a:r>
              <a:rPr lang="en-US" sz="5400" b="1" dirty="0">
                <a:latin typeface="Arial" pitchFamily="34" charset="0"/>
                <a:cs typeface="Arial" pitchFamily="34" charset="0"/>
              </a:rPr>
              <a:t>, </a:t>
            </a:r>
            <a:r>
              <a:rPr lang="en-US" sz="5400" b="1" dirty="0" smtClean="0">
                <a:latin typeface="Arial" pitchFamily="34" charset="0"/>
                <a:cs typeface="Arial" pitchFamily="34" charset="0"/>
              </a:rPr>
              <a:t>720-, 721- </a:t>
            </a:r>
            <a:r>
              <a:rPr lang="en-US" sz="5400" b="1" dirty="0" err="1">
                <a:latin typeface="Arial" pitchFamily="34" charset="0"/>
                <a:cs typeface="Arial" pitchFamily="34" charset="0"/>
              </a:rPr>
              <a:t>masalalarni</a:t>
            </a:r>
            <a:r>
              <a:rPr lang="en-US" sz="5400" b="1" dirty="0">
                <a:latin typeface="Arial" pitchFamily="34" charset="0"/>
                <a:cs typeface="Arial" pitchFamily="34" charset="0"/>
              </a:rPr>
              <a:t> </a:t>
            </a:r>
            <a:r>
              <a:rPr lang="en-US" sz="5400" b="1" dirty="0" err="1" smtClean="0">
                <a:latin typeface="Arial" pitchFamily="34" charset="0"/>
                <a:cs typeface="Arial" pitchFamily="34" charset="0"/>
              </a:rPr>
              <a:t>yechish</a:t>
            </a:r>
            <a:r>
              <a:rPr lang="uz-Latn-UZ" sz="5400" b="1" dirty="0" smtClean="0">
                <a:latin typeface="Arial" pitchFamily="34" charset="0"/>
                <a:cs typeface="Arial" pitchFamily="34" charset="0"/>
              </a:rPr>
              <a:t>.</a:t>
            </a:r>
            <a:r>
              <a:rPr lang="en-US" sz="5400" b="1" dirty="0" smtClean="0">
                <a:latin typeface="Arial" pitchFamily="34" charset="0"/>
                <a:cs typeface="Arial" pitchFamily="34" charset="0"/>
              </a:rPr>
              <a:t> </a:t>
            </a:r>
            <a:r>
              <a:rPr lang="en-US" sz="5400" b="1" dirty="0" smtClean="0">
                <a:latin typeface="Arial" pitchFamily="34" charset="0"/>
                <a:cs typeface="Arial" pitchFamily="34" charset="0"/>
              </a:rPr>
              <a:t>(</a:t>
            </a:r>
            <a:r>
              <a:rPr lang="en-US" sz="5400" b="1" dirty="0">
                <a:latin typeface="Arial" pitchFamily="34" charset="0"/>
                <a:cs typeface="Arial" pitchFamily="34" charset="0"/>
              </a:rPr>
              <a:t>138- bet)</a:t>
            </a:r>
          </a:p>
          <a:p>
            <a:pPr algn="ctr"/>
            <a:endParaRPr lang="en-US" sz="2400" b="1" dirty="0">
              <a:latin typeface="Arial" pitchFamily="34" charset="0"/>
              <a:cs typeface="Arial" pitchFamily="34" charset="0"/>
            </a:endParaRPr>
          </a:p>
        </p:txBody>
      </p:sp>
      <p:sp>
        <p:nvSpPr>
          <p:cNvPr id="6" name="object 3"/>
          <p:cNvSpPr txBox="1">
            <a:spLocks noGrp="1"/>
          </p:cNvSpPr>
          <p:nvPr>
            <p:ph type="title"/>
          </p:nvPr>
        </p:nvSpPr>
        <p:spPr>
          <a:xfrm>
            <a:off x="-406445" y="183420"/>
            <a:ext cx="12592095" cy="867203"/>
          </a:xfrm>
          <a:prstGeom prst="rect">
            <a:avLst/>
          </a:prstGeom>
        </p:spPr>
        <p:txBody>
          <a:bodyPr vert="horz" wrap="square" lIns="0" tIns="35856" rIns="0" bIns="0" rtlCol="0">
            <a:spAutoFit/>
          </a:bodyPr>
          <a:lstStyle/>
          <a:p>
            <a:pPr marL="27582" algn="ctr">
              <a:spcBef>
                <a:spcPts val="282"/>
              </a:spcBef>
            </a:pPr>
            <a:r>
              <a:rPr lang="en-US" sz="5400" dirty="0"/>
              <a:t>  </a:t>
            </a:r>
            <a:r>
              <a:rPr lang="en-US" sz="4103" dirty="0"/>
              <a:t>MUSTAQIL BAJARISH UCHUN TOPSHIRIQLAR:</a:t>
            </a:r>
            <a:endParaRPr sz="6154" dirty="0"/>
          </a:p>
        </p:txBody>
      </p:sp>
      <p:pic>
        <p:nvPicPr>
          <p:cNvPr id="5" name="Picture 4" descr="2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066301" y="1478486"/>
            <a:ext cx="2487698" cy="3081536"/>
          </a:xfrm>
          <a:prstGeom prst="rect">
            <a:avLst/>
          </a:prstGeom>
          <a:noFill/>
          <a:ln w="9525">
            <a:noFill/>
            <a:miter lim="800000"/>
            <a:headEnd/>
            <a:tailEnd/>
          </a:ln>
        </p:spPr>
      </p:pic>
    </p:spTree>
    <p:extLst>
      <p:ext uri="{BB962C8B-B14F-4D97-AF65-F5344CB8AC3E}">
        <p14:creationId xmlns:p14="http://schemas.microsoft.com/office/powerpoint/2010/main" val="1912774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75"/>
          <p:cNvGrpSpPr>
            <a:grpSpLocks/>
          </p:cNvGrpSpPr>
          <p:nvPr/>
        </p:nvGrpSpPr>
        <p:grpSpPr bwMode="auto">
          <a:xfrm>
            <a:off x="4099964" y="1086031"/>
            <a:ext cx="3167000" cy="1364986"/>
            <a:chOff x="3923" y="1003"/>
            <a:chExt cx="1497" cy="840"/>
          </a:xfrm>
        </p:grpSpPr>
        <p:sp>
          <p:nvSpPr>
            <p:cNvPr id="29734" name="Text Box 405"/>
            <p:cNvSpPr txBox="1">
              <a:spLocks noChangeArrowheads="1"/>
            </p:cNvSpPr>
            <p:nvPr/>
          </p:nvSpPr>
          <p:spPr bwMode="auto">
            <a:xfrm>
              <a:off x="5080" y="10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5</a:t>
              </a:r>
            </a:p>
          </p:txBody>
        </p:sp>
        <p:sp>
          <p:nvSpPr>
            <p:cNvPr id="29735" name="Text Box 406"/>
            <p:cNvSpPr txBox="1">
              <a:spLocks noChangeArrowheads="1"/>
            </p:cNvSpPr>
            <p:nvPr/>
          </p:nvSpPr>
          <p:spPr bwMode="auto">
            <a:xfrm>
              <a:off x="4672" y="10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1</a:t>
              </a:r>
            </a:p>
          </p:txBody>
        </p:sp>
        <p:sp>
          <p:nvSpPr>
            <p:cNvPr id="29736" name="Text Box 407"/>
            <p:cNvSpPr txBox="1">
              <a:spLocks noChangeArrowheads="1"/>
            </p:cNvSpPr>
            <p:nvPr/>
          </p:nvSpPr>
          <p:spPr bwMode="auto">
            <a:xfrm>
              <a:off x="4309" y="10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4</a:t>
              </a:r>
            </a:p>
          </p:txBody>
        </p:sp>
        <p:sp>
          <p:nvSpPr>
            <p:cNvPr id="29737" name="Text Box 408"/>
            <p:cNvSpPr txBox="1">
              <a:spLocks noChangeArrowheads="1"/>
            </p:cNvSpPr>
            <p:nvPr/>
          </p:nvSpPr>
          <p:spPr bwMode="auto">
            <a:xfrm>
              <a:off x="3923" y="10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1</a:t>
              </a:r>
            </a:p>
          </p:txBody>
        </p:sp>
        <p:sp>
          <p:nvSpPr>
            <p:cNvPr id="29738" name="Text Box 423"/>
            <p:cNvSpPr txBox="1">
              <a:spLocks noChangeArrowheads="1"/>
            </p:cNvSpPr>
            <p:nvPr/>
          </p:nvSpPr>
          <p:spPr bwMode="auto">
            <a:xfrm>
              <a:off x="4185" y="1218"/>
              <a:ext cx="340" cy="625"/>
            </a:xfrm>
            <a:prstGeom prst="rect">
              <a:avLst/>
            </a:prstGeom>
            <a:noFill/>
            <a:ln w="9525" algn="ctr">
              <a:noFill/>
              <a:miter lim="800000"/>
              <a:headEnd/>
              <a:tailEnd/>
            </a:ln>
          </p:spPr>
          <p:txBody>
            <a:bodyPr lIns="0" tIns="0" rIns="0" bIns="0" anchorCtr="1">
              <a:spAutoFit/>
            </a:bodyPr>
            <a:lstStyle/>
            <a:p>
              <a:r>
                <a:rPr lang="ru-RU" sz="6600" dirty="0">
                  <a:solidFill>
                    <a:srgbClr val="002060"/>
                  </a:solidFill>
                  <a:latin typeface="Times New Roman" pitchFamily="18" charset="0"/>
                </a:rPr>
                <a:t>,</a:t>
              </a:r>
            </a:p>
          </p:txBody>
        </p:sp>
      </p:grpSp>
      <p:grpSp>
        <p:nvGrpSpPr>
          <p:cNvPr id="3" name="Group 657"/>
          <p:cNvGrpSpPr>
            <a:grpSpLocks/>
          </p:cNvGrpSpPr>
          <p:nvPr/>
        </p:nvGrpSpPr>
        <p:grpSpPr bwMode="auto">
          <a:xfrm>
            <a:off x="5731064" y="2117895"/>
            <a:ext cx="1487241" cy="1384485"/>
            <a:chOff x="4309" y="1207"/>
            <a:chExt cx="703" cy="852"/>
          </a:xfrm>
        </p:grpSpPr>
        <p:sp>
          <p:nvSpPr>
            <p:cNvPr id="29731" name="Text Box 410"/>
            <p:cNvSpPr txBox="1">
              <a:spLocks noChangeArrowheads="1"/>
            </p:cNvSpPr>
            <p:nvPr/>
          </p:nvSpPr>
          <p:spPr bwMode="auto">
            <a:xfrm>
              <a:off x="4672" y="1207"/>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6</a:t>
              </a:r>
            </a:p>
          </p:txBody>
        </p:sp>
        <p:sp>
          <p:nvSpPr>
            <p:cNvPr id="29732" name="Text Box 415"/>
            <p:cNvSpPr txBox="1">
              <a:spLocks noChangeArrowheads="1"/>
            </p:cNvSpPr>
            <p:nvPr/>
          </p:nvSpPr>
          <p:spPr bwMode="auto">
            <a:xfrm>
              <a:off x="4309" y="1207"/>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3</a:t>
              </a:r>
            </a:p>
          </p:txBody>
        </p:sp>
        <p:sp>
          <p:nvSpPr>
            <p:cNvPr id="29733" name="Text Box 424"/>
            <p:cNvSpPr txBox="1">
              <a:spLocks noChangeArrowheads="1"/>
            </p:cNvSpPr>
            <p:nvPr/>
          </p:nvSpPr>
          <p:spPr bwMode="auto">
            <a:xfrm>
              <a:off x="4490" y="1434"/>
              <a:ext cx="340" cy="625"/>
            </a:xfrm>
            <a:prstGeom prst="rect">
              <a:avLst/>
            </a:prstGeom>
            <a:noFill/>
            <a:ln w="9525" algn="ctr">
              <a:noFill/>
              <a:miter lim="800000"/>
              <a:headEnd/>
              <a:tailEnd/>
            </a:ln>
          </p:spPr>
          <p:txBody>
            <a:bodyPr lIns="0" tIns="0" rIns="0" bIns="0" anchorCtr="1">
              <a:spAutoFit/>
            </a:bodyPr>
            <a:lstStyle/>
            <a:p>
              <a:r>
                <a:rPr lang="ru-RU" sz="6600" dirty="0">
                  <a:solidFill>
                    <a:srgbClr val="002060"/>
                  </a:solidFill>
                  <a:latin typeface="Times New Roman" pitchFamily="18" charset="0"/>
                </a:rPr>
                <a:t>,</a:t>
              </a:r>
            </a:p>
          </p:txBody>
        </p:sp>
      </p:grpSp>
      <p:grpSp>
        <p:nvGrpSpPr>
          <p:cNvPr id="4" name="Group 673"/>
          <p:cNvGrpSpPr>
            <a:grpSpLocks/>
          </p:cNvGrpSpPr>
          <p:nvPr/>
        </p:nvGrpSpPr>
        <p:grpSpPr bwMode="auto">
          <a:xfrm>
            <a:off x="3334130" y="5397107"/>
            <a:ext cx="3932835" cy="1231736"/>
            <a:chOff x="3561" y="3203"/>
            <a:chExt cx="1859" cy="758"/>
          </a:xfrm>
        </p:grpSpPr>
        <p:sp>
          <p:nvSpPr>
            <p:cNvPr id="29726" name="Text Box 416"/>
            <p:cNvSpPr txBox="1">
              <a:spLocks noChangeArrowheads="1"/>
            </p:cNvSpPr>
            <p:nvPr/>
          </p:nvSpPr>
          <p:spPr bwMode="auto">
            <a:xfrm>
              <a:off x="5080" y="32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0</a:t>
              </a:r>
            </a:p>
          </p:txBody>
        </p:sp>
        <p:sp>
          <p:nvSpPr>
            <p:cNvPr id="29727" name="Text Box 417"/>
            <p:cNvSpPr txBox="1">
              <a:spLocks noChangeArrowheads="1"/>
            </p:cNvSpPr>
            <p:nvPr/>
          </p:nvSpPr>
          <p:spPr bwMode="auto">
            <a:xfrm>
              <a:off x="4695" y="32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4</a:t>
              </a:r>
            </a:p>
          </p:txBody>
        </p:sp>
        <p:sp>
          <p:nvSpPr>
            <p:cNvPr id="29728" name="Text Box 418"/>
            <p:cNvSpPr txBox="1">
              <a:spLocks noChangeArrowheads="1"/>
            </p:cNvSpPr>
            <p:nvPr/>
          </p:nvSpPr>
          <p:spPr bwMode="auto">
            <a:xfrm>
              <a:off x="4332" y="32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9</a:t>
              </a:r>
            </a:p>
          </p:txBody>
        </p:sp>
        <p:sp>
          <p:nvSpPr>
            <p:cNvPr id="29729" name="Text Box 419"/>
            <p:cNvSpPr txBox="1">
              <a:spLocks noChangeArrowheads="1"/>
            </p:cNvSpPr>
            <p:nvPr/>
          </p:nvSpPr>
          <p:spPr bwMode="auto">
            <a:xfrm>
              <a:off x="3946" y="32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0</a:t>
              </a:r>
            </a:p>
          </p:txBody>
        </p:sp>
        <p:sp>
          <p:nvSpPr>
            <p:cNvPr id="29730" name="Text Box 420"/>
            <p:cNvSpPr txBox="1">
              <a:spLocks noChangeArrowheads="1"/>
            </p:cNvSpPr>
            <p:nvPr/>
          </p:nvSpPr>
          <p:spPr bwMode="auto">
            <a:xfrm>
              <a:off x="3561" y="320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5</a:t>
              </a:r>
            </a:p>
          </p:txBody>
        </p:sp>
      </p:grpSp>
      <p:sp>
        <p:nvSpPr>
          <p:cNvPr id="7593" name="Text Box 425"/>
          <p:cNvSpPr txBox="1">
            <a:spLocks noChangeArrowheads="1"/>
          </p:cNvSpPr>
          <p:nvPr/>
        </p:nvSpPr>
        <p:spPr bwMode="auto">
          <a:xfrm>
            <a:off x="3712817" y="5772481"/>
            <a:ext cx="571202" cy="1015663"/>
          </a:xfrm>
          <a:prstGeom prst="rect">
            <a:avLst/>
          </a:prstGeom>
          <a:noFill/>
          <a:ln w="9525" algn="ctr">
            <a:noFill/>
            <a:miter lim="800000"/>
            <a:headEnd/>
            <a:tailEnd/>
          </a:ln>
        </p:spPr>
        <p:txBody>
          <a:bodyPr lIns="0" tIns="0" rIns="0" bIns="0" anchorCtr="1">
            <a:spAutoFit/>
          </a:bodyPr>
          <a:lstStyle/>
          <a:p>
            <a:r>
              <a:rPr lang="ru-RU" sz="6600" b="1" dirty="0">
                <a:solidFill>
                  <a:srgbClr val="002060"/>
                </a:solidFill>
                <a:latin typeface="Times New Roman" pitchFamily="18" charset="0"/>
              </a:rPr>
              <a:t>,</a:t>
            </a:r>
          </a:p>
        </p:txBody>
      </p:sp>
      <p:sp>
        <p:nvSpPr>
          <p:cNvPr id="7594" name="Text Box 426"/>
          <p:cNvSpPr txBox="1">
            <a:spLocks noChangeArrowheads="1"/>
          </p:cNvSpPr>
          <p:nvPr/>
        </p:nvSpPr>
        <p:spPr bwMode="auto">
          <a:xfrm>
            <a:off x="3332014" y="1896897"/>
            <a:ext cx="719292" cy="677108"/>
          </a:xfrm>
          <a:prstGeom prst="rect">
            <a:avLst/>
          </a:prstGeom>
          <a:noFill/>
          <a:ln w="9525" algn="ctr">
            <a:noFill/>
            <a:miter lim="800000"/>
            <a:headEnd/>
            <a:tailEnd/>
          </a:ln>
        </p:spPr>
        <p:txBody>
          <a:bodyPr lIns="0" tIns="0" rIns="0" bIns="0" anchorCtr="1">
            <a:spAutoFit/>
          </a:bodyPr>
          <a:lstStyle/>
          <a:p>
            <a:r>
              <a:rPr lang="ru-RU" sz="4400" dirty="0" err="1">
                <a:solidFill>
                  <a:srgbClr val="002060"/>
                </a:solidFill>
                <a:latin typeface="Tahoma" pitchFamily="34" charset="0"/>
              </a:rPr>
              <a:t>х</a:t>
            </a:r>
            <a:endParaRPr lang="ru-RU" sz="4400" dirty="0">
              <a:solidFill>
                <a:srgbClr val="002060"/>
              </a:solidFill>
              <a:latin typeface="Tahoma" pitchFamily="34" charset="0"/>
            </a:endParaRPr>
          </a:p>
        </p:txBody>
      </p:sp>
      <p:sp>
        <p:nvSpPr>
          <p:cNvPr id="7596" name="Arc 428"/>
          <p:cNvSpPr>
            <a:spLocks/>
          </p:cNvSpPr>
          <p:nvPr/>
        </p:nvSpPr>
        <p:spPr bwMode="auto">
          <a:xfrm flipV="1">
            <a:off x="5235569" y="1938326"/>
            <a:ext cx="1785950" cy="430887"/>
          </a:xfrm>
          <a:custGeom>
            <a:avLst/>
            <a:gdLst>
              <a:gd name="T0" fmla="*/ 2147483647 w 43200"/>
              <a:gd name="T1" fmla="*/ 2147483647 h 22436"/>
              <a:gd name="T2" fmla="*/ 2147483647 w 43200"/>
              <a:gd name="T3" fmla="*/ 2147483647 h 22436"/>
              <a:gd name="T4" fmla="*/ 2147483647 w 43200"/>
              <a:gd name="T5" fmla="*/ 2147483647 h 22436"/>
              <a:gd name="T6" fmla="*/ 0 60000 65536"/>
              <a:gd name="T7" fmla="*/ 0 60000 65536"/>
              <a:gd name="T8" fmla="*/ 0 60000 65536"/>
              <a:gd name="T9" fmla="*/ 0 w 43200"/>
              <a:gd name="T10" fmla="*/ 0 h 22436"/>
              <a:gd name="T11" fmla="*/ 43200 w 43200"/>
              <a:gd name="T12" fmla="*/ 22436 h 22436"/>
            </a:gdLst>
            <a:ahLst/>
            <a:cxnLst>
              <a:cxn ang="T6">
                <a:pos x="T0" y="T1"/>
              </a:cxn>
              <a:cxn ang="T7">
                <a:pos x="T2" y="T3"/>
              </a:cxn>
              <a:cxn ang="T8">
                <a:pos x="T4" y="T5"/>
              </a:cxn>
            </a:cxnLst>
            <a:rect l="T9" t="T10" r="T11" b="T12"/>
            <a:pathLst>
              <a:path w="43200" h="22436" fill="none" extrusionOk="0">
                <a:moveTo>
                  <a:pt x="16" y="22435"/>
                </a:moveTo>
                <a:cubicBezTo>
                  <a:pt x="5" y="22157"/>
                  <a:pt x="0" y="21878"/>
                  <a:pt x="0" y="21600"/>
                </a:cubicBezTo>
                <a:cubicBezTo>
                  <a:pt x="0" y="9670"/>
                  <a:pt x="9670" y="0"/>
                  <a:pt x="21600" y="0"/>
                </a:cubicBezTo>
                <a:cubicBezTo>
                  <a:pt x="33529" y="-1"/>
                  <a:pt x="43199" y="9670"/>
                  <a:pt x="43200" y="21599"/>
                </a:cubicBezTo>
              </a:path>
              <a:path w="43200" h="22436" stroke="0" extrusionOk="0">
                <a:moveTo>
                  <a:pt x="16" y="22435"/>
                </a:moveTo>
                <a:cubicBezTo>
                  <a:pt x="5" y="22157"/>
                  <a:pt x="0" y="21878"/>
                  <a:pt x="0" y="21600"/>
                </a:cubicBezTo>
                <a:cubicBezTo>
                  <a:pt x="0" y="9670"/>
                  <a:pt x="9670" y="0"/>
                  <a:pt x="21600" y="0"/>
                </a:cubicBezTo>
                <a:cubicBezTo>
                  <a:pt x="33529" y="-1"/>
                  <a:pt x="43199" y="9670"/>
                  <a:pt x="43200" y="21599"/>
                </a:cubicBezTo>
                <a:lnTo>
                  <a:pt x="21600" y="21600"/>
                </a:lnTo>
                <a:close/>
              </a:path>
            </a:pathLst>
          </a:custGeom>
          <a:noFill/>
          <a:ln w="38100">
            <a:solidFill>
              <a:schemeClr val="tx1"/>
            </a:solidFill>
            <a:round/>
            <a:headEnd/>
            <a:tailEnd/>
          </a:ln>
        </p:spPr>
        <p:txBody>
          <a:bodyPr wrap="square" lIns="0" tIns="0" rIns="0" bIns="0" anchor="ctr">
            <a:spAutoFit/>
          </a:bodyPr>
          <a:lstStyle/>
          <a:p>
            <a:endParaRPr lang="ru-RU" sz="2800">
              <a:solidFill>
                <a:srgbClr val="002060"/>
              </a:solidFill>
              <a:latin typeface="Verdana" pitchFamily="34" charset="0"/>
            </a:endParaRPr>
          </a:p>
        </p:txBody>
      </p:sp>
      <p:sp>
        <p:nvSpPr>
          <p:cNvPr id="7646" name="Line 478"/>
          <p:cNvSpPr>
            <a:spLocks noChangeShapeType="1"/>
          </p:cNvSpPr>
          <p:nvPr/>
        </p:nvSpPr>
        <p:spPr bwMode="auto">
          <a:xfrm>
            <a:off x="4188818" y="3505630"/>
            <a:ext cx="3262200" cy="0"/>
          </a:xfrm>
          <a:prstGeom prst="line">
            <a:avLst/>
          </a:prstGeom>
          <a:noFill/>
          <a:ln w="57150">
            <a:solidFill>
              <a:schemeClr val="tx1"/>
            </a:solidFill>
            <a:round/>
            <a:headEnd/>
            <a:tailEnd/>
          </a:ln>
        </p:spPr>
        <p:txBody>
          <a:bodyPr lIns="0" tIns="0" rIns="0" bIns="0">
            <a:spAutoFit/>
          </a:bodyPr>
          <a:lstStyle/>
          <a:p>
            <a:endParaRPr lang="ru-RU" sz="2800">
              <a:solidFill>
                <a:srgbClr val="002060"/>
              </a:solidFill>
            </a:endParaRPr>
          </a:p>
        </p:txBody>
      </p:sp>
      <p:grpSp>
        <p:nvGrpSpPr>
          <p:cNvPr id="5" name="Group 656"/>
          <p:cNvGrpSpPr>
            <a:grpSpLocks/>
          </p:cNvGrpSpPr>
          <p:nvPr/>
        </p:nvGrpSpPr>
        <p:grpSpPr bwMode="auto">
          <a:xfrm>
            <a:off x="1150867" y="5352692"/>
            <a:ext cx="3167000" cy="1662357"/>
            <a:chOff x="544" y="3294"/>
            <a:chExt cx="1497" cy="1023"/>
          </a:xfrm>
        </p:grpSpPr>
        <p:sp>
          <p:nvSpPr>
            <p:cNvPr id="29722" name="Text Box 545"/>
            <p:cNvSpPr txBox="1">
              <a:spLocks noChangeArrowheads="1"/>
            </p:cNvSpPr>
            <p:nvPr/>
          </p:nvSpPr>
          <p:spPr bwMode="auto">
            <a:xfrm>
              <a:off x="1701" y="3294"/>
              <a:ext cx="340" cy="1023"/>
            </a:xfrm>
            <a:prstGeom prst="rect">
              <a:avLst/>
            </a:prstGeom>
            <a:noFill/>
            <a:ln w="9525" algn="ctr">
              <a:noFill/>
              <a:miter lim="800000"/>
              <a:headEnd/>
              <a:tailEnd/>
            </a:ln>
          </p:spPr>
          <p:txBody>
            <a:bodyPr lIns="0" tIns="0" rIns="0" bIns="0" anchorCtr="1">
              <a:spAutoFit/>
            </a:bodyPr>
            <a:lstStyle/>
            <a:p>
              <a:endParaRPr lang="ru-RU" sz="10800" dirty="0">
                <a:latin typeface="Times New Roman" pitchFamily="18" charset="0"/>
              </a:endParaRPr>
            </a:p>
          </p:txBody>
        </p:sp>
        <p:sp>
          <p:nvSpPr>
            <p:cNvPr id="29723" name="Text Box 546"/>
            <p:cNvSpPr txBox="1">
              <a:spLocks noChangeArrowheads="1"/>
            </p:cNvSpPr>
            <p:nvPr/>
          </p:nvSpPr>
          <p:spPr bwMode="auto">
            <a:xfrm>
              <a:off x="1338" y="3294"/>
              <a:ext cx="340" cy="1023"/>
            </a:xfrm>
            <a:prstGeom prst="rect">
              <a:avLst/>
            </a:prstGeom>
            <a:noFill/>
            <a:ln w="9525" algn="ctr">
              <a:noFill/>
              <a:miter lim="800000"/>
              <a:headEnd/>
              <a:tailEnd/>
            </a:ln>
          </p:spPr>
          <p:txBody>
            <a:bodyPr lIns="0" tIns="0" rIns="0" bIns="0" anchorCtr="1">
              <a:spAutoFit/>
            </a:bodyPr>
            <a:lstStyle/>
            <a:p>
              <a:endParaRPr lang="ru-RU" sz="10800" dirty="0">
                <a:latin typeface="Times New Roman" pitchFamily="18" charset="0"/>
              </a:endParaRPr>
            </a:p>
          </p:txBody>
        </p:sp>
        <p:sp>
          <p:nvSpPr>
            <p:cNvPr id="29724" name="Text Box 547"/>
            <p:cNvSpPr txBox="1">
              <a:spLocks noChangeArrowheads="1"/>
            </p:cNvSpPr>
            <p:nvPr/>
          </p:nvSpPr>
          <p:spPr bwMode="auto">
            <a:xfrm>
              <a:off x="907" y="3294"/>
              <a:ext cx="340" cy="1023"/>
            </a:xfrm>
            <a:prstGeom prst="rect">
              <a:avLst/>
            </a:prstGeom>
            <a:noFill/>
            <a:ln w="9525" algn="ctr">
              <a:noFill/>
              <a:miter lim="800000"/>
              <a:headEnd/>
              <a:tailEnd/>
            </a:ln>
          </p:spPr>
          <p:txBody>
            <a:bodyPr lIns="0" tIns="0" rIns="0" bIns="0" anchorCtr="1">
              <a:spAutoFit/>
            </a:bodyPr>
            <a:lstStyle/>
            <a:p>
              <a:endParaRPr lang="ru-RU" sz="10800" dirty="0">
                <a:latin typeface="Times New Roman" pitchFamily="18" charset="0"/>
              </a:endParaRPr>
            </a:p>
          </p:txBody>
        </p:sp>
        <p:sp>
          <p:nvSpPr>
            <p:cNvPr id="29725" name="Text Box 548"/>
            <p:cNvSpPr txBox="1">
              <a:spLocks noChangeArrowheads="1"/>
            </p:cNvSpPr>
            <p:nvPr/>
          </p:nvSpPr>
          <p:spPr bwMode="auto">
            <a:xfrm>
              <a:off x="544" y="3294"/>
              <a:ext cx="340" cy="1023"/>
            </a:xfrm>
            <a:prstGeom prst="rect">
              <a:avLst/>
            </a:prstGeom>
            <a:noFill/>
            <a:ln w="9525" algn="ctr">
              <a:noFill/>
              <a:miter lim="800000"/>
              <a:headEnd/>
              <a:tailEnd/>
            </a:ln>
          </p:spPr>
          <p:txBody>
            <a:bodyPr lIns="0" tIns="0" rIns="0" bIns="0" anchorCtr="1">
              <a:spAutoFit/>
            </a:bodyPr>
            <a:lstStyle/>
            <a:p>
              <a:endParaRPr lang="ru-RU" sz="10800" dirty="0">
                <a:latin typeface="Times New Roman" pitchFamily="18" charset="0"/>
              </a:endParaRPr>
            </a:p>
          </p:txBody>
        </p:sp>
      </p:grpSp>
      <p:sp>
        <p:nvSpPr>
          <p:cNvPr id="7826" name="Arc 658"/>
          <p:cNvSpPr>
            <a:spLocks/>
          </p:cNvSpPr>
          <p:nvPr/>
        </p:nvSpPr>
        <p:spPr bwMode="auto">
          <a:xfrm flipV="1">
            <a:off x="6521453" y="2867020"/>
            <a:ext cx="714380" cy="430887"/>
          </a:xfrm>
          <a:custGeom>
            <a:avLst/>
            <a:gdLst>
              <a:gd name="T0" fmla="*/ 2147483647 w 43200"/>
              <a:gd name="T1" fmla="*/ 2147483647 h 22436"/>
              <a:gd name="T2" fmla="*/ 2147483647 w 43200"/>
              <a:gd name="T3" fmla="*/ 2147483647 h 22436"/>
              <a:gd name="T4" fmla="*/ 2147483647 w 43200"/>
              <a:gd name="T5" fmla="*/ 2147483647 h 22436"/>
              <a:gd name="T6" fmla="*/ 0 60000 65536"/>
              <a:gd name="T7" fmla="*/ 0 60000 65536"/>
              <a:gd name="T8" fmla="*/ 0 60000 65536"/>
              <a:gd name="T9" fmla="*/ 0 w 43200"/>
              <a:gd name="T10" fmla="*/ 0 h 22436"/>
              <a:gd name="T11" fmla="*/ 43200 w 43200"/>
              <a:gd name="T12" fmla="*/ 22436 h 22436"/>
            </a:gdLst>
            <a:ahLst/>
            <a:cxnLst>
              <a:cxn ang="T6">
                <a:pos x="T0" y="T1"/>
              </a:cxn>
              <a:cxn ang="T7">
                <a:pos x="T2" y="T3"/>
              </a:cxn>
              <a:cxn ang="T8">
                <a:pos x="T4" y="T5"/>
              </a:cxn>
            </a:cxnLst>
            <a:rect l="T9" t="T10" r="T11" b="T12"/>
            <a:pathLst>
              <a:path w="43200" h="22436" fill="none" extrusionOk="0">
                <a:moveTo>
                  <a:pt x="16" y="22435"/>
                </a:moveTo>
                <a:cubicBezTo>
                  <a:pt x="5" y="22157"/>
                  <a:pt x="0" y="21878"/>
                  <a:pt x="0" y="21600"/>
                </a:cubicBezTo>
                <a:cubicBezTo>
                  <a:pt x="0" y="9670"/>
                  <a:pt x="9670" y="0"/>
                  <a:pt x="21600" y="0"/>
                </a:cubicBezTo>
                <a:cubicBezTo>
                  <a:pt x="33529" y="-1"/>
                  <a:pt x="43199" y="9670"/>
                  <a:pt x="43200" y="21599"/>
                </a:cubicBezTo>
              </a:path>
              <a:path w="43200" h="22436" stroke="0" extrusionOk="0">
                <a:moveTo>
                  <a:pt x="16" y="22435"/>
                </a:moveTo>
                <a:cubicBezTo>
                  <a:pt x="5" y="22157"/>
                  <a:pt x="0" y="21878"/>
                  <a:pt x="0" y="21600"/>
                </a:cubicBezTo>
                <a:cubicBezTo>
                  <a:pt x="0" y="9670"/>
                  <a:pt x="9670" y="0"/>
                  <a:pt x="21600" y="0"/>
                </a:cubicBezTo>
                <a:cubicBezTo>
                  <a:pt x="33529" y="-1"/>
                  <a:pt x="43199" y="9670"/>
                  <a:pt x="43200" y="21599"/>
                </a:cubicBezTo>
                <a:lnTo>
                  <a:pt x="21600" y="21600"/>
                </a:lnTo>
                <a:close/>
              </a:path>
            </a:pathLst>
          </a:custGeom>
          <a:noFill/>
          <a:ln w="101600" cmpd="tri">
            <a:solidFill>
              <a:schemeClr val="tx1"/>
            </a:solidFill>
            <a:round/>
            <a:headEnd/>
            <a:tailEnd/>
          </a:ln>
        </p:spPr>
        <p:txBody>
          <a:bodyPr wrap="square" lIns="0" tIns="0" rIns="0" bIns="0" anchor="ctr">
            <a:spAutoFit/>
          </a:bodyPr>
          <a:lstStyle/>
          <a:p>
            <a:endParaRPr lang="ru-RU" sz="2800">
              <a:solidFill>
                <a:srgbClr val="002060"/>
              </a:solidFill>
              <a:latin typeface="Verdana" pitchFamily="34" charset="0"/>
            </a:endParaRPr>
          </a:p>
        </p:txBody>
      </p:sp>
      <p:sp>
        <p:nvSpPr>
          <p:cNvPr id="7827" name="Line 659"/>
          <p:cNvSpPr>
            <a:spLocks noChangeShapeType="1"/>
          </p:cNvSpPr>
          <p:nvPr/>
        </p:nvSpPr>
        <p:spPr bwMode="auto">
          <a:xfrm>
            <a:off x="3236813" y="5626232"/>
            <a:ext cx="4222666" cy="0"/>
          </a:xfrm>
          <a:prstGeom prst="line">
            <a:avLst/>
          </a:prstGeom>
          <a:noFill/>
          <a:ln w="57150">
            <a:solidFill>
              <a:schemeClr val="tx1"/>
            </a:solidFill>
            <a:round/>
            <a:headEnd/>
            <a:tailEnd/>
          </a:ln>
        </p:spPr>
        <p:txBody>
          <a:bodyPr lIns="0" tIns="0" rIns="0" bIns="0">
            <a:spAutoFit/>
          </a:bodyPr>
          <a:lstStyle/>
          <a:p>
            <a:endParaRPr lang="ru-RU" sz="2800">
              <a:solidFill>
                <a:srgbClr val="002060"/>
              </a:solidFill>
            </a:endParaRPr>
          </a:p>
        </p:txBody>
      </p:sp>
      <p:grpSp>
        <p:nvGrpSpPr>
          <p:cNvPr id="6" name="Group 666"/>
          <p:cNvGrpSpPr>
            <a:grpSpLocks/>
          </p:cNvGrpSpPr>
          <p:nvPr/>
        </p:nvGrpSpPr>
        <p:grpSpPr bwMode="auto">
          <a:xfrm>
            <a:off x="4092561" y="3438524"/>
            <a:ext cx="3167000" cy="1231736"/>
            <a:chOff x="3923" y="1933"/>
            <a:chExt cx="1497" cy="758"/>
          </a:xfrm>
        </p:grpSpPr>
        <p:sp>
          <p:nvSpPr>
            <p:cNvPr id="29718" name="Text Box 661"/>
            <p:cNvSpPr txBox="1">
              <a:spLocks noChangeArrowheads="1"/>
            </p:cNvSpPr>
            <p:nvPr/>
          </p:nvSpPr>
          <p:spPr bwMode="auto">
            <a:xfrm>
              <a:off x="5080" y="193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0</a:t>
              </a:r>
            </a:p>
          </p:txBody>
        </p:sp>
        <p:sp>
          <p:nvSpPr>
            <p:cNvPr id="29719" name="Text Box 662"/>
            <p:cNvSpPr txBox="1">
              <a:spLocks noChangeArrowheads="1"/>
            </p:cNvSpPr>
            <p:nvPr/>
          </p:nvSpPr>
          <p:spPr bwMode="auto">
            <a:xfrm>
              <a:off x="4672" y="193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9</a:t>
              </a:r>
            </a:p>
          </p:txBody>
        </p:sp>
        <p:sp>
          <p:nvSpPr>
            <p:cNvPr id="29720" name="Text Box 663"/>
            <p:cNvSpPr txBox="1">
              <a:spLocks noChangeArrowheads="1"/>
            </p:cNvSpPr>
            <p:nvPr/>
          </p:nvSpPr>
          <p:spPr bwMode="auto">
            <a:xfrm>
              <a:off x="4309" y="193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4</a:t>
              </a:r>
            </a:p>
          </p:txBody>
        </p:sp>
        <p:sp>
          <p:nvSpPr>
            <p:cNvPr id="29721" name="Text Box 664"/>
            <p:cNvSpPr txBox="1">
              <a:spLocks noChangeArrowheads="1"/>
            </p:cNvSpPr>
            <p:nvPr/>
          </p:nvSpPr>
          <p:spPr bwMode="auto">
            <a:xfrm>
              <a:off x="3923" y="193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8</a:t>
              </a:r>
            </a:p>
          </p:txBody>
        </p:sp>
      </p:grpSp>
      <p:grpSp>
        <p:nvGrpSpPr>
          <p:cNvPr id="7" name="Group 667"/>
          <p:cNvGrpSpPr>
            <a:grpSpLocks/>
          </p:cNvGrpSpPr>
          <p:nvPr/>
        </p:nvGrpSpPr>
        <p:grpSpPr bwMode="auto">
          <a:xfrm>
            <a:off x="3332015" y="4309994"/>
            <a:ext cx="2951211" cy="1273986"/>
            <a:chOff x="3923" y="1907"/>
            <a:chExt cx="1497" cy="784"/>
          </a:xfrm>
        </p:grpSpPr>
        <p:sp>
          <p:nvSpPr>
            <p:cNvPr id="29714" name="Text Box 668"/>
            <p:cNvSpPr txBox="1">
              <a:spLocks noChangeArrowheads="1"/>
            </p:cNvSpPr>
            <p:nvPr/>
          </p:nvSpPr>
          <p:spPr bwMode="auto">
            <a:xfrm>
              <a:off x="5080" y="193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5</a:t>
              </a:r>
            </a:p>
          </p:txBody>
        </p:sp>
        <p:sp>
          <p:nvSpPr>
            <p:cNvPr id="29715" name="Text Box 669"/>
            <p:cNvSpPr txBox="1">
              <a:spLocks noChangeArrowheads="1"/>
            </p:cNvSpPr>
            <p:nvPr/>
          </p:nvSpPr>
          <p:spPr bwMode="auto">
            <a:xfrm>
              <a:off x="4672" y="1933"/>
              <a:ext cx="41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4</a:t>
              </a:r>
            </a:p>
          </p:txBody>
        </p:sp>
        <p:sp>
          <p:nvSpPr>
            <p:cNvPr id="29716" name="Text Box 670"/>
            <p:cNvSpPr txBox="1">
              <a:spLocks noChangeArrowheads="1"/>
            </p:cNvSpPr>
            <p:nvPr/>
          </p:nvSpPr>
          <p:spPr bwMode="auto">
            <a:xfrm>
              <a:off x="4261" y="1907"/>
              <a:ext cx="435"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2</a:t>
              </a:r>
            </a:p>
          </p:txBody>
        </p:sp>
        <p:sp>
          <p:nvSpPr>
            <p:cNvPr id="29717" name="Text Box 671"/>
            <p:cNvSpPr txBox="1">
              <a:spLocks noChangeArrowheads="1"/>
            </p:cNvSpPr>
            <p:nvPr/>
          </p:nvSpPr>
          <p:spPr bwMode="auto">
            <a:xfrm>
              <a:off x="3923" y="1933"/>
              <a:ext cx="340" cy="758"/>
            </a:xfrm>
            <a:prstGeom prst="rect">
              <a:avLst/>
            </a:prstGeom>
            <a:noFill/>
            <a:ln w="9525" algn="ctr">
              <a:noFill/>
              <a:miter lim="800000"/>
              <a:headEnd/>
              <a:tailEnd/>
            </a:ln>
          </p:spPr>
          <p:txBody>
            <a:bodyPr lIns="0" tIns="0" rIns="0" bIns="0" anchorCtr="1">
              <a:spAutoFit/>
            </a:bodyPr>
            <a:lstStyle/>
            <a:p>
              <a:r>
                <a:rPr lang="ru-RU" sz="8000" dirty="0">
                  <a:solidFill>
                    <a:srgbClr val="002060"/>
                  </a:solidFill>
                  <a:latin typeface="Times New Roman" pitchFamily="18" charset="0"/>
                </a:rPr>
                <a:t>4</a:t>
              </a:r>
            </a:p>
          </p:txBody>
        </p:sp>
      </p:grpSp>
      <p:sp>
        <p:nvSpPr>
          <p:cNvPr id="7840" name="Text Box 672"/>
          <p:cNvSpPr txBox="1">
            <a:spLocks noChangeArrowheads="1"/>
          </p:cNvSpPr>
          <p:nvPr/>
        </p:nvSpPr>
        <p:spPr bwMode="auto">
          <a:xfrm>
            <a:off x="2856013" y="3856084"/>
            <a:ext cx="666403" cy="923330"/>
          </a:xfrm>
          <a:prstGeom prst="rect">
            <a:avLst/>
          </a:prstGeom>
          <a:noFill/>
          <a:ln w="9525" algn="ctr">
            <a:noFill/>
            <a:miter lim="800000"/>
            <a:headEnd/>
            <a:tailEnd/>
          </a:ln>
        </p:spPr>
        <p:txBody>
          <a:bodyPr lIns="0" tIns="0" rIns="0" bIns="0" anchorCtr="1">
            <a:spAutoFit/>
          </a:bodyPr>
          <a:lstStyle/>
          <a:p>
            <a:r>
              <a:rPr lang="en-US" sz="6000" dirty="0">
                <a:solidFill>
                  <a:srgbClr val="002060"/>
                </a:solidFill>
                <a:latin typeface="Tahoma" pitchFamily="34" charset="0"/>
              </a:rPr>
              <a:t>+</a:t>
            </a:r>
          </a:p>
        </p:txBody>
      </p:sp>
      <p:grpSp>
        <p:nvGrpSpPr>
          <p:cNvPr id="8" name="Group 679"/>
          <p:cNvGrpSpPr>
            <a:grpSpLocks/>
          </p:cNvGrpSpPr>
          <p:nvPr/>
        </p:nvGrpSpPr>
        <p:grpSpPr bwMode="auto">
          <a:xfrm>
            <a:off x="4163999" y="6296044"/>
            <a:ext cx="3046413" cy="431902"/>
            <a:chOff x="3969" y="3906"/>
            <a:chExt cx="1474" cy="202"/>
          </a:xfrm>
        </p:grpSpPr>
        <p:sp>
          <p:nvSpPr>
            <p:cNvPr id="29712" name="Arc 677"/>
            <p:cNvSpPr>
              <a:spLocks/>
            </p:cNvSpPr>
            <p:nvPr/>
          </p:nvSpPr>
          <p:spPr bwMode="auto">
            <a:xfrm flipV="1">
              <a:off x="3969" y="3906"/>
              <a:ext cx="317" cy="202"/>
            </a:xfrm>
            <a:custGeom>
              <a:avLst/>
              <a:gdLst>
                <a:gd name="T0" fmla="*/ 0 w 43200"/>
                <a:gd name="T1" fmla="*/ 0 h 22436"/>
                <a:gd name="T2" fmla="*/ 0 w 43200"/>
                <a:gd name="T3" fmla="*/ 0 h 22436"/>
                <a:gd name="T4" fmla="*/ 0 w 43200"/>
                <a:gd name="T5" fmla="*/ 0 h 22436"/>
                <a:gd name="T6" fmla="*/ 0 60000 65536"/>
                <a:gd name="T7" fmla="*/ 0 60000 65536"/>
                <a:gd name="T8" fmla="*/ 0 60000 65536"/>
                <a:gd name="T9" fmla="*/ 0 w 43200"/>
                <a:gd name="T10" fmla="*/ 0 h 22436"/>
                <a:gd name="T11" fmla="*/ 43200 w 43200"/>
                <a:gd name="T12" fmla="*/ 22436 h 22436"/>
              </a:gdLst>
              <a:ahLst/>
              <a:cxnLst>
                <a:cxn ang="T6">
                  <a:pos x="T0" y="T1"/>
                </a:cxn>
                <a:cxn ang="T7">
                  <a:pos x="T2" y="T3"/>
                </a:cxn>
                <a:cxn ang="T8">
                  <a:pos x="T4" y="T5"/>
                </a:cxn>
              </a:cxnLst>
              <a:rect l="T9" t="T10" r="T11" b="T12"/>
              <a:pathLst>
                <a:path w="43200" h="22436" fill="none" extrusionOk="0">
                  <a:moveTo>
                    <a:pt x="16" y="22435"/>
                  </a:moveTo>
                  <a:cubicBezTo>
                    <a:pt x="5" y="22157"/>
                    <a:pt x="0" y="21878"/>
                    <a:pt x="0" y="21600"/>
                  </a:cubicBezTo>
                  <a:cubicBezTo>
                    <a:pt x="0" y="9670"/>
                    <a:pt x="9670" y="0"/>
                    <a:pt x="21600" y="0"/>
                  </a:cubicBezTo>
                  <a:cubicBezTo>
                    <a:pt x="33529" y="-1"/>
                    <a:pt x="43199" y="9670"/>
                    <a:pt x="43200" y="21599"/>
                  </a:cubicBezTo>
                </a:path>
                <a:path w="43200" h="22436" stroke="0" extrusionOk="0">
                  <a:moveTo>
                    <a:pt x="16" y="22435"/>
                  </a:moveTo>
                  <a:cubicBezTo>
                    <a:pt x="5" y="22157"/>
                    <a:pt x="0" y="21878"/>
                    <a:pt x="0" y="21600"/>
                  </a:cubicBezTo>
                  <a:cubicBezTo>
                    <a:pt x="0" y="9670"/>
                    <a:pt x="9670" y="0"/>
                    <a:pt x="21600" y="0"/>
                  </a:cubicBezTo>
                  <a:cubicBezTo>
                    <a:pt x="33529" y="-1"/>
                    <a:pt x="43199" y="9670"/>
                    <a:pt x="43200" y="21599"/>
                  </a:cubicBezTo>
                  <a:lnTo>
                    <a:pt x="21600" y="21600"/>
                  </a:lnTo>
                  <a:close/>
                </a:path>
              </a:pathLst>
            </a:custGeom>
            <a:noFill/>
            <a:ln w="101600" cmpd="tri">
              <a:solidFill>
                <a:schemeClr val="tx1"/>
              </a:solidFill>
              <a:round/>
              <a:headEnd/>
              <a:tailEnd/>
            </a:ln>
          </p:spPr>
          <p:txBody>
            <a:bodyPr lIns="0" tIns="0" rIns="0" bIns="0" anchor="ctr">
              <a:spAutoFit/>
            </a:bodyPr>
            <a:lstStyle/>
            <a:p>
              <a:endParaRPr lang="ru-RU" sz="2800">
                <a:solidFill>
                  <a:srgbClr val="002060"/>
                </a:solidFill>
                <a:latin typeface="Verdana" pitchFamily="34" charset="0"/>
              </a:endParaRPr>
            </a:p>
          </p:txBody>
        </p:sp>
        <p:sp>
          <p:nvSpPr>
            <p:cNvPr id="29713" name="Arc 678"/>
            <p:cNvSpPr>
              <a:spLocks/>
            </p:cNvSpPr>
            <p:nvPr/>
          </p:nvSpPr>
          <p:spPr bwMode="auto">
            <a:xfrm flipV="1">
              <a:off x="4332" y="3906"/>
              <a:ext cx="1111" cy="202"/>
            </a:xfrm>
            <a:custGeom>
              <a:avLst/>
              <a:gdLst>
                <a:gd name="T0" fmla="*/ 0 w 43200"/>
                <a:gd name="T1" fmla="*/ 0 h 22436"/>
                <a:gd name="T2" fmla="*/ 0 w 43200"/>
                <a:gd name="T3" fmla="*/ 0 h 22436"/>
                <a:gd name="T4" fmla="*/ 0 w 43200"/>
                <a:gd name="T5" fmla="*/ 0 h 22436"/>
                <a:gd name="T6" fmla="*/ 0 60000 65536"/>
                <a:gd name="T7" fmla="*/ 0 60000 65536"/>
                <a:gd name="T8" fmla="*/ 0 60000 65536"/>
                <a:gd name="T9" fmla="*/ 0 w 43200"/>
                <a:gd name="T10" fmla="*/ 0 h 22436"/>
                <a:gd name="T11" fmla="*/ 43200 w 43200"/>
                <a:gd name="T12" fmla="*/ 22436 h 22436"/>
              </a:gdLst>
              <a:ahLst/>
              <a:cxnLst>
                <a:cxn ang="T6">
                  <a:pos x="T0" y="T1"/>
                </a:cxn>
                <a:cxn ang="T7">
                  <a:pos x="T2" y="T3"/>
                </a:cxn>
                <a:cxn ang="T8">
                  <a:pos x="T4" y="T5"/>
                </a:cxn>
              </a:cxnLst>
              <a:rect l="T9" t="T10" r="T11" b="T12"/>
              <a:pathLst>
                <a:path w="43200" h="22436" fill="none" extrusionOk="0">
                  <a:moveTo>
                    <a:pt x="16" y="22435"/>
                  </a:moveTo>
                  <a:cubicBezTo>
                    <a:pt x="5" y="22157"/>
                    <a:pt x="0" y="21878"/>
                    <a:pt x="0" y="21600"/>
                  </a:cubicBezTo>
                  <a:cubicBezTo>
                    <a:pt x="0" y="9670"/>
                    <a:pt x="9670" y="0"/>
                    <a:pt x="21600" y="0"/>
                  </a:cubicBezTo>
                  <a:cubicBezTo>
                    <a:pt x="33529" y="-1"/>
                    <a:pt x="43199" y="9670"/>
                    <a:pt x="43200" y="21599"/>
                  </a:cubicBezTo>
                </a:path>
                <a:path w="43200" h="22436" stroke="0" extrusionOk="0">
                  <a:moveTo>
                    <a:pt x="16" y="22435"/>
                  </a:moveTo>
                  <a:cubicBezTo>
                    <a:pt x="5" y="22157"/>
                    <a:pt x="0" y="21878"/>
                    <a:pt x="0" y="21600"/>
                  </a:cubicBezTo>
                  <a:cubicBezTo>
                    <a:pt x="0" y="9670"/>
                    <a:pt x="9670" y="0"/>
                    <a:pt x="21600" y="0"/>
                  </a:cubicBezTo>
                  <a:cubicBezTo>
                    <a:pt x="33529" y="-1"/>
                    <a:pt x="43199" y="9670"/>
                    <a:pt x="43200" y="21599"/>
                  </a:cubicBezTo>
                  <a:lnTo>
                    <a:pt x="21600" y="21600"/>
                  </a:lnTo>
                  <a:close/>
                </a:path>
              </a:pathLst>
            </a:custGeom>
            <a:noFill/>
            <a:ln w="38100">
              <a:solidFill>
                <a:schemeClr val="tx1"/>
              </a:solidFill>
              <a:round/>
              <a:headEnd/>
              <a:tailEnd/>
            </a:ln>
          </p:spPr>
          <p:txBody>
            <a:bodyPr lIns="0" tIns="0" rIns="0" bIns="0" anchor="ctr">
              <a:spAutoFit/>
            </a:bodyPr>
            <a:lstStyle/>
            <a:p>
              <a:endParaRPr lang="ru-RU" sz="2800">
                <a:solidFill>
                  <a:srgbClr val="002060"/>
                </a:solidFill>
                <a:latin typeface="Verdana" pitchFamily="34" charset="0"/>
              </a:endParaRPr>
            </a:p>
          </p:txBody>
        </p:sp>
      </p:grpSp>
      <p:sp>
        <p:nvSpPr>
          <p:cNvPr id="47" name="Прямоугольник 46"/>
          <p:cNvSpPr/>
          <p:nvPr/>
        </p:nvSpPr>
        <p:spPr>
          <a:xfrm>
            <a:off x="4401891" y="80938"/>
            <a:ext cx="2619628" cy="1015663"/>
          </a:xfrm>
          <a:prstGeom prst="rect">
            <a:avLst/>
          </a:prstGeom>
        </p:spPr>
        <p:txBody>
          <a:bodyPr wrap="none">
            <a:spAutoFit/>
          </a:bodyPr>
          <a:lstStyle/>
          <a:p>
            <a:pPr algn="ctr"/>
            <a:r>
              <a:rPr lang="en-US" sz="6000" b="1" dirty="0" smtClean="0">
                <a:solidFill>
                  <a:schemeClr val="bg1"/>
                </a:solidFill>
                <a:latin typeface="Arial" pitchFamily="34" charset="0"/>
                <a:cs typeface="Arial" pitchFamily="34" charset="0"/>
              </a:rPr>
              <a:t>MISOL</a:t>
            </a:r>
            <a:endParaRPr lang="ru-RU" sz="6000" b="1" dirty="0">
              <a:solidFill>
                <a:schemeClr val="bg1"/>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594"/>
                                        </p:tgtEl>
                                        <p:attrNameLst>
                                          <p:attrName>style.visibility</p:attrName>
                                        </p:attrNameLst>
                                      </p:cBhvr>
                                      <p:to>
                                        <p:strVal val="visible"/>
                                      </p:to>
                                    </p:set>
                                    <p:animEffect transition="in" filter="wipe(left)">
                                      <p:cBhvr>
                                        <p:cTn id="10" dur="3000"/>
                                        <p:tgtEl>
                                          <p:spTgt spid="759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3000"/>
                                        <p:tgtEl>
                                          <p:spTgt spid="3"/>
                                        </p:tgtEl>
                                      </p:cBhvr>
                                    </p:animEffect>
                                  </p:childTnLst>
                                </p:cTn>
                              </p:par>
                            </p:childTnLst>
                          </p:cTn>
                        </p:par>
                        <p:par>
                          <p:cTn id="16" fill="hold">
                            <p:stCondLst>
                              <p:cond delay="3000"/>
                            </p:stCondLst>
                            <p:childTnLst>
                              <p:par>
                                <p:cTn id="17" presetID="22" presetClass="entr" presetSubtype="8" fill="hold" grpId="0" nodeType="afterEffect">
                                  <p:stCondLst>
                                    <p:cond delay="500"/>
                                  </p:stCondLst>
                                  <p:childTnLst>
                                    <p:set>
                                      <p:cBhvr>
                                        <p:cTn id="18" dur="1" fill="hold">
                                          <p:stCondLst>
                                            <p:cond delay="0"/>
                                          </p:stCondLst>
                                        </p:cTn>
                                        <p:tgtEl>
                                          <p:spTgt spid="7646"/>
                                        </p:tgtEl>
                                        <p:attrNameLst>
                                          <p:attrName>style.visibility</p:attrName>
                                        </p:attrNameLst>
                                      </p:cBhvr>
                                      <p:to>
                                        <p:strVal val="visible"/>
                                      </p:to>
                                    </p:set>
                                    <p:animEffect transition="in" filter="wipe(left)">
                                      <p:cBhvr>
                                        <p:cTn id="19" dur="1000"/>
                                        <p:tgtEl>
                                          <p:spTgt spid="764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right)">
                                      <p:cBhvr>
                                        <p:cTn id="24" dur="3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right)">
                                      <p:cBhvr>
                                        <p:cTn id="29" dur="3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7840"/>
                                        </p:tgtEl>
                                        <p:attrNameLst>
                                          <p:attrName>style.visibility</p:attrName>
                                        </p:attrNameLst>
                                      </p:cBhvr>
                                      <p:to>
                                        <p:strVal val="visible"/>
                                      </p:to>
                                    </p:set>
                                    <p:animEffect transition="in" filter="wipe(left)">
                                      <p:cBhvr>
                                        <p:cTn id="34" dur="2000"/>
                                        <p:tgtEl>
                                          <p:spTgt spid="7840"/>
                                        </p:tgtEl>
                                      </p:cBhvr>
                                    </p:animEffect>
                                  </p:childTnLst>
                                </p:cTn>
                              </p:par>
                            </p:childTnLst>
                          </p:cTn>
                        </p:par>
                        <p:par>
                          <p:cTn id="35" fill="hold">
                            <p:stCondLst>
                              <p:cond delay="2000"/>
                            </p:stCondLst>
                            <p:childTnLst>
                              <p:par>
                                <p:cTn id="36" presetID="22" presetClass="entr" presetSubtype="8" fill="hold" grpId="0" nodeType="afterEffect">
                                  <p:stCondLst>
                                    <p:cond delay="500"/>
                                  </p:stCondLst>
                                  <p:childTnLst>
                                    <p:set>
                                      <p:cBhvr>
                                        <p:cTn id="37" dur="1" fill="hold">
                                          <p:stCondLst>
                                            <p:cond delay="0"/>
                                          </p:stCondLst>
                                        </p:cTn>
                                        <p:tgtEl>
                                          <p:spTgt spid="7827"/>
                                        </p:tgtEl>
                                        <p:attrNameLst>
                                          <p:attrName>style.visibility</p:attrName>
                                        </p:attrNameLst>
                                      </p:cBhvr>
                                      <p:to>
                                        <p:strVal val="visible"/>
                                      </p:to>
                                    </p:set>
                                    <p:animEffect transition="in" filter="wipe(left)">
                                      <p:cBhvr>
                                        <p:cTn id="38" dur="1000"/>
                                        <p:tgtEl>
                                          <p:spTgt spid="7827"/>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2"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right)">
                                      <p:cBhvr>
                                        <p:cTn id="43" dur="5000"/>
                                        <p:tgtEl>
                                          <p:spTgt spid="4"/>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7596"/>
                                        </p:tgtEl>
                                        <p:attrNameLst>
                                          <p:attrName>style.visibility</p:attrName>
                                        </p:attrNameLst>
                                      </p:cBhvr>
                                      <p:to>
                                        <p:strVal val="visible"/>
                                      </p:to>
                                    </p:set>
                                    <p:anim calcmode="lin" valueType="num">
                                      <p:cBhvr>
                                        <p:cTn id="48" dur="500" fill="hold"/>
                                        <p:tgtEl>
                                          <p:spTgt spid="7596"/>
                                        </p:tgtEl>
                                        <p:attrNameLst>
                                          <p:attrName>ppt_w</p:attrName>
                                        </p:attrNameLst>
                                      </p:cBhvr>
                                      <p:tavLst>
                                        <p:tav tm="0">
                                          <p:val>
                                            <p:fltVal val="0"/>
                                          </p:val>
                                        </p:tav>
                                        <p:tav tm="100000">
                                          <p:val>
                                            <p:strVal val="#ppt_w"/>
                                          </p:val>
                                        </p:tav>
                                      </p:tavLst>
                                    </p:anim>
                                    <p:anim calcmode="lin" valueType="num">
                                      <p:cBhvr>
                                        <p:cTn id="49" dur="500" fill="hold"/>
                                        <p:tgtEl>
                                          <p:spTgt spid="7596"/>
                                        </p:tgtEl>
                                        <p:attrNameLst>
                                          <p:attrName>ppt_h</p:attrName>
                                        </p:attrNameLst>
                                      </p:cBhvr>
                                      <p:tavLst>
                                        <p:tav tm="0">
                                          <p:val>
                                            <p:fltVal val="0"/>
                                          </p:val>
                                        </p:tav>
                                        <p:tav tm="100000">
                                          <p:val>
                                            <p:strVal val="#ppt_h"/>
                                          </p:val>
                                        </p:tav>
                                      </p:tavLst>
                                    </p:anim>
                                    <p:animEffect transition="in" filter="fade">
                                      <p:cBhvr>
                                        <p:cTn id="50" dur="500"/>
                                        <p:tgtEl>
                                          <p:spTgt spid="7596"/>
                                        </p:tgtEl>
                                      </p:cBhvr>
                                    </p:animEffect>
                                  </p:childTnLst>
                                </p:cTn>
                              </p:par>
                            </p:childTnLst>
                          </p:cTn>
                        </p:par>
                        <p:par>
                          <p:cTn id="51" fill="hold">
                            <p:stCondLst>
                              <p:cond delay="500"/>
                            </p:stCondLst>
                            <p:childTnLst>
                              <p:par>
                                <p:cTn id="52" presetID="0" presetClass="path" presetSubtype="0" accel="50000" decel="50000" fill="hold" grpId="1" nodeType="afterEffect">
                                  <p:stCondLst>
                                    <p:cond delay="0"/>
                                  </p:stCondLst>
                                  <p:childTnLst>
                                    <p:animMotion origin="layout" path="M -4.44444E-6 -8.34106E-8 C -0.02413 0.00602 -0.04826 0.01228 -0.07135 0.02618 C -0.09444 0.04008 -0.12031 0.06487 -0.13888 0.08341 C -0.15746 0.10195 -0.16649 0.1133 -0.18316 0.13693 C -0.19982 0.16057 -0.22517 0.19532 -0.23888 0.22544 C -0.2526 0.25556 -0.26041 0.28568 -0.26493 0.31719 C -0.26944 0.3487 -0.26892 0.38299 -0.26614 0.41427 C -0.26336 0.44555 -0.25729 0.47637 -0.24809 0.5044 C -0.23888 0.53244 -0.22343 0.56024 -0.21041 0.58248 C -0.19739 0.60473 -0.19218 0.62419 -0.17013 0.63786 C -0.14809 0.65153 -0.10642 0.66798 -0.07795 0.66404 C -0.04947 0.6601 -0.01545 0.62419 0.00105 0.61353 " pathEditMode="relative" rAng="0" ptsTypes="aaaaaaaaaaaa">
                                      <p:cBhvr>
                                        <p:cTn id="53" dur="3000" fill="hold"/>
                                        <p:tgtEl>
                                          <p:spTgt spid="7596"/>
                                        </p:tgtEl>
                                        <p:attrNameLst>
                                          <p:attrName>ppt_x</p:attrName>
                                          <p:attrName>ppt_y</p:attrName>
                                        </p:attrNameLst>
                                      </p:cBhvr>
                                      <p:rCtr x="-13400" y="33400"/>
                                    </p:animMotion>
                                  </p:childTnLst>
                                  <p:subTnLst>
                                    <p:set>
                                      <p:cBhvr override="childStyle">
                                        <p:cTn dur="1" fill="hold" display="0" masterRel="sameClick" afterEffect="1">
                                          <p:stCondLst>
                                            <p:cond evt="end" delay="0">
                                              <p:tn val="52"/>
                                            </p:cond>
                                          </p:stCondLst>
                                        </p:cTn>
                                        <p:tgtEl>
                                          <p:spTgt spid="7596"/>
                                        </p:tgtEl>
                                        <p:attrNameLst>
                                          <p:attrName>style.visibility</p:attrName>
                                        </p:attrNameLst>
                                      </p:cBhvr>
                                      <p:to>
                                        <p:strVal val="hidden"/>
                                      </p:to>
                                    </p:set>
                                  </p:subTnLst>
                                </p:cTn>
                              </p:par>
                            </p:childTnLst>
                          </p:cTn>
                        </p:par>
                        <p:par>
                          <p:cTn id="54" fill="hold">
                            <p:stCondLst>
                              <p:cond delay="3500"/>
                            </p:stCondLst>
                            <p:childTnLst>
                              <p:par>
                                <p:cTn id="55" presetID="53" presetClass="entr" presetSubtype="0" fill="hold" grpId="0" nodeType="afterEffect">
                                  <p:stCondLst>
                                    <p:cond delay="0"/>
                                  </p:stCondLst>
                                  <p:childTnLst>
                                    <p:set>
                                      <p:cBhvr>
                                        <p:cTn id="56" dur="1" fill="hold">
                                          <p:stCondLst>
                                            <p:cond delay="0"/>
                                          </p:stCondLst>
                                        </p:cTn>
                                        <p:tgtEl>
                                          <p:spTgt spid="7826"/>
                                        </p:tgtEl>
                                        <p:attrNameLst>
                                          <p:attrName>style.visibility</p:attrName>
                                        </p:attrNameLst>
                                      </p:cBhvr>
                                      <p:to>
                                        <p:strVal val="visible"/>
                                      </p:to>
                                    </p:set>
                                    <p:anim calcmode="lin" valueType="num">
                                      <p:cBhvr>
                                        <p:cTn id="57" dur="500" fill="hold"/>
                                        <p:tgtEl>
                                          <p:spTgt spid="7826"/>
                                        </p:tgtEl>
                                        <p:attrNameLst>
                                          <p:attrName>ppt_w</p:attrName>
                                        </p:attrNameLst>
                                      </p:cBhvr>
                                      <p:tavLst>
                                        <p:tav tm="0">
                                          <p:val>
                                            <p:fltVal val="0"/>
                                          </p:val>
                                        </p:tav>
                                        <p:tav tm="100000">
                                          <p:val>
                                            <p:strVal val="#ppt_w"/>
                                          </p:val>
                                        </p:tav>
                                      </p:tavLst>
                                    </p:anim>
                                    <p:anim calcmode="lin" valueType="num">
                                      <p:cBhvr>
                                        <p:cTn id="58" dur="500" fill="hold"/>
                                        <p:tgtEl>
                                          <p:spTgt spid="7826"/>
                                        </p:tgtEl>
                                        <p:attrNameLst>
                                          <p:attrName>ppt_h</p:attrName>
                                        </p:attrNameLst>
                                      </p:cBhvr>
                                      <p:tavLst>
                                        <p:tav tm="0">
                                          <p:val>
                                            <p:fltVal val="0"/>
                                          </p:val>
                                        </p:tav>
                                        <p:tav tm="100000">
                                          <p:val>
                                            <p:strVal val="#ppt_h"/>
                                          </p:val>
                                        </p:tav>
                                      </p:tavLst>
                                    </p:anim>
                                    <p:animEffect transition="in" filter="fade">
                                      <p:cBhvr>
                                        <p:cTn id="59" dur="500"/>
                                        <p:tgtEl>
                                          <p:spTgt spid="7826"/>
                                        </p:tgtEl>
                                      </p:cBhvr>
                                    </p:animEffect>
                                  </p:childTnLst>
                                </p:cTn>
                              </p:par>
                            </p:childTnLst>
                          </p:cTn>
                        </p:par>
                        <p:par>
                          <p:cTn id="60" fill="hold">
                            <p:stCondLst>
                              <p:cond delay="4000"/>
                            </p:stCondLst>
                            <p:childTnLst>
                              <p:par>
                                <p:cTn id="61" presetID="0" presetClass="path" presetSubtype="0" accel="50000" decel="50000" fill="hold" grpId="1" nodeType="afterEffect">
                                  <p:stCondLst>
                                    <p:cond delay="0"/>
                                  </p:stCondLst>
                                  <p:childTnLst>
                                    <p:animMotion origin="layout" path="M 0.00156 0.01574 C -0.01858 0.01967 -0.03872 0.02361 -0.06719 0.02963 C -0.09566 0.03565 -0.13889 0.04236 -0.16979 0.05208 C -0.2007 0.0618 -0.22726 0.07153 -0.25295 0.08842 C -0.27865 0.10532 -0.30608 0.13541 -0.32431 0.1544 C -0.34254 0.17338 -0.34879 0.18055 -0.36268 0.20301 C -0.37656 0.22546 -0.39792 0.25787 -0.40816 0.28958 C -0.4184 0.32129 -0.42535 0.36157 -0.42379 0.39375 C -0.42222 0.42569 -0.41198 0.45926 -0.39844 0.48194 C -0.3849 0.50463 -0.36198 0.52083 -0.34254 0.53055 C -0.32309 0.54028 -0.30226 0.54143 -0.28212 0.54074 C -0.26198 0.54004 -0.23611 0.53773 -0.2217 0.52639 C -0.20729 0.51504 -0.20087 0.48379 -0.19531 0.47268 " pathEditMode="relative" rAng="0" ptsTypes="aaaaaaaaaaaaa">
                                      <p:cBhvr>
                                        <p:cTn id="62" dur="3000" fill="hold"/>
                                        <p:tgtEl>
                                          <p:spTgt spid="7826"/>
                                        </p:tgtEl>
                                        <p:attrNameLst>
                                          <p:attrName>ppt_x</p:attrName>
                                          <p:attrName>ppt_y</p:attrName>
                                        </p:attrNameLst>
                                      </p:cBhvr>
                                      <p:rCtr x="-21400" y="26300"/>
                                    </p:animMotion>
                                  </p:childTnLst>
                                  <p:subTnLst>
                                    <p:set>
                                      <p:cBhvr override="childStyle">
                                        <p:cTn dur="1" fill="hold" display="0" masterRel="sameClick" afterEffect="1">
                                          <p:stCondLst>
                                            <p:cond evt="end" delay="0">
                                              <p:tn val="61"/>
                                            </p:cond>
                                          </p:stCondLst>
                                        </p:cTn>
                                        <p:tgtEl>
                                          <p:spTgt spid="7826"/>
                                        </p:tgtEl>
                                        <p:attrNameLst>
                                          <p:attrName>style.visibility</p:attrName>
                                        </p:attrNameLst>
                                      </p:cBhvr>
                                      <p:to>
                                        <p:strVal val="hidden"/>
                                      </p:to>
                                    </p:set>
                                  </p:sub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7593"/>
                                        </p:tgtEl>
                                        <p:attrNameLst>
                                          <p:attrName>style.visibility</p:attrName>
                                        </p:attrNameLst>
                                      </p:cBhvr>
                                      <p:to>
                                        <p:strVal val="visible"/>
                                      </p:to>
                                    </p:set>
                                    <p:animEffect transition="in" filter="fade">
                                      <p:cBhvr>
                                        <p:cTn id="67" dur="1000"/>
                                        <p:tgtEl>
                                          <p:spTgt spid="7593"/>
                                        </p:tgtEl>
                                      </p:cBhvr>
                                    </p:animEffect>
                                    <p:anim calcmode="lin" valueType="num">
                                      <p:cBhvr>
                                        <p:cTn id="68" dur="1000" fill="hold"/>
                                        <p:tgtEl>
                                          <p:spTgt spid="7593"/>
                                        </p:tgtEl>
                                        <p:attrNameLst>
                                          <p:attrName>ppt_x</p:attrName>
                                        </p:attrNameLst>
                                      </p:cBhvr>
                                      <p:tavLst>
                                        <p:tav tm="0">
                                          <p:val>
                                            <p:strVal val="#ppt_x"/>
                                          </p:val>
                                        </p:tav>
                                        <p:tav tm="100000">
                                          <p:val>
                                            <p:strVal val="#ppt_x"/>
                                          </p:val>
                                        </p:tav>
                                      </p:tavLst>
                                    </p:anim>
                                    <p:anim calcmode="lin" valueType="num">
                                      <p:cBhvr>
                                        <p:cTn id="69" dur="1000" fill="hold"/>
                                        <p:tgtEl>
                                          <p:spTgt spid="7593"/>
                                        </p:tgtEl>
                                        <p:attrNameLst>
                                          <p:attrName>ppt_y</p:attrName>
                                        </p:attrNameLst>
                                      </p:cBhvr>
                                      <p:tavLst>
                                        <p:tav tm="0">
                                          <p:val>
                                            <p:strVal val="#ppt_y+.1"/>
                                          </p:val>
                                        </p:tav>
                                        <p:tav tm="100000">
                                          <p:val>
                                            <p:strVal val="#ppt_y"/>
                                          </p:val>
                                        </p:tav>
                                      </p:tavLst>
                                    </p:anim>
                                  </p:childTnLst>
                                </p:cTn>
                              </p:par>
                              <p:par>
                                <p:cTn id="70" presetID="1" presetClass="entr" presetSubtype="0" fill="hold" nodeType="withEffect">
                                  <p:stCondLst>
                                    <p:cond delay="0"/>
                                  </p:stCondLst>
                                  <p:childTnLst>
                                    <p:set>
                                      <p:cBhvr>
                                        <p:cTn id="71" dur="1" fill="hold">
                                          <p:stCondLst>
                                            <p:cond delay="0"/>
                                          </p:stCondLst>
                                        </p:cTn>
                                        <p:tgtEl>
                                          <p:spTgt spid="8"/>
                                        </p:tgtEl>
                                        <p:attrNameLst>
                                          <p:attrName>style.visibility</p:attrName>
                                        </p:attrNameLst>
                                      </p:cBhvr>
                                      <p:to>
                                        <p:strVal val="visible"/>
                                      </p:to>
                                    </p:set>
                                  </p:childTnLst>
                                </p:cTn>
                              </p:par>
                            </p:childTnLst>
                          </p:cTn>
                        </p:par>
                        <p:par>
                          <p:cTn id="72" fill="hold">
                            <p:stCondLst>
                              <p:cond delay="1000"/>
                            </p:stCondLst>
                            <p:childTnLst>
                              <p:par>
                                <p:cTn id="73" presetID="23" presetClass="entr" presetSubtype="32" repeatCount="3000" fill="hold" grpId="1" nodeType="afterEffect">
                                  <p:stCondLst>
                                    <p:cond delay="1000"/>
                                  </p:stCondLst>
                                  <p:childTnLst>
                                    <p:set>
                                      <p:cBhvr>
                                        <p:cTn id="74" dur="1" fill="hold">
                                          <p:stCondLst>
                                            <p:cond delay="0"/>
                                          </p:stCondLst>
                                        </p:cTn>
                                        <p:tgtEl>
                                          <p:spTgt spid="7593"/>
                                        </p:tgtEl>
                                        <p:attrNameLst>
                                          <p:attrName>style.visibility</p:attrName>
                                        </p:attrNameLst>
                                      </p:cBhvr>
                                      <p:to>
                                        <p:strVal val="visible"/>
                                      </p:to>
                                    </p:set>
                                    <p:anim calcmode="lin" valueType="num">
                                      <p:cBhvr>
                                        <p:cTn id="75" dur="1000" fill="hold"/>
                                        <p:tgtEl>
                                          <p:spTgt spid="7593"/>
                                        </p:tgtEl>
                                        <p:attrNameLst>
                                          <p:attrName>ppt_w</p:attrName>
                                        </p:attrNameLst>
                                      </p:cBhvr>
                                      <p:tavLst>
                                        <p:tav tm="0">
                                          <p:val>
                                            <p:strVal val="4*#ppt_w"/>
                                          </p:val>
                                        </p:tav>
                                        <p:tav tm="100000">
                                          <p:val>
                                            <p:strVal val="#ppt_w"/>
                                          </p:val>
                                        </p:tav>
                                      </p:tavLst>
                                    </p:anim>
                                    <p:anim calcmode="lin" valueType="num">
                                      <p:cBhvr>
                                        <p:cTn id="76" dur="1000" fill="hold"/>
                                        <p:tgtEl>
                                          <p:spTgt spid="7593"/>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93" grpId="0"/>
      <p:bldP spid="7593" grpId="1"/>
      <p:bldP spid="7594" grpId="0"/>
      <p:bldP spid="7596" grpId="0" animBg="1"/>
      <p:bldP spid="7596" grpId="1" animBg="1"/>
      <p:bldP spid="7646" grpId="0" animBg="1"/>
      <p:bldP spid="7826" grpId="0" animBg="1"/>
      <p:bldP spid="7826" grpId="1" animBg="1"/>
      <p:bldP spid="7827" grpId="0" animBg="1"/>
      <p:bldP spid="78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nvGraphicFramePr>
        <p:xfrm>
          <a:off x="3378181" y="2438392"/>
          <a:ext cx="4846758" cy="1143008"/>
        </p:xfrm>
        <a:graphic>
          <a:graphicData uri="http://schemas.openxmlformats.org/presentationml/2006/ole">
            <mc:AlternateContent xmlns:mc="http://schemas.openxmlformats.org/markup-compatibility/2006">
              <mc:Choice xmlns:v="urn:schemas-microsoft-com:vml" Requires="v">
                <p:oleObj spid="_x0000_s1056" name="Формула" r:id="rId3" imgW="609336" imgH="203112" progId="Equation.3">
                  <p:embed/>
                </p:oleObj>
              </mc:Choice>
              <mc:Fallback>
                <p:oleObj name="Формула" r:id="rId3" imgW="609336" imgH="203112"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8181" y="2438392"/>
                        <a:ext cx="4846758" cy="1143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7" name="Object 3"/>
          <p:cNvGraphicFramePr>
            <a:graphicFrameLocks noChangeAspect="1"/>
          </p:cNvGraphicFramePr>
          <p:nvPr/>
        </p:nvGraphicFramePr>
        <p:xfrm>
          <a:off x="3878247" y="4867285"/>
          <a:ext cx="3945528" cy="1071570"/>
        </p:xfrm>
        <a:graphic>
          <a:graphicData uri="http://schemas.openxmlformats.org/presentationml/2006/ole">
            <mc:AlternateContent xmlns:mc="http://schemas.openxmlformats.org/markup-compatibility/2006">
              <mc:Choice xmlns:v="urn:schemas-microsoft-com:vml" Requires="v">
                <p:oleObj spid="_x0000_s1057" name="Формула" r:id="rId5" imgW="647419" imgH="203112" progId="Equation.3">
                  <p:embed/>
                </p:oleObj>
              </mc:Choice>
              <mc:Fallback>
                <p:oleObj name="Формула" r:id="rId5" imgW="647419" imgH="203112"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8247" y="4867285"/>
                        <a:ext cx="3945528" cy="107157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nvGraphicFramePr>
        <p:xfrm>
          <a:off x="8021651" y="2295516"/>
          <a:ext cx="3139497" cy="1210824"/>
        </p:xfrm>
        <a:graphic>
          <a:graphicData uri="http://schemas.openxmlformats.org/presentationml/2006/ole">
            <mc:AlternateContent xmlns:mc="http://schemas.openxmlformats.org/markup-compatibility/2006">
              <mc:Choice xmlns:v="urn:schemas-microsoft-com:vml" Requires="v">
                <p:oleObj spid="_x0000_s1058" name="Формула" r:id="rId7" imgW="558558" imgH="203112" progId="Equation.3">
                  <p:embed/>
                </p:oleObj>
              </mc:Choice>
              <mc:Fallback>
                <p:oleObj name="Формула" r:id="rId7" imgW="558558" imgH="203112"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1651" y="2295516"/>
                        <a:ext cx="3139497" cy="1210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7807337" y="4867284"/>
          <a:ext cx="2475210" cy="1071570"/>
        </p:xfrm>
        <a:graphic>
          <a:graphicData uri="http://schemas.openxmlformats.org/presentationml/2006/ole">
            <mc:AlternateContent xmlns:mc="http://schemas.openxmlformats.org/markup-compatibility/2006">
              <mc:Choice xmlns:v="urn:schemas-microsoft-com:vml" Requires="v">
                <p:oleObj spid="_x0000_s1059" name="Формула" r:id="rId9" imgW="380835" imgH="203112" progId="Equation.3">
                  <p:embed/>
                </p:oleObj>
              </mc:Choice>
              <mc:Fallback>
                <p:oleObj name="Формула" r:id="rId9" imgW="380835" imgH="203112"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07337" y="4867284"/>
                        <a:ext cx="2475210" cy="1071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1949421" y="1366822"/>
          <a:ext cx="5500726" cy="1000132"/>
        </p:xfrm>
        <a:graphic>
          <a:graphicData uri="http://schemas.openxmlformats.org/presentationml/2006/ole">
            <mc:AlternateContent xmlns:mc="http://schemas.openxmlformats.org/markup-compatibility/2006">
              <mc:Choice xmlns:v="urn:schemas-microsoft-com:vml" Requires="v">
                <p:oleObj spid="_x0000_s1060" name="Формула" r:id="rId11" imgW="710891" imgH="177723" progId="Equation.3">
                  <p:embed/>
                </p:oleObj>
              </mc:Choice>
              <mc:Fallback>
                <p:oleObj name="Формула" r:id="rId11" imgW="710891" imgH="177723"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9421" y="1366822"/>
                        <a:ext cx="5500726" cy="10001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1" name="Object 7"/>
          <p:cNvGraphicFramePr>
            <a:graphicFrameLocks noChangeAspect="1"/>
          </p:cNvGraphicFramePr>
          <p:nvPr/>
        </p:nvGraphicFramePr>
        <p:xfrm>
          <a:off x="774296" y="3764994"/>
          <a:ext cx="5297373" cy="959414"/>
        </p:xfrm>
        <a:graphic>
          <a:graphicData uri="http://schemas.openxmlformats.org/presentationml/2006/ole">
            <mc:AlternateContent xmlns:mc="http://schemas.openxmlformats.org/markup-compatibility/2006">
              <mc:Choice xmlns:v="urn:schemas-microsoft-com:vml" Requires="v">
                <p:oleObj spid="_x0000_s1061" name="Формула" r:id="rId13" imgW="926698" imgH="177723" progId="Equation.3">
                  <p:embed/>
                </p:oleObj>
              </mc:Choice>
              <mc:Fallback>
                <p:oleObj name="Формула" r:id="rId13" imgW="926698" imgH="177723"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74296" y="3764994"/>
                        <a:ext cx="5297373" cy="9594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Заголовок 7"/>
          <p:cNvSpPr>
            <a:spLocks noGrp="1"/>
          </p:cNvSpPr>
          <p:nvPr>
            <p:ph type="title"/>
          </p:nvPr>
        </p:nvSpPr>
        <p:spPr>
          <a:xfrm>
            <a:off x="4148609" y="197594"/>
            <a:ext cx="3404895" cy="923330"/>
          </a:xfrm>
        </p:spPr>
        <p:txBody>
          <a:bodyPr/>
          <a:lstStyle/>
          <a:p>
            <a:r>
              <a:rPr lang="en-US" sz="6000" dirty="0" smtClean="0"/>
              <a:t>MISOL</a:t>
            </a:r>
            <a:endParaRPr lang="ru-RU" sz="60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234908" y="1277594"/>
            <a:ext cx="11950741" cy="1446550"/>
          </a:xfrm>
          <a:prstGeom prst="rect">
            <a:avLst/>
          </a:prstGeom>
          <a:noFill/>
        </p:spPr>
        <p:txBody>
          <a:bodyPr wrap="square" rtlCol="0">
            <a:spAutoFit/>
          </a:bodyPr>
          <a:lstStyle/>
          <a:p>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ekanligi</a:t>
            </a:r>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ma’lum</a:t>
            </a:r>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bo‘lsa</a:t>
            </a:r>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quyidagi</a:t>
            </a:r>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javoblarda</a:t>
            </a:r>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vergullarni</a:t>
            </a:r>
            <a:r>
              <a:rPr lang="en-US" sz="4400" dirty="0" smtClean="0">
                <a:solidFill>
                  <a:srgbClr val="002060"/>
                </a:solidFill>
                <a:latin typeface="Arial" pitchFamily="34" charset="0"/>
                <a:cs typeface="Arial" pitchFamily="34" charset="0"/>
              </a:rPr>
              <a:t> </a:t>
            </a:r>
            <a:r>
              <a:rPr lang="en-US" sz="4400" dirty="0" err="1" smtClean="0">
                <a:solidFill>
                  <a:srgbClr val="002060"/>
                </a:solidFill>
                <a:latin typeface="Arial" pitchFamily="34" charset="0"/>
                <a:cs typeface="Arial" pitchFamily="34" charset="0"/>
              </a:rPr>
              <a:t>joylang</a:t>
            </a:r>
            <a:r>
              <a:rPr lang="en-US" sz="4400" dirty="0" smtClean="0">
                <a:solidFill>
                  <a:srgbClr val="002060"/>
                </a:solidFill>
                <a:latin typeface="Arial" pitchFamily="34" charset="0"/>
                <a:cs typeface="Arial" pitchFamily="34" charset="0"/>
              </a:rPr>
              <a:t>.</a:t>
            </a:r>
            <a:endParaRPr lang="ru-RU" sz="4400" dirty="0">
              <a:solidFill>
                <a:srgbClr val="002060"/>
              </a:solidFill>
              <a:latin typeface="Arial" pitchFamily="34" charset="0"/>
              <a:cs typeface="Arial" pitchFamily="34" charset="0"/>
            </a:endParaRPr>
          </a:p>
        </p:txBody>
      </p:sp>
      <p:graphicFrame>
        <p:nvGraphicFramePr>
          <p:cNvPr id="3075" name="Object 3"/>
          <p:cNvGraphicFramePr>
            <a:graphicFrameLocks noChangeAspect="1"/>
          </p:cNvGraphicFramePr>
          <p:nvPr/>
        </p:nvGraphicFramePr>
        <p:xfrm>
          <a:off x="592099" y="2867020"/>
          <a:ext cx="4071966" cy="3857651"/>
        </p:xfrm>
        <a:graphic>
          <a:graphicData uri="http://schemas.openxmlformats.org/presentationml/2006/ole">
            <mc:AlternateContent xmlns:mc="http://schemas.openxmlformats.org/markup-compatibility/2006">
              <mc:Choice xmlns:v="urn:schemas-microsoft-com:vml" Requires="v">
                <p:oleObj spid="_x0000_s2061" name="Формула" r:id="rId3" imgW="749300" imgH="889000" progId="Equation.3">
                  <p:embed/>
                </p:oleObj>
              </mc:Choice>
              <mc:Fallback>
                <p:oleObj name="Формула" r:id="rId3" imgW="749300" imgH="8890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099" y="2867020"/>
                        <a:ext cx="4071966" cy="38576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a:spLocks noChangeArrowheads="1"/>
          </p:cNvSpPr>
          <p:nvPr/>
        </p:nvSpPr>
        <p:spPr bwMode="auto">
          <a:xfrm>
            <a:off x="4092561" y="2867020"/>
            <a:ext cx="4500594" cy="787918"/>
          </a:xfrm>
          <a:prstGeom prst="rect">
            <a:avLst/>
          </a:prstGeom>
          <a:noFill/>
          <a:ln w="9525">
            <a:noFill/>
            <a:miter lim="800000"/>
            <a:headEnd/>
            <a:tailEnd/>
          </a:ln>
        </p:spPr>
        <p:txBody>
          <a:bodyPr wrap="square" lIns="109737" tIns="54869" rIns="109737" bIns="54869">
            <a:spAutoFit/>
          </a:bodyPr>
          <a:lstStyle/>
          <a:p>
            <a:r>
              <a:rPr lang="en-US" sz="4400" dirty="0">
                <a:latin typeface="Verdana" pitchFamily="34" charset="0"/>
              </a:rPr>
              <a:t> 0,</a:t>
            </a:r>
            <a:r>
              <a:rPr lang="ru-RU" sz="4400" dirty="0">
                <a:latin typeface="Verdana" pitchFamily="34" charset="0"/>
              </a:rPr>
              <a:t>350</a:t>
            </a:r>
            <a:r>
              <a:rPr lang="en-US" sz="4400" dirty="0">
                <a:latin typeface="Verdana" pitchFamily="34" charset="0"/>
              </a:rPr>
              <a:t>=0,35</a:t>
            </a:r>
            <a:endParaRPr lang="ru-RU" sz="4400" dirty="0">
              <a:latin typeface="Verdana" pitchFamily="34" charset="0"/>
            </a:endParaRPr>
          </a:p>
        </p:txBody>
      </p:sp>
      <p:sp>
        <p:nvSpPr>
          <p:cNvPr id="7" name="TextBox 6"/>
          <p:cNvSpPr txBox="1">
            <a:spLocks noChangeArrowheads="1"/>
          </p:cNvSpPr>
          <p:nvPr/>
        </p:nvSpPr>
        <p:spPr bwMode="auto">
          <a:xfrm>
            <a:off x="4378313" y="3865052"/>
            <a:ext cx="4786346" cy="787918"/>
          </a:xfrm>
          <a:prstGeom prst="rect">
            <a:avLst/>
          </a:prstGeom>
          <a:noFill/>
          <a:ln w="9525">
            <a:noFill/>
            <a:miter lim="800000"/>
            <a:headEnd/>
            <a:tailEnd/>
          </a:ln>
        </p:spPr>
        <p:txBody>
          <a:bodyPr wrap="square" lIns="109737" tIns="54869" rIns="109737" bIns="54869">
            <a:spAutoFit/>
          </a:bodyPr>
          <a:lstStyle/>
          <a:p>
            <a:r>
              <a:rPr lang="en-US" sz="4400" dirty="0">
                <a:latin typeface="Verdana" pitchFamily="34" charset="0"/>
              </a:rPr>
              <a:t>0,0</a:t>
            </a:r>
            <a:r>
              <a:rPr lang="ru-RU" sz="4400" dirty="0">
                <a:latin typeface="Verdana" pitchFamily="34" charset="0"/>
              </a:rPr>
              <a:t>350</a:t>
            </a:r>
            <a:r>
              <a:rPr lang="en-US" sz="4400" dirty="0">
                <a:latin typeface="Verdana" pitchFamily="34" charset="0"/>
              </a:rPr>
              <a:t>=0,035</a:t>
            </a:r>
            <a:endParaRPr lang="ru-RU" sz="4400" dirty="0">
              <a:latin typeface="Verdana" pitchFamily="34" charset="0"/>
            </a:endParaRPr>
          </a:p>
        </p:txBody>
      </p:sp>
      <p:sp>
        <p:nvSpPr>
          <p:cNvPr id="8" name="TextBox 7"/>
          <p:cNvSpPr txBox="1">
            <a:spLocks noChangeArrowheads="1"/>
          </p:cNvSpPr>
          <p:nvPr/>
        </p:nvSpPr>
        <p:spPr bwMode="auto">
          <a:xfrm>
            <a:off x="3878247" y="4867284"/>
            <a:ext cx="3855691" cy="787918"/>
          </a:xfrm>
          <a:prstGeom prst="rect">
            <a:avLst/>
          </a:prstGeom>
          <a:noFill/>
          <a:ln w="9525">
            <a:noFill/>
            <a:miter lim="800000"/>
            <a:headEnd/>
            <a:tailEnd/>
          </a:ln>
        </p:spPr>
        <p:txBody>
          <a:bodyPr wrap="square" lIns="109737" tIns="54869" rIns="109737" bIns="54869">
            <a:spAutoFit/>
          </a:bodyPr>
          <a:lstStyle/>
          <a:p>
            <a:r>
              <a:rPr lang="ru-RU" sz="4400" dirty="0">
                <a:latin typeface="Verdana" pitchFamily="34" charset="0"/>
              </a:rPr>
              <a:t>3,50</a:t>
            </a:r>
            <a:r>
              <a:rPr lang="en-US" sz="4400" dirty="0">
                <a:latin typeface="Verdana" pitchFamily="34" charset="0"/>
              </a:rPr>
              <a:t>=3,5</a:t>
            </a:r>
            <a:endParaRPr lang="ru-RU" sz="4400" dirty="0">
              <a:latin typeface="Verdana" pitchFamily="34" charset="0"/>
            </a:endParaRPr>
          </a:p>
        </p:txBody>
      </p:sp>
      <p:sp>
        <p:nvSpPr>
          <p:cNvPr id="9" name="TextBox 8"/>
          <p:cNvSpPr txBox="1">
            <a:spLocks noChangeArrowheads="1"/>
          </p:cNvSpPr>
          <p:nvPr/>
        </p:nvSpPr>
        <p:spPr bwMode="auto">
          <a:xfrm>
            <a:off x="4163999" y="5867416"/>
            <a:ext cx="4308082" cy="787918"/>
          </a:xfrm>
          <a:prstGeom prst="rect">
            <a:avLst/>
          </a:prstGeom>
          <a:noFill/>
          <a:ln w="9525">
            <a:noFill/>
            <a:miter lim="800000"/>
            <a:headEnd/>
            <a:tailEnd/>
          </a:ln>
        </p:spPr>
        <p:txBody>
          <a:bodyPr wrap="square" lIns="109737" tIns="54869" rIns="109737" bIns="54869">
            <a:spAutoFit/>
          </a:bodyPr>
          <a:lstStyle/>
          <a:p>
            <a:r>
              <a:rPr lang="ru-RU" sz="4400" dirty="0">
                <a:latin typeface="Verdana" pitchFamily="34" charset="0"/>
              </a:rPr>
              <a:t>0,35</a:t>
            </a:r>
            <a:r>
              <a:rPr lang="en-US" sz="4400" dirty="0">
                <a:latin typeface="Verdana" pitchFamily="34" charset="0"/>
              </a:rPr>
              <a:t>0=0,35</a:t>
            </a:r>
            <a:endParaRPr lang="ru-RU" sz="4400" dirty="0">
              <a:latin typeface="Verdana" pitchFamily="34" charset="0"/>
            </a:endParaRPr>
          </a:p>
        </p:txBody>
      </p:sp>
      <p:sp>
        <p:nvSpPr>
          <p:cNvPr id="10" name="TextBox 9"/>
          <p:cNvSpPr txBox="1">
            <a:spLocks noChangeArrowheads="1"/>
          </p:cNvSpPr>
          <p:nvPr/>
        </p:nvSpPr>
        <p:spPr bwMode="auto">
          <a:xfrm>
            <a:off x="3949685" y="2867020"/>
            <a:ext cx="1928826" cy="787918"/>
          </a:xfrm>
          <a:prstGeom prst="rect">
            <a:avLst/>
          </a:prstGeom>
          <a:noFill/>
          <a:ln w="9525">
            <a:noFill/>
            <a:miter lim="800000"/>
            <a:headEnd/>
            <a:tailEnd/>
          </a:ln>
        </p:spPr>
        <p:txBody>
          <a:bodyPr wrap="square" lIns="109737" tIns="54869" rIns="109737" bIns="54869">
            <a:spAutoFit/>
          </a:bodyPr>
          <a:lstStyle/>
          <a:p>
            <a:r>
              <a:rPr lang="ru-RU" sz="4400" dirty="0">
                <a:latin typeface="Verdana" pitchFamily="34" charset="0"/>
              </a:rPr>
              <a:t>350</a:t>
            </a:r>
          </a:p>
        </p:txBody>
      </p:sp>
      <p:sp>
        <p:nvSpPr>
          <p:cNvPr id="11" name="TextBox 10"/>
          <p:cNvSpPr txBox="1">
            <a:spLocks noChangeArrowheads="1"/>
          </p:cNvSpPr>
          <p:nvPr/>
        </p:nvSpPr>
        <p:spPr bwMode="auto">
          <a:xfrm>
            <a:off x="4378313" y="3867152"/>
            <a:ext cx="1785950" cy="787918"/>
          </a:xfrm>
          <a:prstGeom prst="rect">
            <a:avLst/>
          </a:prstGeom>
          <a:noFill/>
          <a:ln w="9525">
            <a:noFill/>
            <a:miter lim="800000"/>
            <a:headEnd/>
            <a:tailEnd/>
          </a:ln>
        </p:spPr>
        <p:txBody>
          <a:bodyPr wrap="square" lIns="109737" tIns="54869" rIns="109737" bIns="54869">
            <a:spAutoFit/>
          </a:bodyPr>
          <a:lstStyle/>
          <a:p>
            <a:r>
              <a:rPr lang="ru-RU" sz="4400" dirty="0">
                <a:latin typeface="Verdana" pitchFamily="34" charset="0"/>
              </a:rPr>
              <a:t>350</a:t>
            </a:r>
          </a:p>
        </p:txBody>
      </p:sp>
      <p:sp>
        <p:nvSpPr>
          <p:cNvPr id="12" name="TextBox 11"/>
          <p:cNvSpPr txBox="1">
            <a:spLocks noChangeArrowheads="1"/>
          </p:cNvSpPr>
          <p:nvPr/>
        </p:nvSpPr>
        <p:spPr bwMode="auto">
          <a:xfrm>
            <a:off x="3806809" y="4867284"/>
            <a:ext cx="1928826" cy="787918"/>
          </a:xfrm>
          <a:prstGeom prst="rect">
            <a:avLst/>
          </a:prstGeom>
          <a:noFill/>
          <a:ln w="9525">
            <a:noFill/>
            <a:miter lim="800000"/>
            <a:headEnd/>
            <a:tailEnd/>
          </a:ln>
        </p:spPr>
        <p:txBody>
          <a:bodyPr wrap="square" lIns="109737" tIns="54869" rIns="109737" bIns="54869">
            <a:spAutoFit/>
          </a:bodyPr>
          <a:lstStyle/>
          <a:p>
            <a:r>
              <a:rPr lang="ru-RU" sz="4400" dirty="0">
                <a:latin typeface="Verdana" pitchFamily="34" charset="0"/>
              </a:rPr>
              <a:t>350</a:t>
            </a:r>
          </a:p>
        </p:txBody>
      </p:sp>
      <p:sp>
        <p:nvSpPr>
          <p:cNvPr id="13" name="TextBox 12"/>
          <p:cNvSpPr txBox="1">
            <a:spLocks noChangeArrowheads="1"/>
          </p:cNvSpPr>
          <p:nvPr/>
        </p:nvSpPr>
        <p:spPr bwMode="auto">
          <a:xfrm>
            <a:off x="4092561" y="5867416"/>
            <a:ext cx="2214578" cy="787918"/>
          </a:xfrm>
          <a:prstGeom prst="rect">
            <a:avLst/>
          </a:prstGeom>
          <a:noFill/>
          <a:ln w="9525">
            <a:noFill/>
            <a:miter lim="800000"/>
            <a:headEnd/>
            <a:tailEnd/>
          </a:ln>
        </p:spPr>
        <p:txBody>
          <a:bodyPr wrap="square" lIns="109737" tIns="54869" rIns="109737" bIns="54869">
            <a:spAutoFit/>
          </a:bodyPr>
          <a:lstStyle/>
          <a:p>
            <a:r>
              <a:rPr lang="ru-RU" sz="4400" dirty="0">
                <a:latin typeface="Verdana" pitchFamily="34" charset="0"/>
              </a:rPr>
              <a:t>350</a:t>
            </a:r>
          </a:p>
        </p:txBody>
      </p:sp>
      <p:graphicFrame>
        <p:nvGraphicFramePr>
          <p:cNvPr id="2052" name="Object 4"/>
          <p:cNvGraphicFramePr>
            <a:graphicFrameLocks noGrp="1" noChangeAspect="1"/>
          </p:cNvGraphicFramePr>
          <p:nvPr/>
        </p:nvGraphicFramePr>
        <p:xfrm>
          <a:off x="663538" y="1295384"/>
          <a:ext cx="3889396" cy="714379"/>
        </p:xfrm>
        <a:graphic>
          <a:graphicData uri="http://schemas.openxmlformats.org/presentationml/2006/ole">
            <mc:AlternateContent xmlns:mc="http://schemas.openxmlformats.org/markup-compatibility/2006">
              <mc:Choice xmlns:v="urn:schemas-microsoft-com:vml" Requires="v">
                <p:oleObj spid="_x0000_s2062" name="Формула" r:id="rId5" imgW="787058" imgH="177723" progId="Equation.3">
                  <p:embed/>
                </p:oleObj>
              </mc:Choice>
              <mc:Fallback>
                <p:oleObj name="Формула" r:id="rId5" imgW="787058" imgH="177723" progId="Equation.3">
                  <p:embed/>
                  <p:pic>
                    <p:nvPicPr>
                      <p:cNvPr id="0" name="Picture 4"/>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3538" y="1295384"/>
                        <a:ext cx="3889396" cy="7143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Прямоугольник 18"/>
          <p:cNvSpPr/>
          <p:nvPr/>
        </p:nvSpPr>
        <p:spPr>
          <a:xfrm>
            <a:off x="4306875" y="295252"/>
            <a:ext cx="2816797" cy="830997"/>
          </a:xfrm>
          <a:prstGeom prst="rect">
            <a:avLst/>
          </a:prstGeom>
        </p:spPr>
        <p:txBody>
          <a:bodyPr wrap="none">
            <a:spAutoFit/>
          </a:bodyPr>
          <a:lstStyle/>
          <a:p>
            <a:r>
              <a:rPr lang="en-US" sz="4800" b="1" dirty="0" smtClean="0">
                <a:solidFill>
                  <a:schemeClr val="bg1"/>
                </a:solidFill>
                <a:latin typeface="Arial" pitchFamily="34" charset="0"/>
                <a:cs typeface="Arial" pitchFamily="34" charset="0"/>
              </a:rPr>
              <a:t>MASALA</a:t>
            </a:r>
            <a:endParaRPr lang="ru-RU"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0"/>
                                        </p:tgtEl>
                                        <p:attrNameLst>
                                          <p:attrName>ppt_x</p:attrName>
                                        </p:attrNameLst>
                                      </p:cBhvr>
                                      <p:tavLst>
                                        <p:tav tm="0">
                                          <p:val>
                                            <p:strVal val="ppt_x"/>
                                          </p:val>
                                        </p:tav>
                                        <p:tav tm="100000">
                                          <p:val>
                                            <p:strVal val="ppt_x"/>
                                          </p:val>
                                        </p:tav>
                                      </p:tavLst>
                                    </p:anim>
                                    <p:anim calcmode="lin" valueType="num">
                                      <p:cBhvr additive="base">
                                        <p:cTn id="7" dur="500"/>
                                        <p:tgtEl>
                                          <p:spTgt spid="10"/>
                                        </p:tgtEl>
                                        <p:attrNameLst>
                                          <p:attrName>ppt_y</p:attrName>
                                        </p:attrNameLst>
                                      </p:cBhvr>
                                      <p:tavLst>
                                        <p:tav tm="0">
                                          <p:val>
                                            <p:strVal val="ppt_y"/>
                                          </p:val>
                                        </p:tav>
                                        <p:tav tm="100000">
                                          <p:val>
                                            <p:strVal val="1+ppt_h/2"/>
                                          </p:val>
                                        </p:tav>
                                      </p:tavLst>
                                    </p:anim>
                                    <p:set>
                                      <p:cBhvr>
                                        <p:cTn id="8" dur="1" fill="hold">
                                          <p:stCondLst>
                                            <p:cond delay="499"/>
                                          </p:stCondLst>
                                        </p:cTn>
                                        <p:tgtEl>
                                          <p:spTgt spid="10"/>
                                        </p:tgtEl>
                                        <p:attrNameLst>
                                          <p:attrName>style.visibility</p:attrName>
                                        </p:attrNameLst>
                                      </p:cBhvr>
                                      <p:to>
                                        <p:strVal val="hidden"/>
                                      </p:to>
                                    </p:set>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0" nodeType="clickEffect">
                                  <p:stCondLst>
                                    <p:cond delay="0"/>
                                  </p:stCondLst>
                                  <p:childTnLst>
                                    <p:anim calcmode="lin" valueType="num">
                                      <p:cBhvr additive="base">
                                        <p:cTn id="17" dur="500"/>
                                        <p:tgtEl>
                                          <p:spTgt spid="11"/>
                                        </p:tgtEl>
                                        <p:attrNameLst>
                                          <p:attrName>ppt_x</p:attrName>
                                        </p:attrNameLst>
                                      </p:cBhvr>
                                      <p:tavLst>
                                        <p:tav tm="0">
                                          <p:val>
                                            <p:strVal val="ppt_x"/>
                                          </p:val>
                                        </p:tav>
                                        <p:tav tm="100000">
                                          <p:val>
                                            <p:strVal val="ppt_x"/>
                                          </p:val>
                                        </p:tav>
                                      </p:tavLst>
                                    </p:anim>
                                    <p:anim calcmode="lin" valueType="num">
                                      <p:cBhvr additive="base">
                                        <p:cTn id="18" dur="500"/>
                                        <p:tgtEl>
                                          <p:spTgt spid="11"/>
                                        </p:tgtEl>
                                        <p:attrNameLst>
                                          <p:attrName>ppt_y</p:attrName>
                                        </p:attrNameLst>
                                      </p:cBhvr>
                                      <p:tavLst>
                                        <p:tav tm="0">
                                          <p:val>
                                            <p:strVal val="ppt_y"/>
                                          </p:val>
                                        </p:tav>
                                        <p:tav tm="100000">
                                          <p:val>
                                            <p:strVal val="1+ppt_h/2"/>
                                          </p:val>
                                        </p:tav>
                                      </p:tavLst>
                                    </p:anim>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xit" presetSubtype="4" fill="hold" grpId="0" nodeType="clickEffect">
                                  <p:stCondLst>
                                    <p:cond delay="0"/>
                                  </p:stCondLst>
                                  <p:childTnLst>
                                    <p:anim calcmode="lin" valueType="num">
                                      <p:cBhvr additive="base">
                                        <p:cTn id="28" dur="500"/>
                                        <p:tgtEl>
                                          <p:spTgt spid="12"/>
                                        </p:tgtEl>
                                        <p:attrNameLst>
                                          <p:attrName>ppt_x</p:attrName>
                                        </p:attrNameLst>
                                      </p:cBhvr>
                                      <p:tavLst>
                                        <p:tav tm="0">
                                          <p:val>
                                            <p:strVal val="ppt_x"/>
                                          </p:val>
                                        </p:tav>
                                        <p:tav tm="100000">
                                          <p:val>
                                            <p:strVal val="ppt_x"/>
                                          </p:val>
                                        </p:tav>
                                      </p:tavLst>
                                    </p:anim>
                                    <p:anim calcmode="lin" valueType="num">
                                      <p:cBhvr additive="base">
                                        <p:cTn id="29" dur="500"/>
                                        <p:tgtEl>
                                          <p:spTgt spid="12"/>
                                        </p:tgtEl>
                                        <p:attrNameLst>
                                          <p:attrName>ppt_y</p:attrName>
                                        </p:attrNameLst>
                                      </p:cBhvr>
                                      <p:tavLst>
                                        <p:tav tm="0">
                                          <p:val>
                                            <p:strVal val="ppt_y"/>
                                          </p:val>
                                        </p:tav>
                                        <p:tav tm="100000">
                                          <p:val>
                                            <p:strVal val="1+ppt_h/2"/>
                                          </p:val>
                                        </p:tav>
                                      </p:tavLst>
                                    </p:anim>
                                    <p:set>
                                      <p:cBhvr>
                                        <p:cTn id="30" dur="1" fill="hold">
                                          <p:stCondLst>
                                            <p:cond delay="499"/>
                                          </p:stCondLst>
                                        </p:cTn>
                                        <p:tgtEl>
                                          <p:spTgt spid="12"/>
                                        </p:tgtEl>
                                        <p:attrNameLst>
                                          <p:attrName>style.visibility</p:attrName>
                                        </p:attrNameLst>
                                      </p:cBhvr>
                                      <p:to>
                                        <p:strVal val="hidden"/>
                                      </p:to>
                                    </p:set>
                                  </p:childTnLst>
                                </p:cTn>
                              </p:par>
                            </p:childTnLst>
                          </p:cTn>
                        </p:par>
                        <p:par>
                          <p:cTn id="31" fill="hold">
                            <p:stCondLst>
                              <p:cond delay="500"/>
                            </p:stCondLst>
                            <p:childTnLst>
                              <p:par>
                                <p:cTn id="32" presetID="2" presetClass="entr" presetSubtype="4"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xit" presetSubtype="4" fill="hold" grpId="0" nodeType="clickEffect">
                                  <p:stCondLst>
                                    <p:cond delay="0"/>
                                  </p:stCondLst>
                                  <p:childTnLst>
                                    <p:anim calcmode="lin" valueType="num">
                                      <p:cBhvr additive="base">
                                        <p:cTn id="39" dur="500"/>
                                        <p:tgtEl>
                                          <p:spTgt spid="13"/>
                                        </p:tgtEl>
                                        <p:attrNameLst>
                                          <p:attrName>ppt_x</p:attrName>
                                        </p:attrNameLst>
                                      </p:cBhvr>
                                      <p:tavLst>
                                        <p:tav tm="0">
                                          <p:val>
                                            <p:strVal val="ppt_x"/>
                                          </p:val>
                                        </p:tav>
                                        <p:tav tm="100000">
                                          <p:val>
                                            <p:strVal val="ppt_x"/>
                                          </p:val>
                                        </p:tav>
                                      </p:tavLst>
                                    </p:anim>
                                    <p:anim calcmode="lin" valueType="num">
                                      <p:cBhvr additive="base">
                                        <p:cTn id="40" dur="500"/>
                                        <p:tgtEl>
                                          <p:spTgt spid="13"/>
                                        </p:tgtEl>
                                        <p:attrNameLst>
                                          <p:attrName>ppt_y</p:attrName>
                                        </p:attrNameLst>
                                      </p:cBhvr>
                                      <p:tavLst>
                                        <p:tav tm="0">
                                          <p:val>
                                            <p:strVal val="ppt_y"/>
                                          </p:val>
                                        </p:tav>
                                        <p:tav tm="100000">
                                          <p:val>
                                            <p:strVal val="1+ppt_h/2"/>
                                          </p:val>
                                        </p:tav>
                                      </p:tavLst>
                                    </p:anim>
                                    <p:set>
                                      <p:cBhvr>
                                        <p:cTn id="41" dur="1" fill="hold">
                                          <p:stCondLst>
                                            <p:cond delay="499"/>
                                          </p:stCondLst>
                                        </p:cTn>
                                        <p:tgtEl>
                                          <p:spTgt spid="13"/>
                                        </p:tgtEl>
                                        <p:attrNameLst>
                                          <p:attrName>style.visibility</p:attrName>
                                        </p:attrNameLst>
                                      </p:cBhvr>
                                      <p:to>
                                        <p:strVal val="hidden"/>
                                      </p:to>
                                    </p:set>
                                  </p:childTnLst>
                                </p:cTn>
                              </p:par>
                            </p:childTnLst>
                          </p:cTn>
                        </p:par>
                        <p:par>
                          <p:cTn id="42" fill="hold">
                            <p:stCondLst>
                              <p:cond delay="500"/>
                            </p:stCondLst>
                            <p:childTnLst>
                              <p:par>
                                <p:cTn id="43" presetID="2" presetClass="entr" presetSubtype="4" fill="hold" grpId="0" nodeType="afterEffect">
                                  <p:stCondLst>
                                    <p:cond delay="0"/>
                                  </p:stCondLst>
                                  <p:childTnLst>
                                    <p:set>
                                      <p:cBhvr>
                                        <p:cTn id="44" dur="1" fill="hold">
                                          <p:stCondLst>
                                            <p:cond delay="0"/>
                                          </p:stCondLst>
                                        </p:cTn>
                                        <p:tgtEl>
                                          <p:spTgt spid="9"/>
                                        </p:tgtEl>
                                        <p:attrNameLst>
                                          <p:attrName>style.visibility</p:attrName>
                                        </p:attrNameLst>
                                      </p:cBhvr>
                                      <p:to>
                                        <p:strVal val="visible"/>
                                      </p:to>
                                    </p:set>
                                    <p:anim calcmode="lin" valueType="num">
                                      <p:cBhvr additive="base">
                                        <p:cTn id="45" dur="500" fill="hold"/>
                                        <p:tgtEl>
                                          <p:spTgt spid="9"/>
                                        </p:tgtEl>
                                        <p:attrNameLst>
                                          <p:attrName>ppt_x</p:attrName>
                                        </p:attrNameLst>
                                      </p:cBhvr>
                                      <p:tavLst>
                                        <p:tav tm="0">
                                          <p:val>
                                            <p:strVal val="#ppt_x"/>
                                          </p:val>
                                        </p:tav>
                                        <p:tav tm="100000">
                                          <p:val>
                                            <p:strVal val="#ppt_x"/>
                                          </p:val>
                                        </p:tav>
                                      </p:tavLst>
                                    </p:anim>
                                    <p:anim calcmode="lin" valueType="num">
                                      <p:cBhvr additive="base">
                                        <p:cTn id="4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296955" y="1284276"/>
            <a:ext cx="7215238" cy="4708981"/>
          </a:xfrm>
          <a:prstGeom prst="rect">
            <a:avLst/>
          </a:prstGeom>
          <a:noFill/>
        </p:spPr>
        <p:txBody>
          <a:bodyPr wrap="square" rtlCol="0">
            <a:spAutoFit/>
          </a:bodyPr>
          <a:lstStyle/>
          <a:p>
            <a:pPr>
              <a:lnSpc>
                <a:spcPts val="6000"/>
              </a:lnSpc>
            </a:pPr>
            <a:r>
              <a:rPr lang="en-US" sz="4400" b="1" dirty="0" smtClean="0">
                <a:solidFill>
                  <a:srgbClr val="0070C0"/>
                </a:solidFill>
              </a:rPr>
              <a:t>1</a:t>
            </a:r>
            <a:r>
              <a:rPr lang="en-US" sz="4400" b="1" dirty="0" smtClean="0">
                <a:solidFill>
                  <a:srgbClr val="0070C0"/>
                </a:solidFill>
                <a:latin typeface="Arial" pitchFamily="34" charset="0"/>
                <a:cs typeface="Arial" pitchFamily="34" charset="0"/>
              </a:rPr>
              <a:t>)   7,86 · 10 = 78,6</a:t>
            </a:r>
          </a:p>
          <a:p>
            <a:pPr>
              <a:lnSpc>
                <a:spcPts val="6000"/>
              </a:lnSpc>
            </a:pPr>
            <a:r>
              <a:rPr lang="en-US" sz="4400" b="1" dirty="0" smtClean="0">
                <a:solidFill>
                  <a:srgbClr val="0070C0"/>
                </a:solidFill>
                <a:latin typeface="Arial" pitchFamily="34" charset="0"/>
                <a:cs typeface="Arial" pitchFamily="34" charset="0"/>
              </a:rPr>
              <a:t>2)   45,24 · 100 = 4524</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8,38 ·1000 = 8380</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20,7 · 10000 = 207000</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0,00152 · 1000 = 1,52</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0,092 · 10000=920</a:t>
            </a:r>
            <a:endParaRPr lang="ru-RU" sz="4400" b="1" dirty="0">
              <a:solidFill>
                <a:srgbClr val="0070C0"/>
              </a:solidFill>
              <a:latin typeface="Arial" pitchFamily="34" charset="0"/>
              <a:cs typeface="Arial" pitchFamily="34" charset="0"/>
            </a:endParaRPr>
          </a:p>
        </p:txBody>
      </p:sp>
      <p:sp>
        <p:nvSpPr>
          <p:cNvPr id="5" name="TextBox 4"/>
          <p:cNvSpPr txBox="1"/>
          <p:nvPr/>
        </p:nvSpPr>
        <p:spPr>
          <a:xfrm>
            <a:off x="3163867" y="267108"/>
            <a:ext cx="5357850" cy="830997"/>
          </a:xfrm>
          <a:prstGeom prst="rect">
            <a:avLst/>
          </a:prstGeom>
          <a:noFill/>
        </p:spPr>
        <p:txBody>
          <a:bodyPr wrap="square" rtlCol="0">
            <a:spAutoFit/>
          </a:bodyPr>
          <a:lstStyle/>
          <a:p>
            <a:pPr algn="ctr"/>
            <a:r>
              <a:rPr lang="en-US" sz="4800" b="1" dirty="0" smtClean="0">
                <a:solidFill>
                  <a:schemeClr val="bg1"/>
                </a:solidFill>
                <a:latin typeface="Arial" pitchFamily="34" charset="0"/>
                <a:cs typeface="Arial" pitchFamily="34" charset="0"/>
              </a:rPr>
              <a:t>HISOBLANG</a:t>
            </a:r>
            <a:endParaRPr lang="ru-RU" sz="4800" b="1" dirty="0">
              <a:solidFill>
                <a:schemeClr val="bg1"/>
              </a:solidFill>
              <a:latin typeface="Arial" pitchFamily="34" charset="0"/>
              <a:cs typeface="Arial" pitchFamily="34" charset="0"/>
            </a:endParaRPr>
          </a:p>
        </p:txBody>
      </p:sp>
      <p:pic>
        <p:nvPicPr>
          <p:cNvPr id="8" name="Picture 4" descr="2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521717" y="1724012"/>
            <a:ext cx="2952750" cy="3657600"/>
          </a:xfrm>
          <a:prstGeom prst="rect">
            <a:avLst/>
          </a:prstGeom>
          <a:noFill/>
          <a:ln w="9525">
            <a:noFill/>
            <a:miter lim="800000"/>
            <a:headEnd/>
            <a:tailEnd/>
          </a:ln>
        </p:spPr>
      </p:pic>
      <p:sp>
        <p:nvSpPr>
          <p:cNvPr id="9" name="Овал 8"/>
          <p:cNvSpPr/>
          <p:nvPr/>
        </p:nvSpPr>
        <p:spPr>
          <a:xfrm>
            <a:off x="4949817" y="1295384"/>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5592759" y="2009764"/>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5307007" y="2795582"/>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p:cNvSpPr/>
          <p:nvPr/>
        </p:nvSpPr>
        <p:spPr>
          <a:xfrm>
            <a:off x="5735635" y="3581400"/>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p:cNvSpPr/>
          <p:nvPr/>
        </p:nvSpPr>
        <p:spPr>
          <a:xfrm>
            <a:off x="6378577" y="4295780"/>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Овал 13"/>
          <p:cNvSpPr/>
          <p:nvPr/>
        </p:nvSpPr>
        <p:spPr>
          <a:xfrm>
            <a:off x="5807073" y="5081598"/>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Effect transition="in" filter="fade">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413900" y="227686"/>
            <a:ext cx="5357850" cy="830997"/>
          </a:xfrm>
          <a:prstGeom prst="rect">
            <a:avLst/>
          </a:prstGeom>
          <a:noFill/>
        </p:spPr>
        <p:txBody>
          <a:bodyPr wrap="square" rtlCol="0">
            <a:spAutoFit/>
          </a:bodyPr>
          <a:lstStyle/>
          <a:p>
            <a:pPr algn="ctr"/>
            <a:r>
              <a:rPr lang="en-US" sz="4800" b="1" dirty="0" smtClean="0">
                <a:solidFill>
                  <a:schemeClr val="bg1"/>
                </a:solidFill>
                <a:latin typeface="Arial" pitchFamily="34" charset="0"/>
                <a:cs typeface="Arial" pitchFamily="34" charset="0"/>
              </a:rPr>
              <a:t>HISOBLANG</a:t>
            </a:r>
            <a:endParaRPr lang="ru-RU" sz="4800" b="1" dirty="0">
              <a:solidFill>
                <a:schemeClr val="bg1"/>
              </a:solidFill>
              <a:latin typeface="Arial" pitchFamily="34" charset="0"/>
              <a:cs typeface="Arial" pitchFamily="34" charset="0"/>
            </a:endParaRPr>
          </a:p>
        </p:txBody>
      </p:sp>
      <p:sp>
        <p:nvSpPr>
          <p:cNvPr id="7" name="TextBox 6"/>
          <p:cNvSpPr txBox="1"/>
          <p:nvPr/>
        </p:nvSpPr>
        <p:spPr>
          <a:xfrm>
            <a:off x="1235041" y="1365238"/>
            <a:ext cx="7929618" cy="4708981"/>
          </a:xfrm>
          <a:prstGeom prst="rect">
            <a:avLst/>
          </a:prstGeom>
          <a:noFill/>
        </p:spPr>
        <p:txBody>
          <a:bodyPr wrap="square" rtlCol="0">
            <a:spAutoFit/>
          </a:bodyPr>
          <a:lstStyle/>
          <a:p>
            <a:pPr>
              <a:lnSpc>
                <a:spcPts val="6000"/>
              </a:lnSpc>
            </a:pPr>
            <a:r>
              <a:rPr lang="en-US" sz="4400" b="1" dirty="0" smtClean="0">
                <a:solidFill>
                  <a:srgbClr val="0070C0"/>
                </a:solidFill>
              </a:rPr>
              <a:t>1</a:t>
            </a:r>
            <a:r>
              <a:rPr lang="en-US" sz="4400" b="1" dirty="0" smtClean="0">
                <a:solidFill>
                  <a:srgbClr val="0070C0"/>
                </a:solidFill>
                <a:latin typeface="Arial" pitchFamily="34" charset="0"/>
                <a:cs typeface="Arial" pitchFamily="34" charset="0"/>
              </a:rPr>
              <a:t>)   12,8 · 0,1 = 1,28</a:t>
            </a:r>
          </a:p>
          <a:p>
            <a:pPr>
              <a:lnSpc>
                <a:spcPts val="6000"/>
              </a:lnSpc>
            </a:pPr>
            <a:r>
              <a:rPr lang="en-US" sz="4400" b="1" dirty="0" smtClean="0">
                <a:solidFill>
                  <a:srgbClr val="0070C0"/>
                </a:solidFill>
                <a:latin typeface="Arial" pitchFamily="34" charset="0"/>
                <a:cs typeface="Arial" pitchFamily="34" charset="0"/>
              </a:rPr>
              <a:t>2)   32,6 · 0,01 = 0,326</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1,42 ·0,001 = 0,00142</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820,7 · 0,0001= 0,08207</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752 · 0,001 = 0,752</a:t>
            </a:r>
          </a:p>
          <a:p>
            <a:pPr marL="742950" indent="-742950">
              <a:lnSpc>
                <a:spcPts val="6000"/>
              </a:lnSpc>
              <a:buAutoNum type="arabicParenR" startAt="3"/>
            </a:pPr>
            <a:r>
              <a:rPr lang="en-US" sz="4400" b="1" dirty="0" smtClean="0">
                <a:solidFill>
                  <a:srgbClr val="0070C0"/>
                </a:solidFill>
                <a:latin typeface="Arial" pitchFamily="34" charset="0"/>
                <a:cs typeface="Arial" pitchFamily="34" charset="0"/>
              </a:rPr>
              <a:t>0,98 · 0,001=</a:t>
            </a:r>
            <a:r>
              <a:rPr lang="ru-RU" sz="4400" b="1" dirty="0" smtClean="0">
                <a:solidFill>
                  <a:srgbClr val="0070C0"/>
                </a:solidFill>
                <a:latin typeface="Arial" pitchFamily="34" charset="0"/>
                <a:cs typeface="Arial" pitchFamily="34" charset="0"/>
              </a:rPr>
              <a:t> </a:t>
            </a:r>
            <a:r>
              <a:rPr lang="en-US" sz="4400" b="1" dirty="0" smtClean="0">
                <a:solidFill>
                  <a:srgbClr val="0070C0"/>
                </a:solidFill>
                <a:latin typeface="Arial" pitchFamily="34" charset="0"/>
                <a:cs typeface="Arial" pitchFamily="34" charset="0"/>
              </a:rPr>
              <a:t>0,0009</a:t>
            </a:r>
            <a:r>
              <a:rPr lang="ru-RU" sz="4400" b="1" dirty="0" smtClean="0">
                <a:solidFill>
                  <a:srgbClr val="0070C0"/>
                </a:solidFill>
                <a:latin typeface="Arial" pitchFamily="34" charset="0"/>
                <a:cs typeface="Arial" pitchFamily="34" charset="0"/>
              </a:rPr>
              <a:t>8</a:t>
            </a:r>
            <a:endParaRPr lang="ru-RU" sz="4400" b="1" dirty="0">
              <a:solidFill>
                <a:srgbClr val="0070C0"/>
              </a:solidFill>
              <a:latin typeface="Arial" pitchFamily="34" charset="0"/>
              <a:cs typeface="Arial" pitchFamily="34" charset="0"/>
            </a:endParaRPr>
          </a:p>
        </p:txBody>
      </p:sp>
      <p:pic>
        <p:nvPicPr>
          <p:cNvPr id="4" name="Picture 4" descr="2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521717" y="1438260"/>
            <a:ext cx="2952750" cy="3657600"/>
          </a:xfrm>
          <a:prstGeom prst="rect">
            <a:avLst/>
          </a:prstGeom>
          <a:noFill/>
          <a:ln w="9525">
            <a:noFill/>
            <a:miter lim="800000"/>
            <a:headEnd/>
            <a:tailEnd/>
          </a:ln>
        </p:spPr>
      </p:pic>
      <p:sp>
        <p:nvSpPr>
          <p:cNvPr id="6" name="Овал 5"/>
          <p:cNvSpPr/>
          <p:nvPr/>
        </p:nvSpPr>
        <p:spPr>
          <a:xfrm>
            <a:off x="5164131" y="1366822"/>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вал 7"/>
          <p:cNvSpPr/>
          <p:nvPr/>
        </p:nvSpPr>
        <p:spPr>
          <a:xfrm>
            <a:off x="5521321" y="2152640"/>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вал 8"/>
          <p:cNvSpPr/>
          <p:nvPr/>
        </p:nvSpPr>
        <p:spPr>
          <a:xfrm>
            <a:off x="5449883" y="2938458"/>
            <a:ext cx="2214578"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6092825" y="3652838"/>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5449883" y="4438656"/>
            <a:ext cx="207170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p:cNvSpPr/>
          <p:nvPr/>
        </p:nvSpPr>
        <p:spPr>
          <a:xfrm>
            <a:off x="5378445" y="5153036"/>
            <a:ext cx="2786082" cy="85725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400460" y="281395"/>
            <a:ext cx="7272808" cy="883960"/>
          </a:xfrm>
        </p:spPr>
        <p:txBody>
          <a:bodyPr>
            <a:noAutofit/>
          </a:bodyPr>
          <a:lstStyle/>
          <a:p>
            <a:pPr>
              <a:defRPr/>
            </a:pPr>
            <a:r>
              <a:rPr lang="en-US" sz="4800" dirty="0" smtClean="0">
                <a:solidFill>
                  <a:schemeClr val="bg1"/>
                </a:solidFill>
                <a:latin typeface="Arial" panose="020B0604020202020204" pitchFamily="34" charset="0"/>
                <a:cs typeface="Arial" panose="020B0604020202020204" pitchFamily="34" charset="0"/>
              </a:rPr>
              <a:t>O‘NLI KASRGA BO‘LISH</a:t>
            </a:r>
            <a:endParaRPr lang="ru-RU" sz="4800" dirty="0">
              <a:solidFill>
                <a:schemeClr val="bg1"/>
              </a:solidFill>
              <a:latin typeface="Arial" panose="020B0604020202020204" pitchFamily="34" charset="0"/>
              <a:cs typeface="Arial" panose="020B0604020202020204" pitchFamily="34" charset="0"/>
            </a:endParaRPr>
          </a:p>
        </p:txBody>
      </p:sp>
      <p:sp>
        <p:nvSpPr>
          <p:cNvPr id="11267" name="Содержимое 1"/>
          <p:cNvSpPr>
            <a:spLocks noGrp="1"/>
          </p:cNvSpPr>
          <p:nvPr>
            <p:ph sz="half" idx="2"/>
          </p:nvPr>
        </p:nvSpPr>
        <p:spPr>
          <a:prstGeom prst="rect">
            <a:avLst/>
          </a:prstGeom>
        </p:spPr>
        <p:txBody>
          <a:bodyPr wrap="square" lIns="106703" tIns="53352" rIns="106703" bIns="53352">
            <a:noAutofit/>
          </a:bodyPr>
          <a:lstStyle/>
          <a:p>
            <a:pPr>
              <a:buFont typeface="Wingdings 2" pitchFamily="18" charset="2"/>
              <a:buNone/>
            </a:pPr>
            <a:r>
              <a:rPr lang="ru-RU" altLang="ru-RU" sz="4680" dirty="0">
                <a:solidFill>
                  <a:schemeClr val="tx1"/>
                </a:solidFill>
                <a:latin typeface="Arial" pitchFamily="34" charset="0"/>
                <a:cs typeface="Arial" pitchFamily="34" charset="0"/>
              </a:rPr>
              <a:t>12,096</a:t>
            </a:r>
            <a:r>
              <a:rPr lang="ru-RU" altLang="ru-RU" sz="4680" dirty="0">
                <a:solidFill>
                  <a:srgbClr val="002060"/>
                </a:solidFill>
                <a:latin typeface="Arial" pitchFamily="34" charset="0"/>
                <a:cs typeface="Arial" pitchFamily="34" charset="0"/>
              </a:rPr>
              <a:t> : </a:t>
            </a:r>
            <a:r>
              <a:rPr lang="ru-RU" altLang="ru-RU" sz="4680" dirty="0">
                <a:solidFill>
                  <a:schemeClr val="tx1"/>
                </a:solidFill>
                <a:latin typeface="Arial" pitchFamily="34" charset="0"/>
                <a:cs typeface="Arial" pitchFamily="34" charset="0"/>
              </a:rPr>
              <a:t>2,24</a:t>
            </a:r>
            <a:r>
              <a:rPr lang="ru-RU" altLang="ru-RU" sz="4680" dirty="0">
                <a:solidFill>
                  <a:srgbClr val="002060"/>
                </a:solidFill>
                <a:latin typeface="Arial" pitchFamily="34" charset="0"/>
                <a:cs typeface="Arial" pitchFamily="34" charset="0"/>
              </a:rPr>
              <a:t> </a:t>
            </a:r>
            <a:r>
              <a:rPr lang="ru-RU" altLang="ru-RU" sz="4680" dirty="0">
                <a:latin typeface="Arial" pitchFamily="34" charset="0"/>
                <a:cs typeface="Arial" pitchFamily="34" charset="0"/>
              </a:rPr>
              <a:t>=</a:t>
            </a:r>
          </a:p>
        </p:txBody>
      </p:sp>
      <p:sp>
        <p:nvSpPr>
          <p:cNvPr id="4" name="Выгнутая вниз стрелка 3"/>
          <p:cNvSpPr/>
          <p:nvPr/>
        </p:nvSpPr>
        <p:spPr>
          <a:xfrm>
            <a:off x="3439595" y="2202401"/>
            <a:ext cx="624210" cy="200860"/>
          </a:xfrm>
          <a:prstGeom prst="curvedUpArrow">
            <a:avLst/>
          </a:prstGeom>
        </p:spPr>
        <p:style>
          <a:lnRef idx="1">
            <a:schemeClr val="accent4"/>
          </a:lnRef>
          <a:fillRef idx="3">
            <a:schemeClr val="accent4"/>
          </a:fillRef>
          <a:effectRef idx="2">
            <a:schemeClr val="accent4"/>
          </a:effectRef>
          <a:fontRef idx="minor">
            <a:schemeClr val="lt1"/>
          </a:fontRef>
        </p:style>
        <p:txBody>
          <a:bodyPr lIns="106703" tIns="53352" rIns="106703" bIns="53352" anchor="ctr"/>
          <a:lstStyle/>
          <a:p>
            <a:pPr algn="ctr">
              <a:defRPr/>
            </a:pPr>
            <a:endParaRPr lang="ru-RU" sz="3802" dirty="0">
              <a:solidFill>
                <a:schemeClr val="tx1"/>
              </a:solidFill>
            </a:endParaRPr>
          </a:p>
        </p:txBody>
      </p:sp>
      <p:sp>
        <p:nvSpPr>
          <p:cNvPr id="5" name="TextBox 4"/>
          <p:cNvSpPr txBox="1"/>
          <p:nvPr/>
        </p:nvSpPr>
        <p:spPr>
          <a:xfrm>
            <a:off x="3241986" y="2312087"/>
            <a:ext cx="2276080" cy="542802"/>
          </a:xfrm>
          <a:prstGeom prst="rect">
            <a:avLst/>
          </a:prstGeom>
          <a:noFill/>
        </p:spPr>
        <p:txBody>
          <a:bodyPr wrap="square" lIns="106703" tIns="53352" rIns="106703" bIns="53352">
            <a:spAutoFit/>
          </a:bodyPr>
          <a:lstStyle/>
          <a:p>
            <a:pPr>
              <a:defRPr/>
            </a:pPr>
            <a:r>
              <a:rPr lang="ru-RU" sz="2827" b="1" dirty="0">
                <a:solidFill>
                  <a:srgbClr val="FF0000"/>
                </a:solidFill>
                <a:latin typeface="Cambria" pitchFamily="18" charset="0"/>
              </a:rPr>
              <a:t> </a:t>
            </a:r>
            <a:r>
              <a:rPr lang="ru-RU" sz="2827" b="1" dirty="0">
                <a:solidFill>
                  <a:srgbClr val="00B050"/>
                </a:solidFill>
                <a:latin typeface="Cambria" pitchFamily="18" charset="0"/>
              </a:rPr>
              <a:t>2 </a:t>
            </a:r>
            <a:r>
              <a:rPr lang="en-US" sz="2827" b="1" dirty="0" err="1">
                <a:solidFill>
                  <a:srgbClr val="00B050"/>
                </a:solidFill>
                <a:latin typeface="Cambria" pitchFamily="18" charset="0"/>
              </a:rPr>
              <a:t>ta</a:t>
            </a:r>
            <a:r>
              <a:rPr lang="en-US" sz="2827" b="1" dirty="0">
                <a:solidFill>
                  <a:srgbClr val="00B050"/>
                </a:solidFill>
                <a:latin typeface="Cambria" pitchFamily="18" charset="0"/>
              </a:rPr>
              <a:t> </a:t>
            </a:r>
            <a:r>
              <a:rPr lang="en-US" sz="2827" b="1" dirty="0" err="1">
                <a:solidFill>
                  <a:srgbClr val="00B050"/>
                </a:solidFill>
                <a:latin typeface="Cambria" pitchFamily="18" charset="0"/>
              </a:rPr>
              <a:t>raqam</a:t>
            </a:r>
            <a:endParaRPr lang="ru-RU" sz="2827" b="1" dirty="0">
              <a:solidFill>
                <a:srgbClr val="00B050"/>
              </a:solidFill>
              <a:latin typeface="Cambria" pitchFamily="18" charset="0"/>
            </a:endParaRPr>
          </a:p>
        </p:txBody>
      </p:sp>
      <p:sp>
        <p:nvSpPr>
          <p:cNvPr id="6" name="Выгнутая вниз стрелка 5"/>
          <p:cNvSpPr/>
          <p:nvPr/>
        </p:nvSpPr>
        <p:spPr>
          <a:xfrm>
            <a:off x="1495088" y="2183886"/>
            <a:ext cx="637297" cy="219374"/>
          </a:xfrm>
          <a:prstGeom prst="curvedUpArrow">
            <a:avLst/>
          </a:prstGeom>
        </p:spPr>
        <p:style>
          <a:lnRef idx="1">
            <a:schemeClr val="accent4"/>
          </a:lnRef>
          <a:fillRef idx="3">
            <a:schemeClr val="accent4"/>
          </a:fillRef>
          <a:effectRef idx="2">
            <a:schemeClr val="accent4"/>
          </a:effectRef>
          <a:fontRef idx="minor">
            <a:schemeClr val="lt1"/>
          </a:fontRef>
        </p:style>
        <p:txBody>
          <a:bodyPr lIns="106703" tIns="53352" rIns="106703" bIns="53352" anchor="ctr"/>
          <a:lstStyle/>
          <a:p>
            <a:pPr algn="ctr">
              <a:defRPr/>
            </a:pPr>
            <a:endParaRPr lang="ru-RU" sz="3802" dirty="0">
              <a:solidFill>
                <a:schemeClr val="tx1"/>
              </a:solidFill>
            </a:endParaRPr>
          </a:p>
        </p:txBody>
      </p:sp>
      <p:sp>
        <p:nvSpPr>
          <p:cNvPr id="7" name="TextBox 6"/>
          <p:cNvSpPr txBox="1"/>
          <p:nvPr/>
        </p:nvSpPr>
        <p:spPr>
          <a:xfrm>
            <a:off x="985988" y="2314892"/>
            <a:ext cx="2242653" cy="542802"/>
          </a:xfrm>
          <a:prstGeom prst="rect">
            <a:avLst/>
          </a:prstGeom>
          <a:noFill/>
        </p:spPr>
        <p:txBody>
          <a:bodyPr wrap="square" lIns="106703" tIns="53352" rIns="106703" bIns="53352">
            <a:spAutoFit/>
          </a:bodyPr>
          <a:lstStyle/>
          <a:p>
            <a:pPr>
              <a:defRPr/>
            </a:pPr>
            <a:r>
              <a:rPr lang="ru-RU" sz="2827" b="1" dirty="0">
                <a:solidFill>
                  <a:schemeClr val="accent1">
                    <a:lumMod val="75000"/>
                  </a:schemeClr>
                </a:solidFill>
                <a:latin typeface="Bookman Old Style" pitchFamily="18" charset="0"/>
              </a:rPr>
              <a:t> </a:t>
            </a:r>
            <a:r>
              <a:rPr lang="ru-RU" sz="2827" b="1" dirty="0">
                <a:solidFill>
                  <a:srgbClr val="00B050"/>
                </a:solidFill>
                <a:latin typeface="Cambria" pitchFamily="18" charset="0"/>
              </a:rPr>
              <a:t>2 </a:t>
            </a:r>
            <a:r>
              <a:rPr lang="en-US" sz="2827" b="1" dirty="0" err="1">
                <a:solidFill>
                  <a:srgbClr val="00B050"/>
                </a:solidFill>
                <a:latin typeface="Cambria" pitchFamily="18" charset="0"/>
              </a:rPr>
              <a:t>ta</a:t>
            </a:r>
            <a:r>
              <a:rPr lang="en-US" sz="2827" b="1" dirty="0">
                <a:solidFill>
                  <a:srgbClr val="00B050"/>
                </a:solidFill>
                <a:latin typeface="Cambria" pitchFamily="18" charset="0"/>
              </a:rPr>
              <a:t> </a:t>
            </a:r>
            <a:r>
              <a:rPr lang="en-US" sz="2827" b="1" dirty="0" err="1">
                <a:solidFill>
                  <a:srgbClr val="00B050"/>
                </a:solidFill>
                <a:latin typeface="Cambria" pitchFamily="18" charset="0"/>
              </a:rPr>
              <a:t>raqam</a:t>
            </a:r>
            <a:endParaRPr lang="ru-RU" sz="2827" b="1" dirty="0">
              <a:solidFill>
                <a:srgbClr val="00B050"/>
              </a:solidFill>
              <a:latin typeface="Cambria" pitchFamily="18" charset="0"/>
            </a:endParaRPr>
          </a:p>
        </p:txBody>
      </p:sp>
      <p:sp>
        <p:nvSpPr>
          <p:cNvPr id="8" name="Содержимое 1"/>
          <p:cNvSpPr txBox="1">
            <a:spLocks/>
          </p:cNvSpPr>
          <p:nvPr/>
        </p:nvSpPr>
        <p:spPr bwMode="auto">
          <a:xfrm>
            <a:off x="4181093" y="1585415"/>
            <a:ext cx="4717205" cy="832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lstStyle>
            <a:lvl1pPr marL="273050" indent="-273050">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a:spcBef>
                <a:spcPts val="671"/>
              </a:spcBef>
              <a:buClr>
                <a:schemeClr val="accent1"/>
              </a:buClr>
              <a:buSzPct val="85000"/>
            </a:pPr>
            <a:r>
              <a:rPr lang="en-US" altLang="ru-RU" sz="4680" dirty="0" smtClean="0">
                <a:latin typeface="Arial" pitchFamily="34" charset="0"/>
                <a:cs typeface="Arial" pitchFamily="34" charset="0"/>
              </a:rPr>
              <a:t>= </a:t>
            </a:r>
            <a:r>
              <a:rPr lang="ru-RU" altLang="ru-RU" sz="4680" dirty="0" smtClean="0">
                <a:latin typeface="Arial" pitchFamily="34" charset="0"/>
                <a:cs typeface="Arial" pitchFamily="34" charset="0"/>
              </a:rPr>
              <a:t>1209</a:t>
            </a:r>
            <a:r>
              <a:rPr lang="en-US" altLang="ru-RU" sz="4680" dirty="0" smtClean="0">
                <a:latin typeface="Arial" pitchFamily="34" charset="0"/>
                <a:cs typeface="Arial" pitchFamily="34" charset="0"/>
              </a:rPr>
              <a:t>,</a:t>
            </a:r>
            <a:r>
              <a:rPr lang="ru-RU" altLang="ru-RU" sz="4680" dirty="0" smtClean="0">
                <a:latin typeface="Arial" pitchFamily="34" charset="0"/>
                <a:cs typeface="Arial" pitchFamily="34" charset="0"/>
              </a:rPr>
              <a:t>6 </a:t>
            </a:r>
            <a:r>
              <a:rPr lang="ru-RU" altLang="ru-RU" sz="4680" dirty="0">
                <a:latin typeface="Arial" pitchFamily="34" charset="0"/>
                <a:cs typeface="Arial" pitchFamily="34" charset="0"/>
              </a:rPr>
              <a:t>: 224 = </a:t>
            </a:r>
          </a:p>
        </p:txBody>
      </p:sp>
      <p:grpSp>
        <p:nvGrpSpPr>
          <p:cNvPr id="2" name="Группа 7"/>
          <p:cNvGrpSpPr>
            <a:grpSpLocks/>
          </p:cNvGrpSpPr>
          <p:nvPr/>
        </p:nvGrpSpPr>
        <p:grpSpPr bwMode="auto">
          <a:xfrm>
            <a:off x="5811346" y="2978888"/>
            <a:ext cx="3004405" cy="1681857"/>
            <a:chOff x="2142314" y="1500968"/>
            <a:chExt cx="1143802" cy="857256"/>
          </a:xfrm>
        </p:grpSpPr>
        <p:cxnSp>
          <p:nvCxnSpPr>
            <p:cNvPr id="16" name="Прямая соединительная линия 15"/>
            <p:cNvCxnSpPr/>
            <p:nvPr/>
          </p:nvCxnSpPr>
          <p:spPr>
            <a:xfrm rot="5400000">
              <a:off x="1714456" y="1928826"/>
              <a:ext cx="857256" cy="154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2143084" y="1929182"/>
              <a:ext cx="1143032" cy="828"/>
            </a:xfrm>
            <a:prstGeom prst="line">
              <a:avLst/>
            </a:prstGeom>
            <a:ln w="76200"/>
          </p:spPr>
          <p:style>
            <a:lnRef idx="1">
              <a:schemeClr val="accent1"/>
            </a:lnRef>
            <a:fillRef idx="0">
              <a:schemeClr val="accent1"/>
            </a:fillRef>
            <a:effectRef idx="0">
              <a:schemeClr val="accent1"/>
            </a:effectRef>
            <a:fontRef idx="minor">
              <a:schemeClr val="tx1"/>
            </a:fontRef>
          </p:style>
        </p:cxnSp>
      </p:grpSp>
      <p:sp>
        <p:nvSpPr>
          <p:cNvPr id="18" name="TextBox 17"/>
          <p:cNvSpPr txBox="1">
            <a:spLocks noChangeArrowheads="1"/>
          </p:cNvSpPr>
          <p:nvPr/>
        </p:nvSpPr>
        <p:spPr bwMode="auto">
          <a:xfrm>
            <a:off x="6084475" y="2978884"/>
            <a:ext cx="2185022"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t>224</a:t>
            </a:r>
          </a:p>
        </p:txBody>
      </p:sp>
      <p:sp>
        <p:nvSpPr>
          <p:cNvPr id="19" name="TextBox 18"/>
          <p:cNvSpPr txBox="1">
            <a:spLocks noChangeArrowheads="1"/>
          </p:cNvSpPr>
          <p:nvPr/>
        </p:nvSpPr>
        <p:spPr bwMode="auto">
          <a:xfrm>
            <a:off x="6084481" y="3929505"/>
            <a:ext cx="1183553"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solidFill>
                  <a:schemeClr val="tx2"/>
                </a:solidFill>
              </a:rPr>
              <a:t>5</a:t>
            </a:r>
          </a:p>
        </p:txBody>
      </p:sp>
      <p:sp>
        <p:nvSpPr>
          <p:cNvPr id="20" name="TextBox 19"/>
          <p:cNvSpPr txBox="1">
            <a:spLocks noChangeArrowheads="1"/>
          </p:cNvSpPr>
          <p:nvPr/>
        </p:nvSpPr>
        <p:spPr bwMode="auto">
          <a:xfrm>
            <a:off x="3171113" y="3710138"/>
            <a:ext cx="2185022"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u="sng" dirty="0">
                <a:solidFill>
                  <a:schemeClr val="tx2"/>
                </a:solidFill>
              </a:rPr>
              <a:t>1120</a:t>
            </a:r>
          </a:p>
        </p:txBody>
      </p:sp>
      <p:sp>
        <p:nvSpPr>
          <p:cNvPr id="21" name="TextBox 20"/>
          <p:cNvSpPr txBox="1">
            <a:spLocks noChangeArrowheads="1"/>
          </p:cNvSpPr>
          <p:nvPr/>
        </p:nvSpPr>
        <p:spPr bwMode="auto">
          <a:xfrm>
            <a:off x="6721777" y="3929505"/>
            <a:ext cx="1183554"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solidFill>
                  <a:srgbClr val="00B050"/>
                </a:solidFill>
              </a:rPr>
              <a:t>4</a:t>
            </a:r>
          </a:p>
        </p:txBody>
      </p:sp>
      <p:sp>
        <p:nvSpPr>
          <p:cNvPr id="22" name="TextBox 21"/>
          <p:cNvSpPr txBox="1">
            <a:spLocks noChangeArrowheads="1"/>
          </p:cNvSpPr>
          <p:nvPr/>
        </p:nvSpPr>
        <p:spPr bwMode="auto">
          <a:xfrm>
            <a:off x="4081545" y="4441376"/>
            <a:ext cx="1820851"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solidFill>
                  <a:srgbClr val="00B050"/>
                </a:solidFill>
              </a:rPr>
              <a:t>896</a:t>
            </a:r>
          </a:p>
        </p:txBody>
      </p:sp>
      <p:sp>
        <p:nvSpPr>
          <p:cNvPr id="23" name="TextBox 22"/>
          <p:cNvSpPr txBox="1">
            <a:spLocks noChangeArrowheads="1"/>
          </p:cNvSpPr>
          <p:nvPr/>
        </p:nvSpPr>
        <p:spPr bwMode="auto">
          <a:xfrm>
            <a:off x="4081545" y="5026374"/>
            <a:ext cx="1820851"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u="sng" dirty="0">
                <a:solidFill>
                  <a:srgbClr val="00B050"/>
                </a:solidFill>
              </a:rPr>
              <a:t>896</a:t>
            </a:r>
          </a:p>
        </p:txBody>
      </p:sp>
      <p:sp>
        <p:nvSpPr>
          <p:cNvPr id="24" name="TextBox 23"/>
          <p:cNvSpPr txBox="1">
            <a:spLocks noChangeArrowheads="1"/>
          </p:cNvSpPr>
          <p:nvPr/>
        </p:nvSpPr>
        <p:spPr bwMode="auto">
          <a:xfrm>
            <a:off x="3612165" y="4688374"/>
            <a:ext cx="1288758"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solidFill>
                  <a:srgbClr val="00B050"/>
                </a:solidFill>
                <a:latin typeface="Lucida Sans Unicode" pitchFamily="34" charset="0"/>
              </a:rPr>
              <a:t>-</a:t>
            </a:r>
          </a:p>
        </p:txBody>
      </p:sp>
      <p:sp>
        <p:nvSpPr>
          <p:cNvPr id="25" name="TextBox 24"/>
          <p:cNvSpPr txBox="1">
            <a:spLocks noChangeArrowheads="1"/>
          </p:cNvSpPr>
          <p:nvPr/>
        </p:nvSpPr>
        <p:spPr bwMode="auto">
          <a:xfrm>
            <a:off x="4991962" y="5611374"/>
            <a:ext cx="1311013"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t>0</a:t>
            </a:r>
          </a:p>
        </p:txBody>
      </p:sp>
      <p:sp>
        <p:nvSpPr>
          <p:cNvPr id="26" name="TextBox 25"/>
          <p:cNvSpPr txBox="1">
            <a:spLocks noChangeArrowheads="1"/>
          </p:cNvSpPr>
          <p:nvPr/>
        </p:nvSpPr>
        <p:spPr bwMode="auto">
          <a:xfrm>
            <a:off x="6539696" y="4002630"/>
            <a:ext cx="1311013"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latin typeface="Bookman Old Style" pitchFamily="18" charset="0"/>
              </a:rPr>
              <a:t>,</a:t>
            </a:r>
          </a:p>
        </p:txBody>
      </p:sp>
      <p:sp>
        <p:nvSpPr>
          <p:cNvPr id="27" name="Прямоугольник 26"/>
          <p:cNvSpPr>
            <a:spLocks noChangeArrowheads="1"/>
          </p:cNvSpPr>
          <p:nvPr/>
        </p:nvSpPr>
        <p:spPr bwMode="auto">
          <a:xfrm>
            <a:off x="3144276" y="2883183"/>
            <a:ext cx="2640233" cy="9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5557" dirty="0"/>
              <a:t>1209</a:t>
            </a:r>
            <a:r>
              <a:rPr lang="ru-RU" altLang="ru-RU" sz="5557" dirty="0">
                <a:latin typeface="Bookman Old Style" pitchFamily="18" charset="0"/>
              </a:rPr>
              <a:t>,</a:t>
            </a:r>
            <a:r>
              <a:rPr lang="ru-RU" altLang="ru-RU" sz="5557" dirty="0"/>
              <a:t>6</a:t>
            </a:r>
          </a:p>
        </p:txBody>
      </p:sp>
      <p:sp>
        <p:nvSpPr>
          <p:cNvPr id="28" name="Содержимое 1"/>
          <p:cNvSpPr txBox="1">
            <a:spLocks/>
          </p:cNvSpPr>
          <p:nvPr/>
        </p:nvSpPr>
        <p:spPr bwMode="auto">
          <a:xfrm>
            <a:off x="8618038" y="1551892"/>
            <a:ext cx="1113505" cy="799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lstStyle>
            <a:lvl1pPr marL="273050" indent="-273050">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a:spcBef>
                <a:spcPts val="671"/>
              </a:spcBef>
              <a:buClr>
                <a:schemeClr val="accent1"/>
              </a:buClr>
              <a:buSzPct val="85000"/>
            </a:pPr>
            <a:r>
              <a:rPr lang="ru-RU" altLang="ru-RU" sz="4680" dirty="0">
                <a:latin typeface="Arial" pitchFamily="34" charset="0"/>
                <a:cs typeface="Arial" pitchFamily="34" charset="0"/>
              </a:rPr>
              <a:t>5,4</a:t>
            </a:r>
          </a:p>
        </p:txBody>
      </p:sp>
      <p:sp>
        <p:nvSpPr>
          <p:cNvPr id="29" name="TextBox 28"/>
          <p:cNvSpPr txBox="1">
            <a:spLocks noChangeArrowheads="1"/>
          </p:cNvSpPr>
          <p:nvPr/>
        </p:nvSpPr>
        <p:spPr bwMode="auto">
          <a:xfrm>
            <a:off x="2610700" y="3160888"/>
            <a:ext cx="1288759" cy="1293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6703" tIns="53352" rIns="106703" bIns="53352">
            <a:spAutoFit/>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r>
              <a:rPr lang="ru-RU" altLang="ru-RU" sz="7702" dirty="0">
                <a:solidFill>
                  <a:schemeClr val="tx2"/>
                </a:solidFill>
                <a:latin typeface="Lucida Sans Unicode" pitchFamily="34" charset="0"/>
              </a:rPr>
              <a:t>-</a:t>
            </a:r>
          </a:p>
        </p:txBody>
      </p:sp>
      <p:sp>
        <p:nvSpPr>
          <p:cNvPr id="32" name="Выгнутая вниз стрелка 31"/>
          <p:cNvSpPr/>
          <p:nvPr/>
        </p:nvSpPr>
        <p:spPr>
          <a:xfrm rot="2153393">
            <a:off x="4612569" y="4234681"/>
            <a:ext cx="2241858" cy="469140"/>
          </a:xfrm>
          <a:prstGeom prst="curvedUpArrow">
            <a:avLst>
              <a:gd name="adj1" fmla="val 13496"/>
              <a:gd name="adj2" fmla="val 41931"/>
              <a:gd name="adj3" fmla="val 32264"/>
            </a:avLst>
          </a:prstGeom>
        </p:spPr>
        <p:style>
          <a:lnRef idx="1">
            <a:schemeClr val="accent4"/>
          </a:lnRef>
          <a:fillRef idx="3">
            <a:schemeClr val="accent4"/>
          </a:fillRef>
          <a:effectRef idx="2">
            <a:schemeClr val="accent4"/>
          </a:effectRef>
          <a:fontRef idx="minor">
            <a:schemeClr val="lt1"/>
          </a:fontRef>
        </p:style>
        <p:txBody>
          <a:bodyPr lIns="106703" tIns="53352" rIns="106703" bIns="53352"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endParaRPr lang="ru-RU" sz="3802" b="1" spc="58"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9345337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wipe(left)">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500"/>
                                        <p:tgtEl>
                                          <p:spTgt spid="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left)">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wipe(left)">
                                      <p:cBhvr>
                                        <p:cTn id="35" dur="500"/>
                                        <p:tgtEl>
                                          <p:spTgt spid="2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wipe(down)">
                                      <p:cBhvr>
                                        <p:cTn id="40" dur="500"/>
                                        <p:tgtEl>
                                          <p:spTgt spid="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wipe(down)">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wipe(down)">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wipe(down)">
                                      <p:cBhvr>
                                        <p:cTn id="55" dur="500"/>
                                        <p:tgtEl>
                                          <p:spTgt spid="20"/>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29"/>
                                        </p:tgtEl>
                                        <p:attrNameLst>
                                          <p:attrName>style.visibility</p:attrName>
                                        </p:attrNameLst>
                                      </p:cBhvr>
                                      <p:to>
                                        <p:strVal val="visible"/>
                                      </p:to>
                                    </p:set>
                                    <p:animEffect transition="in" filter="wipe(down)">
                                      <p:cBhvr>
                                        <p:cTn id="60" dur="500"/>
                                        <p:tgtEl>
                                          <p:spTgt spid="29"/>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wipe(left)">
                                      <p:cBhvr>
                                        <p:cTn id="65" dur="500"/>
                                        <p:tgtEl>
                                          <p:spTgt spid="32"/>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wipe(down)">
                                      <p:cBhvr>
                                        <p:cTn id="70" dur="500"/>
                                        <p:tgtEl>
                                          <p:spTgt spid="26"/>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wipe(down)">
                                      <p:cBhvr>
                                        <p:cTn id="75" dur="500"/>
                                        <p:tgtEl>
                                          <p:spTgt spid="22"/>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wipe(down)">
                                      <p:cBhvr>
                                        <p:cTn id="80" dur="500"/>
                                        <p:tgtEl>
                                          <p:spTgt spid="21"/>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23"/>
                                        </p:tgtEl>
                                        <p:attrNameLst>
                                          <p:attrName>style.visibility</p:attrName>
                                        </p:attrNameLst>
                                      </p:cBhvr>
                                      <p:to>
                                        <p:strVal val="visible"/>
                                      </p:to>
                                    </p:set>
                                    <p:animEffect transition="in" filter="wipe(down)">
                                      <p:cBhvr>
                                        <p:cTn id="85" dur="500"/>
                                        <p:tgtEl>
                                          <p:spTgt spid="23"/>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24"/>
                                        </p:tgtEl>
                                        <p:attrNameLst>
                                          <p:attrName>style.visibility</p:attrName>
                                        </p:attrNameLst>
                                      </p:cBhvr>
                                      <p:to>
                                        <p:strVal val="visible"/>
                                      </p:to>
                                    </p:set>
                                    <p:animEffect transition="in" filter="wipe(down)">
                                      <p:cBhvr>
                                        <p:cTn id="90" dur="500"/>
                                        <p:tgtEl>
                                          <p:spTgt spid="24"/>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25"/>
                                        </p:tgtEl>
                                        <p:attrNameLst>
                                          <p:attrName>style.visibility</p:attrName>
                                        </p:attrNameLst>
                                      </p:cBhvr>
                                      <p:to>
                                        <p:strVal val="visible"/>
                                      </p:to>
                                    </p:set>
                                    <p:animEffect transition="in" filter="wipe(down)">
                                      <p:cBhvr>
                                        <p:cTn id="95" dur="500"/>
                                        <p:tgtEl>
                                          <p:spTgt spid="25"/>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8" fill="hold" grpId="0" nodeType="clickEffect">
                                  <p:stCondLst>
                                    <p:cond delay="0"/>
                                  </p:stCondLst>
                                  <p:childTnLst>
                                    <p:set>
                                      <p:cBhvr>
                                        <p:cTn id="99" dur="1" fill="hold">
                                          <p:stCondLst>
                                            <p:cond delay="0"/>
                                          </p:stCondLst>
                                        </p:cTn>
                                        <p:tgtEl>
                                          <p:spTgt spid="28"/>
                                        </p:tgtEl>
                                        <p:attrNameLst>
                                          <p:attrName>style.visibility</p:attrName>
                                        </p:attrNameLst>
                                      </p:cBhvr>
                                      <p:to>
                                        <p:strVal val="visible"/>
                                      </p:to>
                                    </p:set>
                                    <p:animEffect transition="in" filter="wipe(left)">
                                      <p:cBhvr>
                                        <p:cTn id="10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4" grpId="0" animBg="1"/>
      <p:bldP spid="5" grpId="0"/>
      <p:bldP spid="6" grpId="0" animBg="1"/>
      <p:bldP spid="7" grpId="0"/>
      <p:bldP spid="8" grpId="0"/>
      <p:bldP spid="18" grpId="0"/>
      <p:bldP spid="19" grpId="0"/>
      <p:bldP spid="20" grpId="0"/>
      <p:bldP spid="21" grpId="0"/>
      <p:bldP spid="22" grpId="0"/>
      <p:bldP spid="23" grpId="0"/>
      <p:bldP spid="24" grpId="0"/>
      <p:bldP spid="25" grpId="0"/>
      <p:bldP spid="26" grpId="0"/>
      <p:bldP spid="27" grpId="0"/>
      <p:bldP spid="28" grpId="0"/>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45496" y="1297966"/>
            <a:ext cx="4768759" cy="5339948"/>
          </a:xfrm>
          <a:prstGeom prst="rect">
            <a:avLst/>
          </a:prstGeom>
        </p:spPr>
        <p:txBody>
          <a:bodyPr wrap="square" lIns="106703" tIns="53352" rIns="106703" bIns="53352">
            <a:spAutoFit/>
          </a:bodyPr>
          <a:lstStyle/>
          <a:p>
            <a:pPr>
              <a:lnSpc>
                <a:spcPts val="6824"/>
              </a:lnSpc>
            </a:pPr>
            <a:r>
              <a:rPr lang="ru-RU" sz="4680" dirty="0">
                <a:latin typeface="Arial" pitchFamily="34" charset="0"/>
                <a:cs typeface="Arial" pitchFamily="34" charset="0"/>
              </a:rPr>
              <a:t>1,7</a:t>
            </a:r>
            <a:r>
              <a:rPr lang="en-US" sz="4680" dirty="0">
                <a:latin typeface="Arial" pitchFamily="34" charset="0"/>
                <a:cs typeface="Arial" pitchFamily="34" charset="0"/>
              </a:rPr>
              <a:t> </a:t>
            </a:r>
            <a:r>
              <a:rPr lang="ru-RU" sz="4680" dirty="0">
                <a:latin typeface="Arial" pitchFamily="34" charset="0"/>
                <a:cs typeface="Arial" pitchFamily="34" charset="0"/>
              </a:rPr>
              <a:t>:</a:t>
            </a:r>
            <a:r>
              <a:rPr lang="en-US" sz="4680" dirty="0">
                <a:latin typeface="Arial" pitchFamily="34" charset="0"/>
                <a:cs typeface="Arial" pitchFamily="34" charset="0"/>
              </a:rPr>
              <a:t> </a:t>
            </a:r>
            <a:r>
              <a:rPr lang="ru-RU" sz="4680" dirty="0">
                <a:latin typeface="Arial" pitchFamily="34" charset="0"/>
                <a:cs typeface="Arial" pitchFamily="34" charset="0"/>
              </a:rPr>
              <a:t>0,5=</a:t>
            </a:r>
          </a:p>
          <a:p>
            <a:pPr>
              <a:lnSpc>
                <a:spcPts val="6824"/>
              </a:lnSpc>
            </a:pPr>
            <a:r>
              <a:rPr lang="ru-RU" sz="4680" dirty="0">
                <a:latin typeface="Arial" pitchFamily="34" charset="0"/>
                <a:cs typeface="Arial" pitchFamily="34" charset="0"/>
              </a:rPr>
              <a:t>6,993</a:t>
            </a:r>
            <a:r>
              <a:rPr lang="en-US" sz="4680" dirty="0">
                <a:latin typeface="Arial" pitchFamily="34" charset="0"/>
                <a:cs typeface="Arial" pitchFamily="34" charset="0"/>
              </a:rPr>
              <a:t> </a:t>
            </a:r>
            <a:r>
              <a:rPr lang="ru-RU" sz="4680" dirty="0">
                <a:latin typeface="Arial" pitchFamily="34" charset="0"/>
                <a:cs typeface="Arial" pitchFamily="34" charset="0"/>
              </a:rPr>
              <a:t>:</a:t>
            </a:r>
            <a:r>
              <a:rPr lang="en-US" sz="4680" dirty="0">
                <a:latin typeface="Arial" pitchFamily="34" charset="0"/>
                <a:cs typeface="Arial" pitchFamily="34" charset="0"/>
              </a:rPr>
              <a:t> </a:t>
            </a:r>
            <a:r>
              <a:rPr lang="ru-RU" sz="4680" dirty="0">
                <a:latin typeface="Arial" pitchFamily="34" charset="0"/>
                <a:cs typeface="Arial" pitchFamily="34" charset="0"/>
              </a:rPr>
              <a:t>3,33=</a:t>
            </a:r>
          </a:p>
          <a:p>
            <a:pPr>
              <a:lnSpc>
                <a:spcPts val="6824"/>
              </a:lnSpc>
            </a:pPr>
            <a:r>
              <a:rPr lang="ru-RU" sz="4680" dirty="0">
                <a:latin typeface="Arial" pitchFamily="34" charset="0"/>
                <a:cs typeface="Arial" pitchFamily="34" charset="0"/>
              </a:rPr>
              <a:t>12,096</a:t>
            </a:r>
            <a:r>
              <a:rPr lang="en-US" sz="4680" dirty="0">
                <a:latin typeface="Arial" pitchFamily="34" charset="0"/>
                <a:cs typeface="Arial" pitchFamily="34" charset="0"/>
              </a:rPr>
              <a:t> </a:t>
            </a:r>
            <a:r>
              <a:rPr lang="ru-RU" sz="4680" dirty="0">
                <a:latin typeface="Arial" pitchFamily="34" charset="0"/>
                <a:cs typeface="Arial" pitchFamily="34" charset="0"/>
              </a:rPr>
              <a:t>:</a:t>
            </a:r>
            <a:r>
              <a:rPr lang="en-US" sz="4680" dirty="0">
                <a:latin typeface="Arial" pitchFamily="34" charset="0"/>
                <a:cs typeface="Arial" pitchFamily="34" charset="0"/>
              </a:rPr>
              <a:t> </a:t>
            </a:r>
            <a:r>
              <a:rPr lang="ru-RU" sz="4680" dirty="0">
                <a:latin typeface="Arial" pitchFamily="34" charset="0"/>
                <a:cs typeface="Arial" pitchFamily="34" charset="0"/>
              </a:rPr>
              <a:t>1,2=</a:t>
            </a:r>
          </a:p>
          <a:p>
            <a:pPr>
              <a:lnSpc>
                <a:spcPts val="6824"/>
              </a:lnSpc>
            </a:pPr>
            <a:r>
              <a:rPr lang="ru-RU" sz="4680" dirty="0">
                <a:latin typeface="Arial" pitchFamily="34" charset="0"/>
                <a:cs typeface="Arial" pitchFamily="34" charset="0"/>
              </a:rPr>
              <a:t>0,0425</a:t>
            </a:r>
            <a:r>
              <a:rPr lang="en-US" sz="4680" dirty="0">
                <a:latin typeface="Arial" pitchFamily="34" charset="0"/>
                <a:cs typeface="Arial" pitchFamily="34" charset="0"/>
              </a:rPr>
              <a:t> </a:t>
            </a:r>
            <a:r>
              <a:rPr lang="ru-RU" sz="4680" dirty="0">
                <a:latin typeface="Arial" pitchFamily="34" charset="0"/>
                <a:cs typeface="Arial" pitchFamily="34" charset="0"/>
              </a:rPr>
              <a:t>:</a:t>
            </a:r>
            <a:r>
              <a:rPr lang="en-US" sz="4680" dirty="0">
                <a:latin typeface="Arial" pitchFamily="34" charset="0"/>
                <a:cs typeface="Arial" pitchFamily="34" charset="0"/>
              </a:rPr>
              <a:t> </a:t>
            </a:r>
            <a:r>
              <a:rPr lang="ru-RU" sz="4680" dirty="0">
                <a:latin typeface="Arial" pitchFamily="34" charset="0"/>
                <a:cs typeface="Arial" pitchFamily="34" charset="0"/>
              </a:rPr>
              <a:t>0,85=</a:t>
            </a:r>
          </a:p>
          <a:p>
            <a:pPr>
              <a:lnSpc>
                <a:spcPts val="6824"/>
              </a:lnSpc>
            </a:pPr>
            <a:r>
              <a:rPr lang="ru-RU" sz="4680" dirty="0">
                <a:latin typeface="Arial" pitchFamily="34" charset="0"/>
                <a:cs typeface="Arial" pitchFamily="34" charset="0"/>
              </a:rPr>
              <a:t>0,384</a:t>
            </a:r>
            <a:r>
              <a:rPr lang="en-US" sz="4680" dirty="0">
                <a:latin typeface="Arial" pitchFamily="34" charset="0"/>
                <a:cs typeface="Arial" pitchFamily="34" charset="0"/>
              </a:rPr>
              <a:t> </a:t>
            </a:r>
            <a:r>
              <a:rPr lang="ru-RU" sz="4680" dirty="0">
                <a:latin typeface="Arial" pitchFamily="34" charset="0"/>
                <a:cs typeface="Arial" pitchFamily="34" charset="0"/>
              </a:rPr>
              <a:t>:</a:t>
            </a:r>
            <a:r>
              <a:rPr lang="en-US" sz="4680" dirty="0">
                <a:latin typeface="Arial" pitchFamily="34" charset="0"/>
                <a:cs typeface="Arial" pitchFamily="34" charset="0"/>
              </a:rPr>
              <a:t> </a:t>
            </a:r>
            <a:r>
              <a:rPr lang="ru-RU" sz="4680" dirty="0">
                <a:latin typeface="Arial" pitchFamily="34" charset="0"/>
                <a:cs typeface="Arial" pitchFamily="34" charset="0"/>
              </a:rPr>
              <a:t>0,64=</a:t>
            </a:r>
          </a:p>
          <a:p>
            <a:pPr>
              <a:lnSpc>
                <a:spcPts val="6824"/>
              </a:lnSpc>
            </a:pPr>
            <a:r>
              <a:rPr lang="ru-RU" sz="4680" dirty="0">
                <a:latin typeface="Arial" pitchFamily="34" charset="0"/>
                <a:cs typeface="Arial" pitchFamily="34" charset="0"/>
              </a:rPr>
              <a:t>0,6</a:t>
            </a:r>
            <a:r>
              <a:rPr lang="en-US" sz="4680" dirty="0">
                <a:latin typeface="Arial" pitchFamily="34" charset="0"/>
                <a:cs typeface="Arial" pitchFamily="34" charset="0"/>
              </a:rPr>
              <a:t> </a:t>
            </a:r>
            <a:r>
              <a:rPr lang="ru-RU" sz="4680" dirty="0">
                <a:latin typeface="Arial" pitchFamily="34" charset="0"/>
                <a:cs typeface="Arial" pitchFamily="34" charset="0"/>
              </a:rPr>
              <a:t>:</a:t>
            </a:r>
            <a:r>
              <a:rPr lang="en-US" sz="4680" dirty="0">
                <a:latin typeface="Arial" pitchFamily="34" charset="0"/>
                <a:cs typeface="Arial" pitchFamily="34" charset="0"/>
              </a:rPr>
              <a:t> </a:t>
            </a:r>
            <a:r>
              <a:rPr lang="ru-RU" sz="4680" dirty="0">
                <a:latin typeface="Arial" pitchFamily="34" charset="0"/>
                <a:cs typeface="Arial" pitchFamily="34" charset="0"/>
              </a:rPr>
              <a:t>2,4=</a:t>
            </a:r>
          </a:p>
        </p:txBody>
      </p:sp>
      <p:pic>
        <p:nvPicPr>
          <p:cNvPr id="21" name="Picture 4" descr="2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415637" y="1724011"/>
            <a:ext cx="2823790" cy="3657600"/>
          </a:xfrm>
          <a:prstGeom prst="rect">
            <a:avLst/>
          </a:prstGeom>
          <a:noFill/>
          <a:ln w="9525">
            <a:noFill/>
            <a:miter lim="800000"/>
            <a:headEnd/>
            <a:tailEnd/>
          </a:ln>
        </p:spPr>
      </p:pic>
      <p:sp>
        <p:nvSpPr>
          <p:cNvPr id="2" name="Прямоугольник 1"/>
          <p:cNvSpPr/>
          <p:nvPr/>
        </p:nvSpPr>
        <p:spPr>
          <a:xfrm>
            <a:off x="2967817" y="269602"/>
            <a:ext cx="6854762" cy="830997"/>
          </a:xfrm>
          <a:prstGeom prst="rect">
            <a:avLst/>
          </a:prstGeom>
        </p:spPr>
        <p:txBody>
          <a:bodyPr wrap="none">
            <a:spAutoFit/>
          </a:bodyPr>
          <a:lstStyle/>
          <a:p>
            <a:r>
              <a:rPr lang="en-US" sz="4800" b="1" dirty="0" smtClean="0">
                <a:solidFill>
                  <a:schemeClr val="bg1"/>
                </a:solidFill>
                <a:latin typeface="Arial" pitchFamily="34" charset="0"/>
                <a:cs typeface="Arial" pitchFamily="34" charset="0"/>
              </a:rPr>
              <a:t>BO‘LISHNI BAJARING </a:t>
            </a:r>
            <a:endParaRPr lang="ru-RU" sz="4800" dirty="0"/>
          </a:p>
        </p:txBody>
      </p:sp>
    </p:spTree>
    <p:extLst>
      <p:ext uri="{BB962C8B-B14F-4D97-AF65-F5344CB8AC3E}">
        <p14:creationId xmlns:p14="http://schemas.microsoft.com/office/powerpoint/2010/main" val="22328236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fltVal val="0"/>
                                          </p:val>
                                        </p:tav>
                                        <p:tav tm="100000">
                                          <p:val>
                                            <p:strVal val="#ppt_w"/>
                                          </p:val>
                                        </p:tav>
                                      </p:tavLst>
                                    </p:anim>
                                    <p:anim calcmode="lin" valueType="num">
                                      <p:cBhvr>
                                        <p:cTn id="8" dur="500" fill="hold"/>
                                        <p:tgtEl>
                                          <p:spTgt spid="21"/>
                                        </p:tgtEl>
                                        <p:attrNameLst>
                                          <p:attrName>ppt_h</p:attrName>
                                        </p:attrNameLst>
                                      </p:cBhvr>
                                      <p:tavLst>
                                        <p:tav tm="0">
                                          <p:val>
                                            <p:fltVal val="0"/>
                                          </p:val>
                                        </p:tav>
                                        <p:tav tm="100000">
                                          <p:val>
                                            <p:strVal val="#ppt_h"/>
                                          </p:val>
                                        </p:tav>
                                      </p:tavLst>
                                    </p:anim>
                                    <p:animEffect transition="in" filter="fade">
                                      <p:cBhvr>
                                        <p:cTn id="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78559" y="1426464"/>
            <a:ext cx="7327971" cy="4555093"/>
          </a:xfrm>
          <a:prstGeom prst="rect">
            <a:avLst/>
          </a:prstGeom>
          <a:noFill/>
        </p:spPr>
        <p:txBody>
          <a:bodyPr wrap="square" rtlCol="0">
            <a:spAutoFit/>
          </a:bodyPr>
          <a:lstStyle/>
          <a:p>
            <a:pPr>
              <a:lnSpc>
                <a:spcPts val="5849"/>
              </a:lnSpc>
            </a:pPr>
            <a:r>
              <a:rPr lang="en-US" sz="4290" b="1" dirty="0">
                <a:solidFill>
                  <a:srgbClr val="004F8A"/>
                </a:solidFill>
              </a:rPr>
              <a:t>1</a:t>
            </a:r>
            <a:r>
              <a:rPr lang="en-US" sz="4290" b="1" dirty="0">
                <a:solidFill>
                  <a:srgbClr val="004F8A"/>
                </a:solidFill>
                <a:latin typeface="Arial" pitchFamily="34" charset="0"/>
                <a:cs typeface="Arial" pitchFamily="34" charset="0"/>
              </a:rPr>
              <a:t>)   7,86 : 10 = 0,786</a:t>
            </a:r>
          </a:p>
          <a:p>
            <a:pPr marL="724302" indent="-724302">
              <a:lnSpc>
                <a:spcPts val="5849"/>
              </a:lnSpc>
              <a:buAutoNum type="arabicParenR" startAt="2"/>
            </a:pPr>
            <a:r>
              <a:rPr lang="en-US" sz="4290" b="1" dirty="0">
                <a:solidFill>
                  <a:srgbClr val="004F8A"/>
                </a:solidFill>
                <a:latin typeface="Arial" pitchFamily="34" charset="0"/>
                <a:cs typeface="Arial" pitchFamily="34" charset="0"/>
              </a:rPr>
              <a:t>552,4 : 100 = 5,524</a:t>
            </a:r>
          </a:p>
          <a:p>
            <a:pPr marL="724302" indent="-724302">
              <a:lnSpc>
                <a:spcPts val="5849"/>
              </a:lnSpc>
              <a:buAutoNum type="arabicParenR" startAt="2"/>
            </a:pPr>
            <a:r>
              <a:rPr lang="en-US" sz="4290" b="1" dirty="0">
                <a:solidFill>
                  <a:srgbClr val="004F8A"/>
                </a:solidFill>
                <a:latin typeface="Arial" pitchFamily="34" charset="0"/>
                <a:cs typeface="Arial" pitchFamily="34" charset="0"/>
              </a:rPr>
              <a:t>3,48 : 1000 = 0,00348</a:t>
            </a:r>
          </a:p>
          <a:p>
            <a:pPr marL="724302" indent="-724302">
              <a:lnSpc>
                <a:spcPts val="5849"/>
              </a:lnSpc>
              <a:buAutoNum type="arabicParenR" startAt="3"/>
            </a:pPr>
            <a:r>
              <a:rPr lang="en-US" sz="4290" b="1" dirty="0">
                <a:solidFill>
                  <a:srgbClr val="004F8A"/>
                </a:solidFill>
                <a:latin typeface="Arial" pitchFamily="34" charset="0"/>
                <a:cs typeface="Arial" pitchFamily="34" charset="0"/>
              </a:rPr>
              <a:t>90,7 : 10000 = 0,00907</a:t>
            </a:r>
          </a:p>
          <a:p>
            <a:pPr marL="724302" indent="-724302">
              <a:lnSpc>
                <a:spcPts val="5849"/>
              </a:lnSpc>
              <a:buAutoNum type="arabicParenR" startAt="3"/>
            </a:pPr>
            <a:r>
              <a:rPr lang="en-US" sz="4290" b="1" dirty="0">
                <a:solidFill>
                  <a:srgbClr val="004F8A"/>
                </a:solidFill>
                <a:latin typeface="Arial" pitchFamily="34" charset="0"/>
                <a:cs typeface="Arial" pitchFamily="34" charset="0"/>
              </a:rPr>
              <a:t>159 : 1000 = 0,159</a:t>
            </a:r>
          </a:p>
          <a:p>
            <a:pPr marL="724302" indent="-724302">
              <a:lnSpc>
                <a:spcPts val="5849"/>
              </a:lnSpc>
              <a:buAutoNum type="arabicParenR" startAt="3"/>
            </a:pPr>
            <a:r>
              <a:rPr lang="en-US" sz="4290" b="1" dirty="0">
                <a:solidFill>
                  <a:srgbClr val="004F8A"/>
                </a:solidFill>
                <a:latin typeface="Arial" pitchFamily="34" charset="0"/>
                <a:cs typeface="Arial" pitchFamily="34" charset="0"/>
              </a:rPr>
              <a:t>0,136 : 10000=0,0000136</a:t>
            </a:r>
            <a:endParaRPr lang="ru-RU" sz="4290" b="1" dirty="0">
              <a:solidFill>
                <a:srgbClr val="004F8A"/>
              </a:solidFill>
              <a:latin typeface="Arial" pitchFamily="34" charset="0"/>
              <a:cs typeface="Arial" pitchFamily="34" charset="0"/>
            </a:endParaRPr>
          </a:p>
        </p:txBody>
      </p:sp>
      <p:sp>
        <p:nvSpPr>
          <p:cNvPr id="5" name="TextBox 4"/>
          <p:cNvSpPr txBox="1"/>
          <p:nvPr/>
        </p:nvSpPr>
        <p:spPr>
          <a:xfrm>
            <a:off x="3838332" y="223814"/>
            <a:ext cx="5123848" cy="830997"/>
          </a:xfrm>
          <a:prstGeom prst="rect">
            <a:avLst/>
          </a:prstGeom>
          <a:noFill/>
        </p:spPr>
        <p:txBody>
          <a:bodyPr wrap="square" rtlCol="0">
            <a:spAutoFit/>
          </a:bodyPr>
          <a:lstStyle/>
          <a:p>
            <a:pPr algn="just"/>
            <a:r>
              <a:rPr lang="en-US" sz="4800" b="1" dirty="0">
                <a:solidFill>
                  <a:schemeClr val="bg1"/>
                </a:solidFill>
                <a:latin typeface="Arial" pitchFamily="34" charset="0"/>
                <a:cs typeface="Arial" pitchFamily="34" charset="0"/>
              </a:rPr>
              <a:t>HISOBLANG</a:t>
            </a:r>
            <a:endParaRPr lang="ru-RU" sz="4800" b="1" dirty="0">
              <a:solidFill>
                <a:schemeClr val="bg1"/>
              </a:solidFill>
              <a:latin typeface="Arial" pitchFamily="34" charset="0"/>
              <a:cs typeface="Arial" pitchFamily="34" charset="0"/>
            </a:endParaRPr>
          </a:p>
        </p:txBody>
      </p:sp>
      <p:pic>
        <p:nvPicPr>
          <p:cNvPr id="8" name="Picture 4" descr="2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415637" y="1724011"/>
            <a:ext cx="2823790" cy="3657600"/>
          </a:xfrm>
          <a:prstGeom prst="rect">
            <a:avLst/>
          </a:prstGeom>
          <a:noFill/>
          <a:ln w="9525">
            <a:noFill/>
            <a:miter lim="800000"/>
            <a:headEnd/>
            <a:tailEnd/>
          </a:ln>
        </p:spPr>
      </p:pic>
      <p:sp>
        <p:nvSpPr>
          <p:cNvPr id="9" name="Овал 8"/>
          <p:cNvSpPr/>
          <p:nvPr/>
        </p:nvSpPr>
        <p:spPr>
          <a:xfrm>
            <a:off x="4630330" y="1400935"/>
            <a:ext cx="198122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0" name="Овал 9"/>
          <p:cNvSpPr/>
          <p:nvPr/>
        </p:nvSpPr>
        <p:spPr>
          <a:xfrm>
            <a:off x="5187471" y="2167003"/>
            <a:ext cx="198122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1" name="Овал 10"/>
          <p:cNvSpPr/>
          <p:nvPr/>
        </p:nvSpPr>
        <p:spPr>
          <a:xfrm>
            <a:off x="5117828" y="2933072"/>
            <a:ext cx="2158921"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2" name="Овал 11"/>
          <p:cNvSpPr/>
          <p:nvPr/>
        </p:nvSpPr>
        <p:spPr>
          <a:xfrm>
            <a:off x="5466042" y="3629498"/>
            <a:ext cx="2367848"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3" name="Овал 12"/>
          <p:cNvSpPr/>
          <p:nvPr/>
        </p:nvSpPr>
        <p:spPr>
          <a:xfrm>
            <a:off x="4978543" y="4395567"/>
            <a:ext cx="1981222" cy="78581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
        <p:nvSpPr>
          <p:cNvPr id="14" name="Овал 13"/>
          <p:cNvSpPr/>
          <p:nvPr/>
        </p:nvSpPr>
        <p:spPr>
          <a:xfrm>
            <a:off x="5466042" y="5081597"/>
            <a:ext cx="2785704" cy="100514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802"/>
          </a:p>
        </p:txBody>
      </p:sp>
    </p:spTree>
    <p:extLst>
      <p:ext uri="{BB962C8B-B14F-4D97-AF65-F5344CB8AC3E}">
        <p14:creationId xmlns:p14="http://schemas.microsoft.com/office/powerpoint/2010/main" val="1640437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Effect transition="in" filter="fade">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4229</TotalTime>
  <Words>587</Words>
  <Application>Microsoft Office PowerPoint</Application>
  <PresentationFormat>Произвольный</PresentationFormat>
  <Paragraphs>140</Paragraphs>
  <Slides>18</Slides>
  <Notes>1</Notes>
  <HiddenSlides>0</HiddenSlides>
  <MMClips>0</MMClips>
  <ScaleCrop>false</ScaleCrop>
  <HeadingPairs>
    <vt:vector size="8" baseType="variant">
      <vt:variant>
        <vt:lpstr>Использованные шрифты</vt:lpstr>
      </vt:variant>
      <vt:variant>
        <vt:i4>10</vt:i4>
      </vt:variant>
      <vt:variant>
        <vt:lpstr>Тема</vt:lpstr>
      </vt:variant>
      <vt:variant>
        <vt:i4>1</vt:i4>
      </vt:variant>
      <vt:variant>
        <vt:lpstr>Внедренные серверы OLE</vt:lpstr>
      </vt:variant>
      <vt:variant>
        <vt:i4>1</vt:i4>
      </vt:variant>
      <vt:variant>
        <vt:lpstr>Заголовки слайдов</vt:lpstr>
      </vt:variant>
      <vt:variant>
        <vt:i4>18</vt:i4>
      </vt:variant>
    </vt:vector>
  </HeadingPairs>
  <TitlesOfParts>
    <vt:vector size="30" baseType="lpstr">
      <vt:lpstr>Arial</vt:lpstr>
      <vt:lpstr>Bookman Old Style</vt:lpstr>
      <vt:lpstr>Brush Script MT</vt:lpstr>
      <vt:lpstr>Calibri</vt:lpstr>
      <vt:lpstr>Cambria</vt:lpstr>
      <vt:lpstr>Lucida Sans Unicode</vt:lpstr>
      <vt:lpstr>Tahoma</vt:lpstr>
      <vt:lpstr>Times New Roman</vt:lpstr>
      <vt:lpstr>Verdana</vt:lpstr>
      <vt:lpstr>Wingdings 2</vt:lpstr>
      <vt:lpstr>Office Theme</vt:lpstr>
      <vt:lpstr>Формула</vt:lpstr>
      <vt:lpstr>MATEMATIKA</vt:lpstr>
      <vt:lpstr>Презентация PowerPoint</vt:lpstr>
      <vt:lpstr>MISOL</vt:lpstr>
      <vt:lpstr>Презентация PowerPoint</vt:lpstr>
      <vt:lpstr>Презентация PowerPoint</vt:lpstr>
      <vt:lpstr>Презентация PowerPoint</vt:lpstr>
      <vt:lpstr>O‘NLI KASRGA BO‘LISH</vt:lpstr>
      <vt:lpstr>Презентация PowerPoint</vt:lpstr>
      <vt:lpstr>Презентация PowerPoint</vt:lpstr>
      <vt:lpstr>Презентация PowerPoint</vt:lpstr>
      <vt:lpstr>MASALA</vt:lpstr>
      <vt:lpstr>YECHISH</vt:lpstr>
      <vt:lpstr>MASALA</vt:lpstr>
      <vt:lpstr>YECHISH</vt:lpstr>
      <vt:lpstr>    Maktab o‘quvchilarini  shahardan  tashqariga  ekskursiyaga  olib  borish  uchun  avtobus  yo‘lga chiqdi. Agar  masofa 333,9 km,   vaqt  esa 4,2  soat  bo‘lsa, belgilangan  joyga  vaqtida  yetib  borish  uchun avtobus qanday  tezlikda  harakatlanishi  kerak?</vt:lpstr>
      <vt:lpstr>333,9 : 4,2 = 79,5 (km/soat)  </vt:lpstr>
      <vt:lpstr>MASALA</vt:lpstr>
      <vt:lpstr>  MUSTAQIL BAJARISH UCHUN TOPSHIRIQLAR: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Презентация.cdr</dc:title>
  <dc:creator>Anvarullo</dc:creator>
  <cp:lastModifiedBy>Пользователь</cp:lastModifiedBy>
  <cp:revision>433</cp:revision>
  <dcterms:created xsi:type="dcterms:W3CDTF">2020-04-09T07:32:19Z</dcterms:created>
  <dcterms:modified xsi:type="dcterms:W3CDTF">2021-03-15T08:00:45Z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2020-04-09T00:00:00Z</vt:filetime>
  </property>
  <property fmtid="{D5CDD505-2E9C-101B-9397-08002B2CF9AE}" pid="3" name="Creator">
    <vt:lpwstr>CorelDRAW 2019</vt:lpwstr>
  </property>
  <property fmtid="{D5CDD505-2E9C-101B-9397-08002B2CF9AE}" pid="4" name="LastSaved">
    <vt:filetime>2020-04-09T00:00:00Z</vt:filetime>
  </property>
</Properties>
</file>