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49" r:id="rId2"/>
    <p:sldId id="345" r:id="rId3"/>
    <p:sldId id="346" r:id="rId4"/>
    <p:sldId id="347" r:id="rId5"/>
    <p:sldId id="348" r:id="rId6"/>
    <p:sldId id="318" r:id="rId7"/>
    <p:sldId id="334" r:id="rId8"/>
    <p:sldId id="335" r:id="rId9"/>
    <p:sldId id="342" r:id="rId10"/>
    <p:sldId id="341" r:id="rId11"/>
    <p:sldId id="343" r:id="rId12"/>
    <p:sldId id="30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13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67" userDrawn="1">
          <p15:clr>
            <a:srgbClr val="A4A3A4"/>
          </p15:clr>
        </p15:guide>
        <p15:guide id="5" pos="2327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09" autoAdjust="0"/>
  </p:normalViewPr>
  <p:slideViewPr>
    <p:cSldViewPr>
      <p:cViewPr varScale="1">
        <p:scale>
          <a:sx n="57" d="100"/>
          <a:sy n="57" d="100"/>
        </p:scale>
        <p:origin x="812" y="52"/>
      </p:cViewPr>
      <p:guideLst>
        <p:guide orient="horz" pos="2880"/>
        <p:guide pos="2313"/>
        <p:guide orient="horz" pos="6391"/>
        <p:guide pos="4767"/>
        <p:guide pos="2327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280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12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3" y="2232277"/>
            <a:ext cx="1088136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2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22881"/>
          </a:xfrm>
        </p:spPr>
        <p:txBody>
          <a:bodyPr lIns="0" tIns="0" rIns="0" bIns="0"/>
          <a:lstStyle>
            <a:lvl1pPr>
              <a:defRPr sz="5997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9"/>
            <a:ext cx="8834039" cy="774507"/>
          </a:xfrm>
        </p:spPr>
        <p:txBody>
          <a:bodyPr lIns="0" tIns="0" rIns="0" bIns="0"/>
          <a:lstStyle>
            <a:lvl1pPr>
              <a:defRPr sz="5033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6" y="1189856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77"/>
          </a:p>
        </p:txBody>
      </p:sp>
      <p:sp>
        <p:nvSpPr>
          <p:cNvPr id="17" name="bg object 17"/>
          <p:cNvSpPr/>
          <p:nvPr/>
        </p:nvSpPr>
        <p:spPr>
          <a:xfrm>
            <a:off x="148423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77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22881"/>
          </a:xfrm>
        </p:spPr>
        <p:txBody>
          <a:bodyPr lIns="0" tIns="0" rIns="0" bIns="0"/>
          <a:lstStyle>
            <a:lvl1pPr>
              <a:defRPr sz="5997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779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6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6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1" y="2344144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77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22881"/>
          </a:xfrm>
        </p:spPr>
        <p:txBody>
          <a:bodyPr lIns="0" tIns="0" rIns="0" bIns="0"/>
          <a:lstStyle>
            <a:lvl1pPr>
              <a:defRPr sz="5997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9851" y="288036"/>
            <a:ext cx="10497313" cy="407804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80E5C6-665C-4DA8-A2A3-0CA8014EDD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6" y="1189856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77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36794">
        <a:defRPr>
          <a:latin typeface="+mn-lt"/>
          <a:ea typeface="+mn-ea"/>
          <a:cs typeface="+mn-cs"/>
        </a:defRPr>
      </a:lvl2pPr>
      <a:lvl3pPr marL="2073589">
        <a:defRPr>
          <a:latin typeface="+mn-lt"/>
          <a:ea typeface="+mn-ea"/>
          <a:cs typeface="+mn-cs"/>
        </a:defRPr>
      </a:lvl3pPr>
      <a:lvl4pPr marL="3110383">
        <a:defRPr>
          <a:latin typeface="+mn-lt"/>
          <a:ea typeface="+mn-ea"/>
          <a:cs typeface="+mn-cs"/>
        </a:defRPr>
      </a:lvl4pPr>
      <a:lvl5pPr marL="4147177">
        <a:defRPr>
          <a:latin typeface="+mn-lt"/>
          <a:ea typeface="+mn-ea"/>
          <a:cs typeface="+mn-cs"/>
        </a:defRPr>
      </a:lvl5pPr>
      <a:lvl6pPr marL="5183973">
        <a:defRPr>
          <a:latin typeface="+mn-lt"/>
          <a:ea typeface="+mn-ea"/>
          <a:cs typeface="+mn-cs"/>
        </a:defRPr>
      </a:lvl6pPr>
      <a:lvl7pPr marL="6220767">
        <a:defRPr>
          <a:latin typeface="+mn-lt"/>
          <a:ea typeface="+mn-ea"/>
          <a:cs typeface="+mn-cs"/>
        </a:defRPr>
      </a:lvl7pPr>
      <a:lvl8pPr marL="7257561">
        <a:defRPr>
          <a:latin typeface="+mn-lt"/>
          <a:ea typeface="+mn-ea"/>
          <a:cs typeface="+mn-cs"/>
        </a:defRPr>
      </a:lvl8pPr>
      <a:lvl9pPr marL="82943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36794">
        <a:defRPr>
          <a:latin typeface="+mn-lt"/>
          <a:ea typeface="+mn-ea"/>
          <a:cs typeface="+mn-cs"/>
        </a:defRPr>
      </a:lvl2pPr>
      <a:lvl3pPr marL="2073589">
        <a:defRPr>
          <a:latin typeface="+mn-lt"/>
          <a:ea typeface="+mn-ea"/>
          <a:cs typeface="+mn-cs"/>
        </a:defRPr>
      </a:lvl3pPr>
      <a:lvl4pPr marL="3110383">
        <a:defRPr>
          <a:latin typeface="+mn-lt"/>
          <a:ea typeface="+mn-ea"/>
          <a:cs typeface="+mn-cs"/>
        </a:defRPr>
      </a:lvl4pPr>
      <a:lvl5pPr marL="4147177">
        <a:defRPr>
          <a:latin typeface="+mn-lt"/>
          <a:ea typeface="+mn-ea"/>
          <a:cs typeface="+mn-cs"/>
        </a:defRPr>
      </a:lvl5pPr>
      <a:lvl6pPr marL="5183973">
        <a:defRPr>
          <a:latin typeface="+mn-lt"/>
          <a:ea typeface="+mn-ea"/>
          <a:cs typeface="+mn-cs"/>
        </a:defRPr>
      </a:lvl6pPr>
      <a:lvl7pPr marL="6220767">
        <a:defRPr>
          <a:latin typeface="+mn-lt"/>
          <a:ea typeface="+mn-ea"/>
          <a:cs typeface="+mn-cs"/>
        </a:defRPr>
      </a:lvl7pPr>
      <a:lvl8pPr marL="7257561">
        <a:defRPr>
          <a:latin typeface="+mn-lt"/>
          <a:ea typeface="+mn-ea"/>
          <a:cs typeface="+mn-cs"/>
        </a:defRPr>
      </a:lvl8pPr>
      <a:lvl9pPr marL="82943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1" y="-298762"/>
            <a:ext cx="12788369" cy="240483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440" y="294998"/>
            <a:ext cx="7001522" cy="1237173"/>
          </a:xfrm>
          <a:prstGeom prst="rect">
            <a:avLst/>
          </a:prstGeom>
        </p:spPr>
        <p:txBody>
          <a:bodyPr vert="horz" wrap="square" lIns="0" tIns="32821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0" spc="11" dirty="0"/>
              <a:t>MATEMATIKA</a:t>
            </a:r>
            <a:endParaRPr lang="en-US" sz="7640" dirty="0"/>
          </a:p>
        </p:txBody>
      </p:sp>
      <p:sp>
        <p:nvSpPr>
          <p:cNvPr id="4" name="object 4"/>
          <p:cNvSpPr txBox="1"/>
          <p:nvPr/>
        </p:nvSpPr>
        <p:spPr>
          <a:xfrm>
            <a:off x="1144216" y="2448322"/>
            <a:ext cx="11294756" cy="2801691"/>
          </a:xfrm>
          <a:prstGeom prst="rect">
            <a:avLst/>
          </a:prstGeom>
        </p:spPr>
        <p:txBody>
          <a:bodyPr vert="horz" wrap="square" lIns="0" tIns="31395" rIns="0" bIns="0" rtlCol="0">
            <a:spAutoFit/>
          </a:bodyPr>
          <a:lstStyle/>
          <a:p>
            <a:pPr marL="41384" algn="ctr">
              <a:spcBef>
                <a:spcPts val="246"/>
              </a:spcBef>
            </a:pPr>
            <a:r>
              <a:rPr lang="en-US" sz="6000" b="1" dirty="0" smtClean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O‘NLI KASRLARNI  QO‘SHISH VA  AYIRISHGA DOIR MASALALAR</a:t>
            </a:r>
            <a:endParaRPr lang="en-US" sz="6304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2177" y="4747741"/>
            <a:ext cx="782220" cy="186648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909" y="247796"/>
            <a:ext cx="11088576" cy="1276535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137104" y="144066"/>
            <a:ext cx="3310651" cy="1258484"/>
          </a:xfrm>
          <a:prstGeom prst="rect">
            <a:avLst/>
          </a:prstGeom>
        </p:spPr>
        <p:txBody>
          <a:bodyPr vert="horz" wrap="square" lIns="0" tIns="27113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8000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6000" b="1" spc="-11" dirty="0" smtClean="0">
                <a:solidFill>
                  <a:schemeClr val="bg1"/>
                </a:solidFill>
                <a:latin typeface="Arial"/>
                <a:cs typeface="Arial"/>
              </a:rPr>
              <a:t>5-</a:t>
            </a:r>
            <a:r>
              <a:rPr sz="6000" b="1" spc="-11" dirty="0" smtClean="0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6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333235" y="2381313"/>
            <a:ext cx="810981" cy="179952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  <p:extLst>
      <p:ext uri="{BB962C8B-B14F-4D97-AF65-F5344CB8AC3E}">
        <p14:creationId xmlns:p14="http://schemas.microsoft.com/office/powerpoint/2010/main" val="46658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-151928" y="246763"/>
            <a:ext cx="1280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6104" y="1155887"/>
            <a:ext cx="119346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003" indent="673221" algn="just"/>
            <a:r>
              <a:rPr lang="en-US" sz="4000" dirty="0" err="1">
                <a:latin typeface="Arial" pitchFamily="34" charset="0"/>
                <a:cs typeface="Arial" pitchFamily="34" charset="0"/>
              </a:rPr>
              <a:t>Shahar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qishloq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orasidagi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masofa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35,6 km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Avaz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birinchi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kuni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12,3  km,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ikkinchi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kuni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11,4  km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masofani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bosib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qolgan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masofa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kilometr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2128" y="3690484"/>
            <a:ext cx="23214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</a:pPr>
            <a:r>
              <a:rPr lang="en-US" sz="4000" b="1" kern="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kern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1313" y="4596424"/>
            <a:ext cx="513153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35,6 – (12,3 + 11,4)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42998" y="4596424"/>
            <a:ext cx="652774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= 35,6 – 23,7 = 11,9 (km)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60440" y="5768050"/>
            <a:ext cx="394851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</a:pPr>
            <a:r>
              <a:rPr lang="en-US" sz="4000" b="1" kern="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kern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11,9 km.</a:t>
            </a:r>
            <a:endParaRPr lang="en-US" sz="4000" b="1" kern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-76505" y="244153"/>
            <a:ext cx="1280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6973" y="1109130"/>
            <a:ext cx="119346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003" indent="673221" algn="just"/>
            <a:r>
              <a:rPr lang="en-US" sz="4000" dirty="0" err="1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24,39 cm.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 8,4 cm,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ikkinchi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1,83 cm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uzun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uchinchi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toping.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8525283" y="3240410"/>
            <a:ext cx="3519190" cy="2218620"/>
          </a:xfrm>
          <a:prstGeom prst="triangle">
            <a:avLst>
              <a:gd name="adj" fmla="val 87557"/>
            </a:avLst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/>
          </a:p>
        </p:txBody>
      </p:sp>
      <p:sp>
        <p:nvSpPr>
          <p:cNvPr id="7" name="TextBox 6"/>
          <p:cNvSpPr txBox="1"/>
          <p:nvPr/>
        </p:nvSpPr>
        <p:spPr>
          <a:xfrm>
            <a:off x="11967967" y="3622932"/>
            <a:ext cx="841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Arial" pitchFamily="34" charset="0"/>
                <a:cs typeface="Arial" pitchFamily="34" charset="0"/>
              </a:rPr>
              <a:t>c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66881" y="3516638"/>
            <a:ext cx="841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Arial" pitchFamily="34" charset="0"/>
                <a:cs typeface="Arial" pitchFamily="34" charset="0"/>
              </a:rPr>
              <a:t>b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55364" y="5153015"/>
            <a:ext cx="841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Arial" pitchFamily="34" charset="0"/>
                <a:cs typeface="Arial" pitchFamily="34" charset="0"/>
              </a:rPr>
              <a:t>a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6973" y="3013454"/>
            <a:ext cx="23214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</a:pPr>
            <a:r>
              <a:rPr lang="en-US" sz="4000" b="1" kern="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kern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82492" y="3573186"/>
            <a:ext cx="335861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8,4 + 1,83 = 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8738" y="4368316"/>
            <a:ext cx="5933034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24,39 – (8,4 + 10,23) =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21369" y="6142090"/>
            <a:ext cx="38058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</a:pPr>
            <a:r>
              <a:rPr lang="en-US" sz="4000" b="1" kern="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kern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5,76 cm</a:t>
            </a:r>
            <a:endParaRPr lang="en-US" sz="4000" b="1" kern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15193" y="3573186"/>
            <a:ext cx="508664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8,40 + 1,83 =10,23 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3652" y="5206246"/>
            <a:ext cx="412805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= 24,39 – 18,63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57376" y="5176045"/>
            <a:ext cx="1771639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= 5,76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2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737" y="60013"/>
            <a:ext cx="12756863" cy="102015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77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85" y="228023"/>
            <a:ext cx="12756862" cy="684136"/>
          </a:xfrm>
          <a:prstGeom prst="rect">
            <a:avLst/>
          </a:prstGeom>
        </p:spPr>
        <p:txBody>
          <a:bodyPr vert="horz" wrap="square" lIns="0" tIns="37440" rIns="0" bIns="0" rtlCol="0">
            <a:spAutoFit/>
          </a:bodyPr>
          <a:lstStyle/>
          <a:p>
            <a:pPr marL="28800">
              <a:spcBef>
                <a:spcPts val="294"/>
              </a:spcBef>
            </a:pPr>
            <a:r>
              <a:rPr lang="en-US" sz="4200" dirty="0"/>
              <a:t>  </a:t>
            </a:r>
            <a:r>
              <a:rPr lang="en-US" sz="4200" dirty="0" smtClean="0"/>
              <a:t>MUSTAQIL BAJARISH UCHUN TOPSHIRIQLAR:</a:t>
            </a:r>
            <a:endParaRPr sz="4200" dirty="0"/>
          </a:p>
        </p:txBody>
      </p:sp>
      <p:sp>
        <p:nvSpPr>
          <p:cNvPr id="8" name="TextBox 7"/>
          <p:cNvSpPr txBox="1"/>
          <p:nvPr/>
        </p:nvSpPr>
        <p:spPr>
          <a:xfrm>
            <a:off x="208112" y="1468616"/>
            <a:ext cx="8922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712-, 713-, 714-, 715-, 716-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(138- bet)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https://i.pinimg.com/736x/88/a1/62/88a162227e686039384b2d0ebd5264eb--software-testing-clipa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50624" y="1468616"/>
            <a:ext cx="2063389" cy="23483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758267" y="229586"/>
            <a:ext cx="11892435" cy="732797"/>
          </a:xfrm>
        </p:spPr>
        <p:txBody>
          <a:bodyPr>
            <a:noAutofit/>
          </a:bodyPr>
          <a:lstStyle/>
          <a:p>
            <a:endParaRPr lang="ru-RU" sz="4103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155784"/>
            <a:ext cx="12801600" cy="880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1390" y="1347598"/>
            <a:ext cx="12038997" cy="223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14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Maxraji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10,  100,  1000,  …,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o‘nning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darajalaridan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kasrlar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o‘nli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kasrlar</a:t>
            </a:r>
            <a:r>
              <a:rPr lang="en-US" sz="4514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deyiladi</a:t>
            </a:r>
            <a:endParaRPr lang="ru-RU" sz="4514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7" name="Picture 8"/>
          <p:cNvPicPr>
            <a:picLocks noChangeAspect="1" noChangeArrowheads="1"/>
          </p:cNvPicPr>
          <p:nvPr/>
        </p:nvPicPr>
        <p:blipFill>
          <a:blip r:embed="rId2"/>
          <a:srcRect l="74627" r="14938" b="-9091"/>
          <a:stretch>
            <a:fillRect/>
          </a:stretch>
        </p:blipFill>
        <p:spPr>
          <a:xfrm>
            <a:off x="611706" y="3747009"/>
            <a:ext cx="1025917" cy="1978552"/>
          </a:xfrm>
          <a:prstGeom prst="rect">
            <a:avLst/>
          </a:prstGeom>
          <a:noFill/>
          <a:ln/>
        </p:spPr>
      </p:pic>
      <p:pic>
        <p:nvPicPr>
          <p:cNvPr id="48" name="Picture 8"/>
          <p:cNvPicPr>
            <a:picLocks noChangeAspect="1" noChangeArrowheads="1"/>
          </p:cNvPicPr>
          <p:nvPr/>
        </p:nvPicPr>
        <p:blipFill>
          <a:blip r:embed="rId2"/>
          <a:srcRect l="84576"/>
          <a:stretch>
            <a:fillRect/>
          </a:stretch>
        </p:blipFill>
        <p:spPr>
          <a:xfrm>
            <a:off x="10836857" y="3796388"/>
            <a:ext cx="1347848" cy="1612153"/>
          </a:xfrm>
          <a:prstGeom prst="rect">
            <a:avLst/>
          </a:prstGeom>
          <a:noFill/>
          <a:ln/>
        </p:spPr>
      </p:pic>
      <p:pic>
        <p:nvPicPr>
          <p:cNvPr id="49" name="Picture 8"/>
          <p:cNvPicPr>
            <a:picLocks noChangeAspect="1" noChangeArrowheads="1"/>
          </p:cNvPicPr>
          <p:nvPr/>
        </p:nvPicPr>
        <p:blipFill>
          <a:blip r:embed="rId2"/>
          <a:srcRect l="50925" r="34820" b="-4546"/>
          <a:stretch>
            <a:fillRect/>
          </a:stretch>
        </p:blipFill>
        <p:spPr>
          <a:xfrm>
            <a:off x="2077299" y="3820290"/>
            <a:ext cx="1319034" cy="1784575"/>
          </a:xfrm>
          <a:prstGeom prst="rect">
            <a:avLst/>
          </a:prstGeom>
          <a:noFill/>
          <a:ln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74584" b="3040"/>
          <a:stretch>
            <a:fillRect/>
          </a:stretch>
        </p:blipFill>
        <p:spPr bwMode="auto">
          <a:xfrm>
            <a:off x="5878678" y="3892527"/>
            <a:ext cx="1767876" cy="146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 l="31502" r="33622" b="7757"/>
          <a:stretch>
            <a:fillRect/>
          </a:stretch>
        </p:blipFill>
        <p:spPr bwMode="auto">
          <a:xfrm>
            <a:off x="7932778" y="3869668"/>
            <a:ext cx="2548145" cy="146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/>
          <a:srcRect r="73627" b="-1677"/>
          <a:stretch>
            <a:fillRect/>
          </a:stretch>
        </p:blipFill>
        <p:spPr bwMode="auto">
          <a:xfrm>
            <a:off x="3632593" y="3893569"/>
            <a:ext cx="2010338" cy="16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" name="TextBox 53"/>
          <p:cNvSpPr txBox="1"/>
          <p:nvPr/>
        </p:nvSpPr>
        <p:spPr>
          <a:xfrm>
            <a:off x="7426715" y="4040129"/>
            <a:ext cx="293119" cy="1163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70" dirty="0"/>
              <a:t>;</a:t>
            </a:r>
            <a:endParaRPr lang="ru-RU" sz="6770" dirty="0"/>
          </a:p>
        </p:txBody>
      </p:sp>
    </p:spTree>
    <p:extLst>
      <p:ext uri="{BB962C8B-B14F-4D97-AF65-F5344CB8AC3E}">
        <p14:creationId xmlns:p14="http://schemas.microsoft.com/office/powerpoint/2010/main" val="7986285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3"/>
          <a:srcRect l="21231" r="27095" b="74066"/>
          <a:stretch>
            <a:fillRect/>
          </a:stretch>
        </p:blipFill>
        <p:spPr bwMode="auto">
          <a:xfrm>
            <a:off x="6712134" y="3049970"/>
            <a:ext cx="5254041" cy="1828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/>
          <a:srcRect l="8038" t="51304" r="10603" b="26498"/>
          <a:stretch>
            <a:fillRect/>
          </a:stretch>
        </p:blipFill>
        <p:spPr bwMode="auto">
          <a:xfrm>
            <a:off x="1072208" y="5184626"/>
            <a:ext cx="8521381" cy="1612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8494" y="3469683"/>
            <a:ext cx="2008162" cy="152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758267" y="229586"/>
            <a:ext cx="11892435" cy="732797"/>
          </a:xfrm>
        </p:spPr>
        <p:txBody>
          <a:bodyPr>
            <a:noAutofit/>
          </a:bodyPr>
          <a:lstStyle/>
          <a:p>
            <a:r>
              <a:rPr lang="en-US" sz="4103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103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136952"/>
            <a:ext cx="12801600" cy="9166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KASRLARNING  YOZILISHI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16172" y="1841737"/>
            <a:ext cx="1758712" cy="726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1" dirty="0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2590257" y="1318783"/>
            <a:ext cx="2374197" cy="1731187"/>
          </a:xfrm>
          <a:prstGeom prst="rect">
            <a:avLst/>
          </a:prstGeom>
          <a:noFill/>
          <a:ln/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6"/>
          <a:srcRect r="16667" b="-5939"/>
          <a:stretch>
            <a:fillRect/>
          </a:stretch>
        </p:blipFill>
        <p:spPr>
          <a:xfrm>
            <a:off x="6866860" y="1182222"/>
            <a:ext cx="2391847" cy="1833749"/>
          </a:xfrm>
          <a:prstGeom prst="rect">
            <a:avLst/>
          </a:prstGeom>
          <a:noFill/>
          <a:ln/>
        </p:spPr>
      </p:pic>
      <p:sp>
        <p:nvSpPr>
          <p:cNvPr id="17" name="Выгнутая вниз стрелка 16"/>
          <p:cNvSpPr/>
          <p:nvPr/>
        </p:nvSpPr>
        <p:spPr>
          <a:xfrm>
            <a:off x="5322429" y="6576940"/>
            <a:ext cx="1245755" cy="2931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18" name="Выгнутая вниз стрелка 17"/>
          <p:cNvSpPr/>
          <p:nvPr/>
        </p:nvSpPr>
        <p:spPr>
          <a:xfrm>
            <a:off x="8180335" y="6210542"/>
            <a:ext cx="1172475" cy="2931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22" name="Выгнутая вниз стрелка 21"/>
          <p:cNvSpPr/>
          <p:nvPr/>
        </p:nvSpPr>
        <p:spPr>
          <a:xfrm>
            <a:off x="2080320" y="4878303"/>
            <a:ext cx="720080" cy="2330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23" name="Выгнутая вниз стрелка 22"/>
          <p:cNvSpPr/>
          <p:nvPr/>
        </p:nvSpPr>
        <p:spPr>
          <a:xfrm>
            <a:off x="8979099" y="4608562"/>
            <a:ext cx="806077" cy="21983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185427" y="1553680"/>
            <a:ext cx="366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rial" pitchFamily="34" charset="0"/>
                <a:cs typeface="Arial" pitchFamily="34" charset="0"/>
              </a:rPr>
              <a:t>7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Выгнутая вниз стрелка 27"/>
          <p:cNvSpPr/>
          <p:nvPr/>
        </p:nvSpPr>
        <p:spPr>
          <a:xfrm>
            <a:off x="1930741" y="3965577"/>
            <a:ext cx="725644" cy="21093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6655" y="3673730"/>
            <a:ext cx="2564789" cy="96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39" dirty="0">
                <a:latin typeface="Cambria Math" pitchFamily="18" charset="0"/>
                <a:ea typeface="Cambria Math" pitchFamily="18" charset="0"/>
              </a:rPr>
              <a:t>=</a:t>
            </a:r>
            <a:r>
              <a:rPr lang="ru-RU" sz="5539" dirty="0">
                <a:latin typeface="Cambria Math" pitchFamily="18" charset="0"/>
                <a:ea typeface="Cambria Math" pitchFamily="18" charset="0"/>
              </a:rPr>
              <a:t>9</a:t>
            </a:r>
            <a:r>
              <a:rPr lang="en-US" sz="5539" dirty="0">
                <a:latin typeface="Cambria Math" pitchFamily="18" charset="0"/>
                <a:ea typeface="Cambria Math" pitchFamily="18" charset="0"/>
              </a:rPr>
              <a:t>,64</a:t>
            </a:r>
            <a:endParaRPr lang="ru-RU" sz="5539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0" name="Выгнутая вниз стрелка 29"/>
          <p:cNvSpPr/>
          <p:nvPr/>
        </p:nvSpPr>
        <p:spPr>
          <a:xfrm>
            <a:off x="8777064" y="3740651"/>
            <a:ext cx="732797" cy="21983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34" name="Выгнутая вниз стрелка 33"/>
          <p:cNvSpPr/>
          <p:nvPr/>
        </p:nvSpPr>
        <p:spPr>
          <a:xfrm>
            <a:off x="5249149" y="5697584"/>
            <a:ext cx="1245755" cy="2931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93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2" grpId="0" animBg="1"/>
      <p:bldP spid="23" grpId="0" animBg="1"/>
      <p:bldP spid="28" grpId="0" animBg="1"/>
      <p:bldP spid="29" grpId="0"/>
      <p:bldP spid="30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/>
          <a:srcRect l="8184" t="75300" r="59448" b="-670"/>
          <a:stretch>
            <a:fillRect/>
          </a:stretch>
        </p:blipFill>
        <p:spPr bwMode="auto">
          <a:xfrm>
            <a:off x="1710902" y="4846205"/>
            <a:ext cx="3370864" cy="1831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/>
          <a:srcRect l="72920" t="80747" b="5046"/>
          <a:stretch>
            <a:fillRect/>
          </a:stretch>
        </p:blipFill>
        <p:spPr bwMode="auto">
          <a:xfrm>
            <a:off x="4972900" y="5212603"/>
            <a:ext cx="2820214" cy="102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758267" y="229586"/>
            <a:ext cx="11892435" cy="732797"/>
          </a:xfrm>
        </p:spPr>
        <p:txBody>
          <a:bodyPr>
            <a:noAutofit/>
          </a:bodyPr>
          <a:lstStyle/>
          <a:p>
            <a:r>
              <a:rPr lang="en-US" sz="4103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103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72058"/>
            <a:ext cx="12801600" cy="106182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KASRLARNING  YOZILISHI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637621" y="3014213"/>
            <a:ext cx="2491509" cy="1855660"/>
          </a:xfrm>
          <a:prstGeom prst="rect">
            <a:avLst/>
          </a:prstGeom>
          <a:noFill/>
          <a:ln/>
        </p:spPr>
      </p:pic>
      <p:sp>
        <p:nvSpPr>
          <p:cNvPr id="15" name="TextBox 14"/>
          <p:cNvSpPr txBox="1"/>
          <p:nvPr/>
        </p:nvSpPr>
        <p:spPr>
          <a:xfrm>
            <a:off x="4422249" y="3527170"/>
            <a:ext cx="1392314" cy="96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39" dirty="0">
                <a:latin typeface="Arial" pitchFamily="34" charset="0"/>
                <a:cs typeface="Arial" pitchFamily="34" charset="0"/>
              </a:rPr>
              <a:t>=7,</a:t>
            </a:r>
            <a:endParaRPr lang="ru-RU" sz="553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01604" y="3527170"/>
            <a:ext cx="1978552" cy="96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39" dirty="0">
                <a:latin typeface="Arial" pitchFamily="34" charset="0"/>
                <a:cs typeface="Arial" pitchFamily="34" charset="0"/>
              </a:rPr>
              <a:t>0034</a:t>
            </a:r>
            <a:endParaRPr lang="ru-RU" sz="451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Выгнутая вниз стрелка 17"/>
          <p:cNvSpPr/>
          <p:nvPr/>
        </p:nvSpPr>
        <p:spPr>
          <a:xfrm>
            <a:off x="2736816" y="6458358"/>
            <a:ext cx="1685433" cy="2931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22" name="Выгнутая вниз стрелка 21"/>
          <p:cNvSpPr/>
          <p:nvPr/>
        </p:nvSpPr>
        <p:spPr>
          <a:xfrm>
            <a:off x="5668003" y="5945400"/>
            <a:ext cx="1685433" cy="36639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sp>
        <p:nvSpPr>
          <p:cNvPr id="28" name="Выгнутая вниз стрелка 27"/>
          <p:cNvSpPr/>
          <p:nvPr/>
        </p:nvSpPr>
        <p:spPr>
          <a:xfrm>
            <a:off x="5448164" y="4259968"/>
            <a:ext cx="1612153" cy="2931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/>
          <a:srcRect l="-611" t="26145" r="19252" b="48485"/>
          <a:stretch>
            <a:fillRect/>
          </a:stretch>
        </p:blipFill>
        <p:spPr bwMode="auto">
          <a:xfrm>
            <a:off x="1234581" y="1347446"/>
            <a:ext cx="8134045" cy="175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Выгнутая вниз стрелка 29"/>
          <p:cNvSpPr/>
          <p:nvPr/>
        </p:nvSpPr>
        <p:spPr>
          <a:xfrm>
            <a:off x="2516976" y="4772925"/>
            <a:ext cx="1538874" cy="21983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424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 animBg="1"/>
      <p:bldP spid="22" grpId="0" animBg="1"/>
      <p:bldP spid="28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4791" y="139838"/>
            <a:ext cx="12185554" cy="96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3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KASRLARNI  TAQQOSLANG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136" y="1014832"/>
            <a:ext cx="12017868" cy="7149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1)  3,257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6,1             2)  12,56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7,0589</a:t>
            </a:r>
          </a:p>
          <a:p>
            <a:pPr>
              <a:lnSpc>
                <a:spcPct val="150000"/>
              </a:lnSpc>
            </a:pP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3) 45,7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45,86           4)   9, 321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9,4 </a:t>
            </a:r>
          </a:p>
          <a:p>
            <a:pPr>
              <a:lnSpc>
                <a:spcPct val="150000"/>
              </a:lnSpc>
            </a:pP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45,70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45,86</a:t>
            </a:r>
          </a:p>
          <a:p>
            <a:pPr>
              <a:lnSpc>
                <a:spcPct val="150000"/>
              </a:lnSpc>
            </a:pP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5) 856,7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856,453      6) 38,9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38,900  </a:t>
            </a:r>
          </a:p>
          <a:p>
            <a:pPr>
              <a:lnSpc>
                <a:spcPct val="150000"/>
              </a:lnSpc>
            </a:pP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7) 6,48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6,455             8)  12,427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514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en-US" sz="4001" dirty="0" smtClean="0"/>
              <a:t>  </a:t>
            </a:r>
            <a:endParaRPr lang="en-US" sz="4001" dirty="0"/>
          </a:p>
          <a:p>
            <a:endParaRPr lang="en-US" sz="4001" dirty="0"/>
          </a:p>
          <a:p>
            <a:endParaRPr lang="en-US" sz="4001" dirty="0"/>
          </a:p>
          <a:p>
            <a:endParaRPr lang="ru-RU" sz="400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56655" y="1328780"/>
            <a:ext cx="732797" cy="6595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&lt;</a:t>
            </a:r>
            <a:endParaRPr lang="ru-RU" sz="8206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90257" y="2304306"/>
            <a:ext cx="732797" cy="6595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&lt;</a:t>
            </a:r>
            <a:endParaRPr lang="ru-RU" sz="8206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15675" y="3312418"/>
            <a:ext cx="732797" cy="6595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&lt;</a:t>
            </a:r>
            <a:endParaRPr lang="ru-RU" sz="8206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569152" y="2304306"/>
            <a:ext cx="732797" cy="6595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&lt;</a:t>
            </a:r>
            <a:endParaRPr lang="ru-RU" sz="8206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56655" y="4333248"/>
            <a:ext cx="710385" cy="7327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&gt;</a:t>
            </a:r>
            <a:endParaRPr lang="ru-RU" sz="8206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726022" y="5354417"/>
            <a:ext cx="879356" cy="8060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&gt;</a:t>
            </a:r>
            <a:endParaRPr lang="ru-RU" sz="8206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16976" y="5359164"/>
            <a:ext cx="806077" cy="8052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&gt;</a:t>
            </a:r>
            <a:endParaRPr lang="ru-RU" sz="8206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846666" y="4310414"/>
            <a:ext cx="879356" cy="7327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=</a:t>
            </a:r>
            <a:endParaRPr lang="ru-RU" sz="8206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405267" y="1328780"/>
            <a:ext cx="806077" cy="7327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&gt;</a:t>
            </a:r>
            <a:endParaRPr lang="ru-RU" sz="8206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353436" y="3307332"/>
            <a:ext cx="4809990" cy="8072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9,321    </a:t>
            </a:r>
            <a:r>
              <a:rPr lang="en-US" sz="4514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514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9,400</a:t>
            </a:r>
            <a:endParaRPr lang="ru-RU" sz="4103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425136" y="3312418"/>
            <a:ext cx="732797" cy="6595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06" b="1" dirty="0"/>
              <a:t>&lt;</a:t>
            </a:r>
            <a:endParaRPr lang="ru-RU" sz="8206" b="1" dirty="0"/>
          </a:p>
        </p:txBody>
      </p:sp>
    </p:spTree>
    <p:extLst>
      <p:ext uri="{BB962C8B-B14F-4D97-AF65-F5344CB8AC3E}">
        <p14:creationId xmlns:p14="http://schemas.microsoft.com/office/powerpoint/2010/main" val="63069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802" y="2988417"/>
            <a:ext cx="10594952" cy="175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473776" y="1305327"/>
            <a:ext cx="12250850" cy="203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712" dirty="0" smtClean="0">
                <a:latin typeface="Arial" pitchFamily="34" charset="0"/>
                <a:cs typeface="Arial" pitchFamily="34" charset="0"/>
              </a:rPr>
              <a:t>2,65 </a:t>
            </a:r>
            <a:r>
              <a:rPr lang="en-US" sz="4712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712" dirty="0">
                <a:latin typeface="Arial" pitchFamily="34" charset="0"/>
                <a:cs typeface="Arial" pitchFamily="34" charset="0"/>
              </a:rPr>
              <a:t> 6,32 </a:t>
            </a:r>
            <a:r>
              <a:rPr lang="en-US" sz="4712" dirty="0" err="1">
                <a:latin typeface="Arial" pitchFamily="34" charset="0"/>
                <a:cs typeface="Arial" pitchFamily="34" charset="0"/>
              </a:rPr>
              <a:t>o'nli</a:t>
            </a:r>
            <a:r>
              <a:rPr lang="en-US" sz="47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12" dirty="0" err="1">
                <a:latin typeface="Arial" pitchFamily="34" charset="0"/>
                <a:cs typeface="Arial" pitchFamily="34" charset="0"/>
              </a:rPr>
              <a:t>kasrlar</a:t>
            </a:r>
            <a:r>
              <a:rPr lang="en-US" sz="47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12" dirty="0" err="1">
                <a:latin typeface="Arial" pitchFamily="34" charset="0"/>
                <a:cs typeface="Arial" pitchFamily="34" charset="0"/>
              </a:rPr>
              <a:t>yig'indisini</a:t>
            </a:r>
            <a:r>
              <a:rPr lang="en-US" sz="4712" dirty="0">
                <a:latin typeface="Arial" pitchFamily="34" charset="0"/>
                <a:cs typeface="Arial" pitchFamily="34" charset="0"/>
              </a:rPr>
              <a:t> toping.</a:t>
            </a:r>
          </a:p>
          <a:p>
            <a:endParaRPr lang="en-US" sz="2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712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71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712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57417" y="3427637"/>
            <a:ext cx="2244185" cy="982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Cambria Math" pitchFamily="18" charset="0"/>
                <a:ea typeface="Cambria Math" pitchFamily="18" charset="0"/>
                <a:cs typeface="Arial" pitchFamily="34" charset="0"/>
              </a:rPr>
              <a:t>=</a:t>
            </a:r>
            <a:r>
              <a:rPr lang="en-US" sz="5783" dirty="0">
                <a:latin typeface="Cambria Math" pitchFamily="18" charset="0"/>
                <a:ea typeface="Cambria Math" pitchFamily="18" charset="0"/>
                <a:cs typeface="Arial" pitchFamily="34" charset="0"/>
              </a:rPr>
              <a:t>8,97</a:t>
            </a:r>
            <a:endParaRPr lang="ru-RU" sz="5140" dirty="0"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9570" y="4671511"/>
            <a:ext cx="1693436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Arial" pitchFamily="34" charset="0"/>
                <a:ea typeface="Cambria Math" pitchFamily="18" charset="0"/>
                <a:cs typeface="Arial" pitchFamily="34" charset="0"/>
              </a:rPr>
              <a:t>2,65</a:t>
            </a:r>
            <a:endParaRPr lang="ru-RU" sz="514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9570" y="5360048"/>
            <a:ext cx="1693436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Arial" pitchFamily="34" charset="0"/>
                <a:ea typeface="Cambria Math" pitchFamily="18" charset="0"/>
                <a:cs typeface="Arial" pitchFamily="34" charset="0"/>
              </a:rPr>
              <a:t>6,32</a:t>
            </a:r>
            <a:endParaRPr lang="ru-RU" sz="514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89570" y="6199889"/>
            <a:ext cx="1539487" cy="17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89570" y="6125090"/>
            <a:ext cx="1693436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Arial" pitchFamily="34" charset="0"/>
                <a:ea typeface="Cambria Math" pitchFamily="18" charset="0"/>
                <a:cs typeface="Arial" pitchFamily="34" charset="0"/>
              </a:rPr>
              <a:t>8,97</a:t>
            </a:r>
            <a:endParaRPr lang="ru-RU" sz="514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4700" y="5054032"/>
            <a:ext cx="615795" cy="735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77" dirty="0"/>
              <a:t>+</a:t>
            </a:r>
            <a:endParaRPr lang="ru-RU" sz="4177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" y="229586"/>
            <a:ext cx="1280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KASRLARNI QO‘SHISH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479493" y="1164249"/>
            <a:ext cx="10745844" cy="2255071"/>
          </a:xfrm>
          <a:prstGeom prst="rect">
            <a:avLst/>
          </a:prstGeom>
        </p:spPr>
        <p:txBody>
          <a:bodyPr/>
          <a:lstStyle/>
          <a:p>
            <a:pPr defTabSz="979231">
              <a:lnSpc>
                <a:spcPct val="150000"/>
              </a:lnSpc>
              <a:defRPr/>
            </a:pPr>
            <a:r>
              <a:rPr lang="en-US" sz="514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Ayirmani</a:t>
            </a:r>
            <a:r>
              <a:rPr lang="en-US" sz="514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4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toping:  12,47 – 2,26</a:t>
            </a:r>
          </a:p>
          <a:p>
            <a:pPr defTabSz="979231">
              <a:lnSpc>
                <a:spcPct val="150000"/>
              </a:lnSpc>
            </a:pPr>
            <a:r>
              <a:rPr lang="en-US" sz="4284" b="1" kern="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84" b="1" kern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928" kern="0" dirty="0">
              <a:solidFill>
                <a:sysClr val="windowText" lastClr="000000"/>
              </a:solidFill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803" y="3217929"/>
            <a:ext cx="11623128" cy="1683091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089571" y="4671511"/>
            <a:ext cx="2309231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Arial" pitchFamily="34" charset="0"/>
                <a:ea typeface="Cambria Math" pitchFamily="18" charset="0"/>
                <a:cs typeface="Arial" pitchFamily="34" charset="0"/>
              </a:rPr>
              <a:t>12,47</a:t>
            </a:r>
            <a:endParaRPr lang="ru-RU" sz="514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4442" y="5360048"/>
            <a:ext cx="1693436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Arial" pitchFamily="34" charset="0"/>
                <a:ea typeface="Cambria Math" pitchFamily="18" charset="0"/>
                <a:cs typeface="Arial" pitchFamily="34" charset="0"/>
              </a:rPr>
              <a:t>2,26</a:t>
            </a:r>
            <a:endParaRPr lang="ru-RU" sz="514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320493" y="6199889"/>
            <a:ext cx="1539487" cy="17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7726" y="6153211"/>
            <a:ext cx="2617128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40" dirty="0">
                <a:latin typeface="Arial" pitchFamily="34" charset="0"/>
                <a:ea typeface="Cambria Math" pitchFamily="18" charset="0"/>
                <a:cs typeface="Arial" pitchFamily="34" charset="0"/>
              </a:rPr>
              <a:t>   10,21</a:t>
            </a:r>
            <a:endParaRPr lang="ru-RU" sz="514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4700" y="4748015"/>
            <a:ext cx="615795" cy="1278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710" dirty="0"/>
              <a:t>-</a:t>
            </a:r>
            <a:endParaRPr lang="ru-RU" sz="4177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96803" y="277795"/>
            <a:ext cx="120849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KASRLARNI AYIRISH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504257" y="955387"/>
            <a:ext cx="57606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Yig‘indini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toping:</a:t>
            </a:r>
          </a:p>
          <a:p>
            <a:pPr marL="979231" indent="-979231" algn="just">
              <a:lnSpc>
                <a:spcPct val="150000"/>
              </a:lnSpc>
              <a:buAutoNum type="arabicParenR"/>
            </a:pPr>
            <a:r>
              <a:rPr lang="en-US" sz="4400" dirty="0">
                <a:latin typeface="Arial" pitchFamily="34" charset="0"/>
                <a:cs typeface="Arial" pitchFamily="34" charset="0"/>
              </a:rPr>
              <a:t>38,6 + 42,83;</a:t>
            </a:r>
          </a:p>
          <a:p>
            <a:pPr marL="979231" indent="-979231" algn="just">
              <a:lnSpc>
                <a:spcPct val="150000"/>
              </a:lnSpc>
              <a:buAutoNum type="arabicParenR"/>
            </a:pPr>
            <a:r>
              <a:rPr lang="en-US" sz="4400" dirty="0">
                <a:latin typeface="Arial" pitchFamily="34" charset="0"/>
                <a:cs typeface="Arial" pitchFamily="34" charset="0"/>
              </a:rPr>
              <a:t>9,631 + 381,78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65878" y="211842"/>
            <a:ext cx="1280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 KASRLARNI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 VA AYRISH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s://3.bp.blogspot.com/-5dv_UmC5L5I/XKDEHXjL3-I/AAAAAAAAAO8/dZ4XiL3UZjw96YJmRvQceveUyrgNkImMQCLcBGAs/s1600/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7468" y="1585305"/>
            <a:ext cx="3884707" cy="332366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846668" y="3881773"/>
            <a:ext cx="64008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Ayirmani</a:t>
            </a:r>
            <a:r>
              <a:rPr lang="en-US" sz="44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toping:</a:t>
            </a:r>
          </a:p>
          <a:p>
            <a:pPr defTabSz="979231">
              <a:lnSpc>
                <a:spcPct val="150000"/>
              </a:lnSpc>
              <a:defRPr/>
            </a:pPr>
            <a:r>
              <a:rPr lang="en-US" sz="44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1) 326,8 – 5,45;</a:t>
            </a:r>
          </a:p>
          <a:p>
            <a:pPr defTabSz="979231">
              <a:lnSpc>
                <a:spcPct val="150000"/>
              </a:lnSpc>
              <a:defRPr/>
            </a:pPr>
            <a:r>
              <a:rPr lang="en-US" sz="44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2) 79,8  - 16,287;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144066"/>
            <a:ext cx="1280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2718" y="1311943"/>
            <a:ext cx="82805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003" indent="673221" algn="just"/>
            <a:r>
              <a:rPr lang="en-US" sz="4000" dirty="0" err="1">
                <a:latin typeface="Arial" pitchFamily="34" charset="0"/>
                <a:cs typeface="Arial" pitchFamily="34" charset="0"/>
              </a:rPr>
              <a:t>Idishda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3,2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litr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suv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ketma-ket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marotaba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1,3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litr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2,5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litr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suv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quyildi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Idishdagi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suv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litr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?  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s://www.wikihow.com/images_en/thumb/6/6e/Preserve-Vitamins-in-Foods-Step-10.jpg/v4-728px-Preserve-Vitamins-in-Foods-Step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3088" y="1440210"/>
            <a:ext cx="3528614" cy="26466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02718" y="4086829"/>
            <a:ext cx="23214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</a:pPr>
            <a:r>
              <a:rPr lang="en-US" sz="4000" b="1" kern="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kern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90397" y="4784715"/>
            <a:ext cx="382989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3,2 + 1,3 + 2,5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31751" y="4784715"/>
            <a:ext cx="4346062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  <a:defRPr/>
            </a:pPr>
            <a:r>
              <a:rPr lang="en-US" sz="4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= 4,5 + 2,5 = 7(l)</a:t>
            </a:r>
            <a:endParaRPr lang="en-US" sz="4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45369" y="5849764"/>
            <a:ext cx="294984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79231">
              <a:lnSpc>
                <a:spcPct val="150000"/>
              </a:lnSpc>
            </a:pPr>
            <a:r>
              <a:rPr lang="en-US" sz="4000" b="1" kern="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kern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en-US" sz="40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litr</a:t>
            </a:r>
            <a:endParaRPr lang="en-US" sz="4000" b="1" kern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4305</TotalTime>
  <Words>360</Words>
  <Application>Microsoft Office PowerPoint</Application>
  <PresentationFormat>Произвольный</PresentationFormat>
  <Paragraphs>84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  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407</cp:revision>
  <dcterms:created xsi:type="dcterms:W3CDTF">2020-04-09T07:32:19Z</dcterms:created>
  <dcterms:modified xsi:type="dcterms:W3CDTF">2021-03-15T07:34:49Z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