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319" r:id="rId2"/>
    <p:sldId id="309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14" r:id="rId11"/>
    <p:sldId id="331" r:id="rId12"/>
    <p:sldId id="332" r:id="rId13"/>
    <p:sldId id="333" r:id="rId14"/>
    <p:sldId id="334" r:id="rId15"/>
    <p:sldId id="337" r:id="rId16"/>
    <p:sldId id="338" r:id="rId17"/>
    <p:sldId id="335" r:id="rId18"/>
    <p:sldId id="336" r:id="rId19"/>
    <p:sldId id="320" r:id="rId2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80" autoAdjust="0"/>
  </p:normalViewPr>
  <p:slideViewPr>
    <p:cSldViewPr>
      <p:cViewPr>
        <p:scale>
          <a:sx n="57" d="100"/>
          <a:sy n="57" d="100"/>
        </p:scale>
        <p:origin x="812" y="48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6C1F-EDC4-4DF8-8C8E-A80FEF0655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357423"/>
      </p:ext>
    </p:extLst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7"/>
            <a:ext cx="12788911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9"/>
            <a:ext cx="7001819" cy="1208978"/>
          </a:xfrm>
          <a:prstGeom prst="rect">
            <a:avLst/>
          </a:prstGeom>
        </p:spPr>
        <p:txBody>
          <a:bodyPr vert="horz" wrap="square" lIns="0" tIns="32823" rIns="0" bIns="0" rtlCol="0">
            <a:spAutoFit/>
          </a:bodyPr>
          <a:lstStyle/>
          <a:p>
            <a:pPr marL="28543" algn="ctr">
              <a:spcBef>
                <a:spcPts val="258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928192" y="2160290"/>
            <a:ext cx="9233034" cy="3895517"/>
          </a:xfrm>
          <a:prstGeom prst="rect">
            <a:avLst/>
          </a:prstGeom>
        </p:spPr>
        <p:txBody>
          <a:bodyPr vert="horz" wrap="square" lIns="0" tIns="31396" rIns="0" bIns="0" rtlCol="0">
            <a:spAutoFit/>
          </a:bodyPr>
          <a:lstStyle/>
          <a:p>
            <a:pPr marL="41386" algn="ctr">
              <a:lnSpc>
                <a:spcPct val="150000"/>
              </a:lnSpc>
              <a:spcBef>
                <a:spcPts val="246"/>
              </a:spcBef>
            </a:pPr>
            <a:r>
              <a:rPr lang="en-US" sz="5819" b="1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581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BURCHAKLAR MAVZUSIGA DOIR MASALALAR</a:t>
            </a:r>
            <a:endParaRPr lang="en-US" sz="5819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0116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4140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4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209112" y="216074"/>
            <a:ext cx="3238898" cy="1258485"/>
          </a:xfrm>
          <a:prstGeom prst="rect">
            <a:avLst/>
          </a:prstGeom>
        </p:spPr>
        <p:txBody>
          <a:bodyPr vert="horz" wrap="square" lIns="0" tIns="27114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8000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6000" b="1" spc="-12" dirty="0" smtClean="0">
                <a:solidFill>
                  <a:schemeClr val="bg1"/>
                </a:solidFill>
                <a:latin typeface="Arial"/>
                <a:cs typeface="Arial"/>
              </a:rPr>
              <a:t>5-</a:t>
            </a:r>
            <a:r>
              <a:rPr sz="6000" b="1" spc="-12" dirty="0" smtClean="0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6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391354" y="2381262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10073208" y="2448322"/>
            <a:ext cx="2328699" cy="2243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202"/>
          </a:p>
        </p:txBody>
      </p:sp>
    </p:spTree>
    <p:extLst>
      <p:ext uri="{BB962C8B-B14F-4D97-AF65-F5344CB8AC3E}">
        <p14:creationId xmlns:p14="http://schemas.microsoft.com/office/powerpoint/2010/main" val="399078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18137" y="1159518"/>
            <a:ext cx="948588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75⁰  li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burchak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yasang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.   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4303" y="1948845"/>
            <a:ext cx="10648480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1) OB </a:t>
            </a:r>
            <a:r>
              <a:rPr lang="en-US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nur</a:t>
            </a:r>
            <a:r>
              <a:rPr lang="en-US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chizib</a:t>
            </a:r>
            <a:r>
              <a:rPr lang="en-US" sz="431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olamiz</a:t>
            </a:r>
            <a:endParaRPr lang="ru-RU" sz="431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3"/>
          <p:cNvGrpSpPr>
            <a:grpSpLocks/>
          </p:cNvGrpSpPr>
          <p:nvPr/>
        </p:nvGrpSpPr>
        <p:grpSpPr bwMode="auto">
          <a:xfrm rot="21287511" flipH="1">
            <a:off x="5066281" y="2904516"/>
            <a:ext cx="1477987" cy="2477274"/>
            <a:chOff x="3797" y="754"/>
            <a:chExt cx="852" cy="1931"/>
          </a:xfrm>
        </p:grpSpPr>
        <p:sp>
          <p:nvSpPr>
            <p:cNvPr id="16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21 h 3125"/>
                <a:gd name="T2" fmla="*/ 71 w 1252"/>
                <a:gd name="T3" fmla="*/ 0 h 3125"/>
                <a:gd name="T4" fmla="*/ 372 w 1252"/>
                <a:gd name="T5" fmla="*/ 579 h 3125"/>
                <a:gd name="T6" fmla="*/ 395 w 1252"/>
                <a:gd name="T7" fmla="*/ 712 h 3125"/>
                <a:gd name="T8" fmla="*/ 300 w 1252"/>
                <a:gd name="T9" fmla="*/ 600 h 3125"/>
                <a:gd name="T10" fmla="*/ 0 w 1252"/>
                <a:gd name="T11" fmla="*/ 2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4202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26 w 121"/>
                <a:gd name="T1" fmla="*/ 0 h 230"/>
                <a:gd name="T2" fmla="*/ 0 w 121"/>
                <a:gd name="T3" fmla="*/ 6 h 230"/>
                <a:gd name="T4" fmla="*/ 38 w 121"/>
                <a:gd name="T5" fmla="*/ 53 h 230"/>
                <a:gd name="T6" fmla="*/ 26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273 w 1094"/>
                <a:gd name="T1" fmla="*/ 595 h 2612"/>
                <a:gd name="T2" fmla="*/ 344 w 1094"/>
                <a:gd name="T3" fmla="*/ 574 h 2612"/>
                <a:gd name="T4" fmla="*/ 320 w 1094"/>
                <a:gd name="T5" fmla="*/ 582 h 2612"/>
                <a:gd name="T6" fmla="*/ 27 w 1094"/>
                <a:gd name="T7" fmla="*/ 0 h 2612"/>
                <a:gd name="T8" fmla="*/ 0 w 1094"/>
                <a:gd name="T9" fmla="*/ 7 h 2612"/>
                <a:gd name="T10" fmla="*/ 296 w 1094"/>
                <a:gd name="T11" fmla="*/ 589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4719425" y="5639270"/>
            <a:ext cx="278778" cy="5566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ru-RU" sz="3017" b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21" name="Freeform 60"/>
          <p:cNvSpPr>
            <a:spLocks/>
          </p:cNvSpPr>
          <p:nvPr/>
        </p:nvSpPr>
        <p:spPr bwMode="auto">
          <a:xfrm rot="21299077">
            <a:off x="5013257" y="5421195"/>
            <a:ext cx="4161450" cy="393403"/>
          </a:xfrm>
          <a:custGeom>
            <a:avLst/>
            <a:gdLst>
              <a:gd name="T0" fmla="*/ 0 w 2480"/>
              <a:gd name="T1" fmla="*/ 0 h 236"/>
              <a:gd name="T2" fmla="*/ 2147483647 w 2480"/>
              <a:gd name="T3" fmla="*/ 2147483647 h 236"/>
              <a:gd name="T4" fmla="*/ 0 60000 65536"/>
              <a:gd name="T5" fmla="*/ 0 60000 65536"/>
              <a:gd name="T6" fmla="*/ 0 w 2480"/>
              <a:gd name="T7" fmla="*/ 0 h 236"/>
              <a:gd name="T8" fmla="*/ 2480 w 2480"/>
              <a:gd name="T9" fmla="*/ 236 h 2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0" h="236">
                <a:moveTo>
                  <a:pt x="0" y="0"/>
                </a:moveTo>
                <a:lnTo>
                  <a:pt x="2480" y="23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oval" w="med" len="med"/>
            <a:tailEnd type="none" w="sm" len="sm"/>
          </a:ln>
        </p:spPr>
        <p:txBody>
          <a:bodyPr wrap="none"/>
          <a:lstStyle/>
          <a:p>
            <a:endParaRPr lang="ru-RU" sz="4202"/>
          </a:p>
        </p:txBody>
      </p:sp>
      <p:sp>
        <p:nvSpPr>
          <p:cNvPr id="22" name="TextBox 21"/>
          <p:cNvSpPr txBox="1"/>
          <p:nvPr/>
        </p:nvSpPr>
        <p:spPr>
          <a:xfrm>
            <a:off x="8799064" y="5688127"/>
            <a:ext cx="384872" cy="55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17" b="1" dirty="0">
                <a:latin typeface="Arial" pitchFamily="34" charset="0"/>
                <a:cs typeface="Arial" pitchFamily="34" charset="0"/>
              </a:rPr>
              <a:t>B</a:t>
            </a:r>
            <a:endParaRPr lang="ru-RU" sz="3017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ject 3"/>
          <p:cNvSpPr txBox="1">
            <a:spLocks noGrp="1"/>
          </p:cNvSpPr>
          <p:nvPr>
            <p:ph type="title"/>
          </p:nvPr>
        </p:nvSpPr>
        <p:spPr>
          <a:xfrm>
            <a:off x="4312568" y="220729"/>
            <a:ext cx="3577002" cy="833961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5172" dirty="0"/>
              <a:t> MASALA</a:t>
            </a:r>
            <a:endParaRPr lang="en-US" sz="7111" dirty="0"/>
          </a:p>
        </p:txBody>
      </p:sp>
    </p:spTree>
    <p:extLst>
      <p:ext uri="{BB962C8B-B14F-4D97-AF65-F5344CB8AC3E}">
        <p14:creationId xmlns:p14="http://schemas.microsoft.com/office/powerpoint/2010/main" val="159684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1587E-6 3.1746E-6 L 0.35603 0.02535 " pathEditMode="relative" rAng="0" ptsTypes="AA">
                                      <p:cBhvr>
                                        <p:cTn id="30" dur="4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95" y="125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3"/>
          <p:cNvSpPr txBox="1">
            <a:spLocks noGrp="1"/>
          </p:cNvSpPr>
          <p:nvPr>
            <p:ph type="title"/>
          </p:nvPr>
        </p:nvSpPr>
        <p:spPr>
          <a:xfrm>
            <a:off x="4192986" y="191238"/>
            <a:ext cx="3577002" cy="833961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5172" dirty="0"/>
              <a:t> MASALA</a:t>
            </a:r>
            <a:endParaRPr lang="en-US" sz="7111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54" r="2564" b="11076"/>
          <a:stretch/>
        </p:blipFill>
        <p:spPr bwMode="auto">
          <a:xfrm>
            <a:off x="1466936" y="3509961"/>
            <a:ext cx="8067529" cy="318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424137" y="1763337"/>
            <a:ext cx="10153128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79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transportir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markazini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nuqtaga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qo‘yamiz</a:t>
            </a:r>
            <a:endParaRPr lang="ru-RU" sz="3879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626840" y="3612306"/>
            <a:ext cx="82455" cy="577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87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08834" y="2981291"/>
            <a:ext cx="494724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79" dirty="0">
                <a:latin typeface="Arial" pitchFamily="34" charset="0"/>
                <a:cs typeface="Arial" pitchFamily="34" charset="0"/>
              </a:rPr>
              <a:t>A</a:t>
            </a:r>
            <a:endParaRPr lang="ru-RU" sz="387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116636" y="2452628"/>
            <a:ext cx="9894482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burchakka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nuqtani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belgilaymiz</a:t>
            </a:r>
            <a:endParaRPr lang="ru-RU" sz="3879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4137" y="1154360"/>
            <a:ext cx="10648480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1) OB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nur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chizib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olamiz</a:t>
            </a:r>
            <a:endParaRPr lang="ru-RU" sz="3879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5881" y="6453750"/>
            <a:ext cx="494724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3879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387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39741" y="6413674"/>
            <a:ext cx="4947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4400" dirty="0">
                <a:latin typeface="Arial" pitchFamily="34" charset="0"/>
                <a:cs typeface="Arial" pitchFamily="34" charset="0"/>
              </a:rPr>
              <a:t>В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ирог 21"/>
          <p:cNvSpPr/>
          <p:nvPr/>
        </p:nvSpPr>
        <p:spPr>
          <a:xfrm rot="17160029">
            <a:off x="3366792" y="4758274"/>
            <a:ext cx="3039584" cy="3269443"/>
          </a:xfrm>
          <a:prstGeom prst="pie">
            <a:avLst>
              <a:gd name="adj1" fmla="val 288225"/>
              <a:gd name="adj2" fmla="val 4382893"/>
            </a:avLst>
          </a:prstGeom>
          <a:gradFill flip="none" rotWithShape="1">
            <a:gsLst>
              <a:gs pos="80000">
                <a:schemeClr val="bg1"/>
              </a:gs>
              <a:gs pos="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object 3"/>
          <p:cNvSpPr txBox="1">
            <a:spLocks noGrp="1"/>
          </p:cNvSpPr>
          <p:nvPr>
            <p:ph type="title"/>
          </p:nvPr>
        </p:nvSpPr>
        <p:spPr>
          <a:xfrm>
            <a:off x="4192986" y="191238"/>
            <a:ext cx="3577002" cy="833961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5172" dirty="0"/>
              <a:t> MASALA</a:t>
            </a:r>
            <a:endParaRPr lang="en-US" sz="7111" dirty="0"/>
          </a:p>
        </p:txBody>
      </p:sp>
      <p:sp>
        <p:nvSpPr>
          <p:cNvPr id="23" name="TextBox 22"/>
          <p:cNvSpPr txBox="1"/>
          <p:nvPr/>
        </p:nvSpPr>
        <p:spPr>
          <a:xfrm>
            <a:off x="283335" y="1763394"/>
            <a:ext cx="10153128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79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transportir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markazini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nuqtaga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qo‘yamiz</a:t>
            </a:r>
            <a:endParaRPr lang="ru-RU" sz="3879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116636" y="2452628"/>
            <a:ext cx="9894482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burchakka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nuqtani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belgilaymiz</a:t>
            </a:r>
            <a:endParaRPr lang="ru-RU" sz="3879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3335" y="1136105"/>
            <a:ext cx="10648480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1) OB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nur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chizib</a:t>
            </a:r>
            <a:r>
              <a:rPr lang="en-US" sz="3879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olamiz</a:t>
            </a:r>
            <a:endParaRPr lang="ru-RU" sz="3879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60"/>
          <p:cNvSpPr>
            <a:spLocks/>
          </p:cNvSpPr>
          <p:nvPr/>
        </p:nvSpPr>
        <p:spPr bwMode="auto">
          <a:xfrm rot="21299077">
            <a:off x="4895796" y="6224640"/>
            <a:ext cx="3946112" cy="336712"/>
          </a:xfrm>
          <a:custGeom>
            <a:avLst/>
            <a:gdLst>
              <a:gd name="T0" fmla="*/ 0 w 2480"/>
              <a:gd name="T1" fmla="*/ 0 h 236"/>
              <a:gd name="T2" fmla="*/ 2147483647 w 2480"/>
              <a:gd name="T3" fmla="*/ 2147483647 h 236"/>
              <a:gd name="T4" fmla="*/ 0 60000 65536"/>
              <a:gd name="T5" fmla="*/ 0 60000 65536"/>
              <a:gd name="T6" fmla="*/ 0 w 2480"/>
              <a:gd name="T7" fmla="*/ 0 h 236"/>
              <a:gd name="T8" fmla="*/ 2480 w 2480"/>
              <a:gd name="T9" fmla="*/ 236 h 2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0" h="236">
                <a:moveTo>
                  <a:pt x="0" y="0"/>
                </a:moveTo>
                <a:lnTo>
                  <a:pt x="2480" y="23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oval" w="med" len="med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884669" y="3687993"/>
            <a:ext cx="71438" cy="535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3982632" y="4322006"/>
            <a:ext cx="2946818" cy="11430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84471" y="636691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56041" y="35272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84867" y="636691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963863">
            <a:off x="4504629" y="5859746"/>
            <a:ext cx="933193" cy="750099"/>
          </a:xfrm>
          <a:prstGeom prst="arc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527479" y="5723977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75⁰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236878" y="4404274"/>
                <a:ext cx="298992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4000" b="1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AOB = 75⁰</a:t>
                </a:r>
                <a:endParaRPr lang="ru-RU" sz="4000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878" y="4404274"/>
                <a:ext cx="2989921" cy="707886"/>
              </a:xfrm>
              <a:prstGeom prst="rect">
                <a:avLst/>
              </a:prstGeom>
              <a:blipFill rotWithShape="0">
                <a:blip r:embed="rId2"/>
                <a:stretch>
                  <a:fillRect t="-15385" r="-6122" b="-35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53490" y="3126271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4) OA </a:t>
            </a:r>
            <a:r>
              <a:rPr lang="en-US" sz="3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nur</a:t>
            </a:r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o‘tkazamiz</a:t>
            </a:r>
            <a:endParaRPr lang="ru-RU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43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 animBg="1"/>
      <p:bldP spid="19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ирог 46"/>
          <p:cNvSpPr/>
          <p:nvPr/>
        </p:nvSpPr>
        <p:spPr>
          <a:xfrm rot="17160029">
            <a:off x="2244130" y="4543376"/>
            <a:ext cx="3039584" cy="3269443"/>
          </a:xfrm>
          <a:prstGeom prst="pie">
            <a:avLst>
              <a:gd name="adj1" fmla="val 19318584"/>
              <a:gd name="adj2" fmla="val 4382893"/>
            </a:avLst>
          </a:prstGeom>
          <a:gradFill flip="none" rotWithShape="1">
            <a:gsLst>
              <a:gs pos="80000">
                <a:schemeClr val="bg1"/>
              </a:gs>
              <a:gs pos="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object 3"/>
          <p:cNvSpPr txBox="1">
            <a:spLocks noGrp="1"/>
          </p:cNvSpPr>
          <p:nvPr>
            <p:ph type="title"/>
          </p:nvPr>
        </p:nvSpPr>
        <p:spPr>
          <a:xfrm>
            <a:off x="4192986" y="191238"/>
            <a:ext cx="3577002" cy="833961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5172" dirty="0"/>
              <a:t> MASALA</a:t>
            </a:r>
            <a:endParaRPr lang="en-US" sz="7111" dirty="0"/>
          </a:p>
        </p:txBody>
      </p:sp>
      <p:sp>
        <p:nvSpPr>
          <p:cNvPr id="35" name="TextBox 34"/>
          <p:cNvSpPr txBox="1"/>
          <p:nvPr/>
        </p:nvSpPr>
        <p:spPr>
          <a:xfrm>
            <a:off x="549516" y="1372150"/>
            <a:ext cx="11683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uz-Cyrl-UZ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burchagi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110⁰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ACD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yasang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C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D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burchaklarini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o‘lchang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Freeform 60"/>
          <p:cNvSpPr>
            <a:spLocks/>
          </p:cNvSpPr>
          <p:nvPr/>
        </p:nvSpPr>
        <p:spPr bwMode="auto">
          <a:xfrm rot="21299077">
            <a:off x="3780145" y="6007015"/>
            <a:ext cx="3977714" cy="451677"/>
          </a:xfrm>
          <a:custGeom>
            <a:avLst/>
            <a:gdLst>
              <a:gd name="T0" fmla="*/ 0 w 2480"/>
              <a:gd name="T1" fmla="*/ 0 h 236"/>
              <a:gd name="T2" fmla="*/ 2147483647 w 2480"/>
              <a:gd name="T3" fmla="*/ 2147483647 h 236"/>
              <a:gd name="T4" fmla="*/ 0 60000 65536"/>
              <a:gd name="T5" fmla="*/ 0 60000 65536"/>
              <a:gd name="T6" fmla="*/ 0 w 2480"/>
              <a:gd name="T7" fmla="*/ 0 h 236"/>
              <a:gd name="T8" fmla="*/ 2480 w 2480"/>
              <a:gd name="T9" fmla="*/ 236 h 2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0" h="236">
                <a:moveTo>
                  <a:pt x="0" y="0"/>
                </a:moveTo>
                <a:lnTo>
                  <a:pt x="2480" y="23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oval" w="med" len="med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8" name="Овал 37"/>
          <p:cNvSpPr/>
          <p:nvPr/>
        </p:nvSpPr>
        <p:spPr>
          <a:xfrm flipV="1">
            <a:off x="2731986" y="3793440"/>
            <a:ext cx="71438" cy="342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2120848" y="35791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49608" y="615089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1442" y="615089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Дуга 42"/>
          <p:cNvSpPr/>
          <p:nvPr/>
        </p:nvSpPr>
        <p:spPr>
          <a:xfrm rot="963863">
            <a:off x="3384014" y="5643722"/>
            <a:ext cx="933193" cy="750099"/>
          </a:xfrm>
          <a:prstGeom prst="arc">
            <a:avLst>
              <a:gd name="adj1" fmla="val 13281389"/>
              <a:gd name="adj2" fmla="val 0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4121112" y="5347217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110⁰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2799509" y="3810003"/>
            <a:ext cx="3725203" cy="24547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6200000" flipV="1">
            <a:off x="1733752" y="4123841"/>
            <a:ext cx="2839661" cy="12144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74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3" grpId="0" animBg="1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3"/>
          <p:cNvSpPr txBox="1">
            <a:spLocks noGrp="1"/>
          </p:cNvSpPr>
          <p:nvPr>
            <p:ph type="title"/>
          </p:nvPr>
        </p:nvSpPr>
        <p:spPr>
          <a:xfrm>
            <a:off x="4192986" y="191238"/>
            <a:ext cx="3577002" cy="833961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5172" dirty="0"/>
              <a:t> </a:t>
            </a:r>
            <a:r>
              <a:rPr lang="en-US" sz="4800" dirty="0" smtClean="0"/>
              <a:t>YECHISH</a:t>
            </a:r>
            <a:endParaRPr lang="en-US" sz="66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8108" y="4792769"/>
            <a:ext cx="4224038" cy="23871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839501">
            <a:off x="948733" y="2095408"/>
            <a:ext cx="4058876" cy="294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Овал 15"/>
          <p:cNvSpPr/>
          <p:nvPr/>
        </p:nvSpPr>
        <p:spPr>
          <a:xfrm flipV="1">
            <a:off x="2478472" y="3770569"/>
            <a:ext cx="73165" cy="342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2371317" y="3556256"/>
            <a:ext cx="1321603" cy="28396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78406" y="3824148"/>
            <a:ext cx="512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78604" y="6395916"/>
            <a:ext cx="512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50438" y="6395916"/>
            <a:ext cx="512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Дуга 20"/>
          <p:cNvSpPr/>
          <p:nvPr/>
        </p:nvSpPr>
        <p:spPr>
          <a:xfrm rot="963863">
            <a:off x="3312570" y="5891864"/>
            <a:ext cx="955753" cy="750099"/>
          </a:xfrm>
          <a:prstGeom prst="arc">
            <a:avLst>
              <a:gd name="adj1" fmla="val 13281389"/>
              <a:gd name="adj2" fmla="val 0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Freeform 60"/>
          <p:cNvSpPr>
            <a:spLocks/>
          </p:cNvSpPr>
          <p:nvPr/>
        </p:nvSpPr>
        <p:spPr bwMode="auto">
          <a:xfrm rot="21299077">
            <a:off x="3704960" y="6248743"/>
            <a:ext cx="4057081" cy="359490"/>
          </a:xfrm>
          <a:custGeom>
            <a:avLst/>
            <a:gdLst>
              <a:gd name="T0" fmla="*/ 0 w 2480"/>
              <a:gd name="T1" fmla="*/ 0 h 236"/>
              <a:gd name="T2" fmla="*/ 2147483647 w 2480"/>
              <a:gd name="T3" fmla="*/ 2147483647 h 236"/>
              <a:gd name="T4" fmla="*/ 0 60000 65536"/>
              <a:gd name="T5" fmla="*/ 0 60000 65536"/>
              <a:gd name="T6" fmla="*/ 0 w 2480"/>
              <a:gd name="T7" fmla="*/ 0 h 236"/>
              <a:gd name="T8" fmla="*/ 2480 w 2480"/>
              <a:gd name="T9" fmla="*/ 236 h 2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0" h="236">
                <a:moveTo>
                  <a:pt x="0" y="0"/>
                </a:moveTo>
                <a:lnTo>
                  <a:pt x="2480" y="23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oval" w="med" len="med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25" name="Прямая соединительная линия 24"/>
          <p:cNvCxnSpPr>
            <a:stCxn id="16" idx="4"/>
          </p:cNvCxnSpPr>
          <p:nvPr/>
        </p:nvCxnSpPr>
        <p:spPr>
          <a:xfrm>
            <a:off x="2515055" y="3770569"/>
            <a:ext cx="3768863" cy="26547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849072" y="2088282"/>
                <a:ext cx="285343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err="1" smtClean="0">
                    <a:solidFill>
                      <a:schemeClr val="tx2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 smtClean="0">
                    <a:solidFill>
                      <a:schemeClr val="tx2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A = 110⁰</a:t>
                </a:r>
              </a:p>
              <a:p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 = 40⁰</a:t>
                </a:r>
              </a:p>
              <a:p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 = 30⁰</a:t>
                </a:r>
                <a:endParaRPr lang="ru-RU" sz="4000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072" y="2088282"/>
                <a:ext cx="2853436" cy="2554545"/>
              </a:xfrm>
              <a:prstGeom prst="rect">
                <a:avLst/>
              </a:prstGeom>
              <a:blipFill rotWithShape="0">
                <a:blip r:embed="rId3"/>
                <a:stretch>
                  <a:fillRect l="-7692" t="-4296" b="-9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618882" y="5125419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40⁰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4509173" y="5051887"/>
            <a:ext cx="857256" cy="696521"/>
          </a:xfrm>
          <a:prstGeom prst="ellipse">
            <a:avLst/>
          </a:prstGeom>
          <a:noFill/>
          <a:ln w="76200" cmpd="thickThin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3526903" y="4436970"/>
            <a:ext cx="857256" cy="696521"/>
          </a:xfrm>
          <a:prstGeom prst="ellipse">
            <a:avLst/>
          </a:prstGeom>
          <a:noFill/>
          <a:ln w="76200" cap="rnd" cmpd="thickThin">
            <a:solidFill>
              <a:srgbClr val="C0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580479" y="4516103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30⁰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49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5.92044E-7 L 0.10174 -0.2671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-13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05556E-6 -4.32932E-6 L 0.10157 -0.2525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-1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8.0481E-7 L 0.10244 -0.2555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-128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93247E-6 L 0.10417 -0.264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-13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1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6" grpId="0" build="allAtOnce"/>
      <p:bldP spid="48" grpId="0" animBg="1"/>
      <p:bldP spid="48" grpId="1" animBg="1"/>
      <p:bldP spid="49" grpId="0" animBg="1"/>
      <p:bldP spid="49" grpId="1" animBg="1"/>
      <p:bldP spid="50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5699" y="354331"/>
            <a:ext cx="3492674" cy="738664"/>
          </a:xfrm>
        </p:spPr>
        <p:txBody>
          <a:bodyPr/>
          <a:lstStyle/>
          <a:p>
            <a:r>
              <a:rPr lang="en-US" sz="4800" dirty="0" smtClean="0"/>
              <a:t>MASALA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одержимое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857621" y="1297852"/>
                <a:ext cx="11672596" cy="1894173"/>
              </a:xfrm>
            </p:spPr>
            <p:txBody>
              <a:bodyPr/>
              <a:lstStyle/>
              <a:p>
                <a:r>
                  <a:rPr lang="en-US" sz="4103" dirty="0" smtClean="0">
                    <a:solidFill>
                      <a:schemeClr val="tx1"/>
                    </a:solidFill>
                  </a:rPr>
                  <a:t>   </a:t>
                </a:r>
                <a:r>
                  <a:rPr lang="en-US" sz="4103" dirty="0" err="1" smtClean="0">
                    <a:solidFill>
                      <a:schemeClr val="tx1"/>
                    </a:solidFill>
                  </a:rPr>
                  <a:t>Uchlari</a:t>
                </a:r>
                <a:r>
                  <a:rPr lang="en-US" sz="4103" dirty="0" smtClean="0">
                    <a:solidFill>
                      <a:schemeClr val="tx1"/>
                    </a:solidFill>
                  </a:rPr>
                  <a:t> O </a:t>
                </a:r>
                <a:r>
                  <a:rPr lang="en-US" sz="4103" dirty="0" err="1" smtClean="0">
                    <a:solidFill>
                      <a:schemeClr val="tx1"/>
                    </a:solidFill>
                  </a:rPr>
                  <a:t>nuqtada</a:t>
                </a:r>
                <a:r>
                  <a:rPr lang="en-US" sz="4103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4103" dirty="0" err="1" smtClean="0">
                    <a:solidFill>
                      <a:schemeClr val="tx1"/>
                    </a:solidFill>
                  </a:rPr>
                  <a:t>bo‘lgan</a:t>
                </a:r>
                <a:r>
                  <a:rPr lang="en-US" sz="4103" dirty="0" smtClean="0">
                    <a:solidFill>
                      <a:schemeClr val="tx1"/>
                    </a:solidFill>
                  </a:rPr>
                  <a:t> AOB  </a:t>
                </a:r>
                <a:r>
                  <a:rPr lang="en-US" sz="4103" dirty="0" err="1">
                    <a:solidFill>
                      <a:schemeClr val="tx1"/>
                    </a:solidFill>
                  </a:rPr>
                  <a:t>va</a:t>
                </a:r>
                <a:r>
                  <a:rPr lang="en-US" sz="4103" dirty="0">
                    <a:solidFill>
                      <a:schemeClr val="tx1"/>
                    </a:solidFill>
                  </a:rPr>
                  <a:t>  BOC  </a:t>
                </a:r>
                <a:r>
                  <a:rPr lang="en-US" sz="4103" dirty="0" err="1">
                    <a:solidFill>
                      <a:schemeClr val="tx1"/>
                    </a:solidFill>
                  </a:rPr>
                  <a:t>burchaklar</a:t>
                </a:r>
                <a:r>
                  <a:rPr lang="en-US" sz="4103" dirty="0">
                    <a:solidFill>
                      <a:schemeClr val="tx1"/>
                    </a:solidFill>
                  </a:rPr>
                  <a:t>  </a:t>
                </a:r>
                <a:r>
                  <a:rPr lang="en-US" sz="4103" dirty="0" err="1">
                    <a:solidFill>
                      <a:schemeClr val="tx1"/>
                    </a:solidFill>
                  </a:rPr>
                  <a:t>berilgan</a:t>
                </a:r>
                <a:r>
                  <a:rPr lang="en-US" sz="4103" dirty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4103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4103" dirty="0" smtClean="0">
                    <a:solidFill>
                      <a:schemeClr val="tx1"/>
                    </a:solidFill>
                  </a:rPr>
                  <a:t>AOB </a:t>
                </a:r>
                <a:r>
                  <a:rPr lang="en-US" sz="4103" dirty="0">
                    <a:solidFill>
                      <a:schemeClr val="tx1"/>
                    </a:solidFill>
                  </a:rPr>
                  <a:t>= 112</a:t>
                </a:r>
                <a:r>
                  <a:rPr lang="en-US" sz="4103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4103" dirty="0" smtClean="0">
                    <a:solidFill>
                      <a:schemeClr val="tx1"/>
                    </a:solidFill>
                  </a:rPr>
                  <a:t>°,</a:t>
                </a:r>
                <a:r>
                  <a:rPr lang="en-US" sz="4103" dirty="0" smtClean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103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4103" dirty="0" smtClean="0">
                    <a:solidFill>
                      <a:schemeClr val="tx1"/>
                    </a:solidFill>
                  </a:rPr>
                  <a:t>BOC </a:t>
                </a:r>
                <a:r>
                  <a:rPr lang="en-US" sz="4103" dirty="0">
                    <a:solidFill>
                      <a:schemeClr val="tx1"/>
                    </a:solidFill>
                  </a:rPr>
                  <a:t>=38°. </a:t>
                </a:r>
                <a:r>
                  <a:rPr lang="en-US" sz="4103" dirty="0" smtClean="0">
                    <a:solidFill>
                      <a:schemeClr val="tx1"/>
                    </a:solidFill>
                  </a:rPr>
                  <a:t>AOC  </a:t>
                </a:r>
                <a:r>
                  <a:rPr lang="en-US" sz="4103" dirty="0" err="1">
                    <a:solidFill>
                      <a:schemeClr val="tx1"/>
                    </a:solidFill>
                  </a:rPr>
                  <a:t>burchakni</a:t>
                </a:r>
                <a:r>
                  <a:rPr lang="en-US" sz="4103" dirty="0">
                    <a:solidFill>
                      <a:schemeClr val="tx1"/>
                    </a:solidFill>
                  </a:rPr>
                  <a:t>  toping.  </a:t>
                </a:r>
                <a:endParaRPr lang="ru-RU" sz="4103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Содержимое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857621" y="1297852"/>
                <a:ext cx="11672596" cy="1894173"/>
              </a:xfrm>
              <a:blipFill rotWithShape="0">
                <a:blip r:embed="rId2"/>
                <a:stretch>
                  <a:fillRect l="-2717" t="-8360" r="-522" b="-151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endCxn id="9" idx="0"/>
          </p:cNvCxnSpPr>
          <p:nvPr/>
        </p:nvCxnSpPr>
        <p:spPr>
          <a:xfrm flipV="1">
            <a:off x="3302189" y="5885181"/>
            <a:ext cx="2832006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6132516" y="4652694"/>
            <a:ext cx="2418230" cy="1241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02190" y="5960191"/>
            <a:ext cx="781242" cy="583286"/>
          </a:xfrm>
          <a:prstGeom prst="rect">
            <a:avLst/>
          </a:prstGeom>
          <a:noFill/>
          <a:ln w="38100">
            <a:noFill/>
          </a:ln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2975" b="1" dirty="0">
                <a:latin typeface="Arial" pitchFamily="34" charset="0"/>
                <a:cs typeface="Arial" pitchFamily="34" charset="0"/>
              </a:rPr>
              <a:t>A</a:t>
            </a:r>
            <a:endParaRPr lang="ru-RU" sz="297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91228" y="4301086"/>
            <a:ext cx="781242" cy="583286"/>
          </a:xfrm>
          <a:prstGeom prst="rect">
            <a:avLst/>
          </a:prstGeom>
          <a:noFill/>
          <a:ln w="38100">
            <a:noFill/>
          </a:ln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2975" b="1" dirty="0">
                <a:latin typeface="Arial" pitchFamily="34" charset="0"/>
                <a:cs typeface="Arial" pitchFamily="34" charset="0"/>
              </a:rPr>
              <a:t>C</a:t>
            </a:r>
            <a:endParaRPr lang="ru-RU" sz="297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43574" y="5885181"/>
            <a:ext cx="781242" cy="583286"/>
          </a:xfrm>
          <a:prstGeom prst="rect">
            <a:avLst/>
          </a:prstGeom>
          <a:noFill/>
          <a:ln w="38100">
            <a:noFill/>
          </a:ln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2975" b="1" dirty="0">
                <a:latin typeface="Arial" pitchFamily="34" charset="0"/>
                <a:cs typeface="Arial" pitchFamily="34" charset="0"/>
              </a:rPr>
              <a:t>O</a:t>
            </a:r>
            <a:endParaRPr lang="ru-RU" sz="297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5368" y="4567877"/>
            <a:ext cx="986814" cy="583286"/>
          </a:xfrm>
          <a:prstGeom prst="rect">
            <a:avLst/>
          </a:prstGeom>
        </p:spPr>
        <p:txBody>
          <a:bodyPr wrap="none" lIns="112566" tIns="56284" rIns="112566" bIns="56284">
            <a:spAutoFit/>
          </a:bodyPr>
          <a:lstStyle/>
          <a:p>
            <a:r>
              <a:rPr lang="en-US" sz="297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112⁰</a:t>
            </a:r>
            <a:endParaRPr lang="ru-RU" sz="2975" dirty="0"/>
          </a:p>
        </p:txBody>
      </p:sp>
      <p:cxnSp>
        <p:nvCxnSpPr>
          <p:cNvPr id="11" name="Прямая соединительная линия 10"/>
          <p:cNvCxnSpPr>
            <a:stCxn id="9" idx="0"/>
          </p:cNvCxnSpPr>
          <p:nvPr/>
        </p:nvCxnSpPr>
        <p:spPr>
          <a:xfrm flipV="1">
            <a:off x="6134195" y="3527174"/>
            <a:ext cx="1219242" cy="23580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Дуга 11"/>
          <p:cNvSpPr/>
          <p:nvPr/>
        </p:nvSpPr>
        <p:spPr>
          <a:xfrm rot="869915">
            <a:off x="6206101" y="5285101"/>
            <a:ext cx="585932" cy="540068"/>
          </a:xfrm>
          <a:prstGeom prst="arc">
            <a:avLst>
              <a:gd name="adj1" fmla="val 15065434"/>
              <a:gd name="adj2" fmla="val 20448229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12566" tIns="56284" rIns="112566" bIns="56284" rtlCol="0" anchor="ctr"/>
          <a:lstStyle/>
          <a:p>
            <a:pPr algn="ctr"/>
            <a:endParaRPr lang="ru-RU" sz="4001"/>
          </a:p>
        </p:txBody>
      </p:sp>
      <p:sp>
        <p:nvSpPr>
          <p:cNvPr id="13" name="TextBox 12"/>
          <p:cNvSpPr txBox="1"/>
          <p:nvPr/>
        </p:nvSpPr>
        <p:spPr>
          <a:xfrm>
            <a:off x="6693919" y="3541962"/>
            <a:ext cx="781242" cy="583286"/>
          </a:xfrm>
          <a:prstGeom prst="rect">
            <a:avLst/>
          </a:prstGeom>
          <a:noFill/>
          <a:ln w="38100">
            <a:noFill/>
          </a:ln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2975" b="1" dirty="0">
                <a:latin typeface="Arial" pitchFamily="34" charset="0"/>
                <a:cs typeface="Arial" pitchFamily="34" charset="0"/>
              </a:rPr>
              <a:t>B</a:t>
            </a:r>
            <a:endParaRPr lang="ru-RU" sz="297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38592" y="4432856"/>
            <a:ext cx="791336" cy="583286"/>
          </a:xfrm>
          <a:prstGeom prst="rect">
            <a:avLst/>
          </a:prstGeom>
        </p:spPr>
        <p:txBody>
          <a:bodyPr wrap="none" lIns="112566" tIns="56284" rIns="112566" bIns="56284">
            <a:spAutoFit/>
          </a:bodyPr>
          <a:lstStyle/>
          <a:p>
            <a:r>
              <a:rPr lang="en-US" sz="297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38⁰</a:t>
            </a:r>
            <a:endParaRPr lang="ru-RU" sz="2975" dirty="0"/>
          </a:p>
        </p:txBody>
      </p:sp>
      <p:sp>
        <p:nvSpPr>
          <p:cNvPr id="21" name="Дуга 20"/>
          <p:cNvSpPr/>
          <p:nvPr/>
        </p:nvSpPr>
        <p:spPr>
          <a:xfrm rot="17024662">
            <a:off x="5295477" y="5178597"/>
            <a:ext cx="1770901" cy="1980851"/>
          </a:xfrm>
          <a:prstGeom prst="arc">
            <a:avLst>
              <a:gd name="adj1" fmla="val 16514492"/>
              <a:gd name="adj2" fmla="val 7026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12566" tIns="56284" rIns="112566" bIns="56284" rtlCol="0" anchor="ctr"/>
          <a:lstStyle/>
          <a:p>
            <a:pPr algn="ctr"/>
            <a:endParaRPr lang="ru-RU" sz="4001"/>
          </a:p>
        </p:txBody>
      </p:sp>
    </p:spTree>
    <p:extLst>
      <p:ext uri="{BB962C8B-B14F-4D97-AF65-F5344CB8AC3E}">
        <p14:creationId xmlns:p14="http://schemas.microsoft.com/office/powerpoint/2010/main" val="21985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>
            <a:endCxn id="16" idx="0"/>
          </p:cNvCxnSpPr>
          <p:nvPr/>
        </p:nvCxnSpPr>
        <p:spPr>
          <a:xfrm flipV="1">
            <a:off x="517562" y="4785985"/>
            <a:ext cx="2832005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347887" y="3553498"/>
            <a:ext cx="2418230" cy="1241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7562" y="4860995"/>
            <a:ext cx="781242" cy="583286"/>
          </a:xfrm>
          <a:prstGeom prst="rect">
            <a:avLst/>
          </a:prstGeom>
          <a:noFill/>
          <a:ln w="38100">
            <a:noFill/>
          </a:ln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2975" b="1" dirty="0">
                <a:latin typeface="Arial" pitchFamily="34" charset="0"/>
                <a:cs typeface="Arial" pitchFamily="34" charset="0"/>
              </a:rPr>
              <a:t>A</a:t>
            </a:r>
            <a:endParaRPr lang="ru-RU" sz="297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6600" y="3201890"/>
            <a:ext cx="781242" cy="583286"/>
          </a:xfrm>
          <a:prstGeom prst="rect">
            <a:avLst/>
          </a:prstGeom>
          <a:noFill/>
          <a:ln w="38100">
            <a:noFill/>
          </a:ln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2975" b="1" dirty="0">
                <a:latin typeface="Arial" pitchFamily="34" charset="0"/>
                <a:cs typeface="Arial" pitchFamily="34" charset="0"/>
              </a:rPr>
              <a:t>C</a:t>
            </a:r>
            <a:endParaRPr lang="ru-RU" sz="297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58946" y="4785985"/>
            <a:ext cx="781242" cy="583286"/>
          </a:xfrm>
          <a:prstGeom prst="rect">
            <a:avLst/>
          </a:prstGeom>
          <a:noFill/>
          <a:ln w="38100">
            <a:noFill/>
          </a:ln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2975" b="1" dirty="0">
                <a:latin typeface="Arial" pitchFamily="34" charset="0"/>
                <a:cs typeface="Arial" pitchFamily="34" charset="0"/>
              </a:rPr>
              <a:t>O</a:t>
            </a:r>
            <a:endParaRPr lang="ru-RU" sz="297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30740" y="3468681"/>
            <a:ext cx="986814" cy="583286"/>
          </a:xfrm>
          <a:prstGeom prst="rect">
            <a:avLst/>
          </a:prstGeom>
        </p:spPr>
        <p:txBody>
          <a:bodyPr wrap="none" lIns="112566" tIns="56284" rIns="112566" bIns="56284">
            <a:spAutoFit/>
          </a:bodyPr>
          <a:lstStyle/>
          <a:p>
            <a:r>
              <a:rPr lang="en-US" sz="297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112⁰</a:t>
            </a:r>
            <a:endParaRPr lang="ru-RU" sz="2975" dirty="0"/>
          </a:p>
        </p:txBody>
      </p:sp>
      <p:cxnSp>
        <p:nvCxnSpPr>
          <p:cNvPr id="25" name="Прямая соединительная линия 24"/>
          <p:cNvCxnSpPr>
            <a:stCxn id="16" idx="0"/>
          </p:cNvCxnSpPr>
          <p:nvPr/>
        </p:nvCxnSpPr>
        <p:spPr>
          <a:xfrm flipV="1">
            <a:off x="3349567" y="2427978"/>
            <a:ext cx="1219242" cy="23580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Дуга 26"/>
          <p:cNvSpPr/>
          <p:nvPr/>
        </p:nvSpPr>
        <p:spPr>
          <a:xfrm rot="869915">
            <a:off x="3421473" y="4185905"/>
            <a:ext cx="585932" cy="540068"/>
          </a:xfrm>
          <a:prstGeom prst="arc">
            <a:avLst>
              <a:gd name="adj1" fmla="val 15065434"/>
              <a:gd name="adj2" fmla="val 20448229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12566" tIns="56284" rIns="112566" bIns="56284" rtlCol="0" anchor="ctr"/>
          <a:lstStyle/>
          <a:p>
            <a:pPr algn="ctr"/>
            <a:endParaRPr lang="ru-RU" sz="4001"/>
          </a:p>
        </p:txBody>
      </p:sp>
      <p:sp>
        <p:nvSpPr>
          <p:cNvPr id="28" name="TextBox 27"/>
          <p:cNvSpPr txBox="1"/>
          <p:nvPr/>
        </p:nvSpPr>
        <p:spPr>
          <a:xfrm>
            <a:off x="3909291" y="2442765"/>
            <a:ext cx="781242" cy="583286"/>
          </a:xfrm>
          <a:prstGeom prst="rect">
            <a:avLst/>
          </a:prstGeom>
          <a:noFill/>
          <a:ln w="38100">
            <a:noFill/>
          </a:ln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2975" b="1" dirty="0">
                <a:latin typeface="Arial" pitchFamily="34" charset="0"/>
                <a:cs typeface="Arial" pitchFamily="34" charset="0"/>
              </a:rPr>
              <a:t>B</a:t>
            </a:r>
            <a:endParaRPr lang="ru-RU" sz="297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53963" y="3333660"/>
            <a:ext cx="791336" cy="583286"/>
          </a:xfrm>
          <a:prstGeom prst="rect">
            <a:avLst/>
          </a:prstGeom>
        </p:spPr>
        <p:txBody>
          <a:bodyPr wrap="none" lIns="112566" tIns="56284" rIns="112566" bIns="56284">
            <a:spAutoFit/>
          </a:bodyPr>
          <a:lstStyle/>
          <a:p>
            <a:r>
              <a:rPr lang="en-US" sz="297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38⁰</a:t>
            </a:r>
            <a:endParaRPr lang="ru-RU" sz="297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70913" y="1239019"/>
                <a:ext cx="5883501" cy="5344408"/>
              </a:xfrm>
              <a:prstGeom prst="rect">
                <a:avLst/>
              </a:prstGeom>
              <a:noFill/>
            </p:spPr>
            <p:txBody>
              <a:bodyPr wrap="square" lIns="112566" tIns="56284" rIns="112566" bIns="56284" rtlCol="0">
                <a:spAutoFit/>
              </a:bodyPr>
              <a:lstStyle/>
              <a:p>
                <a:r>
                  <a:rPr lang="en-US" sz="3488" dirty="0" err="1">
                    <a:latin typeface="Arial" pitchFamily="34" charset="0"/>
                    <a:cs typeface="Arial" pitchFamily="34" charset="0"/>
                  </a:rPr>
                  <a:t>Yechish</a:t>
                </a:r>
                <a:r>
                  <a:rPr lang="en-US" sz="3488" dirty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sz="3488" dirty="0">
                    <a:latin typeface="Arial" pitchFamily="34" charset="0"/>
                    <a:cs typeface="Arial" pitchFamily="34" charset="0"/>
                  </a:rPr>
                  <a:t>AOB = 112⁰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sz="3488" dirty="0">
                    <a:latin typeface="Arial" pitchFamily="34" charset="0"/>
                    <a:cs typeface="Arial" pitchFamily="34" charset="0"/>
                  </a:rPr>
                  <a:t>BOC = 38⁰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sz="3488" dirty="0">
                    <a:latin typeface="Arial" pitchFamily="34" charset="0"/>
                    <a:cs typeface="Arial" pitchFamily="34" charset="0"/>
                  </a:rPr>
                  <a:t>AOC =112⁰ +38⁰ = 150⁰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488" dirty="0" err="1">
                    <a:latin typeface="Arial" pitchFamily="34" charset="0"/>
                    <a:cs typeface="Arial" pitchFamily="34" charset="0"/>
                  </a:rPr>
                  <a:t>Yoki</a:t>
                </a:r>
                <a:endParaRPr lang="en-US" sz="3488" dirty="0">
                  <a:latin typeface="Arial" pitchFamily="34" charset="0"/>
                  <a:cs typeface="Arial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sz="3488" dirty="0">
                    <a:latin typeface="Arial" pitchFamily="34" charset="0"/>
                    <a:cs typeface="Arial" pitchFamily="34" charset="0"/>
                  </a:rPr>
                  <a:t>AOC = 112⁰ - 38⁰ = 74⁰</a:t>
                </a:r>
              </a:p>
              <a:p>
                <a:endParaRPr lang="ru-RU" sz="3488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913" y="1239019"/>
                <a:ext cx="5883501" cy="5344408"/>
              </a:xfrm>
              <a:prstGeom prst="rect">
                <a:avLst/>
              </a:prstGeom>
              <a:blipFill rotWithShape="0">
                <a:blip r:embed="rId2"/>
                <a:stretch>
                  <a:fillRect l="-2694" t="-15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029935" y="6238519"/>
                <a:ext cx="8645628" cy="654906"/>
              </a:xfrm>
              <a:prstGeom prst="rect">
                <a:avLst/>
              </a:prstGeom>
              <a:noFill/>
            </p:spPr>
            <p:txBody>
              <a:bodyPr wrap="square" lIns="112566" tIns="56284" rIns="112566" bIns="56284" rtlCol="0">
                <a:spAutoFit/>
              </a:bodyPr>
              <a:lstStyle/>
              <a:p>
                <a:r>
                  <a:rPr lang="en-US" sz="3488" b="1" dirty="0" err="1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3488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sz="3488" dirty="0">
                    <a:latin typeface="Arial" pitchFamily="34" charset="0"/>
                    <a:cs typeface="Arial" pitchFamily="34" charset="0"/>
                  </a:rPr>
                  <a:t>AOC= 150⁰ </a:t>
                </a:r>
                <a:r>
                  <a:rPr lang="en-US" sz="3488" dirty="0" err="1">
                    <a:latin typeface="Arial" pitchFamily="34" charset="0"/>
                    <a:cs typeface="Arial" pitchFamily="34" charset="0"/>
                  </a:rPr>
                  <a:t>yoki</a:t>
                </a:r>
                <a:r>
                  <a:rPr lang="en-US" sz="3488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sz="3488" dirty="0">
                    <a:latin typeface="Arial" pitchFamily="34" charset="0"/>
                    <a:cs typeface="Arial" pitchFamily="34" charset="0"/>
                  </a:rPr>
                  <a:t>AOC= 74⁰  </a:t>
                </a:r>
                <a:endParaRPr lang="ru-RU" sz="3488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935" y="6238519"/>
                <a:ext cx="8645628" cy="654906"/>
              </a:xfrm>
              <a:prstGeom prst="rect">
                <a:avLst/>
              </a:prstGeom>
              <a:blipFill rotWithShape="0">
                <a:blip r:embed="rId3"/>
                <a:stretch>
                  <a:fillRect l="-1834" t="-12963"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Дуга 42"/>
          <p:cNvSpPr/>
          <p:nvPr/>
        </p:nvSpPr>
        <p:spPr>
          <a:xfrm rot="17024662">
            <a:off x="2510918" y="4071835"/>
            <a:ext cx="1770901" cy="1980851"/>
          </a:xfrm>
          <a:prstGeom prst="arc">
            <a:avLst>
              <a:gd name="adj1" fmla="val 16514492"/>
              <a:gd name="adj2" fmla="val 7026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12566" tIns="56284" rIns="112566" bIns="56284" rtlCol="0" anchor="ctr"/>
          <a:lstStyle/>
          <a:p>
            <a:pPr algn="ctr"/>
            <a:endParaRPr lang="ru-RU" sz="4001"/>
          </a:p>
        </p:txBody>
      </p:sp>
      <p:sp>
        <p:nvSpPr>
          <p:cNvPr id="45" name="Дуга 44"/>
          <p:cNvSpPr/>
          <p:nvPr/>
        </p:nvSpPr>
        <p:spPr>
          <a:xfrm rot="16692091">
            <a:off x="2322197" y="3790819"/>
            <a:ext cx="2071235" cy="2288968"/>
          </a:xfrm>
          <a:prstGeom prst="arc">
            <a:avLst>
              <a:gd name="adj1" fmla="val 16283727"/>
              <a:gd name="adj2" fmla="val 2667629"/>
            </a:avLst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12566" tIns="56284" rIns="112566" bIns="56284" rtlCol="0" anchor="ctr"/>
          <a:lstStyle/>
          <a:p>
            <a:pPr algn="ctr"/>
            <a:endParaRPr lang="ru-RU" sz="4001"/>
          </a:p>
        </p:txBody>
      </p:sp>
      <p:sp>
        <p:nvSpPr>
          <p:cNvPr id="46" name="TextBox 45"/>
          <p:cNvSpPr txBox="1"/>
          <p:nvPr/>
        </p:nvSpPr>
        <p:spPr>
          <a:xfrm>
            <a:off x="3103214" y="2574536"/>
            <a:ext cx="878899" cy="890973"/>
          </a:xfrm>
          <a:prstGeom prst="rect">
            <a:avLst/>
          </a:prstGeom>
          <a:noFill/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4924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4924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4679796" y="350846"/>
            <a:ext cx="3492674" cy="738664"/>
          </a:xfrm>
        </p:spPr>
        <p:txBody>
          <a:bodyPr/>
          <a:lstStyle/>
          <a:p>
            <a:r>
              <a:rPr lang="en-US" sz="4800" dirty="0" smtClean="0"/>
              <a:t>YECHISH</a:t>
            </a:r>
            <a:endParaRPr lang="ru-RU" sz="4800" dirty="0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rot="16200000" flipV="1">
            <a:off x="1948041" y="3363310"/>
            <a:ext cx="2344950" cy="4742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Дуга 54"/>
          <p:cNvSpPr/>
          <p:nvPr/>
        </p:nvSpPr>
        <p:spPr>
          <a:xfrm rot="20055150">
            <a:off x="3118153" y="4352240"/>
            <a:ext cx="585932" cy="540068"/>
          </a:xfrm>
          <a:prstGeom prst="arc">
            <a:avLst>
              <a:gd name="adj1" fmla="val 16088399"/>
              <a:gd name="adj2" fmla="val 19692781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12566" tIns="56284" rIns="112566" bIns="56284" rtlCol="0" anchor="ctr"/>
          <a:lstStyle/>
          <a:p>
            <a:pPr algn="ctr"/>
            <a:endParaRPr lang="ru-RU" sz="4001"/>
          </a:p>
        </p:txBody>
      </p:sp>
      <p:sp>
        <p:nvSpPr>
          <p:cNvPr id="56" name="Дуга 55"/>
          <p:cNvSpPr/>
          <p:nvPr/>
        </p:nvSpPr>
        <p:spPr>
          <a:xfrm rot="16692091">
            <a:off x="2322197" y="3790819"/>
            <a:ext cx="2071235" cy="2288968"/>
          </a:xfrm>
          <a:prstGeom prst="arc">
            <a:avLst>
              <a:gd name="adj1" fmla="val 16283727"/>
              <a:gd name="adj2" fmla="val 20433751"/>
            </a:avLst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12566" tIns="56284" rIns="112566" bIns="56284" rtlCol="0" anchor="ctr"/>
          <a:lstStyle/>
          <a:p>
            <a:pPr algn="ctr"/>
            <a:endParaRPr lang="ru-RU" sz="4001"/>
          </a:p>
        </p:txBody>
      </p:sp>
      <p:sp>
        <p:nvSpPr>
          <p:cNvPr id="57" name="TextBox 56"/>
          <p:cNvSpPr txBox="1"/>
          <p:nvPr/>
        </p:nvSpPr>
        <p:spPr>
          <a:xfrm>
            <a:off x="2468531" y="2427976"/>
            <a:ext cx="781242" cy="583286"/>
          </a:xfrm>
          <a:prstGeom prst="rect">
            <a:avLst/>
          </a:prstGeom>
          <a:noFill/>
          <a:ln w="38100">
            <a:noFill/>
          </a:ln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2975" b="1" dirty="0">
                <a:latin typeface="Arial" pitchFamily="34" charset="0"/>
                <a:cs typeface="Arial" pitchFamily="34" charset="0"/>
              </a:rPr>
              <a:t>C</a:t>
            </a:r>
            <a:endParaRPr lang="ru-RU" sz="297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103214" y="3160773"/>
            <a:ext cx="791336" cy="583286"/>
          </a:xfrm>
          <a:prstGeom prst="rect">
            <a:avLst/>
          </a:prstGeom>
        </p:spPr>
        <p:txBody>
          <a:bodyPr wrap="none" lIns="112566" tIns="56284" rIns="112566" bIns="56284">
            <a:spAutoFit/>
          </a:bodyPr>
          <a:lstStyle/>
          <a:p>
            <a:r>
              <a:rPr lang="en-US" sz="297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38⁰</a:t>
            </a:r>
            <a:endParaRPr lang="ru-RU" sz="2975" dirty="0"/>
          </a:p>
        </p:txBody>
      </p:sp>
      <p:sp>
        <p:nvSpPr>
          <p:cNvPr id="59" name="TextBox 58"/>
          <p:cNvSpPr txBox="1"/>
          <p:nvPr/>
        </p:nvSpPr>
        <p:spPr>
          <a:xfrm>
            <a:off x="1271222" y="3087494"/>
            <a:ext cx="878899" cy="890973"/>
          </a:xfrm>
          <a:prstGeom prst="rect">
            <a:avLst/>
          </a:prstGeom>
          <a:noFill/>
        </p:spPr>
        <p:txBody>
          <a:bodyPr wrap="square" lIns="112566" tIns="56284" rIns="112566" bIns="56284" rtlCol="0">
            <a:spAutoFit/>
          </a:bodyPr>
          <a:lstStyle/>
          <a:p>
            <a:r>
              <a:rPr lang="en-US" sz="4924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4924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24" grpId="0"/>
      <p:bldP spid="27" grpId="0" animBg="1"/>
      <p:bldP spid="27" grpId="1" animBg="1"/>
      <p:bldP spid="30" grpId="0"/>
      <p:bldP spid="30" grpId="1"/>
      <p:bldP spid="37" grpId="0"/>
      <p:bldP spid="43" grpId="0" animBg="1"/>
      <p:bldP spid="45" grpId="0" animBg="1"/>
      <p:bldP spid="45" grpId="1" animBg="1"/>
      <p:bldP spid="46" grpId="0"/>
      <p:bldP spid="46" grpId="1"/>
      <p:bldP spid="55" grpId="0" animBg="1"/>
      <p:bldP spid="56" grpId="0" animBg="1"/>
      <p:bldP spid="57" grpId="0"/>
      <p:bldP spid="58" grpId="0"/>
      <p:bldP spid="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3"/>
          <p:cNvSpPr txBox="1">
            <a:spLocks noGrp="1"/>
          </p:cNvSpPr>
          <p:nvPr>
            <p:ph type="title"/>
          </p:nvPr>
        </p:nvSpPr>
        <p:spPr>
          <a:xfrm>
            <a:off x="4192986" y="191238"/>
            <a:ext cx="3577002" cy="833961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5172" dirty="0"/>
              <a:t> </a:t>
            </a:r>
            <a:r>
              <a:rPr lang="en-US" sz="4800" dirty="0"/>
              <a:t>MASALA</a:t>
            </a:r>
            <a:endParaRPr lang="en-US" sz="6600" dirty="0"/>
          </a:p>
        </p:txBody>
      </p:sp>
      <p:sp>
        <p:nvSpPr>
          <p:cNvPr id="22" name="TextBox 21"/>
          <p:cNvSpPr txBox="1"/>
          <p:nvPr/>
        </p:nvSpPr>
        <p:spPr>
          <a:xfrm>
            <a:off x="352128" y="1191464"/>
            <a:ext cx="121183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OD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nur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AOC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to‘gri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burchakni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burchakka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 AOD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AOC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burchakning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Cyrl-UZ" sz="36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foizini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tashkil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  DOC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burchakning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gradus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o‘lchovini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 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280830" y="4988361"/>
            <a:ext cx="3465496" cy="11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90421" y="3996364"/>
            <a:ext cx="1982405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280830" y="4774047"/>
            <a:ext cx="285752" cy="214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852202" y="300595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149" y="352917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24036" y="4988361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52202" y="4827625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1280830" y="3863212"/>
            <a:ext cx="2893992" cy="112514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Дуга 34"/>
          <p:cNvSpPr/>
          <p:nvPr/>
        </p:nvSpPr>
        <p:spPr>
          <a:xfrm rot="21428013">
            <a:off x="709326" y="4291840"/>
            <a:ext cx="1214446" cy="1071570"/>
          </a:xfrm>
          <a:prstGeom prst="arc">
            <a:avLst>
              <a:gd name="adj1" fmla="val 16200000"/>
              <a:gd name="adj2" fmla="val 20921382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780896" y="3756055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28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0%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Дуга 36"/>
          <p:cNvSpPr/>
          <p:nvPr/>
        </p:nvSpPr>
        <p:spPr>
          <a:xfrm rot="872132">
            <a:off x="1681107" y="4590542"/>
            <a:ext cx="724565" cy="535785"/>
          </a:xfrm>
          <a:prstGeom prst="arc">
            <a:avLst>
              <a:gd name="adj1" fmla="val 17495066"/>
              <a:gd name="adj2" fmla="val 581448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669175">
            <a:off x="1666749" y="4658525"/>
            <a:ext cx="571504" cy="535785"/>
          </a:xfrm>
          <a:prstGeom prst="arc">
            <a:avLst>
              <a:gd name="adj1" fmla="val 16808892"/>
              <a:gd name="adj2" fmla="val 207143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3147903" y="4183699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59318" y="2945790"/>
            <a:ext cx="71061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100% - </a:t>
            </a:r>
            <a:r>
              <a:rPr lang="uz-Cyrl-UZ" sz="4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0% = </a:t>
            </a:r>
            <a:r>
              <a:rPr lang="uz-Cyrl-UZ" sz="4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0%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AOC = 90⁰    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90⁰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40%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90⁰ : 100 </a:t>
            </a:r>
            <a:r>
              <a:rPr lang="en-US" sz="3600" dirty="0" smtClean="0">
                <a:cs typeface="Arial" pitchFamily="34" charset="0"/>
              </a:rPr>
              <a:t>∙ </a:t>
            </a:r>
            <a:r>
              <a:rPr lang="uz-Cyrl-UZ" sz="4000" dirty="0">
                <a:cs typeface="Arial" pitchFamily="34" charset="0"/>
              </a:rPr>
              <a:t>4</a:t>
            </a:r>
            <a:r>
              <a:rPr lang="en-US" sz="4000" dirty="0">
                <a:cs typeface="Arial" pitchFamily="34" charset="0"/>
              </a:rPr>
              <a:t>0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36⁰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075260" y="6115293"/>
            <a:ext cx="519748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DOC = </a:t>
            </a:r>
            <a:r>
              <a:rPr lang="uz-Cyrl-UZ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36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⁰        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15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36" grpId="0"/>
      <p:bldP spid="37" grpId="0" animBg="1"/>
      <p:bldP spid="38" grpId="0" animBg="1"/>
      <p:bldP spid="39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3"/>
          <p:cNvSpPr txBox="1">
            <a:spLocks noGrp="1"/>
          </p:cNvSpPr>
          <p:nvPr>
            <p:ph type="title"/>
          </p:nvPr>
        </p:nvSpPr>
        <p:spPr>
          <a:xfrm>
            <a:off x="4415650" y="293012"/>
            <a:ext cx="3577002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4800" dirty="0"/>
              <a:t> MASALA</a:t>
            </a:r>
            <a:endParaRPr lang="en-US" sz="6600" dirty="0"/>
          </a:p>
        </p:txBody>
      </p:sp>
      <p:sp>
        <p:nvSpPr>
          <p:cNvPr id="19" name="TextBox 18"/>
          <p:cNvSpPr txBox="1"/>
          <p:nvPr/>
        </p:nvSpPr>
        <p:spPr>
          <a:xfrm>
            <a:off x="222288" y="1132356"/>
            <a:ext cx="12836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MNK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yoyiq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burchakda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NB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bissektrisa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ND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o‘tkazilgan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 Agar  &lt;BND= 42⁰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MND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burchakni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toping 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713308" y="5170539"/>
            <a:ext cx="4391348" cy="720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800458" y="2592338"/>
            <a:ext cx="493" cy="26076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1284813" y="3600450"/>
            <a:ext cx="1500198" cy="16073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13308" y="5300936"/>
            <a:ext cx="749038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42332" y="3747159"/>
            <a:ext cx="749038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85010" y="3532845"/>
            <a:ext cx="749038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0960" y="5247357"/>
            <a:ext cx="749038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99258" y="5247357"/>
            <a:ext cx="749038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Дуга 44"/>
          <p:cNvSpPr/>
          <p:nvPr/>
        </p:nvSpPr>
        <p:spPr>
          <a:xfrm rot="18474782">
            <a:off x="2504971" y="4802950"/>
            <a:ext cx="351794" cy="335701"/>
          </a:xfrm>
          <a:prstGeom prst="arc">
            <a:avLst>
              <a:gd name="adj1" fmla="val 15065434"/>
              <a:gd name="adj2" fmla="val 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800457" y="4965127"/>
            <a:ext cx="280889" cy="21431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2070630" y="4015052"/>
            <a:ext cx="826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42⁰</a:t>
            </a:r>
            <a:endParaRPr lang="ru-RU" sz="2400" dirty="0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V="1">
            <a:off x="2785010" y="3640002"/>
            <a:ext cx="1500198" cy="1560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Дуга 48"/>
          <p:cNvSpPr/>
          <p:nvPr/>
        </p:nvSpPr>
        <p:spPr>
          <a:xfrm>
            <a:off x="2761538" y="4785586"/>
            <a:ext cx="314837" cy="321471"/>
          </a:xfrm>
          <a:prstGeom prst="arc">
            <a:avLst>
              <a:gd name="adj1" fmla="val 14106287"/>
              <a:gd name="adj2" fmla="val 20955269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1499126" y="3640002"/>
            <a:ext cx="749038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856448" y="4015052"/>
            <a:ext cx="826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42⁰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204151" y="2676224"/>
                <a:ext cx="5947220" cy="3600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err="1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Yechish</a:t>
                </a:r>
                <a:r>
                  <a:rPr lang="en-US" sz="40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MNB = 90⁰</a:t>
                </a:r>
              </a:p>
              <a:p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MND = 90⁰ - 42⁰ = 48⁰</a:t>
                </a:r>
              </a:p>
              <a:p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yoki</a:t>
                </a:r>
                <a:endParaRPr lang="en-US" sz="4000" dirty="0" smtClean="0"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MND = 90⁰+42⁰ = 132⁰</a:t>
                </a:r>
              </a:p>
              <a:p>
                <a:endParaRPr lang="ru-RU" sz="28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151" y="2676224"/>
                <a:ext cx="5947220" cy="3600986"/>
              </a:xfrm>
              <a:prstGeom prst="rect">
                <a:avLst/>
              </a:prstGeom>
              <a:blipFill rotWithShape="0">
                <a:blip r:embed="rId2"/>
                <a:stretch>
                  <a:fillRect l="-3692" t="-3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469983" y="6081910"/>
            <a:ext cx="9269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MND= 48⁰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MND= 132⁰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Дуга 58"/>
          <p:cNvSpPr/>
          <p:nvPr/>
        </p:nvSpPr>
        <p:spPr>
          <a:xfrm rot="16200000">
            <a:off x="1876667" y="4476914"/>
            <a:ext cx="1479454" cy="1520145"/>
          </a:xfrm>
          <a:prstGeom prst="arc">
            <a:avLst>
              <a:gd name="adj1" fmla="val 16283727"/>
              <a:gd name="adj2" fmla="val 19640042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1285774" y="4367376"/>
            <a:ext cx="842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4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Дуга 60"/>
          <p:cNvSpPr/>
          <p:nvPr/>
        </p:nvSpPr>
        <p:spPr>
          <a:xfrm rot="16697931">
            <a:off x="1941818" y="4376845"/>
            <a:ext cx="1658804" cy="1876234"/>
          </a:xfrm>
          <a:prstGeom prst="arc">
            <a:avLst>
              <a:gd name="adj1" fmla="val 16283727"/>
              <a:gd name="adj2" fmla="val 1898906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1664384" y="3692715"/>
            <a:ext cx="842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4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41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1" grpId="0"/>
      <p:bldP spid="45" grpId="0" animBg="1"/>
      <p:bldP spid="45" grpId="1" animBg="1"/>
      <p:bldP spid="46" grpId="0" animBg="1"/>
      <p:bldP spid="47" grpId="0"/>
      <p:bldP spid="47" grpId="1"/>
      <p:bldP spid="49" grpId="0" animBg="1"/>
      <p:bldP spid="50" grpId="0"/>
      <p:bldP spid="50" grpId="1"/>
      <p:bldP spid="51" grpId="0"/>
      <p:bldP spid="53" grpId="0"/>
      <p:bldP spid="59" grpId="0" animBg="1"/>
      <p:bldP spid="59" grpId="1" animBg="1"/>
      <p:bldP spid="60" grpId="0"/>
      <p:bldP spid="60" grpId="1"/>
      <p:bldP spid="61" grpId="0" animBg="1"/>
      <p:bldP spid="6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2248" y="1584226"/>
            <a:ext cx="9909862" cy="3099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73" b="1" dirty="0" err="1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5673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673" b="1" dirty="0" smtClean="0">
                <a:latin typeface="Arial" pitchFamily="34" charset="0"/>
                <a:cs typeface="Arial" pitchFamily="34" charset="0"/>
              </a:rPr>
              <a:t>728-, 729-</a:t>
            </a:r>
            <a:r>
              <a:rPr lang="en-US" sz="5673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5673" b="1" dirty="0" smtClean="0">
                <a:latin typeface="Arial" pitchFamily="34" charset="0"/>
                <a:cs typeface="Arial" pitchFamily="34" charset="0"/>
              </a:rPr>
              <a:t>730-</a:t>
            </a:r>
            <a:r>
              <a:rPr lang="en-US" sz="5673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5673" b="1" dirty="0" smtClean="0">
                <a:latin typeface="Arial" pitchFamily="34" charset="0"/>
                <a:cs typeface="Arial" pitchFamily="34" charset="0"/>
              </a:rPr>
              <a:t>733- </a:t>
            </a:r>
            <a:r>
              <a:rPr lang="en-US" sz="5673" b="1" dirty="0" err="1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5673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673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uz-Latn-UZ" sz="5673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5673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5673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5673" b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5673" b="1" dirty="0" smtClean="0">
                <a:latin typeface="Arial" pitchFamily="34" charset="0"/>
                <a:cs typeface="Arial" pitchFamily="34" charset="0"/>
              </a:rPr>
              <a:t>138- </a:t>
            </a:r>
            <a:r>
              <a:rPr lang="en-US" sz="5673" b="1" dirty="0">
                <a:latin typeface="Arial" pitchFamily="34" charset="0"/>
                <a:cs typeface="Arial" pitchFamily="34" charset="0"/>
              </a:rPr>
              <a:t>bet)</a:t>
            </a:r>
          </a:p>
          <a:p>
            <a:pPr algn="ctr"/>
            <a:endParaRPr lang="en-US" sz="2521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-426990" y="105760"/>
            <a:ext cx="13228590" cy="911032"/>
          </a:xfrm>
          <a:prstGeom prst="rect">
            <a:avLst/>
          </a:prstGeom>
        </p:spPr>
        <p:txBody>
          <a:bodyPr vert="horz" wrap="square" lIns="0" tIns="37668" rIns="0" bIns="0" rtlCol="0">
            <a:spAutoFit/>
          </a:bodyPr>
          <a:lstStyle/>
          <a:p>
            <a:pPr marL="28976" algn="ctr">
              <a:spcBef>
                <a:spcPts val="296"/>
              </a:spcBef>
            </a:pPr>
            <a:r>
              <a:rPr lang="en-US" sz="5673" dirty="0"/>
              <a:t>  </a:t>
            </a:r>
            <a:r>
              <a:rPr lang="en-US" sz="4310" dirty="0"/>
              <a:t>MUSTAQIL BAJARISH UCHUN TOPSHIRIQLAR:</a:t>
            </a:r>
            <a:endParaRPr sz="6465" dirty="0"/>
          </a:p>
        </p:txBody>
      </p:sp>
    </p:spTree>
    <p:extLst>
      <p:ext uri="{BB962C8B-B14F-4D97-AF65-F5344CB8AC3E}">
        <p14:creationId xmlns:p14="http://schemas.microsoft.com/office/powerpoint/2010/main" val="37344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-218993" y="-279030"/>
            <a:ext cx="13020594" cy="833959"/>
          </a:xfrm>
          <a:prstGeom prst="rect">
            <a:avLst/>
          </a:prstGeom>
        </p:spPr>
        <p:txBody>
          <a:bodyPr vert="horz" wrap="square" lIns="0" tIns="37668" rIns="0" bIns="0" rtlCol="0">
            <a:spAutoFit/>
          </a:bodyPr>
          <a:lstStyle/>
          <a:p>
            <a:pPr marL="28975" defTabSz="985266">
              <a:spcBef>
                <a:spcPts val="296"/>
              </a:spcBef>
              <a:defRPr/>
            </a:pPr>
            <a:r>
              <a:rPr lang="en-US" sz="5172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endParaRPr lang="en-US" sz="6465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0" name="object 3"/>
          <p:cNvSpPr txBox="1">
            <a:spLocks noGrp="1"/>
          </p:cNvSpPr>
          <p:nvPr>
            <p:ph type="title"/>
          </p:nvPr>
        </p:nvSpPr>
        <p:spPr>
          <a:xfrm>
            <a:off x="280120" y="69474"/>
            <a:ext cx="12411984" cy="101631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6357" dirty="0"/>
              <a:t>  </a:t>
            </a:r>
            <a:r>
              <a:rPr lang="en-US" sz="5172" dirty="0"/>
              <a:t>SAVOLLARGA JAVOB TOPING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02087" y="1257095"/>
            <a:ext cx="5465179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172" b="1" dirty="0">
                <a:latin typeface="Arial" pitchFamily="34" charset="0"/>
                <a:cs typeface="Arial" pitchFamily="34" charset="0"/>
              </a:rPr>
              <a:t>125°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li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burchak</a:t>
            </a:r>
            <a:r>
              <a:rPr lang="ru-RU" sz="5172" b="1" dirty="0"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78274" y="1257095"/>
            <a:ext cx="516488" cy="888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172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26675" y="2738175"/>
            <a:ext cx="3002000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72" b="1" dirty="0" err="1">
                <a:latin typeface="Arial" pitchFamily="34" charset="0"/>
                <a:cs typeface="Arial" pitchFamily="34" charset="0"/>
              </a:rPr>
              <a:t>o‘tkir</a:t>
            </a:r>
            <a:endParaRPr lang="ru-RU" sz="5172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397418" y="3719597"/>
            <a:ext cx="3002000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o‘tmas</a:t>
            </a:r>
            <a:endParaRPr lang="ru-RU" sz="5172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668162" y="4701021"/>
            <a:ext cx="3002000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to‘g‘ri</a:t>
            </a:r>
            <a:endParaRPr lang="ru-RU" sz="5172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124780" y="4952349"/>
            <a:ext cx="4618461" cy="1885873"/>
            <a:chOff x="1000100" y="4286256"/>
            <a:chExt cx="4286280" cy="2333642"/>
          </a:xfrm>
        </p:grpSpPr>
        <p:pic>
          <p:nvPicPr>
            <p:cNvPr id="17" name="Рисунок 16" descr="milash161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1934" y="4595821"/>
              <a:ext cx="1214446" cy="2024077"/>
            </a:xfrm>
            <a:prstGeom prst="rect">
              <a:avLst/>
            </a:prstGeom>
          </p:spPr>
        </p:pic>
        <p:sp>
          <p:nvSpPr>
            <p:cNvPr id="18" name="Выноска-облако 17"/>
            <p:cNvSpPr/>
            <p:nvPr/>
          </p:nvSpPr>
          <p:spPr>
            <a:xfrm>
              <a:off x="1000100" y="4286256"/>
              <a:ext cx="2571768" cy="1143008"/>
            </a:xfrm>
            <a:prstGeom prst="cloudCallout">
              <a:avLst>
                <a:gd name="adj1" fmla="val 70595"/>
                <a:gd name="adj2" fmla="val 3631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017" b="1" dirty="0" err="1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O‘ylab</a:t>
              </a:r>
              <a:r>
                <a:rPr lang="en-US" sz="3017" b="1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 </a:t>
              </a:r>
            </a:p>
            <a:p>
              <a:pPr algn="ctr"/>
              <a:r>
                <a:rPr lang="en-US" sz="3017" b="1" dirty="0" err="1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ko‘ring</a:t>
              </a:r>
              <a:r>
                <a:rPr lang="ru-RU" sz="3017" b="1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!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7594762" y="2503288"/>
            <a:ext cx="4401640" cy="2232245"/>
            <a:chOff x="4643438" y="2143116"/>
            <a:chExt cx="4085054" cy="2762256"/>
          </a:xfrm>
        </p:grpSpPr>
        <p:sp>
          <p:nvSpPr>
            <p:cNvPr id="20" name="Выноска-облако 19"/>
            <p:cNvSpPr/>
            <p:nvPr/>
          </p:nvSpPr>
          <p:spPr>
            <a:xfrm>
              <a:off x="4643438" y="2143116"/>
              <a:ext cx="3071834" cy="857256"/>
            </a:xfrm>
            <a:prstGeom prst="cloudCallout">
              <a:avLst>
                <a:gd name="adj1" fmla="val 53064"/>
                <a:gd name="adj2" fmla="val 5926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017" b="1" dirty="0" err="1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Barakalla</a:t>
              </a:r>
              <a:r>
                <a:rPr lang="ru-RU" sz="2586" b="1" dirty="0">
                  <a:solidFill>
                    <a:schemeClr val="accent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!</a:t>
              </a:r>
            </a:p>
          </p:txBody>
        </p:sp>
        <p:pic>
          <p:nvPicPr>
            <p:cNvPr id="21" name="Рисунок 20" descr="milash1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72330" y="2357430"/>
              <a:ext cx="1656162" cy="254794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2 0.00022 L 0.20808 -0.3196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67" y="-16005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-218993" y="-279030"/>
            <a:ext cx="13020594" cy="833959"/>
          </a:xfrm>
          <a:prstGeom prst="rect">
            <a:avLst/>
          </a:prstGeom>
        </p:spPr>
        <p:txBody>
          <a:bodyPr vert="horz" wrap="square" lIns="0" tIns="37668" rIns="0" bIns="0" rtlCol="0">
            <a:spAutoFit/>
          </a:bodyPr>
          <a:lstStyle/>
          <a:p>
            <a:pPr marL="28975" defTabSz="985266">
              <a:spcBef>
                <a:spcPts val="296"/>
              </a:spcBef>
              <a:defRPr/>
            </a:pPr>
            <a:r>
              <a:rPr lang="en-US" sz="5172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endParaRPr lang="en-US" sz="6465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0" name="object 3"/>
          <p:cNvSpPr txBox="1">
            <a:spLocks noGrp="1"/>
          </p:cNvSpPr>
          <p:nvPr>
            <p:ph type="title"/>
          </p:nvPr>
        </p:nvSpPr>
        <p:spPr>
          <a:xfrm>
            <a:off x="0" y="84170"/>
            <a:ext cx="12801600" cy="101631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6357" dirty="0"/>
              <a:t>  </a:t>
            </a:r>
            <a:r>
              <a:rPr lang="en-US" sz="5172" dirty="0"/>
              <a:t>SAVOLLARGA JAVOB TOPING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8498" y="1198496"/>
            <a:ext cx="11560690" cy="1551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741" b="1" dirty="0" err="1">
                <a:latin typeface="Arial" pitchFamily="34" charset="0"/>
                <a:cs typeface="Arial" pitchFamily="34" charset="0"/>
              </a:rPr>
              <a:t>Qaysi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burchak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yoyiq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burchak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orasida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joylashgan</a:t>
            </a:r>
            <a:r>
              <a:rPr lang="ru-RU" sz="4741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44098" y="3519177"/>
            <a:ext cx="1616461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60°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49214" y="4183081"/>
            <a:ext cx="1962846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100°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38867" y="5077908"/>
            <a:ext cx="1616461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80°</a:t>
            </a:r>
          </a:p>
        </p:txBody>
      </p:sp>
      <p:grpSp>
        <p:nvGrpSpPr>
          <p:cNvPr id="27" name="Группа 9"/>
          <p:cNvGrpSpPr/>
          <p:nvPr/>
        </p:nvGrpSpPr>
        <p:grpSpPr>
          <a:xfrm>
            <a:off x="613847" y="5123014"/>
            <a:ext cx="4695470" cy="1962827"/>
            <a:chOff x="928630" y="4191030"/>
            <a:chExt cx="4357750" cy="2428868"/>
          </a:xfrm>
        </p:grpSpPr>
        <p:pic>
          <p:nvPicPr>
            <p:cNvPr id="28" name="Рисунок 27" descr="milash161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1934" y="4595821"/>
              <a:ext cx="1214446" cy="2024077"/>
            </a:xfrm>
            <a:prstGeom prst="rect">
              <a:avLst/>
            </a:prstGeom>
          </p:spPr>
        </p:pic>
        <p:sp>
          <p:nvSpPr>
            <p:cNvPr id="29" name="Выноска-облако 28"/>
            <p:cNvSpPr/>
            <p:nvPr/>
          </p:nvSpPr>
          <p:spPr>
            <a:xfrm>
              <a:off x="928630" y="4191030"/>
              <a:ext cx="2428892" cy="1143008"/>
            </a:xfrm>
            <a:prstGeom prst="cloudCallout">
              <a:avLst>
                <a:gd name="adj1" fmla="val 70595"/>
                <a:gd name="adj2" fmla="val 3631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017" b="1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O‘ylab</a:t>
              </a:r>
              <a:r>
                <a:rPr lang="en-US" sz="3017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3017" b="1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ko‘ring</a:t>
              </a:r>
              <a:r>
                <a:rPr lang="ru-RU" sz="3017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!</a:t>
              </a:r>
            </a:p>
          </p:txBody>
        </p:sp>
      </p:grpSp>
      <p:grpSp>
        <p:nvGrpSpPr>
          <p:cNvPr id="30" name="Группа 12"/>
          <p:cNvGrpSpPr/>
          <p:nvPr/>
        </p:nvGrpSpPr>
        <p:grpSpPr>
          <a:xfrm>
            <a:off x="7393483" y="2859337"/>
            <a:ext cx="4709538" cy="2232245"/>
            <a:chOff x="4643438" y="2285992"/>
            <a:chExt cx="4370806" cy="2762256"/>
          </a:xfrm>
        </p:grpSpPr>
        <p:sp>
          <p:nvSpPr>
            <p:cNvPr id="31" name="Выноска-облако 30"/>
            <p:cNvSpPr/>
            <p:nvPr/>
          </p:nvSpPr>
          <p:spPr>
            <a:xfrm>
              <a:off x="4643438" y="2285992"/>
              <a:ext cx="3000396" cy="857256"/>
            </a:xfrm>
            <a:prstGeom prst="cloudCallout">
              <a:avLst>
                <a:gd name="adj1" fmla="val 53064"/>
                <a:gd name="adj2" fmla="val 5926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017" b="1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Barakalla</a:t>
              </a:r>
              <a:r>
                <a:rPr lang="ru-RU" sz="3017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!</a:t>
              </a:r>
            </a:p>
          </p:txBody>
        </p:sp>
        <p:pic>
          <p:nvPicPr>
            <p:cNvPr id="32" name="Рисунок 31" descr="milash1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8082" y="2500306"/>
              <a:ext cx="1656162" cy="2547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111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4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4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-218993" y="-279030"/>
            <a:ext cx="13020594" cy="833959"/>
          </a:xfrm>
          <a:prstGeom prst="rect">
            <a:avLst/>
          </a:prstGeom>
        </p:spPr>
        <p:txBody>
          <a:bodyPr vert="horz" wrap="square" lIns="0" tIns="37668" rIns="0" bIns="0" rtlCol="0">
            <a:spAutoFit/>
          </a:bodyPr>
          <a:lstStyle/>
          <a:p>
            <a:pPr marL="28975" defTabSz="985266">
              <a:spcBef>
                <a:spcPts val="296"/>
              </a:spcBef>
              <a:defRPr/>
            </a:pPr>
            <a:r>
              <a:rPr lang="en-US" sz="5172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endParaRPr lang="en-US" sz="6465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0" name="object 3"/>
          <p:cNvSpPr txBox="1">
            <a:spLocks noGrp="1"/>
          </p:cNvSpPr>
          <p:nvPr>
            <p:ph type="title"/>
          </p:nvPr>
        </p:nvSpPr>
        <p:spPr>
          <a:xfrm>
            <a:off x="-27188" y="46769"/>
            <a:ext cx="12801600" cy="101631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6357" dirty="0"/>
              <a:t>  </a:t>
            </a:r>
            <a:r>
              <a:rPr lang="en-US" sz="5172" dirty="0"/>
              <a:t>SAVOLLARGA JAVOB TOPING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6144" y="1186347"/>
            <a:ext cx="11405513" cy="1684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b="1" dirty="0" err="1">
                <a:latin typeface="Arial" pitchFamily="34" charset="0"/>
                <a:cs typeface="Arial" pitchFamily="34" charset="0"/>
              </a:rPr>
              <a:t>Butun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aylana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gradusni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tashkil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etadi</a:t>
            </a:r>
            <a:r>
              <a:rPr lang="ru-RU" sz="5172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975634" y="3175667"/>
            <a:ext cx="1616461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90°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120261" y="5134470"/>
            <a:ext cx="1962846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360°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152510" y="4056770"/>
            <a:ext cx="1616461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80°</a:t>
            </a:r>
          </a:p>
        </p:txBody>
      </p:sp>
      <p:grpSp>
        <p:nvGrpSpPr>
          <p:cNvPr id="27" name="Группа 9"/>
          <p:cNvGrpSpPr/>
          <p:nvPr/>
        </p:nvGrpSpPr>
        <p:grpSpPr>
          <a:xfrm>
            <a:off x="674220" y="4907334"/>
            <a:ext cx="4541487" cy="2078288"/>
            <a:chOff x="500034" y="4214818"/>
            <a:chExt cx="4214842" cy="2571744"/>
          </a:xfrm>
        </p:grpSpPr>
        <p:pic>
          <p:nvPicPr>
            <p:cNvPr id="28" name="Рисунок 27" descr="milash161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0430" y="4762485"/>
              <a:ext cx="1214446" cy="2024077"/>
            </a:xfrm>
            <a:prstGeom prst="rect">
              <a:avLst/>
            </a:prstGeom>
          </p:spPr>
        </p:pic>
        <p:sp>
          <p:nvSpPr>
            <p:cNvPr id="29" name="Выноска-облако 28"/>
            <p:cNvSpPr/>
            <p:nvPr/>
          </p:nvSpPr>
          <p:spPr>
            <a:xfrm>
              <a:off x="500034" y="4214818"/>
              <a:ext cx="2428892" cy="1143008"/>
            </a:xfrm>
            <a:prstGeom prst="cloudCallout">
              <a:avLst>
                <a:gd name="adj1" fmla="val 70595"/>
                <a:gd name="adj2" fmla="val 3631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O‘ylab</a:t>
              </a:r>
              <a:r>
                <a:rPr lang="en-US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ko‘ring</a:t>
              </a:r>
              <a:r>
                <a:rPr lang="ru-RU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  <p:grpSp>
        <p:nvGrpSpPr>
          <p:cNvPr id="30" name="Группа 12"/>
          <p:cNvGrpSpPr/>
          <p:nvPr/>
        </p:nvGrpSpPr>
        <p:grpSpPr>
          <a:xfrm>
            <a:off x="6904857" y="2304306"/>
            <a:ext cx="4694019" cy="2375952"/>
            <a:chOff x="4729279" y="1750976"/>
            <a:chExt cx="4356403" cy="2940082"/>
          </a:xfrm>
        </p:grpSpPr>
        <p:sp>
          <p:nvSpPr>
            <p:cNvPr id="31" name="Выноска-облако 30"/>
            <p:cNvSpPr/>
            <p:nvPr/>
          </p:nvSpPr>
          <p:spPr>
            <a:xfrm>
              <a:off x="4729279" y="1750976"/>
              <a:ext cx="2771680" cy="1392273"/>
            </a:xfrm>
            <a:prstGeom prst="cloudCallout">
              <a:avLst>
                <a:gd name="adj1" fmla="val 53064"/>
                <a:gd name="adj2" fmla="val 5926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Barakalla</a:t>
              </a:r>
              <a:r>
                <a:rPr lang="ru-RU" sz="28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!</a:t>
              </a:r>
            </a:p>
          </p:txBody>
        </p:sp>
        <p:pic>
          <p:nvPicPr>
            <p:cNvPr id="32" name="Рисунок 31" descr="milash1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29520" y="2143116"/>
              <a:ext cx="1656162" cy="2547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865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4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4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-218993" y="-279030"/>
            <a:ext cx="13020594" cy="833959"/>
          </a:xfrm>
          <a:prstGeom prst="rect">
            <a:avLst/>
          </a:prstGeom>
        </p:spPr>
        <p:txBody>
          <a:bodyPr vert="horz" wrap="square" lIns="0" tIns="37668" rIns="0" bIns="0" rtlCol="0">
            <a:spAutoFit/>
          </a:bodyPr>
          <a:lstStyle/>
          <a:p>
            <a:pPr marL="28975" defTabSz="985266">
              <a:spcBef>
                <a:spcPts val="296"/>
              </a:spcBef>
              <a:defRPr/>
            </a:pPr>
            <a:r>
              <a:rPr lang="en-US" sz="5172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endParaRPr lang="en-US" sz="6465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0" name="object 3"/>
          <p:cNvSpPr txBox="1">
            <a:spLocks noGrp="1"/>
          </p:cNvSpPr>
          <p:nvPr>
            <p:ph type="title"/>
          </p:nvPr>
        </p:nvSpPr>
        <p:spPr>
          <a:xfrm>
            <a:off x="-32671" y="4515"/>
            <a:ext cx="12801600" cy="101631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6357" dirty="0"/>
              <a:t>  </a:t>
            </a:r>
            <a:r>
              <a:rPr lang="en-US" sz="5172" dirty="0"/>
              <a:t>SAVOLLARGA JAVOB TOPING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1661" y="1190088"/>
            <a:ext cx="11793456" cy="1684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Yoyiq</a:t>
            </a:r>
            <a:r>
              <a:rPr lang="en-US" sz="5172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burchak</a:t>
            </a:r>
            <a:r>
              <a:rPr lang="en-US" sz="5172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sz="5172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gradusni</a:t>
            </a:r>
            <a:r>
              <a:rPr lang="en-US" sz="5172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5172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etadi</a:t>
            </a:r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983917" y="5097241"/>
            <a:ext cx="1616461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90°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233746" y="3268396"/>
            <a:ext cx="1962846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180°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898095" y="4035592"/>
            <a:ext cx="1616461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120°</a:t>
            </a:r>
          </a:p>
        </p:txBody>
      </p:sp>
      <p:grpSp>
        <p:nvGrpSpPr>
          <p:cNvPr id="27" name="Группа 9"/>
          <p:cNvGrpSpPr/>
          <p:nvPr/>
        </p:nvGrpSpPr>
        <p:grpSpPr>
          <a:xfrm>
            <a:off x="793468" y="4767921"/>
            <a:ext cx="4464512" cy="2136019"/>
            <a:chOff x="285720" y="4143380"/>
            <a:chExt cx="4143404" cy="2643182"/>
          </a:xfrm>
        </p:grpSpPr>
        <p:pic>
          <p:nvPicPr>
            <p:cNvPr id="28" name="Рисунок 27" descr="milash161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4678" y="4762485"/>
              <a:ext cx="1214446" cy="2024077"/>
            </a:xfrm>
            <a:prstGeom prst="rect">
              <a:avLst/>
            </a:prstGeom>
          </p:spPr>
        </p:pic>
        <p:sp>
          <p:nvSpPr>
            <p:cNvPr id="29" name="Выноска-облако 28"/>
            <p:cNvSpPr/>
            <p:nvPr/>
          </p:nvSpPr>
          <p:spPr>
            <a:xfrm>
              <a:off x="285720" y="4143380"/>
              <a:ext cx="2428892" cy="1143008"/>
            </a:xfrm>
            <a:prstGeom prst="cloudCallout">
              <a:avLst>
                <a:gd name="adj1" fmla="val 70595"/>
                <a:gd name="adj2" fmla="val 3631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O‘ylab</a:t>
              </a:r>
              <a:r>
                <a:rPr lang="en-US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ko‘ring</a:t>
              </a:r>
              <a:r>
                <a:rPr lang="ru-RU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  <p:grpSp>
        <p:nvGrpSpPr>
          <p:cNvPr id="30" name="Группа 12"/>
          <p:cNvGrpSpPr/>
          <p:nvPr/>
        </p:nvGrpSpPr>
        <p:grpSpPr>
          <a:xfrm>
            <a:off x="7792147" y="2948334"/>
            <a:ext cx="4093743" cy="2116784"/>
            <a:chOff x="4929190" y="2285992"/>
            <a:chExt cx="3799302" cy="2619380"/>
          </a:xfrm>
        </p:grpSpPr>
        <p:sp>
          <p:nvSpPr>
            <p:cNvPr id="31" name="Выноска-облако 30"/>
            <p:cNvSpPr/>
            <p:nvPr/>
          </p:nvSpPr>
          <p:spPr>
            <a:xfrm>
              <a:off x="4929190" y="2285992"/>
              <a:ext cx="2428892" cy="857256"/>
            </a:xfrm>
            <a:prstGeom prst="cloudCallout">
              <a:avLst>
                <a:gd name="adj1" fmla="val 53064"/>
                <a:gd name="adj2" fmla="val 5926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Barakalla</a:t>
              </a:r>
              <a:r>
                <a:rPr lang="ru-RU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  <p:pic>
          <p:nvPicPr>
            <p:cNvPr id="32" name="Рисунок 31" descr="milash1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72330" y="2357430"/>
              <a:ext cx="1656162" cy="2547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360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4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6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-218993" y="-279030"/>
            <a:ext cx="13020594" cy="833959"/>
          </a:xfrm>
          <a:prstGeom prst="rect">
            <a:avLst/>
          </a:prstGeom>
        </p:spPr>
        <p:txBody>
          <a:bodyPr vert="horz" wrap="square" lIns="0" tIns="37668" rIns="0" bIns="0" rtlCol="0">
            <a:spAutoFit/>
          </a:bodyPr>
          <a:lstStyle/>
          <a:p>
            <a:pPr marL="28975" defTabSz="985266">
              <a:spcBef>
                <a:spcPts val="296"/>
              </a:spcBef>
              <a:defRPr/>
            </a:pPr>
            <a:r>
              <a:rPr lang="en-US" sz="5172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endParaRPr lang="en-US" sz="6465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0" name="object 3"/>
          <p:cNvSpPr txBox="1">
            <a:spLocks noGrp="1"/>
          </p:cNvSpPr>
          <p:nvPr>
            <p:ph type="title"/>
          </p:nvPr>
        </p:nvSpPr>
        <p:spPr>
          <a:xfrm>
            <a:off x="-142619" y="34526"/>
            <a:ext cx="12801600" cy="101631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6357" dirty="0"/>
              <a:t>  </a:t>
            </a:r>
            <a:r>
              <a:rPr lang="en-US" sz="5172" dirty="0"/>
              <a:t>SAVOLLARGA JAVOB TOPING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12854" y="1258105"/>
            <a:ext cx="5003333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20°</a:t>
            </a:r>
            <a:r>
              <a:rPr lang="en-US" sz="5172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5172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burchak</a:t>
            </a:r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 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3058" y="1281351"/>
            <a:ext cx="516488" cy="888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172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64859" y="3710385"/>
            <a:ext cx="3002000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o‘tmas</a:t>
            </a:r>
            <a:endParaRPr lang="ru-RU" sz="5172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048064" y="2677577"/>
            <a:ext cx="3002000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o‘tkir</a:t>
            </a:r>
            <a:endParaRPr lang="ru-RU" sz="5172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91302" y="4744047"/>
            <a:ext cx="3002000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to‘g‘ri</a:t>
            </a:r>
            <a:endParaRPr lang="ru-RU" sz="5172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Группа 9"/>
          <p:cNvGrpSpPr/>
          <p:nvPr/>
        </p:nvGrpSpPr>
        <p:grpSpPr>
          <a:xfrm>
            <a:off x="931936" y="5059049"/>
            <a:ext cx="4156615" cy="1885873"/>
            <a:chOff x="1428728" y="4286256"/>
            <a:chExt cx="3857652" cy="2333642"/>
          </a:xfrm>
        </p:grpSpPr>
        <p:pic>
          <p:nvPicPr>
            <p:cNvPr id="20" name="Рисунок 19" descr="milash161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1934" y="4595821"/>
              <a:ext cx="1214446" cy="2024077"/>
            </a:xfrm>
            <a:prstGeom prst="rect">
              <a:avLst/>
            </a:prstGeom>
          </p:spPr>
        </p:pic>
        <p:sp>
          <p:nvSpPr>
            <p:cNvPr id="21" name="Выноска-облако 20"/>
            <p:cNvSpPr/>
            <p:nvPr/>
          </p:nvSpPr>
          <p:spPr>
            <a:xfrm>
              <a:off x="1428728" y="4286256"/>
              <a:ext cx="2428892" cy="1143008"/>
            </a:xfrm>
            <a:prstGeom prst="cloudCallout">
              <a:avLst>
                <a:gd name="adj1" fmla="val 70595"/>
                <a:gd name="adj2" fmla="val 3631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O‘ylab</a:t>
              </a:r>
              <a:r>
                <a:rPr lang="en-US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ko‘ring</a:t>
              </a:r>
              <a:r>
                <a:rPr lang="ru-RU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  <p:grpSp>
        <p:nvGrpSpPr>
          <p:cNvPr id="33" name="Группа 12"/>
          <p:cNvGrpSpPr/>
          <p:nvPr/>
        </p:nvGrpSpPr>
        <p:grpSpPr>
          <a:xfrm>
            <a:off x="7785887" y="2642937"/>
            <a:ext cx="4093743" cy="2116784"/>
            <a:chOff x="4929190" y="2285992"/>
            <a:chExt cx="3799302" cy="2619380"/>
          </a:xfrm>
        </p:grpSpPr>
        <p:sp>
          <p:nvSpPr>
            <p:cNvPr id="34" name="Выноска-облако 33"/>
            <p:cNvSpPr/>
            <p:nvPr/>
          </p:nvSpPr>
          <p:spPr>
            <a:xfrm>
              <a:off x="4929190" y="2285992"/>
              <a:ext cx="2428892" cy="857256"/>
            </a:xfrm>
            <a:prstGeom prst="cloudCallout">
              <a:avLst>
                <a:gd name="adj1" fmla="val 53064"/>
                <a:gd name="adj2" fmla="val 5926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Barakalla</a:t>
              </a:r>
              <a:r>
                <a:rPr lang="ru-RU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  <p:pic>
          <p:nvPicPr>
            <p:cNvPr id="35" name="Рисунок 34" descr="milash1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72330" y="2357430"/>
              <a:ext cx="1656162" cy="2547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394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619E-6 -3.45679E-6 L 0.31845 -0.1787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23" y="-895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-218993" y="-279030"/>
            <a:ext cx="13020594" cy="833959"/>
          </a:xfrm>
          <a:prstGeom prst="rect">
            <a:avLst/>
          </a:prstGeom>
        </p:spPr>
        <p:txBody>
          <a:bodyPr vert="horz" wrap="square" lIns="0" tIns="37668" rIns="0" bIns="0" rtlCol="0">
            <a:spAutoFit/>
          </a:bodyPr>
          <a:lstStyle/>
          <a:p>
            <a:pPr marL="28975" defTabSz="985266">
              <a:spcBef>
                <a:spcPts val="296"/>
              </a:spcBef>
              <a:defRPr/>
            </a:pPr>
            <a:r>
              <a:rPr lang="en-US" sz="5172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endParaRPr lang="en-US" sz="6465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0" name="object 3"/>
          <p:cNvSpPr txBox="1">
            <a:spLocks noGrp="1"/>
          </p:cNvSpPr>
          <p:nvPr>
            <p:ph type="title"/>
          </p:nvPr>
        </p:nvSpPr>
        <p:spPr>
          <a:xfrm>
            <a:off x="-123616" y="2371"/>
            <a:ext cx="12801600" cy="101631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6357" dirty="0"/>
              <a:t>  </a:t>
            </a:r>
            <a:r>
              <a:rPr lang="en-US" sz="5172" dirty="0"/>
              <a:t>SAVOLLARGA JAVOB TOPING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18317" y="1237049"/>
            <a:ext cx="5388204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90°</a:t>
            </a:r>
            <a:r>
              <a:rPr lang="en-US" sz="5172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5172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burchak</a:t>
            </a:r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 -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28565" y="1283651"/>
            <a:ext cx="516488" cy="888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172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011419" y="2550242"/>
            <a:ext cx="3002000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o‘tkir</a:t>
            </a:r>
            <a:endParaRPr lang="ru-RU" sz="5172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91302" y="4622203"/>
            <a:ext cx="3002000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to‘g‘ri</a:t>
            </a:r>
            <a:endParaRPr lang="ru-RU" sz="5172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927565" y="3586455"/>
            <a:ext cx="3002000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72" b="1" dirty="0" err="1">
                <a:latin typeface="Times New Roman" pitchFamily="18" charset="0"/>
                <a:cs typeface="Times New Roman" pitchFamily="18" charset="0"/>
              </a:rPr>
              <a:t>o‘tmas</a:t>
            </a:r>
            <a:endParaRPr lang="ru-RU" sz="5172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Группа 9"/>
          <p:cNvGrpSpPr/>
          <p:nvPr/>
        </p:nvGrpSpPr>
        <p:grpSpPr>
          <a:xfrm>
            <a:off x="1047192" y="5052122"/>
            <a:ext cx="4464547" cy="1828141"/>
            <a:chOff x="928662" y="4357694"/>
            <a:chExt cx="4357718" cy="2262204"/>
          </a:xfrm>
        </p:grpSpPr>
        <p:pic>
          <p:nvPicPr>
            <p:cNvPr id="29" name="Рисунок 28" descr="milash161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1934" y="4595821"/>
              <a:ext cx="1214446" cy="2024077"/>
            </a:xfrm>
            <a:prstGeom prst="rect">
              <a:avLst/>
            </a:prstGeom>
          </p:spPr>
        </p:pic>
        <p:sp>
          <p:nvSpPr>
            <p:cNvPr id="30" name="Выноска-облако 29"/>
            <p:cNvSpPr/>
            <p:nvPr/>
          </p:nvSpPr>
          <p:spPr>
            <a:xfrm>
              <a:off x="928662" y="4357694"/>
              <a:ext cx="2428892" cy="1143008"/>
            </a:xfrm>
            <a:prstGeom prst="cloudCallout">
              <a:avLst>
                <a:gd name="adj1" fmla="val 70595"/>
                <a:gd name="adj2" fmla="val 3631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O‘ylab</a:t>
              </a:r>
              <a:r>
                <a:rPr lang="en-US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ko‘ring</a:t>
              </a:r>
              <a:r>
                <a:rPr lang="ru-RU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  <p:grpSp>
        <p:nvGrpSpPr>
          <p:cNvPr id="31" name="Группа 12"/>
          <p:cNvGrpSpPr/>
          <p:nvPr/>
        </p:nvGrpSpPr>
        <p:grpSpPr>
          <a:xfrm>
            <a:off x="7858102" y="2285933"/>
            <a:ext cx="4093743" cy="2116784"/>
            <a:chOff x="4929190" y="2285992"/>
            <a:chExt cx="3799302" cy="2619380"/>
          </a:xfrm>
        </p:grpSpPr>
        <p:sp>
          <p:nvSpPr>
            <p:cNvPr id="32" name="Выноска-облако 31"/>
            <p:cNvSpPr/>
            <p:nvPr/>
          </p:nvSpPr>
          <p:spPr>
            <a:xfrm>
              <a:off x="4929190" y="2285992"/>
              <a:ext cx="2428892" cy="857256"/>
            </a:xfrm>
            <a:prstGeom prst="cloudCallout">
              <a:avLst>
                <a:gd name="adj1" fmla="val 53064"/>
                <a:gd name="adj2" fmla="val 5926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Barakalla</a:t>
              </a:r>
              <a:r>
                <a:rPr lang="ru-RU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  <p:pic>
          <p:nvPicPr>
            <p:cNvPr id="36" name="Рисунок 35" descr="milash1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72330" y="2357430"/>
              <a:ext cx="1656162" cy="2547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297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52381E-7 4.81481E-6 L -0.06734 -0.4451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73" y="-22266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-218993" y="-279030"/>
            <a:ext cx="13020594" cy="833959"/>
          </a:xfrm>
          <a:prstGeom prst="rect">
            <a:avLst/>
          </a:prstGeom>
        </p:spPr>
        <p:txBody>
          <a:bodyPr vert="horz" wrap="square" lIns="0" tIns="37668" rIns="0" bIns="0" rtlCol="0">
            <a:spAutoFit/>
          </a:bodyPr>
          <a:lstStyle/>
          <a:p>
            <a:pPr marL="28975" defTabSz="985266">
              <a:spcBef>
                <a:spcPts val="296"/>
              </a:spcBef>
              <a:defRPr/>
            </a:pPr>
            <a:r>
              <a:rPr lang="en-US" sz="5172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endParaRPr lang="en-US" sz="6465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0" name="object 3"/>
          <p:cNvSpPr txBox="1">
            <a:spLocks noGrp="1"/>
          </p:cNvSpPr>
          <p:nvPr>
            <p:ph type="title"/>
          </p:nvPr>
        </p:nvSpPr>
        <p:spPr>
          <a:xfrm>
            <a:off x="-182288" y="19124"/>
            <a:ext cx="12801600" cy="101631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6357" dirty="0"/>
              <a:t>  </a:t>
            </a:r>
            <a:r>
              <a:rPr lang="en-US" sz="5172" dirty="0"/>
              <a:t>SAVOLLARGA JAVOB TOPING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8731" y="1148752"/>
            <a:ext cx="7928358" cy="821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o‘tmas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burchak</a:t>
            </a:r>
            <a:endParaRPr lang="ru-RU" sz="4741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42135" y="1637637"/>
            <a:ext cx="2496196" cy="888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17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172" b="1" dirty="0">
                <a:latin typeface="Times New Roman" pitchFamily="18" charset="0"/>
                <a:cs typeface="Times New Roman" pitchFamily="18" charset="0"/>
              </a:rPr>
              <a:t>.    .    .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4607" y="2863405"/>
            <a:ext cx="4233589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741" b="1" dirty="0">
                <a:latin typeface="Times New Roman" pitchFamily="18" charset="0"/>
                <a:cs typeface="Times New Roman" pitchFamily="18" charset="0"/>
              </a:rPr>
              <a:t>90°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kichik</a:t>
            </a:r>
            <a:endParaRPr lang="ru-RU" sz="4741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74910" y="4048735"/>
            <a:ext cx="3887205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741" b="1" dirty="0">
                <a:latin typeface="Times New Roman" pitchFamily="18" charset="0"/>
                <a:cs typeface="Times New Roman" pitchFamily="18" charset="0"/>
              </a:rPr>
              <a:t>90°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ru-RU" sz="4741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003547" y="5186674"/>
            <a:ext cx="3309897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741" b="1" dirty="0">
                <a:latin typeface="Times New Roman" pitchFamily="18" charset="0"/>
                <a:cs typeface="Times New Roman" pitchFamily="18" charset="0"/>
              </a:rPr>
              <a:t>90°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teng</a:t>
            </a:r>
            <a:endParaRPr lang="ru-RU" sz="4741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9"/>
          <p:cNvGrpSpPr/>
          <p:nvPr/>
        </p:nvGrpSpPr>
        <p:grpSpPr>
          <a:xfrm>
            <a:off x="454273" y="5314401"/>
            <a:ext cx="4156615" cy="1885873"/>
            <a:chOff x="1428728" y="4286256"/>
            <a:chExt cx="3857652" cy="2333642"/>
          </a:xfrm>
        </p:grpSpPr>
        <p:pic>
          <p:nvPicPr>
            <p:cNvPr id="21" name="Рисунок 20" descr="milash161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1934" y="4595821"/>
              <a:ext cx="1214446" cy="2024077"/>
            </a:xfrm>
            <a:prstGeom prst="rect">
              <a:avLst/>
            </a:prstGeom>
          </p:spPr>
        </p:pic>
        <p:sp>
          <p:nvSpPr>
            <p:cNvPr id="33" name="Выноска-облако 32"/>
            <p:cNvSpPr/>
            <p:nvPr/>
          </p:nvSpPr>
          <p:spPr>
            <a:xfrm>
              <a:off x="1428728" y="4286256"/>
              <a:ext cx="2428892" cy="1143008"/>
            </a:xfrm>
            <a:prstGeom prst="cloudCallout">
              <a:avLst>
                <a:gd name="adj1" fmla="val 70595"/>
                <a:gd name="adj2" fmla="val 3631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O‘ylab</a:t>
              </a:r>
              <a:r>
                <a:rPr lang="en-US" sz="2586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86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ko‘ring</a:t>
              </a:r>
              <a:r>
                <a:rPr lang="ru-RU" sz="2586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  <p:grpSp>
        <p:nvGrpSpPr>
          <p:cNvPr id="34" name="Группа 12"/>
          <p:cNvGrpSpPr/>
          <p:nvPr/>
        </p:nvGrpSpPr>
        <p:grpSpPr>
          <a:xfrm>
            <a:off x="8162114" y="2378079"/>
            <a:ext cx="4093743" cy="2116784"/>
            <a:chOff x="4929190" y="2285992"/>
            <a:chExt cx="3799302" cy="2619380"/>
          </a:xfrm>
        </p:grpSpPr>
        <p:sp>
          <p:nvSpPr>
            <p:cNvPr id="35" name="Выноска-облако 34"/>
            <p:cNvSpPr/>
            <p:nvPr/>
          </p:nvSpPr>
          <p:spPr>
            <a:xfrm>
              <a:off x="4929190" y="2285992"/>
              <a:ext cx="2428892" cy="857256"/>
            </a:xfrm>
            <a:prstGeom prst="cloudCallout">
              <a:avLst>
                <a:gd name="adj1" fmla="val 53064"/>
                <a:gd name="adj2" fmla="val 5926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Barakalla</a:t>
              </a:r>
              <a:r>
                <a:rPr lang="ru-RU" sz="2586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  <p:pic>
          <p:nvPicPr>
            <p:cNvPr id="37" name="Рисунок 36" descr="milash1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72330" y="2357430"/>
              <a:ext cx="1656162" cy="2547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704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2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6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2698E-7 8.11287E-7 L -0.2278 -0.2954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96" y="-1477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-218993" y="-279030"/>
            <a:ext cx="13020594" cy="833959"/>
          </a:xfrm>
          <a:prstGeom prst="rect">
            <a:avLst/>
          </a:prstGeom>
        </p:spPr>
        <p:txBody>
          <a:bodyPr vert="horz" wrap="square" lIns="0" tIns="37668" rIns="0" bIns="0" rtlCol="0">
            <a:spAutoFit/>
          </a:bodyPr>
          <a:lstStyle/>
          <a:p>
            <a:pPr marL="28975" defTabSz="985266">
              <a:spcBef>
                <a:spcPts val="296"/>
              </a:spcBef>
              <a:defRPr/>
            </a:pPr>
            <a:r>
              <a:rPr lang="en-US" sz="5172" b="1" kern="0" dirty="0">
                <a:solidFill>
                  <a:srgbClr val="FEFEFE"/>
                </a:solidFill>
                <a:latin typeface="Arial"/>
                <a:ea typeface="+mj-ea"/>
                <a:cs typeface="Arial"/>
              </a:rPr>
              <a:t>    </a:t>
            </a:r>
            <a:endParaRPr lang="en-US" sz="6465" b="1" kern="0" dirty="0">
              <a:solidFill>
                <a:srgbClr val="FEFEFE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0" name="object 3"/>
          <p:cNvSpPr txBox="1">
            <a:spLocks noGrp="1"/>
          </p:cNvSpPr>
          <p:nvPr>
            <p:ph type="title"/>
          </p:nvPr>
        </p:nvSpPr>
        <p:spPr>
          <a:xfrm>
            <a:off x="280120" y="28726"/>
            <a:ext cx="12267968" cy="101631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6357" dirty="0"/>
              <a:t>  </a:t>
            </a:r>
            <a:r>
              <a:rPr lang="en-US" sz="5172" dirty="0"/>
              <a:t>SAVOLLARGA JAVOB TOPING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44133" y="1051614"/>
            <a:ext cx="7851384" cy="821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o‘tkir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burchak</a:t>
            </a:r>
            <a:endParaRPr lang="ru-RU" sz="4741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32190" y="1716074"/>
            <a:ext cx="2496196" cy="888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172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172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.    . 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749930" y="4118864"/>
            <a:ext cx="4233589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741" b="1" dirty="0">
                <a:latin typeface="Times New Roman" pitchFamily="18" charset="0"/>
                <a:cs typeface="Times New Roman" pitchFamily="18" charset="0"/>
              </a:rPr>
              <a:t>90°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katta</a:t>
            </a:r>
            <a:endParaRPr lang="ru-RU" sz="4741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167158" y="3053425"/>
            <a:ext cx="4002666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741" b="1" dirty="0">
                <a:latin typeface="Times New Roman" pitchFamily="18" charset="0"/>
                <a:cs typeface="Times New Roman" pitchFamily="18" charset="0"/>
              </a:rPr>
              <a:t>90°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ru-RU" sz="4741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616921" y="5316162"/>
            <a:ext cx="3309897" cy="623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741" b="1" dirty="0">
                <a:latin typeface="Times New Roman" pitchFamily="18" charset="0"/>
                <a:cs typeface="Times New Roman" pitchFamily="18" charset="0"/>
              </a:rPr>
              <a:t>90°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474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41" b="1" dirty="0" err="1">
                <a:latin typeface="Times New Roman" pitchFamily="18" charset="0"/>
                <a:cs typeface="Times New Roman" pitchFamily="18" charset="0"/>
              </a:rPr>
              <a:t>teng</a:t>
            </a:r>
            <a:endParaRPr lang="ru-RU" sz="4741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Группа 9"/>
          <p:cNvGrpSpPr/>
          <p:nvPr/>
        </p:nvGrpSpPr>
        <p:grpSpPr>
          <a:xfrm>
            <a:off x="779471" y="5166060"/>
            <a:ext cx="4156615" cy="1885873"/>
            <a:chOff x="1428728" y="4286256"/>
            <a:chExt cx="3857652" cy="2333642"/>
          </a:xfrm>
        </p:grpSpPr>
        <p:pic>
          <p:nvPicPr>
            <p:cNvPr id="29" name="Рисунок 28" descr="milash161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1934" y="4595821"/>
              <a:ext cx="1214446" cy="2024077"/>
            </a:xfrm>
            <a:prstGeom prst="rect">
              <a:avLst/>
            </a:prstGeom>
          </p:spPr>
        </p:pic>
        <p:sp>
          <p:nvSpPr>
            <p:cNvPr id="30" name="Выноска-облако 29"/>
            <p:cNvSpPr/>
            <p:nvPr/>
          </p:nvSpPr>
          <p:spPr>
            <a:xfrm>
              <a:off x="1428728" y="4286256"/>
              <a:ext cx="2428892" cy="1143008"/>
            </a:xfrm>
            <a:prstGeom prst="cloudCallout">
              <a:avLst>
                <a:gd name="adj1" fmla="val 70595"/>
                <a:gd name="adj2" fmla="val 3631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O‘ylab</a:t>
              </a:r>
              <a:r>
                <a:rPr lang="en-US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ko‘ring</a:t>
              </a:r>
              <a:r>
                <a:rPr lang="ru-RU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  <p:grpSp>
        <p:nvGrpSpPr>
          <p:cNvPr id="31" name="Группа 12"/>
          <p:cNvGrpSpPr/>
          <p:nvPr/>
        </p:nvGrpSpPr>
        <p:grpSpPr>
          <a:xfrm>
            <a:off x="8235253" y="2288715"/>
            <a:ext cx="4093743" cy="2116784"/>
            <a:chOff x="4929190" y="2285992"/>
            <a:chExt cx="3799302" cy="2619380"/>
          </a:xfrm>
        </p:grpSpPr>
        <p:sp>
          <p:nvSpPr>
            <p:cNvPr id="32" name="Выноска-облако 31"/>
            <p:cNvSpPr/>
            <p:nvPr/>
          </p:nvSpPr>
          <p:spPr>
            <a:xfrm>
              <a:off x="4929190" y="2285992"/>
              <a:ext cx="2428892" cy="857256"/>
            </a:xfrm>
            <a:prstGeom prst="cloudCallout">
              <a:avLst>
                <a:gd name="adj1" fmla="val 53064"/>
                <a:gd name="adj2" fmla="val 59268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86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Barakalla</a:t>
              </a:r>
              <a:r>
                <a:rPr lang="ru-RU" sz="2586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  <p:pic>
          <p:nvPicPr>
            <p:cNvPr id="36" name="Рисунок 35" descr="milash1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72330" y="2357430"/>
              <a:ext cx="1656162" cy="2547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873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6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067E-6 3.28042E-6 L 0.00561 -0.1415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" y="-7077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</TotalTime>
  <Words>596</Words>
  <Application>Microsoft Office PowerPoint</Application>
  <PresentationFormat>Произвольный</PresentationFormat>
  <Paragraphs>171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Office Theme</vt:lpstr>
      <vt:lpstr>MATEMATIKA</vt:lpstr>
      <vt:lpstr>  SAVOLLARGA JAVOB TOPING</vt:lpstr>
      <vt:lpstr>  SAVOLLARGA JAVOB TOPING</vt:lpstr>
      <vt:lpstr>  SAVOLLARGA JAVOB TOPING</vt:lpstr>
      <vt:lpstr>  SAVOLLARGA JAVOB TOPING</vt:lpstr>
      <vt:lpstr>  SAVOLLARGA JAVOB TOPING</vt:lpstr>
      <vt:lpstr>  SAVOLLARGA JAVOB TOPING</vt:lpstr>
      <vt:lpstr>  SAVOLLARGA JAVOB TOPING</vt:lpstr>
      <vt:lpstr>  SAVOLLARGA JAVOB TOPING</vt:lpstr>
      <vt:lpstr> MASALA</vt:lpstr>
      <vt:lpstr> MASALA</vt:lpstr>
      <vt:lpstr> MASALA</vt:lpstr>
      <vt:lpstr> MASALA</vt:lpstr>
      <vt:lpstr> YECHISH</vt:lpstr>
      <vt:lpstr>MASALA</vt:lpstr>
      <vt:lpstr>YECHISH</vt:lpstr>
      <vt:lpstr> MASALA</vt:lpstr>
      <vt:lpstr> MASALA</vt:lpstr>
      <vt:lpstr>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316</cp:revision>
  <dcterms:created xsi:type="dcterms:W3CDTF">2020-04-09T07:32:19Z</dcterms:created>
  <dcterms:modified xsi:type="dcterms:W3CDTF">2021-03-15T06:17:35Z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