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41" r:id="rId2"/>
    <p:sldId id="324" r:id="rId3"/>
    <p:sldId id="326" r:id="rId4"/>
    <p:sldId id="332" r:id="rId5"/>
    <p:sldId id="308" r:id="rId6"/>
    <p:sldId id="333" r:id="rId7"/>
    <p:sldId id="330" r:id="rId8"/>
    <p:sldId id="334" r:id="rId9"/>
    <p:sldId id="338" r:id="rId10"/>
    <p:sldId id="339" r:id="rId11"/>
    <p:sldId id="337" r:id="rId12"/>
    <p:sldId id="335" r:id="rId13"/>
    <p:sldId id="329" r:id="rId14"/>
    <p:sldId id="325" r:id="rId15"/>
    <p:sldId id="342" r:id="rId16"/>
    <p:sldId id="340" r:id="rId17"/>
    <p:sldId id="307" r:id="rId18"/>
  </p:sldIdLst>
  <p:sldSz cx="12479338" cy="7019925"/>
  <p:notesSz cx="5765800" cy="3244850"/>
  <p:defaultTextStyle>
    <a:defPPr>
      <a:defRPr lang="ru-RU"/>
    </a:defPPr>
    <a:lvl1pPr marL="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8" userDrawn="1">
          <p15:clr>
            <a:srgbClr val="A4A3A4"/>
          </p15:clr>
        </p15:guide>
        <p15:guide id="2" pos="2268" userDrawn="1">
          <p15:clr>
            <a:srgbClr val="A4A3A4"/>
          </p15:clr>
        </p15:guide>
        <p15:guide id="3" orient="horz" pos="6230" userDrawn="1">
          <p15:clr>
            <a:srgbClr val="A4A3A4"/>
          </p15:clr>
        </p15:guide>
        <p15:guide id="4" pos="4675" userDrawn="1">
          <p15:clr>
            <a:srgbClr val="A4A3A4"/>
          </p15:clr>
        </p15:guide>
        <p15:guide id="5" pos="226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09" autoAdjust="0"/>
  </p:normalViewPr>
  <p:slideViewPr>
    <p:cSldViewPr>
      <p:cViewPr>
        <p:scale>
          <a:sx n="59" d="100"/>
          <a:sy n="59" d="100"/>
        </p:scale>
        <p:origin x="816" y="76"/>
      </p:cViewPr>
      <p:guideLst>
        <p:guide orient="horz" pos="2808"/>
        <p:guide pos="2268"/>
        <p:guide orient="horz" pos="6230"/>
        <p:guide pos="4675"/>
        <p:guide pos="22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Лист1!$A$2:$A$11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A-4345-A83C-A763ADAE2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7">
          <a:noFill/>
        </a:ln>
      </c:spPr>
    </c:plotArea>
    <c:plotVisOnly val="1"/>
    <c:dispBlanksAs val="zero"/>
    <c:showDLblsOverMax val="0"/>
  </c:chart>
  <c:spPr>
    <a:noFill/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00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201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3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402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5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6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6705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4806" algn="l" defTabSz="1936201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801813" y="242888"/>
            <a:ext cx="2162175" cy="121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469A8-E2B7-4836-9D06-19E90F64EF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96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5954" y="2176175"/>
            <a:ext cx="10607438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1906" y="3931158"/>
            <a:ext cx="873553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905184"/>
          </a:xfrm>
        </p:spPr>
        <p:txBody>
          <a:bodyPr lIns="0" tIns="0" rIns="0" bIns="0"/>
          <a:lstStyle>
            <a:lvl1pPr>
              <a:defRPr sz="5882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3842" y="2125267"/>
            <a:ext cx="8611654" cy="759760"/>
          </a:xfrm>
        </p:spPr>
        <p:txBody>
          <a:bodyPr lIns="0" tIns="0" rIns="0" bIns="0"/>
          <a:lstStyle>
            <a:lvl1pPr>
              <a:defRPr sz="4937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7" y="1159952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17" name="bg object 17"/>
          <p:cNvSpPr/>
          <p:nvPr/>
        </p:nvSpPr>
        <p:spPr>
          <a:xfrm>
            <a:off x="144685" y="153947"/>
            <a:ext cx="12230576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905184"/>
          </a:xfrm>
        </p:spPr>
        <p:txBody>
          <a:bodyPr lIns="0" tIns="0" rIns="0" bIns="0"/>
          <a:lstStyle>
            <a:lvl1pPr>
              <a:defRPr sz="5882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7006" y="1559305"/>
            <a:ext cx="3948584" cy="4689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47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26860" y="1614583"/>
            <a:ext cx="542851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423000" y="2285232"/>
            <a:ext cx="5674799" cy="223785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3"/>
            <a:ext cx="3486957" cy="905184"/>
          </a:xfrm>
        </p:spPr>
        <p:txBody>
          <a:bodyPr lIns="0" tIns="0" rIns="0" bIns="0"/>
          <a:lstStyle>
            <a:lvl1pPr>
              <a:defRPr sz="5882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6C1F-EDC4-4DF8-8C8E-A80FEF0655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4F2EF-BD79-4C49-A4E7-81334BF7A2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4667" y="1159952"/>
            <a:ext cx="12230576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6194" y="2903722"/>
            <a:ext cx="3486957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33842" y="2125265"/>
            <a:ext cx="861165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2975" y="6528529"/>
            <a:ext cx="399338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3967" y="6528529"/>
            <a:ext cx="287024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85123" y="6528529"/>
            <a:ext cx="2870248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16946">
        <a:defRPr>
          <a:latin typeface="+mn-lt"/>
          <a:ea typeface="+mn-ea"/>
          <a:cs typeface="+mn-cs"/>
        </a:defRPr>
      </a:lvl2pPr>
      <a:lvl3pPr marL="2033891">
        <a:defRPr>
          <a:latin typeface="+mn-lt"/>
          <a:ea typeface="+mn-ea"/>
          <a:cs typeface="+mn-cs"/>
        </a:defRPr>
      </a:lvl3pPr>
      <a:lvl4pPr marL="3050839">
        <a:defRPr>
          <a:latin typeface="+mn-lt"/>
          <a:ea typeface="+mn-ea"/>
          <a:cs typeface="+mn-cs"/>
        </a:defRPr>
      </a:lvl4pPr>
      <a:lvl5pPr marL="4067783">
        <a:defRPr>
          <a:latin typeface="+mn-lt"/>
          <a:ea typeface="+mn-ea"/>
          <a:cs typeface="+mn-cs"/>
        </a:defRPr>
      </a:lvl5pPr>
      <a:lvl6pPr marL="5084731">
        <a:defRPr>
          <a:latin typeface="+mn-lt"/>
          <a:ea typeface="+mn-ea"/>
          <a:cs typeface="+mn-cs"/>
        </a:defRPr>
      </a:lvl6pPr>
      <a:lvl7pPr marL="6101676">
        <a:defRPr>
          <a:latin typeface="+mn-lt"/>
          <a:ea typeface="+mn-ea"/>
          <a:cs typeface="+mn-cs"/>
        </a:defRPr>
      </a:lvl7pPr>
      <a:lvl8pPr marL="7118622">
        <a:defRPr>
          <a:latin typeface="+mn-lt"/>
          <a:ea typeface="+mn-ea"/>
          <a:cs typeface="+mn-cs"/>
        </a:defRPr>
      </a:lvl8pPr>
      <a:lvl9pPr marL="81355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16946">
        <a:defRPr>
          <a:latin typeface="+mn-lt"/>
          <a:ea typeface="+mn-ea"/>
          <a:cs typeface="+mn-cs"/>
        </a:defRPr>
      </a:lvl2pPr>
      <a:lvl3pPr marL="2033891">
        <a:defRPr>
          <a:latin typeface="+mn-lt"/>
          <a:ea typeface="+mn-ea"/>
          <a:cs typeface="+mn-cs"/>
        </a:defRPr>
      </a:lvl3pPr>
      <a:lvl4pPr marL="3050839">
        <a:defRPr>
          <a:latin typeface="+mn-lt"/>
          <a:ea typeface="+mn-ea"/>
          <a:cs typeface="+mn-cs"/>
        </a:defRPr>
      </a:lvl4pPr>
      <a:lvl5pPr marL="4067783">
        <a:defRPr>
          <a:latin typeface="+mn-lt"/>
          <a:ea typeface="+mn-ea"/>
          <a:cs typeface="+mn-cs"/>
        </a:defRPr>
      </a:lvl5pPr>
      <a:lvl6pPr marL="5084731">
        <a:defRPr>
          <a:latin typeface="+mn-lt"/>
          <a:ea typeface="+mn-ea"/>
          <a:cs typeface="+mn-cs"/>
        </a:defRPr>
      </a:lvl6pPr>
      <a:lvl7pPr marL="6101676">
        <a:defRPr>
          <a:latin typeface="+mn-lt"/>
          <a:ea typeface="+mn-ea"/>
          <a:cs typeface="+mn-cs"/>
        </a:defRPr>
      </a:lvl7pPr>
      <a:lvl8pPr marL="7118622">
        <a:defRPr>
          <a:latin typeface="+mn-lt"/>
          <a:ea typeface="+mn-ea"/>
          <a:cs typeface="+mn-cs"/>
        </a:defRPr>
      </a:lvl8pPr>
      <a:lvl9pPr marL="81355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3.png"/><Relationship Id="rId18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jpeg"/><Relationship Id="rId1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91254"/>
            <a:ext cx="12466968" cy="234439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2170" y="287584"/>
            <a:ext cx="6825558" cy="1206080"/>
          </a:xfrm>
          <a:prstGeom prst="rect">
            <a:avLst/>
          </a:prstGeom>
        </p:spPr>
        <p:txBody>
          <a:bodyPr vert="horz" wrap="square" lIns="0" tIns="31996" rIns="0" bIns="0" rtlCol="0">
            <a:spAutoFit/>
          </a:bodyPr>
          <a:lstStyle/>
          <a:p>
            <a:pPr marL="27824" algn="ctr">
              <a:spcBef>
                <a:spcPts val="251"/>
              </a:spcBef>
            </a:pPr>
            <a:r>
              <a:rPr lang="en-US" sz="7448" spc="11" dirty="0"/>
              <a:t>MATEMATIKA</a:t>
            </a:r>
            <a:endParaRPr lang="en-US" sz="7448" dirty="0"/>
          </a:p>
        </p:txBody>
      </p:sp>
      <p:sp>
        <p:nvSpPr>
          <p:cNvPr id="4" name="object 4"/>
          <p:cNvSpPr txBox="1"/>
          <p:nvPr/>
        </p:nvSpPr>
        <p:spPr>
          <a:xfrm>
            <a:off x="407021" y="2069802"/>
            <a:ext cx="8899882" cy="4111061"/>
          </a:xfrm>
          <a:prstGeom prst="rect">
            <a:avLst/>
          </a:prstGeom>
        </p:spPr>
        <p:txBody>
          <a:bodyPr vert="horz" wrap="square" lIns="0" tIns="30606" rIns="0" bIns="0" rtlCol="0">
            <a:spAutoFit/>
          </a:bodyPr>
          <a:lstStyle/>
          <a:p>
            <a:pPr marL="40343" algn="ctr">
              <a:lnSpc>
                <a:spcPct val="150000"/>
              </a:lnSpc>
              <a:spcBef>
                <a:spcPts val="240"/>
              </a:spcBef>
            </a:pPr>
            <a:r>
              <a:rPr lang="en-US" sz="60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uz-Latn-UZ" sz="6000" b="1" dirty="0" smtClean="0">
                <a:solidFill>
                  <a:srgbClr val="002060"/>
                </a:solidFill>
                <a:latin typeface="Arial"/>
                <a:cs typeface="Arial"/>
              </a:rPr>
              <a:t> ODDIY KASRLARGA DOIR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MASALALAR </a:t>
            </a:r>
            <a:endParaRPr lang="en-US" sz="6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2899" y="4628419"/>
            <a:ext cx="762561" cy="18195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4035"/>
          </a:p>
        </p:txBody>
      </p:sp>
      <p:grpSp>
        <p:nvGrpSpPr>
          <p:cNvPr id="7" name="object 7"/>
          <p:cNvGrpSpPr/>
          <p:nvPr/>
        </p:nvGrpSpPr>
        <p:grpSpPr>
          <a:xfrm>
            <a:off x="1015459" y="241567"/>
            <a:ext cx="10809895" cy="1244453"/>
            <a:chOff x="439458" y="228104"/>
            <a:chExt cx="4916283" cy="542011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  <p:sp>
          <p:nvSpPr>
            <p:cNvPr id="9" name="object 9"/>
            <p:cNvSpPr/>
            <p:nvPr/>
          </p:nvSpPr>
          <p:spPr>
            <a:xfrm>
              <a:off x="4285485" y="228104"/>
              <a:ext cx="1070256" cy="542011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035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5485" y="228104"/>
              <a:ext cx="1070256" cy="533396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035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75973" y="125586"/>
            <a:ext cx="3158677" cy="1257796"/>
          </a:xfrm>
          <a:prstGeom prst="rect">
            <a:avLst/>
          </a:prstGeom>
        </p:spPr>
        <p:txBody>
          <a:bodyPr vert="horz" wrap="square" lIns="0" tIns="26432" rIns="0" bIns="0" rtlCol="0">
            <a:spAutoFit/>
          </a:bodyPr>
          <a:lstStyle/>
          <a:p>
            <a:pPr algn="ctr">
              <a:spcBef>
                <a:spcPts val="209"/>
              </a:spcBef>
            </a:pPr>
            <a:r>
              <a:rPr lang="en-US" sz="8000" b="1" spc="-1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6000" b="1" spc="-11" dirty="0" smtClean="0">
                <a:solidFill>
                  <a:schemeClr val="bg1"/>
                </a:solidFill>
                <a:latin typeface="Arial"/>
                <a:cs typeface="Arial"/>
              </a:rPr>
              <a:t>5-</a:t>
            </a:r>
            <a:r>
              <a:rPr sz="6000" b="1" spc="-11" dirty="0" smtClean="0">
                <a:solidFill>
                  <a:schemeClr val="bg1"/>
                </a:solidFill>
                <a:latin typeface="Arial"/>
                <a:cs typeface="Arial"/>
              </a:rPr>
              <a:t>sinf</a:t>
            </a:r>
            <a:endParaRPr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238880" y="2321464"/>
            <a:ext cx="790599" cy="175430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8152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3630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90445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72609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840763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08915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77067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45220" algn="l" defTabSz="1936305" rtl="0" eaLnBrk="1" latinLnBrk="0" hangingPunct="1"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8959"/>
          </a:p>
        </p:txBody>
      </p:sp>
      <p:sp>
        <p:nvSpPr>
          <p:cNvPr id="12" name="object 11"/>
          <p:cNvSpPr/>
          <p:nvPr/>
        </p:nvSpPr>
        <p:spPr>
          <a:xfrm>
            <a:off x="9119989" y="2501850"/>
            <a:ext cx="2861256" cy="2520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096"/>
          </a:p>
        </p:txBody>
      </p:sp>
    </p:spTree>
    <p:extLst>
      <p:ext uri="{BB962C8B-B14F-4D97-AF65-F5344CB8AC3E}">
        <p14:creationId xmlns:p14="http://schemas.microsoft.com/office/powerpoint/2010/main" val="45047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087" y="55552"/>
            <a:ext cx="4628104" cy="106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46" b="1" kern="0" dirty="0">
                <a:solidFill>
                  <a:srgbClr val="FEFEFE"/>
                </a:solidFill>
                <a:latin typeface="Arial"/>
                <a:cs typeface="Arial"/>
              </a:rPr>
              <a:t>MISOLLAR </a:t>
            </a:r>
            <a:endParaRPr lang="ru-RU" sz="553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84593"/>
            <a:ext cx="12479338" cy="9660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sz="553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529" y="-84593"/>
            <a:ext cx="10608161" cy="9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3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050" y="1168851"/>
            <a:ext cx="11632398" cy="54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46" dirty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6146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6146" dirty="0">
                <a:latin typeface="Arial" pitchFamily="34" charset="0"/>
                <a:cs typeface="Arial" pitchFamily="34" charset="0"/>
              </a:rPr>
              <a:t>  48  </a:t>
            </a:r>
            <a:r>
              <a:rPr lang="en-US" sz="6146" dirty="0" err="1">
                <a:latin typeface="Arial" pitchFamily="34" charset="0"/>
                <a:cs typeface="Arial" pitchFamily="34" charset="0"/>
              </a:rPr>
              <a:t>ga</a:t>
            </a:r>
            <a:r>
              <a:rPr lang="en-US" sz="614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6146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614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6146" dirty="0" err="1">
                <a:latin typeface="Arial" pitchFamily="34" charset="0"/>
                <a:cs typeface="Arial" pitchFamily="34" charset="0"/>
              </a:rPr>
              <a:t>bo‘lgan</a:t>
            </a:r>
            <a:r>
              <a:rPr lang="en-US" sz="614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6146" dirty="0" err="1">
                <a:latin typeface="Arial" pitchFamily="34" charset="0"/>
                <a:cs typeface="Arial" pitchFamily="34" charset="0"/>
              </a:rPr>
              <a:t>sonni</a:t>
            </a:r>
            <a:r>
              <a:rPr lang="en-US" sz="6146" dirty="0">
                <a:latin typeface="Arial" pitchFamily="34" charset="0"/>
                <a:cs typeface="Arial" pitchFamily="34" charset="0"/>
              </a:rPr>
              <a:t>  toping.</a:t>
            </a:r>
            <a:endParaRPr lang="en-US" sz="4916" dirty="0">
              <a:latin typeface="Arial" pitchFamily="34" charset="0"/>
              <a:cs typeface="Arial" pitchFamily="34" charset="0"/>
            </a:endParaRPr>
          </a:p>
          <a:p>
            <a:endParaRPr lang="en-US" sz="4916" dirty="0">
              <a:latin typeface="Arial" pitchFamily="34" charset="0"/>
              <a:cs typeface="Arial" pitchFamily="34" charset="0"/>
            </a:endParaRPr>
          </a:p>
          <a:p>
            <a:r>
              <a:rPr lang="en-US" sz="553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Yechish</a:t>
            </a:r>
            <a:r>
              <a:rPr lang="en-US" sz="553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  48 : 4 · 9 = 12 · 9 = 108</a:t>
            </a:r>
          </a:p>
          <a:p>
            <a:endParaRPr lang="en-US" sz="5530" dirty="0">
              <a:latin typeface="Arial" pitchFamily="34" charset="0"/>
              <a:cs typeface="Arial" pitchFamily="34" charset="0"/>
            </a:endParaRPr>
          </a:p>
          <a:p>
            <a:r>
              <a:rPr lang="en-US" sz="5530" b="1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553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530" dirty="0">
                <a:latin typeface="Arial" pitchFamily="34" charset="0"/>
                <a:cs typeface="Arial" pitchFamily="34" charset="0"/>
              </a:rPr>
              <a:t>108</a:t>
            </a:r>
            <a:endParaRPr lang="ru-RU" sz="3994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618" y="949371"/>
            <a:ext cx="525643" cy="139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5148" y="4540030"/>
                <a:ext cx="3695948" cy="1778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chemeClr val="tx2"/>
                    </a:solidFill>
                  </a:rPr>
                  <a:t>  va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𝟐𝟗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48" y="4540030"/>
                <a:ext cx="3695948" cy="1778244"/>
              </a:xfrm>
              <a:prstGeom prst="rect">
                <a:avLst/>
              </a:prstGeom>
              <a:blipFill rotWithShape="0">
                <a:blip r:embed="rId2"/>
                <a:stretch>
                  <a:fillRect t="-1031" b="-19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51837" y="2357834"/>
                <a:ext cx="3463512" cy="1778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𝟑𝟔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chemeClr val="tx2"/>
                    </a:solidFill>
                  </a:rPr>
                  <a:t>  va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837" y="2357834"/>
                <a:ext cx="3463512" cy="1778244"/>
              </a:xfrm>
              <a:prstGeom prst="rect">
                <a:avLst/>
              </a:prstGeom>
              <a:blipFill rotWithShape="0">
                <a:blip r:embed="rId3"/>
                <a:stretch>
                  <a:fillRect l="-176" t="-1031" b="-195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271117" y="2285826"/>
                <a:ext cx="3463512" cy="1778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chemeClr val="tx2"/>
                    </a:solidFill>
                  </a:rPr>
                  <a:t>  va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z-Latn-UZ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117" y="2285826"/>
                <a:ext cx="3463512" cy="1778244"/>
              </a:xfrm>
              <a:prstGeom prst="rect">
                <a:avLst/>
              </a:prstGeom>
              <a:blipFill>
                <a:blip r:embed="rId4"/>
                <a:stretch>
                  <a:fillRect l="-176" t="-1027" b="-19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0" y="1781770"/>
            <a:ext cx="12479338" cy="751090"/>
          </a:xfrm>
          <a:prstGeom prst="rect">
            <a:avLst/>
          </a:prstGeom>
        </p:spPr>
        <p:txBody>
          <a:bodyPr wrap="square" lIns="125061" tIns="62531" rIns="125061" bIns="62531">
            <a:spAutoFit/>
          </a:bodyPr>
          <a:lstStyle/>
          <a:p>
            <a:pPr marL="972731" indent="-972731" algn="ctr">
              <a:lnSpc>
                <a:spcPct val="90000"/>
              </a:lnSpc>
            </a:pPr>
            <a:r>
              <a:rPr lang="ru-RU" sz="440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85857" y="4997812"/>
            <a:ext cx="1134530" cy="8626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193" b="1" dirty="0"/>
              <a:t>&gt;</a:t>
            </a:r>
            <a:endParaRPr lang="ru-RU" sz="8193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97790" y="2801899"/>
            <a:ext cx="1210166" cy="10316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193" b="1" dirty="0"/>
              <a:t>&lt;</a:t>
            </a:r>
            <a:endParaRPr lang="ru-RU" sz="8193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84087" y="2806458"/>
            <a:ext cx="1134530" cy="917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193" b="1" dirty="0"/>
              <a:t>&lt;</a:t>
            </a:r>
            <a:endParaRPr lang="ru-RU" sz="8193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970" y="151247"/>
            <a:ext cx="1247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 smtClean="0">
                <a:solidFill>
                  <a:schemeClr val="bg1"/>
                </a:solidFill>
                <a:latin typeface="Arial"/>
                <a:cs typeface="Arial"/>
              </a:rPr>
              <a:t>KASRLARNI  TAQQOSLASH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260" y="1100721"/>
            <a:ext cx="11486078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6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50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 smtClean="0">
                <a:latin typeface="Arial" pitchFamily="34" charset="0"/>
                <a:cs typeface="Arial" pitchFamily="34" charset="0"/>
              </a:rPr>
              <a:t>taqqoslang</a:t>
            </a:r>
            <a:endParaRPr lang="ru-RU" sz="4506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367461" y="4369854"/>
                <a:ext cx="3078856" cy="19765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8800" b="1" dirty="0" smtClean="0">
                    <a:solidFill>
                      <a:schemeClr val="tx2"/>
                    </a:solidFill>
                  </a:rPr>
                  <a:t>  va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8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ru-RU" sz="4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61" y="4369854"/>
                <a:ext cx="3078856" cy="1976567"/>
              </a:xfrm>
              <a:prstGeom prst="rect">
                <a:avLst/>
              </a:prstGeom>
              <a:blipFill rotWithShape="0">
                <a:blip r:embed="rId2"/>
                <a:stretch>
                  <a:fillRect r="-4941" b="-19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06422" y="2287854"/>
                <a:ext cx="3463512" cy="1778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chemeClr val="tx2"/>
                    </a:solidFill>
                  </a:rPr>
                  <a:t>  va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22" y="2287854"/>
                <a:ext cx="3463512" cy="1778244"/>
              </a:xfrm>
              <a:prstGeom prst="rect">
                <a:avLst/>
              </a:prstGeom>
              <a:blipFill rotWithShape="0">
                <a:blip r:embed="rId3"/>
                <a:stretch>
                  <a:fillRect l="-176" t="-685" b="-19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43125" y="2144800"/>
                <a:ext cx="3463512" cy="1778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chemeClr val="tx2"/>
                    </a:solidFill>
                  </a:rPr>
                  <a:t>  va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125" y="2144800"/>
                <a:ext cx="3463512" cy="1778244"/>
              </a:xfrm>
              <a:prstGeom prst="rect">
                <a:avLst/>
              </a:prstGeom>
              <a:blipFill rotWithShape="0">
                <a:blip r:embed="rId4"/>
                <a:stretch>
                  <a:fillRect t="-1027" b="-19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0" y="1798258"/>
            <a:ext cx="12479338" cy="751090"/>
          </a:xfrm>
          <a:prstGeom prst="rect">
            <a:avLst/>
          </a:prstGeom>
        </p:spPr>
        <p:txBody>
          <a:bodyPr wrap="square" lIns="125061" tIns="62531" rIns="125061" bIns="62531">
            <a:spAutoFit/>
          </a:bodyPr>
          <a:lstStyle/>
          <a:p>
            <a:pPr marL="972731" indent="-972731" algn="ctr">
              <a:lnSpc>
                <a:spcPct val="90000"/>
              </a:lnSpc>
            </a:pPr>
            <a:r>
              <a:rPr lang="ru-RU" sz="4405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8206" y="2521814"/>
            <a:ext cx="1134529" cy="946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193" b="1" dirty="0"/>
              <a:t>&gt;</a:t>
            </a:r>
            <a:endParaRPr lang="ru-RU" sz="8193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498118" y="2823191"/>
            <a:ext cx="1080120" cy="8375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193" b="1" dirty="0"/>
              <a:t>&lt;</a:t>
            </a:r>
            <a:endParaRPr lang="ru-RU" sz="8193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25208" y="4924470"/>
            <a:ext cx="1163362" cy="8673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193" b="1" dirty="0"/>
              <a:t>&gt;</a:t>
            </a:r>
            <a:endParaRPr lang="ru-RU" sz="8193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8989" y="182301"/>
            <a:ext cx="1247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 smtClean="0">
                <a:solidFill>
                  <a:schemeClr val="bg1"/>
                </a:solidFill>
                <a:latin typeface="Arial"/>
                <a:cs typeface="Arial"/>
              </a:rPr>
              <a:t>KASRLARNI  TAQQOSLASH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3260" y="1100721"/>
            <a:ext cx="11486078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6" dirty="0" err="1" smtClean="0">
                <a:latin typeface="Arial" pitchFamily="34" charset="0"/>
                <a:cs typeface="Arial" pitchFamily="34" charset="0"/>
              </a:rPr>
              <a:t>Sonlarni</a:t>
            </a:r>
            <a:r>
              <a:rPr lang="en-US" sz="450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506" dirty="0" err="1" smtClean="0">
                <a:latin typeface="Arial" pitchFamily="34" charset="0"/>
                <a:cs typeface="Arial" pitchFamily="34" charset="0"/>
              </a:rPr>
              <a:t>taqqoslang</a:t>
            </a:r>
            <a:endParaRPr lang="ru-RU" sz="4506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20485"/>
            <a:ext cx="12479338" cy="1180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96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9661"/>
            <a:ext cx="124793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 smtClean="0">
                <a:solidFill>
                  <a:schemeClr val="bg1"/>
                </a:solidFill>
                <a:latin typeface="Arial"/>
                <a:cs typeface="Arial"/>
              </a:rPr>
              <a:t>KASRLARNI  TAQQOSLASH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3260" y="1022533"/>
            <a:ext cx="11486078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6" dirty="0" err="1">
                <a:latin typeface="Arial" pitchFamily="34" charset="0"/>
                <a:cs typeface="Arial" pitchFamily="34" charset="0"/>
              </a:rPr>
              <a:t>Sonlarni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o‘sib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borish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tartibida</a:t>
            </a:r>
            <a:r>
              <a:rPr lang="en-US" sz="450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506" dirty="0" err="1">
                <a:latin typeface="Arial" pitchFamily="34" charset="0"/>
                <a:cs typeface="Arial" pitchFamily="34" charset="0"/>
              </a:rPr>
              <a:t>joylashtiring</a:t>
            </a:r>
            <a:endParaRPr lang="ru-RU" sz="4506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6166509" y="2193087"/>
            <a:ext cx="2121632" cy="1609514"/>
            <a:chOff x="6164263" y="2152640"/>
            <a:chExt cx="2071702" cy="1571636"/>
          </a:xfrm>
        </p:grpSpPr>
        <p:sp>
          <p:nvSpPr>
            <p:cNvPr id="16" name="Выноска-облако 15"/>
            <p:cNvSpPr/>
            <p:nvPr/>
          </p:nvSpPr>
          <p:spPr>
            <a:xfrm>
              <a:off x="6164263" y="2152640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994"/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/>
            <a:srcRect l="38667" t="49878" r="40708" b="3247"/>
            <a:stretch>
              <a:fillRect/>
            </a:stretch>
          </p:blipFill>
          <p:spPr bwMode="auto">
            <a:xfrm>
              <a:off x="6807205" y="2295516"/>
              <a:ext cx="78581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5" name="Группа 24"/>
          <p:cNvGrpSpPr/>
          <p:nvPr/>
        </p:nvGrpSpPr>
        <p:grpSpPr>
          <a:xfrm>
            <a:off x="9970816" y="2193087"/>
            <a:ext cx="2121632" cy="1609514"/>
            <a:chOff x="8593155" y="2152640"/>
            <a:chExt cx="2071702" cy="1571636"/>
          </a:xfrm>
        </p:grpSpPr>
        <p:sp>
          <p:nvSpPr>
            <p:cNvPr id="15" name="Выноска-облако 14"/>
            <p:cNvSpPr/>
            <p:nvPr/>
          </p:nvSpPr>
          <p:spPr>
            <a:xfrm>
              <a:off x="8593155" y="2152640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994"/>
            </a:p>
          </p:txBody>
        </p:sp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2"/>
            <a:srcRect l="57417" r="25708" b="52880"/>
            <a:stretch>
              <a:fillRect/>
            </a:stretch>
          </p:blipFill>
          <p:spPr bwMode="auto">
            <a:xfrm>
              <a:off x="9307535" y="2295516"/>
              <a:ext cx="642942" cy="1220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2" name="Группа 21"/>
          <p:cNvGrpSpPr/>
          <p:nvPr/>
        </p:nvGrpSpPr>
        <p:grpSpPr>
          <a:xfrm>
            <a:off x="2581682" y="2119927"/>
            <a:ext cx="2121632" cy="1609514"/>
            <a:chOff x="1877983" y="2224078"/>
            <a:chExt cx="2071702" cy="1571636"/>
          </a:xfrm>
        </p:grpSpPr>
        <p:sp>
          <p:nvSpPr>
            <p:cNvPr id="10" name="Выноска-облако 9"/>
            <p:cNvSpPr/>
            <p:nvPr/>
          </p:nvSpPr>
          <p:spPr>
            <a:xfrm>
              <a:off x="1877983" y="2224078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994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/>
            <a:srcRect l="31875" r="51250" b="53124"/>
            <a:stretch>
              <a:fillRect/>
            </a:stretch>
          </p:blipFill>
          <p:spPr bwMode="auto">
            <a:xfrm>
              <a:off x="2663801" y="2438392"/>
              <a:ext cx="64294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1" name="Группа 20"/>
          <p:cNvGrpSpPr/>
          <p:nvPr/>
        </p:nvGrpSpPr>
        <p:grpSpPr>
          <a:xfrm>
            <a:off x="533210" y="2705205"/>
            <a:ext cx="2121632" cy="1609514"/>
            <a:chOff x="234909" y="3724276"/>
            <a:chExt cx="2071702" cy="1571636"/>
          </a:xfrm>
        </p:grpSpPr>
        <p:sp>
          <p:nvSpPr>
            <p:cNvPr id="13" name="Выноска-облако 12"/>
            <p:cNvSpPr/>
            <p:nvPr/>
          </p:nvSpPr>
          <p:spPr>
            <a:xfrm>
              <a:off x="234909" y="3724276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994"/>
            </a:p>
          </p:txBody>
        </p:sp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2"/>
            <a:srcRect l="3041" r="76334" b="55637"/>
            <a:stretch>
              <a:fillRect/>
            </a:stretch>
          </p:blipFill>
          <p:spPr bwMode="auto">
            <a:xfrm>
              <a:off x="806413" y="3938590"/>
              <a:ext cx="785818" cy="1149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Группа 22"/>
          <p:cNvGrpSpPr/>
          <p:nvPr/>
        </p:nvGrpSpPr>
        <p:grpSpPr>
          <a:xfrm>
            <a:off x="4191197" y="2924684"/>
            <a:ext cx="2121632" cy="1609514"/>
            <a:chOff x="4092561" y="3009896"/>
            <a:chExt cx="2071702" cy="1571636"/>
          </a:xfrm>
        </p:grpSpPr>
        <p:sp>
          <p:nvSpPr>
            <p:cNvPr id="17" name="Выноска-облако 16"/>
            <p:cNvSpPr/>
            <p:nvPr/>
          </p:nvSpPr>
          <p:spPr>
            <a:xfrm>
              <a:off x="4092561" y="3009896"/>
              <a:ext cx="2071702" cy="1571636"/>
            </a:xfrm>
            <a:prstGeom prst="cloudCallout">
              <a:avLst>
                <a:gd name="adj1" fmla="val -6288"/>
                <a:gd name="adj2" fmla="val 3761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994"/>
            </a:p>
          </p:txBody>
        </p:sp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3"/>
            <a:srcRect r="59337" b="1639"/>
            <a:stretch>
              <a:fillRect/>
            </a:stretch>
          </p:blipFill>
          <p:spPr bwMode="auto">
            <a:xfrm>
              <a:off x="4806941" y="3152772"/>
              <a:ext cx="642942" cy="1143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Группа 25"/>
          <p:cNvGrpSpPr/>
          <p:nvPr/>
        </p:nvGrpSpPr>
        <p:grpSpPr>
          <a:xfrm>
            <a:off x="7995503" y="2851524"/>
            <a:ext cx="2121632" cy="1609514"/>
            <a:chOff x="8736031" y="3938590"/>
            <a:chExt cx="2071702" cy="1571636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8736031" y="3938590"/>
              <a:ext cx="2071702" cy="1571636"/>
            </a:xfrm>
            <a:prstGeom prst="cloudCallout">
              <a:avLst>
                <a:gd name="adj1" fmla="val -7023"/>
                <a:gd name="adj2" fmla="val 44399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3994"/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3"/>
            <a:srcRect l="54217" b="-4509"/>
            <a:stretch>
              <a:fillRect/>
            </a:stretch>
          </p:blipFill>
          <p:spPr bwMode="auto">
            <a:xfrm>
              <a:off x="9450411" y="4152904"/>
              <a:ext cx="723894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8003E-6 L -0.47487 0.399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1 -0.00068 L -0.61406 0.388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00" y="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73882E-7 L 0.14896 0.399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1243E-6 L -0.13698 0.28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7528E-6 L 0.62605 0.28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3719E-7 L 0.47487 0.235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23531"/>
            <a:ext cx="12479338" cy="96615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9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3732" y="1388332"/>
            <a:ext cx="11778717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96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Maktab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olimpiadasida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matematika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fanidan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42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nafar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o‘quvchi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qatnashdi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Ularning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oltidan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qismi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sovrindor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bo‘ldilar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. Bu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sovrindorlar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96" dirty="0" err="1" smtClean="0">
                <a:latin typeface="Arial" pitchFamily="34" charset="0"/>
                <a:cs typeface="Arial" pitchFamily="34" charset="0"/>
              </a:rPr>
              <a:t>necha</a:t>
            </a:r>
            <a:r>
              <a:rPr lang="en-US" sz="4096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nafar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ekanligini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096" dirty="0" err="1">
                <a:latin typeface="Arial" pitchFamily="34" charset="0"/>
                <a:cs typeface="Arial" pitchFamily="34" charset="0"/>
              </a:rPr>
              <a:t>aniqlang</a:t>
            </a:r>
            <a:r>
              <a:rPr lang="en-US" sz="4096" dirty="0">
                <a:latin typeface="Arial" pitchFamily="34" charset="0"/>
                <a:cs typeface="Arial" pitchFamily="34" charset="0"/>
              </a:rPr>
              <a:t>.</a:t>
            </a:r>
            <a:endParaRPr lang="ru-RU" sz="4096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s://fs00.infourok.ru/images/doc/238/159017/2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1268" y="3607945"/>
            <a:ext cx="4661879" cy="3496574"/>
          </a:xfrm>
          <a:prstGeom prst="rect">
            <a:avLst/>
          </a:prstGeom>
          <a:noFill/>
        </p:spPr>
      </p:pic>
      <p:pic>
        <p:nvPicPr>
          <p:cNvPr id="15364" name="Picture 4" descr="https://thumbs.dreamstime.com/b/%D1%82%D1%80%D0%BE%D1%84%D0%B5%D0%B9-%D1%81-%D0%BA%D0%BD%D0%B8%D0%B3%D0%BE%D0%B9-295354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3837" y="4168401"/>
            <a:ext cx="2643479" cy="264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977"/>
            <a:ext cx="12479338" cy="903705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7341" y="-60395"/>
            <a:ext cx="4799509" cy="1050077"/>
          </a:xfrm>
          <a:prstGeom prst="rect">
            <a:avLst/>
          </a:prstGeom>
        </p:spPr>
        <p:txBody>
          <a:bodyPr vert="horz" wrap="square" lIns="0" tIns="34082" rIns="0" bIns="0" rtlCol="0">
            <a:spAutoFit/>
          </a:bodyPr>
          <a:lstStyle/>
          <a:p>
            <a:pPr marL="26218" algn="ctr">
              <a:spcBef>
                <a:spcPts val="268"/>
              </a:spcBef>
            </a:pPr>
            <a:r>
              <a:rPr lang="en-US" sz="6434" dirty="0"/>
              <a:t> </a:t>
            </a:r>
            <a:r>
              <a:rPr lang="en-US" sz="4800" dirty="0"/>
              <a:t>MASALA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659462" y="1138270"/>
            <a:ext cx="11021129" cy="309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Metroning</a:t>
            </a:r>
            <a:r>
              <a:rPr lang="uz-Cyrl-UZ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birinchi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vagonidagi</a:t>
            </a:r>
            <a:r>
              <a:rPr lang="en-US" dirty="0">
                <a:latin typeface="Arial" pitchFamily="34" charset="0"/>
                <a:cs typeface="Arial" pitchFamily="34" charset="0"/>
              </a:rPr>
              <a:t> 30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yo‘lovchining</a:t>
            </a:r>
            <a:r>
              <a:rPr lang="en-US" dirty="0">
                <a:latin typeface="Arial" pitchFamily="34" charset="0"/>
                <a:cs typeface="Arial" pitchFamily="34" charset="0"/>
              </a:rPr>
              <a:t>  3/10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qismini</a:t>
            </a:r>
            <a:r>
              <a:rPr lang="en-US" dirty="0">
                <a:latin typeface="Arial" pitchFamily="34" charset="0"/>
                <a:cs typeface="Arial" pitchFamily="34" charset="0"/>
              </a:rPr>
              <a:t> 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ikkinchi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vagonda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esa</a:t>
            </a:r>
            <a:r>
              <a:rPr lang="en-US" dirty="0">
                <a:latin typeface="Arial" pitchFamily="34" charset="0"/>
                <a:cs typeface="Arial" pitchFamily="34" charset="0"/>
              </a:rPr>
              <a:t> 24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yo‘lovchining</a:t>
            </a:r>
            <a:r>
              <a:rPr lang="en-US" dirty="0">
                <a:latin typeface="Arial" pitchFamily="34" charset="0"/>
                <a:cs typeface="Arial" pitchFamily="34" charset="0"/>
              </a:rPr>
              <a:t>  1/8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qismini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bolalar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tashkil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qiladi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Shu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vagondagi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bolalar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necha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nafar</a:t>
            </a: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ekanini</a:t>
            </a:r>
            <a:r>
              <a:rPr lang="en-US" dirty="0">
                <a:latin typeface="Arial" pitchFamily="34" charset="0"/>
                <a:cs typeface="Arial" pitchFamily="34" charset="0"/>
              </a:rPr>
              <a:t>  toping.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litcult.ru/u/dd/news/10807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8247" y="3579604"/>
            <a:ext cx="4805339" cy="3203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473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25421"/>
            <a:ext cx="12479338" cy="96426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96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</a:t>
            </a:r>
            <a:endParaRPr lang="ru-RU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13732" y="1388331"/>
                <a:ext cx="11778717" cy="4190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96" dirty="0" smtClean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Traktorchilar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yer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maydonni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ikki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kunda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haydab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bitirdilar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kun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butun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dirty="0" err="1" smtClean="0">
                    <a:latin typeface="Arial" pitchFamily="34" charset="0"/>
                    <a:cs typeface="Arial" pitchFamily="34" charset="0"/>
                  </a:rPr>
                  <a:t>maydonning</a:t>
                </a:r>
                <a:r>
                  <a:rPr lang="en-US" sz="4096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96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96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096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96" dirty="0" smtClean="0">
                    <a:latin typeface="Arial" pitchFamily="34" charset="0"/>
                    <a:cs typeface="Arial" pitchFamily="34" charset="0"/>
                  </a:rPr>
                  <a:t> qismi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ikkinchi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kun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qolgan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qismi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haydalgan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.  Agar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birinchi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kun  55  </a:t>
                </a:r>
                <a:r>
                  <a:rPr lang="en-US" sz="4096" dirty="0" smtClean="0">
                    <a:latin typeface="Arial" pitchFamily="34" charset="0"/>
                    <a:cs typeface="Arial" pitchFamily="34" charset="0"/>
                  </a:rPr>
                  <a:t>ha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yer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maydoni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haydalgan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bo‘lsa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,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ikkinchi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kuni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qancha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yer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maydoni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dirty="0" err="1">
                    <a:latin typeface="Arial" pitchFamily="34" charset="0"/>
                    <a:cs typeface="Arial" pitchFamily="34" charset="0"/>
                  </a:rPr>
                  <a:t>haydalgan</a:t>
                </a:r>
                <a:r>
                  <a:rPr lang="en-US" sz="4096" dirty="0">
                    <a:latin typeface="Arial" pitchFamily="34" charset="0"/>
                    <a:cs typeface="Arial" pitchFamily="34" charset="0"/>
                  </a:rPr>
                  <a:t>?</a:t>
                </a:r>
                <a:endParaRPr lang="ru-RU" sz="4096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32" y="1388331"/>
                <a:ext cx="11778717" cy="4190827"/>
              </a:xfrm>
              <a:prstGeom prst="rect">
                <a:avLst/>
              </a:prstGeom>
              <a:blipFill rotWithShape="0">
                <a:blip r:embed="rId2"/>
                <a:stretch>
                  <a:fillRect l="-1862" t="-2766" r="-1862" b="-43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4685" y="61101"/>
            <a:ext cx="12230575" cy="100058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6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887" y="46391"/>
            <a:ext cx="12375259" cy="868075"/>
          </a:xfrm>
          <a:prstGeom prst="rect">
            <a:avLst/>
          </a:prstGeom>
        </p:spPr>
        <p:txBody>
          <a:bodyPr vert="horz" wrap="square" lIns="0" tIns="36720" rIns="0" bIns="0" rtlCol="0">
            <a:spAutoFit/>
          </a:bodyPr>
          <a:lstStyle/>
          <a:p>
            <a:pPr marL="28248" algn="l">
              <a:spcBef>
                <a:spcPts val="289"/>
              </a:spcBef>
            </a:pPr>
            <a:r>
              <a:rPr lang="en-US" sz="5400" dirty="0"/>
              <a:t> </a:t>
            </a:r>
            <a:r>
              <a:rPr lang="en-US" sz="4200" dirty="0" smtClean="0"/>
              <a:t>MUSTAQIL BAJARISH UCHUN TOPSHIRIQLAR:</a:t>
            </a:r>
            <a:endParaRPr lang="en-US" sz="4200" dirty="0"/>
          </a:p>
        </p:txBody>
      </p:sp>
      <p:sp>
        <p:nvSpPr>
          <p:cNvPr id="8" name="TextBox 7"/>
          <p:cNvSpPr txBox="1"/>
          <p:nvPr/>
        </p:nvSpPr>
        <p:spPr>
          <a:xfrm>
            <a:off x="1775173" y="1421730"/>
            <a:ext cx="9145016" cy="325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705-, 706-, 707-, 708-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Latn-UZ" sz="4800" b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4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800" b="1" dirty="0" smtClean="0">
                <a:latin typeface="Arial" pitchFamily="34" charset="0"/>
                <a:cs typeface="Arial" pitchFamily="34" charset="0"/>
              </a:rPr>
              <a:t>(138- bet)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6146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53375" t="13983" r="4438" b="36994"/>
          <a:stretch/>
        </p:blipFill>
        <p:spPr>
          <a:xfrm>
            <a:off x="4099732" y="4014018"/>
            <a:ext cx="4320480" cy="244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91067"/>
            <a:ext cx="12479338" cy="1180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994"/>
          </a:p>
        </p:txBody>
      </p:sp>
      <p:sp>
        <p:nvSpPr>
          <p:cNvPr id="18" name="TextBox 17"/>
          <p:cNvSpPr txBox="1"/>
          <p:nvPr/>
        </p:nvSpPr>
        <p:spPr>
          <a:xfrm>
            <a:off x="1155069" y="14147"/>
            <a:ext cx="10169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ULUSHLAR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2428" y="1088444"/>
            <a:ext cx="10754481" cy="164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16" dirty="0" err="1">
                <a:latin typeface="Arial" pitchFamily="34" charset="0"/>
                <a:cs typeface="Arial" pitchFamily="34" charset="0"/>
              </a:rPr>
              <a:t>Butunning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teng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bo‘laklari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ulushlar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deyiladi</a:t>
            </a:r>
            <a:endParaRPr lang="ru-RU" sz="4916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0" name="Группа 113"/>
          <p:cNvGrpSpPr>
            <a:grpSpLocks/>
          </p:cNvGrpSpPr>
          <p:nvPr/>
        </p:nvGrpSpPr>
        <p:grpSpPr bwMode="auto">
          <a:xfrm>
            <a:off x="5615411" y="3230345"/>
            <a:ext cx="5306481" cy="2401249"/>
            <a:chOff x="1981200" y="380999"/>
            <a:chExt cx="5181600" cy="2345267"/>
          </a:xfrm>
        </p:grpSpPr>
        <p:grpSp>
          <p:nvGrpSpPr>
            <p:cNvPr id="71" name="Группа 40"/>
            <p:cNvGrpSpPr>
              <a:grpSpLocks/>
            </p:cNvGrpSpPr>
            <p:nvPr/>
          </p:nvGrpSpPr>
          <p:grpSpPr bwMode="auto">
            <a:xfrm>
              <a:off x="1930400" y="380999"/>
              <a:ext cx="5283200" cy="2345267"/>
              <a:chOff x="1761066" y="778933"/>
              <a:chExt cx="5283200" cy="2345267"/>
            </a:xfrm>
          </p:grpSpPr>
          <p:pic>
            <p:nvPicPr>
              <p:cNvPr id="73" name="Picture 4" descr="http://hozsecret.ru/d/160844/d/tarelka_glubokaya__poeme_anis_21_5sm_142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6"/>
              <a:stretch>
                <a:fillRect/>
              </a:stretch>
            </p:blipFill>
            <p:spPr bwMode="auto">
              <a:xfrm>
                <a:off x="2048933" y="778933"/>
                <a:ext cx="4648200" cy="2345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Picture 4" descr="http://hozsecret.ru/d/160844/d/tarelka_glubokaya__poeme_anis_21_5sm_142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081" t="28015" r="50842" b="46747"/>
              <a:stretch>
                <a:fillRect/>
              </a:stretch>
            </p:blipFill>
            <p:spPr bwMode="auto">
              <a:xfrm>
                <a:off x="3742267" y="1837266"/>
                <a:ext cx="1269999" cy="793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75" name="Диаграмма 23"/>
              <p:cNvGraphicFramePr>
                <a:graphicFrameLocks/>
              </p:cNvGraphicFramePr>
              <p:nvPr/>
            </p:nvGraphicFramePr>
            <p:xfrm>
              <a:off x="1761066" y="855133"/>
              <a:ext cx="5283200" cy="22690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81" r:id="rId4" imgW="5279594" imgH="2267909" progId="Excel.Sheet.8">
                      <p:embed/>
                    </p:oleObj>
                  </mc:Choice>
                  <mc:Fallback>
                    <p:oleObj r:id="rId4" imgW="5279594" imgH="2267909" progId="Excel.Sheet.8">
                      <p:embed/>
                      <p:pic>
                        <p:nvPicPr>
                          <p:cNvPr id="0" name="Picture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61066" y="855133"/>
                            <a:ext cx="5283200" cy="226906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76" name="Рисунок 30" descr="food032b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090" r="14399" b="9"/>
              <a:stretch>
                <a:fillRect/>
              </a:stretch>
            </p:blipFill>
            <p:spPr bwMode="auto">
              <a:xfrm>
                <a:off x="5374096" y="1885320"/>
                <a:ext cx="490283" cy="4305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Рисунок 31" descr="food032b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399" b="63713"/>
              <a:stretch>
                <a:fillRect/>
              </a:stretch>
            </p:blipFill>
            <p:spPr bwMode="auto">
              <a:xfrm flipH="1">
                <a:off x="3184427" y="1885990"/>
                <a:ext cx="499532" cy="488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Рисунок 33" descr="food032b.jpg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5079841" y="881171"/>
                <a:ext cx="387449" cy="399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Рисунок 34" descr="food032b.jpg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77" b="30724"/>
              <a:stretch>
                <a:fillRect/>
              </a:stretch>
            </p:blipFill>
            <p:spPr bwMode="auto">
              <a:xfrm flipH="1">
                <a:off x="4224547" y="2134719"/>
                <a:ext cx="584200" cy="474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Рисунок 35" descr="food032b.jpg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8" b="48"/>
              <a:stretch>
                <a:fillRect/>
              </a:stretch>
            </p:blipFill>
            <p:spPr bwMode="auto">
              <a:xfrm flipH="1">
                <a:off x="2750708" y="1409780"/>
                <a:ext cx="521607" cy="423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Рисунок 36" descr="food032b.jpg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"/>
              <a:stretch>
                <a:fillRect/>
              </a:stretch>
            </p:blipFill>
            <p:spPr bwMode="auto">
              <a:xfrm>
                <a:off x="5523782" y="1326083"/>
                <a:ext cx="516466" cy="419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Рисунок 37" descr="food032b.jpg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58"/>
              <a:stretch>
                <a:fillRect/>
              </a:stretch>
            </p:blipFill>
            <p:spPr bwMode="auto">
              <a:xfrm flipH="1">
                <a:off x="4147078" y="819031"/>
                <a:ext cx="511175" cy="4148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2" name="Рисунок 69" descr="food032b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922" y="638355"/>
              <a:ext cx="417300" cy="36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3" name="Группа 129"/>
          <p:cNvGrpSpPr>
            <a:grpSpLocks/>
          </p:cNvGrpSpPr>
          <p:nvPr/>
        </p:nvGrpSpPr>
        <p:grpSpPr bwMode="auto">
          <a:xfrm>
            <a:off x="5870656" y="3079150"/>
            <a:ext cx="4760227" cy="2544316"/>
            <a:chOff x="2180168" y="355600"/>
            <a:chExt cx="4648200" cy="2484247"/>
          </a:xfrm>
        </p:grpSpPr>
        <p:pic>
          <p:nvPicPr>
            <p:cNvPr id="84" name="Picture 4" descr="http://hozsecret.ru/d/160844/d/tarelka_glubokaya__poeme_anis_21_5sm_142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6"/>
            <a:stretch>
              <a:fillRect/>
            </a:stretch>
          </p:blipFill>
          <p:spPr bwMode="auto">
            <a:xfrm>
              <a:off x="2180168" y="494580"/>
              <a:ext cx="4648200" cy="234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5" name="Диаграмма 131"/>
            <p:cNvGraphicFramePr>
              <a:graphicFrameLocks/>
            </p:cNvGraphicFramePr>
            <p:nvPr/>
          </p:nvGraphicFramePr>
          <p:xfrm>
            <a:off x="2472267" y="355600"/>
            <a:ext cx="4140200" cy="23960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2" r:id="rId12" imgW="4139543" imgH="2395936" progId="Excel.Sheet.8">
                    <p:embed/>
                  </p:oleObj>
                </mc:Choice>
                <mc:Fallback>
                  <p:oleObj r:id="rId12" imgW="4139543" imgH="2395936" progId="Excel.Sheet.8">
                    <p:embed/>
                    <p:pic>
                      <p:nvPicPr>
                        <p:cNvPr id="0" name="Picture 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267" y="355600"/>
                          <a:ext cx="4140200" cy="23960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Диаграмма 132"/>
            <p:cNvGraphicFramePr>
              <a:graphicFrameLocks/>
            </p:cNvGraphicFramePr>
            <p:nvPr/>
          </p:nvGraphicFramePr>
          <p:xfrm>
            <a:off x="2468033" y="372533"/>
            <a:ext cx="4110567" cy="2463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r:id="rId14" imgW="4109060" imgH="2462997" progId="Excel.Sheet.8">
                    <p:embed/>
                  </p:oleObj>
                </mc:Choice>
                <mc:Fallback>
                  <p:oleObj r:id="rId14" imgW="4109060" imgH="2462997" progId="Excel.Sheet.8">
                    <p:embed/>
                    <p:pic>
                      <p:nvPicPr>
                        <p:cNvPr id="0" name="Picture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8033" y="372533"/>
                          <a:ext cx="4110567" cy="2463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7" name="Рисунок 133" descr="food032b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090" r="14399" b="9"/>
            <a:stretch>
              <a:fillRect/>
            </a:stretch>
          </p:blipFill>
          <p:spPr bwMode="auto">
            <a:xfrm>
              <a:off x="5403731" y="1541701"/>
              <a:ext cx="490283" cy="430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Рисунок 134" descr="food032b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99" b="63713"/>
            <a:stretch>
              <a:fillRect/>
            </a:stretch>
          </p:blipFill>
          <p:spPr bwMode="auto">
            <a:xfrm flipH="1">
              <a:off x="3357996" y="1542370"/>
              <a:ext cx="499532" cy="488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Рисунок 135" descr="food032b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5202610" y="630685"/>
              <a:ext cx="387449" cy="399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136" descr="food032b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877" b="30724"/>
            <a:stretch>
              <a:fillRect/>
            </a:stretch>
          </p:blipFill>
          <p:spPr bwMode="auto">
            <a:xfrm flipH="1">
              <a:off x="4279900" y="1774166"/>
              <a:ext cx="584200" cy="474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Рисунок 137" descr="food032b.jpg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" b="48"/>
            <a:stretch>
              <a:fillRect/>
            </a:stretch>
          </p:blipFill>
          <p:spPr bwMode="auto">
            <a:xfrm flipH="1">
              <a:off x="2881943" y="1125427"/>
              <a:ext cx="521607" cy="42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138" descr="food032b.jpg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"/>
            <a:stretch>
              <a:fillRect/>
            </a:stretch>
          </p:blipFill>
          <p:spPr bwMode="auto">
            <a:xfrm>
              <a:off x="5655017" y="1041730"/>
              <a:ext cx="516466" cy="41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Рисунок 139" descr="food032b.jpg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"/>
            <a:stretch>
              <a:fillRect/>
            </a:stretch>
          </p:blipFill>
          <p:spPr bwMode="auto">
            <a:xfrm flipH="1">
              <a:off x="4278313" y="534678"/>
              <a:ext cx="511175" cy="414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Рисунок 140" descr="food032b.jp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7556" y="701136"/>
              <a:ext cx="417300" cy="366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>
            <a:off x="575761" y="2676990"/>
            <a:ext cx="4181456" cy="3800123"/>
            <a:chOff x="575761" y="2676990"/>
            <a:chExt cx="4181456" cy="3800123"/>
          </a:xfrm>
        </p:grpSpPr>
        <p:grpSp>
          <p:nvGrpSpPr>
            <p:cNvPr id="58" name="Группа 60"/>
            <p:cNvGrpSpPr>
              <a:grpSpLocks/>
            </p:cNvGrpSpPr>
            <p:nvPr/>
          </p:nvGrpSpPr>
          <p:grpSpPr bwMode="auto">
            <a:xfrm>
              <a:off x="575761" y="2676990"/>
              <a:ext cx="4181456" cy="3800123"/>
              <a:chOff x="2597751" y="2555206"/>
              <a:chExt cx="4082453" cy="3710032"/>
            </a:xfrm>
          </p:grpSpPr>
          <p:grpSp>
            <p:nvGrpSpPr>
              <p:cNvPr id="59" name="Группа 55"/>
              <p:cNvGrpSpPr>
                <a:grpSpLocks/>
              </p:cNvGrpSpPr>
              <p:nvPr/>
            </p:nvGrpSpPr>
            <p:grpSpPr bwMode="auto">
              <a:xfrm flipH="1">
                <a:off x="2597751" y="2633997"/>
                <a:ext cx="2084316" cy="3631241"/>
                <a:chOff x="4595888" y="2633997"/>
                <a:chExt cx="2084316" cy="3631241"/>
              </a:xfrm>
            </p:grpSpPr>
            <p:pic>
              <p:nvPicPr>
                <p:cNvPr id="65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8623952">
                  <a:off x="4859813" y="2811797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6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-1656327">
                  <a:off x="5418670" y="3730148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7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325533" y="4711699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8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539920">
                  <a:off x="4595888" y="5359305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0" name="Группа 54"/>
              <p:cNvGrpSpPr>
                <a:grpSpLocks/>
              </p:cNvGrpSpPr>
              <p:nvPr/>
            </p:nvGrpSpPr>
            <p:grpSpPr bwMode="auto">
              <a:xfrm>
                <a:off x="4514998" y="2555206"/>
                <a:ext cx="2165206" cy="3701566"/>
                <a:chOff x="4514998" y="2555206"/>
                <a:chExt cx="2165206" cy="3701566"/>
              </a:xfrm>
            </p:grpSpPr>
            <p:pic>
              <p:nvPicPr>
                <p:cNvPr id="61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7627308">
                  <a:off x="4337232" y="2732972"/>
                  <a:ext cx="1261494" cy="9059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2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9943673">
                  <a:off x="5418670" y="3876255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283299" y="4749673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" name="Picture 6" descr="&amp;Fcy;&amp;rcy;&amp;ucy;&amp;kcy;&amp;tcy;&amp;ycy; &amp;icy; &amp;yacy;&amp;gcy;&amp;ocy;&amp;dcy;&amp;ycy; &amp;vcy; &amp;vcy;&amp;iecy;&amp;kcy;&amp;tcy;&amp;ocy;&amp;rcy;&amp;iecy; | Vector fruits and berries 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clrChange>
                    <a:clrFrom>
                      <a:srgbClr val="F9FFFF"/>
                    </a:clrFrom>
                    <a:clrTo>
                      <a:srgbClr val="F9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 bwMode="auto">
                <a:xfrm rot="1539920">
                  <a:off x="4573622" y="5350839"/>
                  <a:ext cx="1261534" cy="9059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8" name="Picture 6" descr="&amp;Fcy;&amp;rcy;&amp;ucy;&amp;kcy;&amp;tcy;&amp;ycy; &amp;icy; &amp;yacy;&amp;gcy;&amp;ocy;&amp;dcy;&amp;ycy; &amp;vcy; &amp;vcy;&amp;iecy;&amp;kcy;&amp;tcy;&amp;ocy;&amp;rcy;&amp;iecy; | Vector fruits and berries 6"/>
            <p:cNvPicPr>
              <a:picLocks noChangeAspect="1" noChangeArrowheads="1"/>
            </p:cNvPicPr>
            <p:nvPr/>
          </p:nvPicPr>
          <p:blipFill>
            <a:blip r:embed="rId17">
              <a:clrChange>
                <a:clrFrom>
                  <a:srgbClr val="F9FFFF"/>
                </a:clrFrom>
                <a:clrTo>
                  <a:srgbClr val="F9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55113">
              <a:off x="3179214" y="3237814"/>
              <a:ext cx="1292127" cy="92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9" name="Рисунок 68" descr="1359389661_collection-of-realistic-fruit2.jpg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"/>
          <a:stretch>
            <a:fillRect/>
          </a:stretch>
        </p:blipFill>
        <p:spPr bwMode="auto">
          <a:xfrm>
            <a:off x="1681414" y="3570313"/>
            <a:ext cx="1775330" cy="196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6371" y="144615"/>
            <a:ext cx="11872968" cy="731597"/>
          </a:xfrm>
        </p:spPr>
        <p:txBody>
          <a:bodyPr>
            <a:noAutofit/>
          </a:bodyPr>
          <a:lstStyle/>
          <a:p>
            <a:endParaRPr lang="ru-RU" sz="4096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20485"/>
            <a:ext cx="12479338" cy="1180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051" y="1022531"/>
            <a:ext cx="11705557" cy="164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16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Ulushlarni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ifodalovchi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kasrlar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deyiladi</a:t>
            </a:r>
            <a:endParaRPr lang="ru-RU" sz="4916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7" name="Диаграмма 96"/>
          <p:cNvGraphicFramePr>
            <a:graphicFrameLocks/>
          </p:cNvGraphicFramePr>
          <p:nvPr/>
        </p:nvGraphicFramePr>
        <p:xfrm>
          <a:off x="2588241" y="1897234"/>
          <a:ext cx="7598805" cy="534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8" name="Группа 3"/>
          <p:cNvGrpSpPr>
            <a:grpSpLocks/>
          </p:cNvGrpSpPr>
          <p:nvPr/>
        </p:nvGrpSpPr>
        <p:grpSpPr bwMode="auto">
          <a:xfrm>
            <a:off x="7086924" y="1534652"/>
            <a:ext cx="734140" cy="1185659"/>
            <a:chOff x="499532" y="3789304"/>
            <a:chExt cx="717868" cy="1158751"/>
          </a:xfrm>
        </p:grpSpPr>
        <p:sp>
          <p:nvSpPr>
            <p:cNvPr id="99" name="TextBox 98"/>
            <p:cNvSpPr txBox="1"/>
            <p:nvPr/>
          </p:nvSpPr>
          <p:spPr>
            <a:xfrm>
              <a:off x="583788" y="3789304"/>
              <a:ext cx="424108" cy="660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99532" y="4224800"/>
              <a:ext cx="717868" cy="723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10</a:t>
              </a:r>
            </a:p>
          </p:txBody>
        </p: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644197" y="431839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7"/>
          <p:cNvGrpSpPr>
            <a:grpSpLocks/>
          </p:cNvGrpSpPr>
          <p:nvPr/>
        </p:nvGrpSpPr>
        <p:grpSpPr bwMode="auto">
          <a:xfrm>
            <a:off x="8836033" y="1973612"/>
            <a:ext cx="678325" cy="1226772"/>
            <a:chOff x="499532" y="3746603"/>
            <a:chExt cx="663289" cy="1196782"/>
          </a:xfrm>
        </p:grpSpPr>
        <p:sp>
          <p:nvSpPr>
            <p:cNvPr id="103" name="TextBox 102"/>
            <p:cNvSpPr txBox="1"/>
            <p:nvPr/>
          </p:nvSpPr>
          <p:spPr>
            <a:xfrm>
              <a:off x="583788" y="3746603"/>
              <a:ext cx="424108" cy="65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499532" y="4284269"/>
              <a:ext cx="663289" cy="6591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10</a:t>
              </a:r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644197" y="431757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Группа 13"/>
          <p:cNvGrpSpPr>
            <a:grpSpLocks/>
          </p:cNvGrpSpPr>
          <p:nvPr/>
        </p:nvGrpSpPr>
        <p:grpSpPr bwMode="auto">
          <a:xfrm>
            <a:off x="10006589" y="3363643"/>
            <a:ext cx="678325" cy="1226789"/>
            <a:chOff x="499532" y="3744787"/>
            <a:chExt cx="663289" cy="1198949"/>
          </a:xfrm>
        </p:grpSpPr>
        <p:sp>
          <p:nvSpPr>
            <p:cNvPr id="108" name="TextBox 107"/>
            <p:cNvSpPr txBox="1"/>
            <p:nvPr/>
          </p:nvSpPr>
          <p:spPr>
            <a:xfrm>
              <a:off x="583788" y="3744787"/>
              <a:ext cx="424108" cy="66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9532" y="4283436"/>
              <a:ext cx="663289" cy="66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10</a:t>
              </a: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644197" y="431839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7"/>
          <p:cNvGrpSpPr>
            <a:grpSpLocks/>
          </p:cNvGrpSpPr>
          <p:nvPr/>
        </p:nvGrpSpPr>
        <p:grpSpPr bwMode="auto">
          <a:xfrm>
            <a:off x="9640790" y="4969682"/>
            <a:ext cx="678325" cy="1199363"/>
            <a:chOff x="499532" y="3771591"/>
            <a:chExt cx="663289" cy="1172145"/>
          </a:xfrm>
        </p:grpSpPr>
        <p:sp>
          <p:nvSpPr>
            <p:cNvPr id="112" name="TextBox 111"/>
            <p:cNvSpPr txBox="1"/>
            <p:nvPr/>
          </p:nvSpPr>
          <p:spPr>
            <a:xfrm>
              <a:off x="617568" y="3771591"/>
              <a:ext cx="424108" cy="66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99532" y="4283436"/>
              <a:ext cx="663289" cy="66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10</a:t>
              </a:r>
            </a:p>
          </p:txBody>
        </p:sp>
        <p:cxnSp>
          <p:nvCxnSpPr>
            <p:cNvPr id="114" name="Прямая соединительная линия 113"/>
            <p:cNvCxnSpPr/>
            <p:nvPr/>
          </p:nvCxnSpPr>
          <p:spPr>
            <a:xfrm>
              <a:off x="644196" y="431839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Группа 21"/>
          <p:cNvGrpSpPr>
            <a:grpSpLocks/>
          </p:cNvGrpSpPr>
          <p:nvPr/>
        </p:nvGrpSpPr>
        <p:grpSpPr bwMode="auto">
          <a:xfrm>
            <a:off x="7556547" y="6216869"/>
            <a:ext cx="678325" cy="1041430"/>
            <a:chOff x="464554" y="3830666"/>
            <a:chExt cx="663289" cy="1015974"/>
          </a:xfrm>
        </p:grpSpPr>
        <p:sp>
          <p:nvSpPr>
            <p:cNvPr id="116" name="TextBox 115"/>
            <p:cNvSpPr txBox="1"/>
            <p:nvPr/>
          </p:nvSpPr>
          <p:spPr>
            <a:xfrm>
              <a:off x="583788" y="3830666"/>
              <a:ext cx="424108" cy="65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464554" y="4187523"/>
              <a:ext cx="663289" cy="6591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10</a:t>
              </a:r>
            </a:p>
          </p:txBody>
        </p:sp>
        <p:cxnSp>
          <p:nvCxnSpPr>
            <p:cNvPr id="118" name="Прямая соединительная линия 117"/>
            <p:cNvCxnSpPr/>
            <p:nvPr/>
          </p:nvCxnSpPr>
          <p:spPr>
            <a:xfrm>
              <a:off x="644197" y="431757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Группа 25"/>
          <p:cNvGrpSpPr>
            <a:grpSpLocks/>
          </p:cNvGrpSpPr>
          <p:nvPr/>
        </p:nvGrpSpPr>
        <p:grpSpPr bwMode="auto">
          <a:xfrm>
            <a:off x="4599493" y="6143711"/>
            <a:ext cx="734140" cy="1179011"/>
            <a:chOff x="469636" y="3744807"/>
            <a:chExt cx="715749" cy="1152254"/>
          </a:xfrm>
        </p:grpSpPr>
        <p:sp>
          <p:nvSpPr>
            <p:cNvPr id="120" name="TextBox 119"/>
            <p:cNvSpPr txBox="1"/>
            <p:nvPr/>
          </p:nvSpPr>
          <p:spPr>
            <a:xfrm>
              <a:off x="580768" y="3744807"/>
              <a:ext cx="450064" cy="723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9636" y="4173806"/>
              <a:ext cx="715749" cy="723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10</a:t>
              </a:r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643770" y="4318393"/>
              <a:ext cx="2456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29"/>
          <p:cNvGrpSpPr>
            <a:grpSpLocks/>
          </p:cNvGrpSpPr>
          <p:nvPr/>
        </p:nvGrpSpPr>
        <p:grpSpPr bwMode="auto">
          <a:xfrm>
            <a:off x="2654846" y="5046323"/>
            <a:ext cx="734140" cy="1245659"/>
            <a:chOff x="499532" y="3789302"/>
            <a:chExt cx="717868" cy="1217390"/>
          </a:xfrm>
        </p:grpSpPr>
        <p:sp>
          <p:nvSpPr>
            <p:cNvPr id="124" name="TextBox 123"/>
            <p:cNvSpPr txBox="1"/>
            <p:nvPr/>
          </p:nvSpPr>
          <p:spPr>
            <a:xfrm>
              <a:off x="583788" y="3789302"/>
              <a:ext cx="424108" cy="6602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99532" y="4283437"/>
              <a:ext cx="717868" cy="723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10</a:t>
              </a:r>
            </a:p>
          </p:txBody>
        </p:sp>
        <p:cxnSp>
          <p:nvCxnSpPr>
            <p:cNvPr id="126" name="Прямая соединительная линия 125"/>
            <p:cNvCxnSpPr/>
            <p:nvPr/>
          </p:nvCxnSpPr>
          <p:spPr>
            <a:xfrm>
              <a:off x="644197" y="431839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33"/>
          <p:cNvGrpSpPr>
            <a:grpSpLocks/>
          </p:cNvGrpSpPr>
          <p:nvPr/>
        </p:nvGrpSpPr>
        <p:grpSpPr bwMode="auto">
          <a:xfrm>
            <a:off x="2142728" y="3436805"/>
            <a:ext cx="734140" cy="1252169"/>
            <a:chOff x="356878" y="3717798"/>
            <a:chExt cx="715749" cy="1223753"/>
          </a:xfrm>
        </p:grpSpPr>
        <p:sp>
          <p:nvSpPr>
            <p:cNvPr id="128" name="TextBox 127"/>
            <p:cNvSpPr txBox="1"/>
            <p:nvPr/>
          </p:nvSpPr>
          <p:spPr>
            <a:xfrm>
              <a:off x="499532" y="3717798"/>
              <a:ext cx="450064" cy="723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56878" y="4218295"/>
              <a:ext cx="715749" cy="723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10</a:t>
              </a:r>
            </a:p>
          </p:txBody>
        </p: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643770" y="4318393"/>
              <a:ext cx="2456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Группа 37"/>
          <p:cNvGrpSpPr>
            <a:grpSpLocks/>
          </p:cNvGrpSpPr>
          <p:nvPr/>
        </p:nvGrpSpPr>
        <p:grpSpPr bwMode="auto">
          <a:xfrm>
            <a:off x="3093803" y="1973613"/>
            <a:ext cx="734140" cy="1252170"/>
            <a:chOff x="427994" y="3716437"/>
            <a:chExt cx="717868" cy="1221562"/>
          </a:xfrm>
        </p:grpSpPr>
        <p:sp>
          <p:nvSpPr>
            <p:cNvPr id="132" name="TextBox 131"/>
            <p:cNvSpPr txBox="1"/>
            <p:nvPr/>
          </p:nvSpPr>
          <p:spPr>
            <a:xfrm>
              <a:off x="555324" y="3716437"/>
              <a:ext cx="451396" cy="721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27994" y="4216039"/>
              <a:ext cx="717868" cy="721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10</a:t>
              </a:r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644196" y="431757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41"/>
          <p:cNvGrpSpPr>
            <a:grpSpLocks/>
          </p:cNvGrpSpPr>
          <p:nvPr/>
        </p:nvGrpSpPr>
        <p:grpSpPr bwMode="auto">
          <a:xfrm>
            <a:off x="5059078" y="1534643"/>
            <a:ext cx="678325" cy="1114592"/>
            <a:chOff x="489746" y="3789301"/>
            <a:chExt cx="661332" cy="1089299"/>
          </a:xfrm>
        </p:grpSpPr>
        <p:sp>
          <p:nvSpPr>
            <p:cNvPr id="136" name="TextBox 135"/>
            <p:cNvSpPr txBox="1"/>
            <p:nvPr/>
          </p:nvSpPr>
          <p:spPr>
            <a:xfrm>
              <a:off x="583538" y="3789301"/>
              <a:ext cx="422856" cy="66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89746" y="4218300"/>
              <a:ext cx="661332" cy="6603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87" b="1" dirty="0"/>
                <a:t>10</a:t>
              </a:r>
            </a:p>
          </p:txBody>
        </p: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643770" y="4318393"/>
              <a:ext cx="2456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06371" y="144615"/>
            <a:ext cx="11872968" cy="731597"/>
          </a:xfrm>
        </p:spPr>
        <p:txBody>
          <a:bodyPr>
            <a:noAutofit/>
          </a:bodyPr>
          <a:lstStyle/>
          <a:p>
            <a:endParaRPr lang="ru-RU" sz="4096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-120485"/>
            <a:ext cx="12479338" cy="1180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0051" y="1022531"/>
            <a:ext cx="11705557" cy="164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16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Ulushlarni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ifodalovchi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sonlar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kasrlar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deyiladi</a:t>
            </a:r>
            <a:endParaRPr lang="ru-RU" sz="4916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6" name="Диаграмма 2"/>
          <p:cNvGraphicFramePr>
            <a:graphicFrameLocks/>
          </p:cNvGraphicFramePr>
          <p:nvPr/>
        </p:nvGraphicFramePr>
        <p:xfrm>
          <a:off x="2609375" y="2820671"/>
          <a:ext cx="6919237" cy="437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6754953" imgH="4267570" progId="Excel.Sheet.8">
                  <p:embed/>
                </p:oleObj>
              </mc:Choice>
              <mc:Fallback>
                <p:oleObj r:id="rId3" imgW="6754953" imgH="4267570" progId="Excel.Shee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375" y="2820671"/>
                        <a:ext cx="6919237" cy="4370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Группа 3"/>
          <p:cNvGrpSpPr>
            <a:grpSpLocks/>
          </p:cNvGrpSpPr>
          <p:nvPr/>
        </p:nvGrpSpPr>
        <p:grpSpPr bwMode="auto">
          <a:xfrm>
            <a:off x="5685611" y="1900451"/>
            <a:ext cx="789956" cy="1316780"/>
            <a:chOff x="393310" y="3736829"/>
            <a:chExt cx="772445" cy="1286897"/>
          </a:xfrm>
        </p:grpSpPr>
        <p:sp>
          <p:nvSpPr>
            <p:cNvPr id="48" name="TextBox 47"/>
            <p:cNvSpPr txBox="1"/>
            <p:nvPr/>
          </p:nvSpPr>
          <p:spPr>
            <a:xfrm>
              <a:off x="583787" y="3736829"/>
              <a:ext cx="451395" cy="72325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3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3310" y="4237322"/>
              <a:ext cx="772445" cy="786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10</a:t>
              </a: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644196" y="4318393"/>
              <a:ext cx="244818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-120485"/>
            <a:ext cx="12479338" cy="1180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3" y="757"/>
            <a:ext cx="12692819" cy="908591"/>
          </a:xfrm>
          <a:prstGeom prst="rect">
            <a:avLst/>
          </a:prstGeom>
        </p:spPr>
        <p:txBody>
          <a:bodyPr vert="horz" wrap="square" lIns="0" tIns="36720" rIns="0" bIns="0" rtlCol="0">
            <a:spAutoFit/>
          </a:bodyPr>
          <a:lstStyle/>
          <a:p>
            <a:pPr marL="28248" algn="ctr" defTabSz="960535">
              <a:spcBef>
                <a:spcPts val="289"/>
              </a:spcBef>
              <a:defRPr/>
            </a:pPr>
            <a:r>
              <a:rPr lang="en-US" sz="5043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0" b="1" kern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3731" y="1607811"/>
            <a:ext cx="6584376" cy="387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6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Kasrning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maxraji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butun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nechta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ulushga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bo‘linganini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,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surati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ulushdan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nechtasi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olinganini</a:t>
            </a:r>
            <a:r>
              <a:rPr lang="en-US" sz="4916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4916" dirty="0" err="1">
                <a:latin typeface="Arial" pitchFamily="34" charset="0"/>
                <a:cs typeface="Arial" pitchFamily="34" charset="0"/>
              </a:rPr>
              <a:t>bildiradi</a:t>
            </a:r>
            <a:endParaRPr lang="ru-RU" sz="4506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Группа 33"/>
          <p:cNvGrpSpPr/>
          <p:nvPr/>
        </p:nvGrpSpPr>
        <p:grpSpPr>
          <a:xfrm>
            <a:off x="6940410" y="1548776"/>
            <a:ext cx="4422069" cy="4413396"/>
            <a:chOff x="2413000" y="1274234"/>
            <a:chExt cx="4318000" cy="4309532"/>
          </a:xfrm>
          <a:solidFill>
            <a:srgbClr val="F7E609"/>
          </a:solidFill>
        </p:grpSpPr>
        <p:sp>
          <p:nvSpPr>
            <p:cNvPr id="17" name="Пирог 16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13503908"/>
                <a:gd name="adj2" fmla="val 162145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  <p:sp>
          <p:nvSpPr>
            <p:cNvPr id="18" name="Пирог 17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2698472"/>
                <a:gd name="adj2" fmla="val 54127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35"/>
          <p:cNvGrpSpPr/>
          <p:nvPr/>
        </p:nvGrpSpPr>
        <p:grpSpPr>
          <a:xfrm>
            <a:off x="6940410" y="1548776"/>
            <a:ext cx="4422069" cy="4413396"/>
            <a:chOff x="2413000" y="1274234"/>
            <a:chExt cx="4318000" cy="4309532"/>
          </a:xfrm>
          <a:solidFill>
            <a:srgbClr val="92D050"/>
          </a:solidFill>
        </p:grpSpPr>
        <p:sp>
          <p:nvSpPr>
            <p:cNvPr id="20" name="Пирог 19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10795062"/>
                <a:gd name="adj2" fmla="val 162145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  <p:sp>
          <p:nvSpPr>
            <p:cNvPr id="21" name="Пирог 20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21591424"/>
                <a:gd name="adj2" fmla="val 539879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37"/>
          <p:cNvGrpSpPr/>
          <p:nvPr/>
        </p:nvGrpSpPr>
        <p:grpSpPr>
          <a:xfrm>
            <a:off x="6940410" y="1548776"/>
            <a:ext cx="4422069" cy="4413396"/>
            <a:chOff x="2413000" y="1274234"/>
            <a:chExt cx="4318000" cy="430953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Пирог 23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18914324"/>
                <a:gd name="adj2" fmla="val 54120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  <p:sp>
          <p:nvSpPr>
            <p:cNvPr id="25" name="Пирог 24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8096443"/>
                <a:gd name="adj2" fmla="val 16214592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38"/>
          <p:cNvGrpSpPr>
            <a:grpSpLocks/>
          </p:cNvGrpSpPr>
          <p:nvPr/>
        </p:nvGrpSpPr>
        <p:grpSpPr bwMode="auto">
          <a:xfrm>
            <a:off x="9897656" y="5631586"/>
            <a:ext cx="513935" cy="1394827"/>
            <a:chOff x="568332" y="3708534"/>
            <a:chExt cx="501265" cy="1360731"/>
          </a:xfrm>
        </p:grpSpPr>
        <p:sp>
          <p:nvSpPr>
            <p:cNvPr id="27" name="TextBox 26"/>
            <p:cNvSpPr txBox="1"/>
            <p:nvPr/>
          </p:nvSpPr>
          <p:spPr>
            <a:xfrm>
              <a:off x="568332" y="3708534"/>
              <a:ext cx="450247" cy="7219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2129" y="4284270"/>
              <a:ext cx="477468" cy="7849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8</a:t>
              </a: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870" y="4317573"/>
              <a:ext cx="2457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46"/>
          <p:cNvGrpSpPr>
            <a:grpSpLocks/>
          </p:cNvGrpSpPr>
          <p:nvPr/>
        </p:nvGrpSpPr>
        <p:grpSpPr bwMode="auto">
          <a:xfrm>
            <a:off x="10738188" y="4973156"/>
            <a:ext cx="523931" cy="1521219"/>
            <a:chOff x="584198" y="3655602"/>
            <a:chExt cx="511012" cy="1465647"/>
          </a:xfrm>
        </p:grpSpPr>
        <p:sp>
          <p:nvSpPr>
            <p:cNvPr id="31" name="TextBox 30"/>
            <p:cNvSpPr txBox="1"/>
            <p:nvPr/>
          </p:nvSpPr>
          <p:spPr>
            <a:xfrm>
              <a:off x="584198" y="3655602"/>
              <a:ext cx="477465" cy="7752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126" y="4283726"/>
              <a:ext cx="503084" cy="837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916" b="1" dirty="0"/>
                <a:t>8</a:t>
              </a: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642868" y="4289986"/>
              <a:ext cx="405928" cy="2820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50"/>
          <p:cNvGrpSpPr>
            <a:grpSpLocks/>
          </p:cNvGrpSpPr>
          <p:nvPr/>
        </p:nvGrpSpPr>
        <p:grpSpPr bwMode="auto">
          <a:xfrm>
            <a:off x="11245323" y="4185173"/>
            <a:ext cx="520529" cy="1300009"/>
            <a:chOff x="553842" y="3716704"/>
            <a:chExt cx="509882" cy="1270509"/>
          </a:xfrm>
        </p:grpSpPr>
        <p:sp>
          <p:nvSpPr>
            <p:cNvPr id="35" name="TextBox 34"/>
            <p:cNvSpPr txBox="1"/>
            <p:nvPr/>
          </p:nvSpPr>
          <p:spPr>
            <a:xfrm>
              <a:off x="584200" y="3716704"/>
              <a:ext cx="479524" cy="786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53842" y="4200808"/>
              <a:ext cx="479524" cy="78640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8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643122" y="4318393"/>
              <a:ext cx="2452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60"/>
          <p:cNvGrpSpPr>
            <a:grpSpLocks/>
          </p:cNvGrpSpPr>
          <p:nvPr/>
        </p:nvGrpSpPr>
        <p:grpSpPr bwMode="auto">
          <a:xfrm>
            <a:off x="9928447" y="5631594"/>
            <a:ext cx="489538" cy="1316783"/>
            <a:chOff x="512536" y="3717805"/>
            <a:chExt cx="479525" cy="1286903"/>
          </a:xfrm>
        </p:grpSpPr>
        <p:sp>
          <p:nvSpPr>
            <p:cNvPr id="39" name="TextBox 38"/>
            <p:cNvSpPr txBox="1"/>
            <p:nvPr/>
          </p:nvSpPr>
          <p:spPr>
            <a:xfrm>
              <a:off x="512536" y="3717805"/>
              <a:ext cx="452186" cy="7232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5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2537" y="4218302"/>
              <a:ext cx="479524" cy="7864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8</a:t>
              </a:r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643123" y="4318393"/>
              <a:ext cx="2452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65"/>
          <p:cNvGrpSpPr>
            <a:grpSpLocks/>
          </p:cNvGrpSpPr>
          <p:nvPr/>
        </p:nvGrpSpPr>
        <p:grpSpPr bwMode="auto">
          <a:xfrm>
            <a:off x="6940410" y="1549320"/>
            <a:ext cx="4422069" cy="4412314"/>
            <a:chOff x="2413000" y="1274234"/>
            <a:chExt cx="4318000" cy="4309532"/>
          </a:xfrm>
        </p:grpSpPr>
        <p:sp>
          <p:nvSpPr>
            <p:cNvPr id="43" name="Пирог 42"/>
            <p:cNvSpPr/>
            <p:nvPr/>
          </p:nvSpPr>
          <p:spPr>
            <a:xfrm>
              <a:off x="2413000" y="1274234"/>
              <a:ext cx="4318000" cy="4309532"/>
            </a:xfrm>
            <a:prstGeom prst="pie">
              <a:avLst>
                <a:gd name="adj1" fmla="val 18914324"/>
                <a:gd name="adj2" fmla="val 1079330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  <p:sp>
          <p:nvSpPr>
            <p:cNvPr id="44" name="Пирог 43"/>
            <p:cNvSpPr/>
            <p:nvPr/>
          </p:nvSpPr>
          <p:spPr>
            <a:xfrm rot="13373404">
              <a:off x="2413000" y="1274234"/>
              <a:ext cx="4318000" cy="4309532"/>
            </a:xfrm>
            <a:prstGeom prst="pie">
              <a:avLst>
                <a:gd name="adj1" fmla="val 19050458"/>
                <a:gd name="adj2" fmla="val 553090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994">
                <a:solidFill>
                  <a:schemeClr val="tx1"/>
                </a:solidFill>
              </a:endParaRPr>
            </a:p>
          </p:txBody>
        </p:sp>
      </p:grpSp>
      <p:sp>
        <p:nvSpPr>
          <p:cNvPr id="45" name="Пирог 44"/>
          <p:cNvSpPr/>
          <p:nvPr/>
        </p:nvSpPr>
        <p:spPr>
          <a:xfrm>
            <a:off x="6940410" y="1549320"/>
            <a:ext cx="4422069" cy="4412314"/>
          </a:xfrm>
          <a:prstGeom prst="pie">
            <a:avLst>
              <a:gd name="adj1" fmla="val 18914324"/>
              <a:gd name="adj2" fmla="val 1620781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994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6971266" y="1575325"/>
            <a:ext cx="4422069" cy="44220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994">
              <a:solidFill>
                <a:schemeClr val="tx1"/>
              </a:solidFill>
            </a:endParaRPr>
          </a:p>
        </p:txBody>
      </p:sp>
      <p:grpSp>
        <p:nvGrpSpPr>
          <p:cNvPr id="47" name="Группа 31"/>
          <p:cNvGrpSpPr>
            <a:grpSpLocks/>
          </p:cNvGrpSpPr>
          <p:nvPr/>
        </p:nvGrpSpPr>
        <p:grpSpPr bwMode="auto">
          <a:xfrm>
            <a:off x="6940412" y="1548778"/>
            <a:ext cx="4452926" cy="4448617"/>
            <a:chOff x="2413000" y="1273706"/>
            <a:chExt cx="4348131" cy="4344457"/>
          </a:xfrm>
        </p:grpSpPr>
        <p:grpSp>
          <p:nvGrpSpPr>
            <p:cNvPr id="48" name="Группа 30"/>
            <p:cNvGrpSpPr>
              <a:grpSpLocks/>
            </p:cNvGrpSpPr>
            <p:nvPr/>
          </p:nvGrpSpPr>
          <p:grpSpPr bwMode="auto">
            <a:xfrm>
              <a:off x="2413000" y="1273706"/>
              <a:ext cx="4348131" cy="4344457"/>
              <a:chOff x="2413000" y="1273706"/>
              <a:chExt cx="4348131" cy="4344457"/>
            </a:xfrm>
          </p:grpSpPr>
          <p:cxnSp>
            <p:nvCxnSpPr>
              <p:cNvPr id="50" name="Прямая соединительная линия 49"/>
              <p:cNvCxnSpPr>
                <a:stCxn id="20" idx="3"/>
                <a:endCxn id="46" idx="4"/>
              </p:cNvCxnSpPr>
              <p:nvPr/>
            </p:nvCxnSpPr>
            <p:spPr>
              <a:xfrm rot="16200000" flipH="1">
                <a:off x="2414837" y="3430869"/>
                <a:ext cx="4344457" cy="3013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1" name="Прямая соединительная линия 50"/>
              <p:cNvCxnSpPr>
                <a:stCxn id="46" idx="6"/>
                <a:endCxn id="20" idx="2"/>
              </p:cNvCxnSpPr>
              <p:nvPr/>
            </p:nvCxnSpPr>
            <p:spPr>
              <a:xfrm flipH="1" flipV="1">
                <a:off x="2413000" y="3428736"/>
                <a:ext cx="4348131" cy="301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2" name="Прямая соединительная линия 51"/>
              <p:cNvCxnSpPr>
                <a:stCxn id="46" idx="7"/>
                <a:endCxn id="46" idx="3"/>
              </p:cNvCxnSpPr>
              <p:nvPr/>
            </p:nvCxnSpPr>
            <p:spPr>
              <a:xfrm rot="16200000" flipH="1" flipV="1">
                <a:off x="3075300" y="1932255"/>
                <a:ext cx="3053663" cy="30532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49" name="Прямая соединительная линия 48"/>
            <p:cNvCxnSpPr>
              <a:stCxn id="46" idx="1"/>
              <a:endCxn id="46" idx="5"/>
            </p:cNvCxnSpPr>
            <p:nvPr/>
          </p:nvCxnSpPr>
          <p:spPr>
            <a:xfrm rot="16200000" flipH="1">
              <a:off x="3075300" y="1932255"/>
              <a:ext cx="3053663" cy="305328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3" name="Группа 67"/>
          <p:cNvGrpSpPr>
            <a:grpSpLocks/>
          </p:cNvGrpSpPr>
          <p:nvPr/>
        </p:nvGrpSpPr>
        <p:grpSpPr bwMode="auto">
          <a:xfrm>
            <a:off x="7995505" y="5704755"/>
            <a:ext cx="509448" cy="1243623"/>
            <a:chOff x="522333" y="3758984"/>
            <a:chExt cx="496886" cy="1198193"/>
          </a:xfrm>
        </p:grpSpPr>
        <p:sp>
          <p:nvSpPr>
            <p:cNvPr id="54" name="TextBox 53"/>
            <p:cNvSpPr txBox="1"/>
            <p:nvPr/>
          </p:nvSpPr>
          <p:spPr>
            <a:xfrm>
              <a:off x="568975" y="3758984"/>
              <a:ext cx="450244" cy="71301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096" b="1" dirty="0"/>
                <a:t>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2333" y="4181907"/>
              <a:ext cx="477465" cy="7752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4506" b="1" dirty="0"/>
                <a:t>8</a:t>
              </a: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42870" y="4318179"/>
              <a:ext cx="245779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ая прямоугольная выноска 94"/>
          <p:cNvSpPr/>
          <p:nvPr/>
        </p:nvSpPr>
        <p:spPr>
          <a:xfrm>
            <a:off x="679529" y="3833625"/>
            <a:ext cx="4023785" cy="920052"/>
          </a:xfrm>
          <a:prstGeom prst="wedgeRoundRectCallout">
            <a:avLst>
              <a:gd name="adj1" fmla="val 63395"/>
              <a:gd name="adj2" fmla="val -411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994"/>
          </a:p>
        </p:txBody>
      </p:sp>
      <p:sp>
        <p:nvSpPr>
          <p:cNvPr id="96" name="Скругленная прямоугольная выноска 95"/>
          <p:cNvSpPr/>
          <p:nvPr/>
        </p:nvSpPr>
        <p:spPr>
          <a:xfrm>
            <a:off x="752689" y="1754129"/>
            <a:ext cx="4023785" cy="920052"/>
          </a:xfrm>
          <a:prstGeom prst="wedgeRoundRectCallout">
            <a:avLst>
              <a:gd name="adj1" fmla="val 65334"/>
              <a:gd name="adj2" fmla="val 3517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994"/>
          </a:p>
        </p:txBody>
      </p:sp>
      <p:sp>
        <p:nvSpPr>
          <p:cNvPr id="94" name="Скругленная прямоугольная выноска 93"/>
          <p:cNvSpPr/>
          <p:nvPr/>
        </p:nvSpPr>
        <p:spPr>
          <a:xfrm>
            <a:off x="7556544" y="2484280"/>
            <a:ext cx="4389584" cy="952524"/>
          </a:xfrm>
          <a:prstGeom prst="wedgeRoundRectCallout">
            <a:avLst>
              <a:gd name="adj1" fmla="val -66931"/>
              <a:gd name="adj2" fmla="val -214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994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-120485"/>
            <a:ext cx="12479338" cy="11802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KASRLAR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bject 3"/>
          <p:cNvSpPr txBox="1">
            <a:spLocks/>
          </p:cNvSpPr>
          <p:nvPr/>
        </p:nvSpPr>
        <p:spPr>
          <a:xfrm>
            <a:off x="3" y="757"/>
            <a:ext cx="12692819" cy="908591"/>
          </a:xfrm>
          <a:prstGeom prst="rect">
            <a:avLst/>
          </a:prstGeom>
        </p:spPr>
        <p:txBody>
          <a:bodyPr vert="horz" wrap="square" lIns="0" tIns="36720" rIns="0" bIns="0" rtlCol="0">
            <a:spAutoFit/>
          </a:bodyPr>
          <a:lstStyle/>
          <a:p>
            <a:pPr marL="28248" algn="ctr" defTabSz="960535">
              <a:spcBef>
                <a:spcPts val="289"/>
              </a:spcBef>
              <a:defRPr/>
            </a:pPr>
            <a:r>
              <a:rPr lang="en-US" sz="5043" b="1" kern="0" dirty="0">
                <a:solidFill>
                  <a:srgbClr val="002060"/>
                </a:solidFill>
                <a:latin typeface="Arial"/>
                <a:ea typeface="+mj-ea"/>
                <a:cs typeface="Arial"/>
              </a:rPr>
              <a:t>   </a:t>
            </a:r>
            <a:r>
              <a:rPr lang="en-US" sz="5530" b="1" kern="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 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9104285" y="5986017"/>
            <a:ext cx="650304" cy="66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994"/>
          </a:p>
        </p:txBody>
      </p:sp>
      <p:grpSp>
        <p:nvGrpSpPr>
          <p:cNvPr id="53" name="Группа 93"/>
          <p:cNvGrpSpPr>
            <a:grpSpLocks/>
          </p:cNvGrpSpPr>
          <p:nvPr/>
        </p:nvGrpSpPr>
        <p:grpSpPr bwMode="auto">
          <a:xfrm>
            <a:off x="5486972" y="1386885"/>
            <a:ext cx="1129775" cy="3565779"/>
            <a:chOff x="567822" y="2897147"/>
            <a:chExt cx="1104734" cy="3482144"/>
          </a:xfrm>
        </p:grpSpPr>
        <p:sp>
          <p:nvSpPr>
            <p:cNvPr id="57" name="TextBox 56"/>
            <p:cNvSpPr txBox="1"/>
            <p:nvPr/>
          </p:nvSpPr>
          <p:spPr>
            <a:xfrm>
              <a:off x="617169" y="2897147"/>
              <a:ext cx="952235" cy="19048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1777" b="1" dirty="0">
                  <a:ln w="1905"/>
                  <a:solidFill>
                    <a:schemeClr val="accent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7822" y="4111691"/>
              <a:ext cx="1104734" cy="22676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14134" b="1" dirty="0">
                  <a:ln w="1905"/>
                  <a:solidFill>
                    <a:schemeClr val="accent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4</a:t>
              </a: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659996" y="4532447"/>
              <a:ext cx="1001534" cy="7908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18"/>
          <p:cNvSpPr>
            <a:spLocks noChangeArrowheads="1"/>
          </p:cNvSpPr>
          <p:nvPr/>
        </p:nvSpPr>
        <p:spPr bwMode="auto">
          <a:xfrm>
            <a:off x="7410224" y="2439460"/>
            <a:ext cx="4535904" cy="96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530" b="1" i="1" dirty="0" err="1">
                <a:latin typeface="Arial" pitchFamily="34" charset="0"/>
                <a:cs typeface="Arial" pitchFamily="34" charset="0"/>
              </a:rPr>
              <a:t>oddiy</a:t>
            </a:r>
            <a:r>
              <a:rPr lang="en-US" sz="553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5530" b="1" i="1" dirty="0" err="1">
                <a:latin typeface="Arial" pitchFamily="34" charset="0"/>
                <a:cs typeface="Arial" pitchFamily="34" charset="0"/>
              </a:rPr>
              <a:t>kasr</a:t>
            </a:r>
            <a:endParaRPr lang="ru-RU" sz="553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Прямоугольник 18"/>
          <p:cNvSpPr>
            <a:spLocks noChangeArrowheads="1"/>
          </p:cNvSpPr>
          <p:nvPr/>
        </p:nvSpPr>
        <p:spPr bwMode="auto">
          <a:xfrm>
            <a:off x="1678321" y="1607812"/>
            <a:ext cx="2385628" cy="106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146" b="1" dirty="0" err="1">
                <a:latin typeface="Arial" pitchFamily="34" charset="0"/>
                <a:cs typeface="Arial" pitchFamily="34" charset="0"/>
              </a:rPr>
              <a:t>surati</a:t>
            </a:r>
            <a:endParaRPr lang="ru-RU" sz="6146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Прямоугольник 18"/>
          <p:cNvSpPr>
            <a:spLocks noChangeArrowheads="1"/>
          </p:cNvSpPr>
          <p:nvPr/>
        </p:nvSpPr>
        <p:spPr bwMode="auto">
          <a:xfrm>
            <a:off x="1231974" y="3713539"/>
            <a:ext cx="3014374" cy="1063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6146" b="1" dirty="0" err="1">
                <a:latin typeface="Arial" pitchFamily="34" charset="0"/>
                <a:cs typeface="Arial" pitchFamily="34" charset="0"/>
              </a:rPr>
              <a:t>maxraji</a:t>
            </a:r>
            <a:endParaRPr lang="ru-RU" sz="6146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087" y="55552"/>
            <a:ext cx="4628104" cy="106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46" b="1" kern="0" dirty="0">
                <a:solidFill>
                  <a:srgbClr val="FEFEFE"/>
                </a:solidFill>
                <a:latin typeface="Arial"/>
                <a:cs typeface="Arial"/>
              </a:rPr>
              <a:t>MISOLLAR </a:t>
            </a:r>
            <a:endParaRPr lang="ru-RU" sz="553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6157"/>
            <a:ext cx="12479338" cy="9660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sz="553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31157" y="-9043"/>
            <a:ext cx="10608161" cy="96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3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SONNING  QISMINI  TOPISH</a:t>
            </a:r>
            <a:endParaRPr lang="ru-RU" sz="553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0997" y="728075"/>
                <a:ext cx="12479338" cy="2275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96" dirty="0" smtClean="0"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Biror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a 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sonning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qismini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a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sonini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m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bo‘lib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 n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ko‘paytirish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kifoya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endParaRPr lang="ru-RU" sz="4096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7" y="728075"/>
                <a:ext cx="12479338" cy="2275559"/>
              </a:xfrm>
              <a:prstGeom prst="rect">
                <a:avLst/>
              </a:prstGeom>
              <a:blipFill rotWithShape="0">
                <a:blip r:embed="rId2"/>
                <a:stretch>
                  <a:fillRect l="-1759" b="-104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55176" y="2972240"/>
                <a:ext cx="9583925" cy="394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6" b="1" dirty="0" smtClean="0">
                    <a:latin typeface="Arial" pitchFamily="34" charset="0"/>
                    <a:cs typeface="Arial" pitchFamily="34" charset="0"/>
                  </a:rPr>
                  <a:t>Misol:</a:t>
                </a:r>
              </a:p>
              <a:p>
                <a:r>
                  <a:rPr lang="en-US" sz="4506" b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506" dirty="0" smtClean="0">
                    <a:latin typeface="Arial" pitchFamily="34" charset="0"/>
                    <a:cs typeface="Arial" pitchFamily="34" charset="0"/>
                  </a:rPr>
                  <a:t>120 </a:t>
                </a:r>
                <a:r>
                  <a:rPr lang="en-US" sz="4506" dirty="0" err="1" smtClean="0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4506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506" dirty="0" smtClean="0">
                    <a:latin typeface="Arial" pitchFamily="34" charset="0"/>
                    <a:cs typeface="Arial" pitchFamily="34" charset="0"/>
                  </a:rPr>
                  <a:t>  qismini  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toping.</a:t>
                </a:r>
              </a:p>
              <a:p>
                <a:pPr marL="760881" indent="-760881">
                  <a:lnSpc>
                    <a:spcPct val="150000"/>
                  </a:lnSpc>
                </a:pP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Yechish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:  120 : 6 · 5 = 20 · 5 = 100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50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    </a:t>
                </a:r>
                <a:r>
                  <a:rPr lang="en-US" sz="450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450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100</a:t>
                </a:r>
                <a:endParaRPr lang="ru-RU" sz="3994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76" y="2972240"/>
                <a:ext cx="9583925" cy="3943772"/>
              </a:xfrm>
              <a:prstGeom prst="rect">
                <a:avLst/>
              </a:prstGeom>
              <a:blipFill rotWithShape="0">
                <a:blip r:embed="rId3"/>
                <a:stretch>
                  <a:fillRect l="-2672" t="-3400" b="-3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087" y="55552"/>
            <a:ext cx="4628104" cy="106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46" b="1" kern="0" dirty="0">
                <a:solidFill>
                  <a:srgbClr val="FEFEFE"/>
                </a:solidFill>
                <a:latin typeface="Arial"/>
                <a:cs typeface="Arial"/>
              </a:rPr>
              <a:t>MISOLLAR </a:t>
            </a:r>
            <a:endParaRPr lang="ru-RU" sz="553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84593"/>
            <a:ext cx="12479338" cy="9660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sz="553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9529" y="-84593"/>
            <a:ext cx="10608161" cy="9660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3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MISOL</a:t>
            </a:r>
            <a:endParaRPr lang="ru-RU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0050" y="1168850"/>
                <a:ext cx="11486078" cy="482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146" dirty="0" smtClean="0">
                    <a:latin typeface="Arial" pitchFamily="34" charset="0"/>
                    <a:cs typeface="Arial" pitchFamily="34" charset="0"/>
                  </a:rPr>
                  <a:t>105 </a:t>
                </a:r>
                <a:r>
                  <a:rPr lang="en-US" sz="6146" dirty="0" err="1" smtClean="0">
                    <a:latin typeface="Arial" pitchFamily="34" charset="0"/>
                    <a:cs typeface="Arial" pitchFamily="34" charset="0"/>
                  </a:rPr>
                  <a:t>ning</a:t>
                </a:r>
                <a:r>
                  <a:rPr lang="en-US" sz="6146" dirty="0" smtClean="0">
                    <a:latin typeface="Arial" pitchFamily="34" charset="0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146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6146" dirty="0" err="1">
                    <a:latin typeface="Arial" pitchFamily="34" charset="0"/>
                    <a:cs typeface="Arial" pitchFamily="34" charset="0"/>
                  </a:rPr>
                  <a:t>qismini</a:t>
                </a:r>
                <a:r>
                  <a:rPr lang="en-US" sz="6146" dirty="0">
                    <a:latin typeface="Arial" pitchFamily="34" charset="0"/>
                    <a:cs typeface="Arial" pitchFamily="34" charset="0"/>
                  </a:rPr>
                  <a:t>  toping.</a:t>
                </a:r>
                <a:endParaRPr lang="en-US" sz="4916" dirty="0">
                  <a:latin typeface="Arial" pitchFamily="34" charset="0"/>
                  <a:cs typeface="Arial" pitchFamily="34" charset="0"/>
                </a:endParaRPr>
              </a:p>
              <a:p>
                <a:endParaRPr lang="en-US" sz="4916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Yechish</a:t>
                </a:r>
                <a:r>
                  <a:rPr lang="en-US" sz="5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  105 : 5 · 3 = 21 · 3 = 63</a:t>
                </a:r>
              </a:p>
              <a:p>
                <a:endParaRPr lang="en-US" sz="553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54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      </a:t>
                </a:r>
                <a:r>
                  <a:rPr lang="en-US" sz="54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54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5400" dirty="0">
                    <a:latin typeface="Arial" pitchFamily="34" charset="0"/>
                    <a:cs typeface="Arial" pitchFamily="34" charset="0"/>
                  </a:rPr>
                  <a:t> 63</a:t>
                </a:r>
                <a:endParaRPr lang="ru-RU" sz="3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0" y="1168850"/>
                <a:ext cx="11486078" cy="4824462"/>
              </a:xfrm>
              <a:prstGeom prst="rect">
                <a:avLst/>
              </a:prstGeom>
              <a:blipFill rotWithShape="0">
                <a:blip r:embed="rId2"/>
                <a:stretch>
                  <a:fillRect l="-3289" b="-64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333087" y="55552"/>
            <a:ext cx="4628104" cy="1063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146" b="1" kern="0" dirty="0">
                <a:solidFill>
                  <a:srgbClr val="FEFEFE"/>
                </a:solidFill>
                <a:latin typeface="Arial"/>
                <a:cs typeface="Arial"/>
              </a:rPr>
              <a:t>MISOLLAR </a:t>
            </a:r>
            <a:endParaRPr lang="ru-RU" sz="5530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-84593"/>
            <a:ext cx="12479338" cy="96607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ru-RU" sz="553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9375" y="-55231"/>
            <a:ext cx="11674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QISMIGA KO‘RA SONNI TOPISH</a:t>
            </a:r>
            <a:endParaRPr lang="ru-RU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3210" y="729892"/>
                <a:ext cx="11820900" cy="226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ru-RU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qismi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a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sonni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a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ni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n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bo‘lib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, m </a:t>
                </a:r>
                <a:r>
                  <a:rPr lang="en-US" sz="4096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096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ko‘paytirish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096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4096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.  </a:t>
                </a:r>
                <a:endParaRPr lang="ru-RU" sz="4096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10" y="729892"/>
                <a:ext cx="11820900" cy="2269211"/>
              </a:xfrm>
              <a:prstGeom prst="rect">
                <a:avLst/>
              </a:prstGeom>
              <a:blipFill rotWithShape="0">
                <a:blip r:embed="rId2"/>
                <a:stretch>
                  <a:fillRect l="-1856" r="-1856" b="-56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2690" y="2997844"/>
                <a:ext cx="11266599" cy="3929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506" b="1" dirty="0" smtClean="0">
                    <a:latin typeface="Arial" pitchFamily="34" charset="0"/>
                    <a:cs typeface="Arial" pitchFamily="34" charset="0"/>
                  </a:rPr>
                  <a:t>Misol</a:t>
                </a:r>
                <a:endParaRPr lang="en-US" sz="4506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506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506" dirty="0" smtClean="0">
                    <a:latin typeface="Arial" pitchFamily="34" charset="0"/>
                    <a:cs typeface="Arial" pitchFamily="34" charset="0"/>
                  </a:rPr>
                  <a:t> qismi   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18 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 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teng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4506" dirty="0" err="1">
                    <a:latin typeface="Arial" pitchFamily="34" charset="0"/>
                    <a:cs typeface="Arial" pitchFamily="34" charset="0"/>
                  </a:rPr>
                  <a:t>sonni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 toping.</a:t>
                </a:r>
              </a:p>
              <a:p>
                <a:pPr marL="760881" indent="-760881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  18 : 3 · 7 = 6 · 7 =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           </a:t>
                </a:r>
                <a:r>
                  <a:rPr lang="en-US" sz="4000" b="1" dirty="0" err="1" smtClean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4000" b="1" dirty="0">
                    <a:solidFill>
                      <a:schemeClr val="tx2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r>
                  <a:rPr lang="en-US" sz="40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4506" dirty="0">
                    <a:latin typeface="Arial" pitchFamily="34" charset="0"/>
                    <a:cs typeface="Arial" pitchFamily="34" charset="0"/>
                  </a:rPr>
                  <a:t>42</a:t>
                </a:r>
                <a:endParaRPr lang="ru-RU" sz="3994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690" y="2997844"/>
                <a:ext cx="11266599" cy="3929987"/>
              </a:xfrm>
              <a:prstGeom prst="rect">
                <a:avLst/>
              </a:prstGeom>
              <a:blipFill rotWithShape="0">
                <a:blip r:embed="rId3"/>
                <a:stretch>
                  <a:fillRect l="-2271" t="-3261" b="-3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3669</TotalTime>
  <Words>258</Words>
  <Application>Microsoft Office PowerPoint</Application>
  <PresentationFormat>Произвольный</PresentationFormat>
  <Paragraphs>109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Office Theme</vt:lpstr>
      <vt:lpstr>Лист Microsoft Excel 97-2003</vt:lpstr>
      <vt:lpstr>MATEMATIKA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MASALA</vt:lpstr>
      <vt:lpstr>Презентация PowerPoint</vt:lpstr>
      <vt:lpstr> MUSTAQIL BAJARISH UCHUN TOPSHIRIQLAR: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Пользователь</cp:lastModifiedBy>
  <cp:revision>372</cp:revision>
  <dcterms:created xsi:type="dcterms:W3CDTF">2020-04-09T07:32:19Z</dcterms:created>
  <dcterms:modified xsi:type="dcterms:W3CDTF">2021-03-15T06:32:52Z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