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334" r:id="rId2"/>
    <p:sldId id="318" r:id="rId3"/>
    <p:sldId id="329" r:id="rId4"/>
    <p:sldId id="326" r:id="rId5"/>
    <p:sldId id="327" r:id="rId6"/>
    <p:sldId id="324" r:id="rId7"/>
    <p:sldId id="321" r:id="rId8"/>
    <p:sldId id="331" r:id="rId9"/>
    <p:sldId id="332" r:id="rId10"/>
    <p:sldId id="323" r:id="rId11"/>
    <p:sldId id="330" r:id="rId12"/>
    <p:sldId id="335" r:id="rId13"/>
    <p:sldId id="336" r:id="rId14"/>
    <p:sldId id="295" r:id="rId15"/>
    <p:sldId id="310" r:id="rId16"/>
    <p:sldId id="333" r:id="rId17"/>
    <p:sldId id="307" r:id="rId18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409" autoAdjust="0"/>
  </p:normalViewPr>
  <p:slideViewPr>
    <p:cSldViewPr>
      <p:cViewPr varScale="1">
        <p:scale>
          <a:sx n="57" d="100"/>
          <a:sy n="57" d="100"/>
        </p:scale>
        <p:origin x="812" y="52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15.03.2021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774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748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801813" y="242888"/>
            <a:ext cx="2162175" cy="12176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123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20977" y="0"/>
            <a:ext cx="11380623" cy="72009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7483" tIns="58742" rIns="117483" bIns="58742" anchor="ctr"/>
          <a:lstStyle/>
          <a:p>
            <a:pPr algn="ctr" eaLnBrk="1" latinLnBrk="0" hangingPunct="1"/>
            <a:endParaRPr kumimoji="0" lang="en-US" sz="4202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8508B-A92E-4EF8-8F39-7028F24A482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420978" y="-57"/>
            <a:ext cx="102413" cy="7200957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7483" tIns="58742" rIns="117483" bIns="58742" anchor="ctr"/>
          <a:lstStyle/>
          <a:p>
            <a:pPr algn="ctr" eaLnBrk="1" latinLnBrk="0" hangingPunct="1"/>
            <a:endParaRPr kumimoji="0" lang="en-US" sz="4202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9851" y="288036"/>
            <a:ext cx="10497312" cy="407804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80E5C6-665C-4DA8-A2A3-0CA8014EDDD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71" y="-298762"/>
            <a:ext cx="12788369" cy="240483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8440" y="294998"/>
            <a:ext cx="7001522" cy="1237173"/>
          </a:xfrm>
          <a:prstGeom prst="rect">
            <a:avLst/>
          </a:prstGeom>
        </p:spPr>
        <p:txBody>
          <a:bodyPr vert="horz" wrap="square" lIns="0" tIns="32821" rIns="0" bIns="0" rtlCol="0">
            <a:spAutoFit/>
          </a:bodyPr>
          <a:lstStyle/>
          <a:p>
            <a:pPr marL="28542" algn="ctr">
              <a:spcBef>
                <a:spcPts val="257"/>
              </a:spcBef>
            </a:pPr>
            <a:r>
              <a:rPr lang="en-US" sz="7640" spc="11" dirty="0"/>
              <a:t>MATEMATIKA</a:t>
            </a:r>
            <a:endParaRPr lang="en-US" sz="7640" dirty="0"/>
          </a:p>
        </p:txBody>
      </p:sp>
      <p:sp>
        <p:nvSpPr>
          <p:cNvPr id="4" name="object 4"/>
          <p:cNvSpPr txBox="1"/>
          <p:nvPr/>
        </p:nvSpPr>
        <p:spPr>
          <a:xfrm>
            <a:off x="1216224" y="2448322"/>
            <a:ext cx="11294756" cy="2801691"/>
          </a:xfrm>
          <a:prstGeom prst="rect">
            <a:avLst/>
          </a:prstGeom>
        </p:spPr>
        <p:txBody>
          <a:bodyPr vert="horz" wrap="square" lIns="0" tIns="31395" rIns="0" bIns="0" rtlCol="0">
            <a:spAutoFit/>
          </a:bodyPr>
          <a:lstStyle/>
          <a:p>
            <a:pPr marL="41384" algn="ctr">
              <a:spcBef>
                <a:spcPts val="246"/>
              </a:spcBef>
            </a:pPr>
            <a:r>
              <a:rPr lang="en-US" sz="6000" b="1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r>
              <a:rPr lang="en-US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TO‘G‘RI BURCHAKLI PARALLELEPIPED VA KUBGA DOIR MASALALAR</a:t>
            </a:r>
            <a:endParaRPr lang="en-US" sz="6304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62177" y="4747741"/>
            <a:ext cx="782220" cy="186648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grpSp>
        <p:nvGrpSpPr>
          <p:cNvPr id="7" name="object 7"/>
          <p:cNvGrpSpPr/>
          <p:nvPr/>
        </p:nvGrpSpPr>
        <p:grpSpPr>
          <a:xfrm>
            <a:off x="1041909" y="247796"/>
            <a:ext cx="11088576" cy="1276535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4139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137104" y="144066"/>
            <a:ext cx="3310651" cy="1258484"/>
          </a:xfrm>
          <a:prstGeom prst="rect">
            <a:avLst/>
          </a:prstGeom>
        </p:spPr>
        <p:txBody>
          <a:bodyPr vert="horz" wrap="square" lIns="0" tIns="27113" rIns="0" bIns="0" rtlCol="0">
            <a:spAutoFit/>
          </a:bodyPr>
          <a:lstStyle/>
          <a:p>
            <a:pPr algn="ctr">
              <a:spcBef>
                <a:spcPts val="214"/>
              </a:spcBef>
            </a:pPr>
            <a:r>
              <a:rPr lang="en-US" sz="8000" b="1" spc="-1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6000" b="1" spc="-11" dirty="0" smtClean="0">
                <a:solidFill>
                  <a:schemeClr val="bg1"/>
                </a:solidFill>
                <a:latin typeface="Arial"/>
                <a:cs typeface="Arial"/>
              </a:rPr>
              <a:t>5-</a:t>
            </a:r>
            <a:r>
              <a:rPr sz="6000" b="1" spc="-11" dirty="0" smtClean="0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6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333235" y="2381313"/>
            <a:ext cx="810981" cy="179952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</p:spTree>
    <p:extLst>
      <p:ext uri="{BB962C8B-B14F-4D97-AF65-F5344CB8AC3E}">
        <p14:creationId xmlns:p14="http://schemas.microsoft.com/office/powerpoint/2010/main" val="369559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46760" y="324445"/>
            <a:ext cx="3307080" cy="3103584"/>
            <a:chOff x="1104" y="1200"/>
            <a:chExt cx="2928" cy="2544"/>
          </a:xfrm>
        </p:grpSpPr>
        <p:sp>
          <p:nvSpPr>
            <p:cNvPr id="15427" name="AutoShape 3"/>
            <p:cNvSpPr>
              <a:spLocks noChangeArrowheads="1"/>
            </p:cNvSpPr>
            <p:nvPr/>
          </p:nvSpPr>
          <p:spPr bwMode="auto">
            <a:xfrm>
              <a:off x="1104" y="1200"/>
              <a:ext cx="2928" cy="2544"/>
            </a:xfrm>
            <a:prstGeom prst="cube">
              <a:avLst>
                <a:gd name="adj" fmla="val 25000"/>
              </a:avLst>
            </a:prstGeom>
            <a:noFill/>
            <a:ln w="38100">
              <a:solidFill>
                <a:srgbClr val="00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28" name="Freeform 4"/>
            <p:cNvSpPr>
              <a:spLocks/>
            </p:cNvSpPr>
            <p:nvPr/>
          </p:nvSpPr>
          <p:spPr bwMode="auto">
            <a:xfrm>
              <a:off x="1736" y="1208"/>
              <a:ext cx="1" cy="368"/>
            </a:xfrm>
            <a:custGeom>
              <a:avLst/>
              <a:gdLst>
                <a:gd name="T0" fmla="*/ 0 w 1"/>
                <a:gd name="T1" fmla="*/ 0 h 368"/>
                <a:gd name="T2" fmla="*/ 0 w 1"/>
                <a:gd name="T3" fmla="*/ 368 h 368"/>
                <a:gd name="T4" fmla="*/ 0 60000 65536"/>
                <a:gd name="T5" fmla="*/ 0 60000 65536"/>
                <a:gd name="T6" fmla="*/ 0 w 1"/>
                <a:gd name="T7" fmla="*/ 0 h 368"/>
                <a:gd name="T8" fmla="*/ 1 w 1"/>
                <a:gd name="T9" fmla="*/ 368 h 3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68">
                  <a:moveTo>
                    <a:pt x="0" y="0"/>
                  </a:moveTo>
                  <a:lnTo>
                    <a:pt x="0" y="368"/>
                  </a:lnTo>
                </a:path>
              </a:pathLst>
            </a:cu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29" name="Line 5"/>
            <p:cNvSpPr>
              <a:spLocks noChangeShapeType="1"/>
            </p:cNvSpPr>
            <p:nvPr/>
          </p:nvSpPr>
          <p:spPr bwMode="auto">
            <a:xfrm>
              <a:off x="1728" y="1728"/>
              <a:ext cx="0" cy="384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30" name="Line 6"/>
            <p:cNvSpPr>
              <a:spLocks noChangeShapeType="1"/>
            </p:cNvSpPr>
            <p:nvPr/>
          </p:nvSpPr>
          <p:spPr bwMode="auto">
            <a:xfrm>
              <a:off x="1728" y="2304"/>
              <a:ext cx="0" cy="384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31" name="Line 7"/>
            <p:cNvSpPr>
              <a:spLocks noChangeShapeType="1"/>
            </p:cNvSpPr>
            <p:nvPr/>
          </p:nvSpPr>
          <p:spPr bwMode="auto">
            <a:xfrm flipH="1">
              <a:off x="3696" y="3120"/>
              <a:ext cx="336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32" name="Line 8"/>
            <p:cNvSpPr>
              <a:spLocks noChangeShapeType="1"/>
            </p:cNvSpPr>
            <p:nvPr/>
          </p:nvSpPr>
          <p:spPr bwMode="auto">
            <a:xfrm flipH="1">
              <a:off x="2928" y="3120"/>
              <a:ext cx="432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33" name="Line 9"/>
            <p:cNvSpPr>
              <a:spLocks noChangeShapeType="1"/>
            </p:cNvSpPr>
            <p:nvPr/>
          </p:nvSpPr>
          <p:spPr bwMode="auto">
            <a:xfrm flipH="1">
              <a:off x="2064" y="3120"/>
              <a:ext cx="624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34" name="Line 10"/>
            <p:cNvSpPr>
              <a:spLocks noChangeShapeType="1"/>
            </p:cNvSpPr>
            <p:nvPr/>
          </p:nvSpPr>
          <p:spPr bwMode="auto">
            <a:xfrm flipH="1">
              <a:off x="1728" y="3120"/>
              <a:ext cx="144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35" name="Freeform 11"/>
            <p:cNvSpPr>
              <a:spLocks/>
            </p:cNvSpPr>
            <p:nvPr/>
          </p:nvSpPr>
          <p:spPr bwMode="auto">
            <a:xfrm>
              <a:off x="1728" y="2832"/>
              <a:ext cx="1" cy="292"/>
            </a:xfrm>
            <a:custGeom>
              <a:avLst/>
              <a:gdLst>
                <a:gd name="T0" fmla="*/ 0 w 1"/>
                <a:gd name="T1" fmla="*/ 0 h 292"/>
                <a:gd name="T2" fmla="*/ 0 w 1"/>
                <a:gd name="T3" fmla="*/ 292 h 292"/>
                <a:gd name="T4" fmla="*/ 0 60000 65536"/>
                <a:gd name="T5" fmla="*/ 0 60000 65536"/>
                <a:gd name="T6" fmla="*/ 0 w 1"/>
                <a:gd name="T7" fmla="*/ 0 h 292"/>
                <a:gd name="T8" fmla="*/ 1 w 1"/>
                <a:gd name="T9" fmla="*/ 292 h 29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92">
                  <a:moveTo>
                    <a:pt x="0" y="0"/>
                  </a:moveTo>
                  <a:lnTo>
                    <a:pt x="0" y="292"/>
                  </a:lnTo>
                </a:path>
              </a:pathLst>
            </a:cu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36" name="Line 12"/>
            <p:cNvSpPr>
              <a:spLocks noChangeShapeType="1"/>
            </p:cNvSpPr>
            <p:nvPr/>
          </p:nvSpPr>
          <p:spPr bwMode="auto">
            <a:xfrm flipH="1">
              <a:off x="1440" y="3120"/>
              <a:ext cx="288" cy="288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37" name="Line 13"/>
            <p:cNvSpPr>
              <a:spLocks noChangeShapeType="1"/>
            </p:cNvSpPr>
            <p:nvPr/>
          </p:nvSpPr>
          <p:spPr bwMode="auto">
            <a:xfrm flipV="1">
              <a:off x="1104" y="3504"/>
              <a:ext cx="240" cy="24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</p:grpSp>
      <p:sp>
        <p:nvSpPr>
          <p:cNvPr id="9222" name="AutoShape 25"/>
          <p:cNvSpPr>
            <a:spLocks noChangeArrowheads="1"/>
          </p:cNvSpPr>
          <p:nvPr/>
        </p:nvSpPr>
        <p:spPr bwMode="auto">
          <a:xfrm>
            <a:off x="627724" y="3292553"/>
            <a:ext cx="213360" cy="172421"/>
          </a:xfrm>
          <a:prstGeom prst="flowChartConnector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9223" name="AutoShape 26"/>
          <p:cNvSpPr>
            <a:spLocks noChangeArrowheads="1"/>
          </p:cNvSpPr>
          <p:nvPr/>
        </p:nvSpPr>
        <p:spPr bwMode="auto">
          <a:xfrm>
            <a:off x="1320493" y="2565922"/>
            <a:ext cx="213360" cy="172421"/>
          </a:xfrm>
          <a:prstGeom prst="flowChartConnector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9224" name="AutoShape 27"/>
          <p:cNvSpPr>
            <a:spLocks noChangeArrowheads="1"/>
          </p:cNvSpPr>
          <p:nvPr/>
        </p:nvSpPr>
        <p:spPr bwMode="auto">
          <a:xfrm>
            <a:off x="1386840" y="238234"/>
            <a:ext cx="213360" cy="172421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9225" name="AutoShape 28"/>
          <p:cNvSpPr>
            <a:spLocks noChangeArrowheads="1"/>
          </p:cNvSpPr>
          <p:nvPr/>
        </p:nvSpPr>
        <p:spPr bwMode="auto">
          <a:xfrm>
            <a:off x="722261" y="964850"/>
            <a:ext cx="213360" cy="172421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9226" name="AutoShape 29"/>
          <p:cNvSpPr>
            <a:spLocks noChangeArrowheads="1"/>
          </p:cNvSpPr>
          <p:nvPr/>
        </p:nvSpPr>
        <p:spPr bwMode="auto">
          <a:xfrm>
            <a:off x="3878210" y="272081"/>
            <a:ext cx="213360" cy="172421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9227" name="AutoShape 30"/>
          <p:cNvSpPr>
            <a:spLocks noChangeArrowheads="1"/>
          </p:cNvSpPr>
          <p:nvPr/>
        </p:nvSpPr>
        <p:spPr bwMode="auto">
          <a:xfrm>
            <a:off x="3090903" y="983322"/>
            <a:ext cx="213360" cy="172421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9228" name="AutoShape 31"/>
          <p:cNvSpPr>
            <a:spLocks noChangeArrowheads="1"/>
          </p:cNvSpPr>
          <p:nvPr/>
        </p:nvSpPr>
        <p:spPr bwMode="auto">
          <a:xfrm>
            <a:off x="3860646" y="2599784"/>
            <a:ext cx="213360" cy="172421"/>
          </a:xfrm>
          <a:prstGeom prst="flowChartConnector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9229" name="AutoShape 32"/>
          <p:cNvSpPr>
            <a:spLocks noChangeArrowheads="1"/>
          </p:cNvSpPr>
          <p:nvPr/>
        </p:nvSpPr>
        <p:spPr bwMode="auto">
          <a:xfrm>
            <a:off x="3093721" y="3341818"/>
            <a:ext cx="213360" cy="172421"/>
          </a:xfrm>
          <a:prstGeom prst="flowChartConnector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grpSp>
        <p:nvGrpSpPr>
          <p:cNvPr id="3" name="Group 78"/>
          <p:cNvGrpSpPr>
            <a:grpSpLocks/>
          </p:cNvGrpSpPr>
          <p:nvPr/>
        </p:nvGrpSpPr>
        <p:grpSpPr bwMode="auto">
          <a:xfrm rot="5400000" flipH="1">
            <a:off x="5232622" y="425822"/>
            <a:ext cx="3189795" cy="2987040"/>
            <a:chOff x="1104" y="1200"/>
            <a:chExt cx="2928" cy="2544"/>
          </a:xfrm>
        </p:grpSpPr>
        <p:sp>
          <p:nvSpPr>
            <p:cNvPr id="15416" name="AutoShape 79"/>
            <p:cNvSpPr>
              <a:spLocks noChangeArrowheads="1"/>
            </p:cNvSpPr>
            <p:nvPr/>
          </p:nvSpPr>
          <p:spPr bwMode="auto">
            <a:xfrm>
              <a:off x="1104" y="1200"/>
              <a:ext cx="2928" cy="2544"/>
            </a:xfrm>
            <a:prstGeom prst="cube">
              <a:avLst>
                <a:gd name="adj" fmla="val 25000"/>
              </a:avLst>
            </a:prstGeom>
            <a:noFill/>
            <a:ln w="38100">
              <a:solidFill>
                <a:srgbClr val="00206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17" name="Freeform 80"/>
            <p:cNvSpPr>
              <a:spLocks/>
            </p:cNvSpPr>
            <p:nvPr/>
          </p:nvSpPr>
          <p:spPr bwMode="auto">
            <a:xfrm>
              <a:off x="1736" y="1208"/>
              <a:ext cx="1" cy="368"/>
            </a:xfrm>
            <a:custGeom>
              <a:avLst/>
              <a:gdLst>
                <a:gd name="T0" fmla="*/ 0 w 1"/>
                <a:gd name="T1" fmla="*/ 0 h 368"/>
                <a:gd name="T2" fmla="*/ 0 w 1"/>
                <a:gd name="T3" fmla="*/ 368 h 368"/>
                <a:gd name="T4" fmla="*/ 0 60000 65536"/>
                <a:gd name="T5" fmla="*/ 0 60000 65536"/>
                <a:gd name="T6" fmla="*/ 0 w 1"/>
                <a:gd name="T7" fmla="*/ 0 h 368"/>
                <a:gd name="T8" fmla="*/ 1 w 1"/>
                <a:gd name="T9" fmla="*/ 368 h 3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68">
                  <a:moveTo>
                    <a:pt x="0" y="0"/>
                  </a:moveTo>
                  <a:lnTo>
                    <a:pt x="0" y="368"/>
                  </a:lnTo>
                </a:path>
              </a:pathLst>
            </a:custGeom>
            <a:noFill/>
            <a:ln w="38100">
              <a:solidFill>
                <a:srgbClr val="00206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18" name="Line 81"/>
            <p:cNvSpPr>
              <a:spLocks noChangeShapeType="1"/>
            </p:cNvSpPr>
            <p:nvPr/>
          </p:nvSpPr>
          <p:spPr bwMode="auto">
            <a:xfrm>
              <a:off x="1728" y="1728"/>
              <a:ext cx="0" cy="384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19" name="Line 82"/>
            <p:cNvSpPr>
              <a:spLocks noChangeShapeType="1"/>
            </p:cNvSpPr>
            <p:nvPr/>
          </p:nvSpPr>
          <p:spPr bwMode="auto">
            <a:xfrm>
              <a:off x="1728" y="2304"/>
              <a:ext cx="0" cy="384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20" name="Line 83"/>
            <p:cNvSpPr>
              <a:spLocks noChangeShapeType="1"/>
            </p:cNvSpPr>
            <p:nvPr/>
          </p:nvSpPr>
          <p:spPr bwMode="auto">
            <a:xfrm flipH="1">
              <a:off x="3696" y="3120"/>
              <a:ext cx="336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21" name="Line 84"/>
            <p:cNvSpPr>
              <a:spLocks noChangeShapeType="1"/>
            </p:cNvSpPr>
            <p:nvPr/>
          </p:nvSpPr>
          <p:spPr bwMode="auto">
            <a:xfrm flipH="1">
              <a:off x="2928" y="3120"/>
              <a:ext cx="432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22" name="Line 85"/>
            <p:cNvSpPr>
              <a:spLocks noChangeShapeType="1"/>
            </p:cNvSpPr>
            <p:nvPr/>
          </p:nvSpPr>
          <p:spPr bwMode="auto">
            <a:xfrm flipH="1">
              <a:off x="2064" y="3120"/>
              <a:ext cx="624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23" name="Line 86"/>
            <p:cNvSpPr>
              <a:spLocks noChangeShapeType="1"/>
            </p:cNvSpPr>
            <p:nvPr/>
          </p:nvSpPr>
          <p:spPr bwMode="auto">
            <a:xfrm flipH="1">
              <a:off x="1728" y="3120"/>
              <a:ext cx="144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24" name="Freeform 87"/>
            <p:cNvSpPr>
              <a:spLocks/>
            </p:cNvSpPr>
            <p:nvPr/>
          </p:nvSpPr>
          <p:spPr bwMode="auto">
            <a:xfrm>
              <a:off x="1728" y="2832"/>
              <a:ext cx="1" cy="292"/>
            </a:xfrm>
            <a:custGeom>
              <a:avLst/>
              <a:gdLst>
                <a:gd name="T0" fmla="*/ 0 w 1"/>
                <a:gd name="T1" fmla="*/ 0 h 292"/>
                <a:gd name="T2" fmla="*/ 0 w 1"/>
                <a:gd name="T3" fmla="*/ 292 h 292"/>
                <a:gd name="T4" fmla="*/ 0 60000 65536"/>
                <a:gd name="T5" fmla="*/ 0 60000 65536"/>
                <a:gd name="T6" fmla="*/ 0 w 1"/>
                <a:gd name="T7" fmla="*/ 0 h 292"/>
                <a:gd name="T8" fmla="*/ 1 w 1"/>
                <a:gd name="T9" fmla="*/ 292 h 29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92">
                  <a:moveTo>
                    <a:pt x="0" y="0"/>
                  </a:moveTo>
                  <a:lnTo>
                    <a:pt x="0" y="292"/>
                  </a:lnTo>
                </a:path>
              </a:pathLst>
            </a:custGeom>
            <a:noFill/>
            <a:ln w="38100">
              <a:solidFill>
                <a:srgbClr val="00206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25" name="Line 88"/>
            <p:cNvSpPr>
              <a:spLocks noChangeShapeType="1"/>
            </p:cNvSpPr>
            <p:nvPr/>
          </p:nvSpPr>
          <p:spPr bwMode="auto">
            <a:xfrm flipH="1">
              <a:off x="1440" y="3120"/>
              <a:ext cx="288" cy="288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26" name="Line 89"/>
            <p:cNvSpPr>
              <a:spLocks noChangeShapeType="1"/>
            </p:cNvSpPr>
            <p:nvPr/>
          </p:nvSpPr>
          <p:spPr bwMode="auto">
            <a:xfrm flipV="1">
              <a:off x="1104" y="3504"/>
              <a:ext cx="240" cy="24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</p:grpSp>
      <p:cxnSp>
        <p:nvCxnSpPr>
          <p:cNvPr id="62" name="Прямая соединительная линия 61"/>
          <p:cNvCxnSpPr>
            <a:stCxn id="15426" idx="0"/>
          </p:cNvCxnSpPr>
          <p:nvPr/>
        </p:nvCxnSpPr>
        <p:spPr>
          <a:xfrm>
            <a:off x="5334000" y="3514240"/>
            <a:ext cx="2240280" cy="179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>
            <a:stCxn id="15424" idx="1"/>
          </p:cNvCxnSpPr>
          <p:nvPr/>
        </p:nvCxnSpPr>
        <p:spPr>
          <a:xfrm rot="5400000" flipH="1" flipV="1">
            <a:off x="7186623" y="1700913"/>
            <a:ext cx="10776" cy="225806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>
            <a:endCxn id="15417" idx="0"/>
          </p:cNvCxnSpPr>
          <p:nvPr/>
        </p:nvCxnSpPr>
        <p:spPr>
          <a:xfrm flipV="1">
            <a:off x="7574280" y="2825733"/>
            <a:ext cx="737367" cy="68850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flipV="1">
            <a:off x="5334001" y="2824555"/>
            <a:ext cx="733425" cy="67890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5323160" y="1060297"/>
            <a:ext cx="2240280" cy="1796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5400000" flipH="1" flipV="1">
            <a:off x="7204402" y="-799197"/>
            <a:ext cx="10776" cy="225806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 flipV="1">
            <a:off x="7632390" y="324444"/>
            <a:ext cx="688651" cy="658878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flipV="1">
            <a:off x="5400134" y="324447"/>
            <a:ext cx="680627" cy="658875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>
            <a:endCxn id="15426" idx="0"/>
          </p:cNvCxnSpPr>
          <p:nvPr/>
        </p:nvCxnSpPr>
        <p:spPr>
          <a:xfrm rot="16200000" flipH="1">
            <a:off x="4101608" y="2281848"/>
            <a:ext cx="2453941" cy="10841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rot="16200000" flipH="1">
            <a:off x="6337878" y="2277836"/>
            <a:ext cx="2453942" cy="18866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 rot="5400000">
            <a:off x="7028991" y="1616494"/>
            <a:ext cx="2586320" cy="222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rot="5400000">
            <a:off x="4788711" y="1616494"/>
            <a:ext cx="2586320" cy="222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8"/>
          <p:cNvGrpSpPr>
            <a:grpSpLocks/>
          </p:cNvGrpSpPr>
          <p:nvPr/>
        </p:nvGrpSpPr>
        <p:grpSpPr bwMode="auto">
          <a:xfrm rot="5400000" flipH="1">
            <a:off x="9479460" y="425717"/>
            <a:ext cx="3017373" cy="2987253"/>
            <a:chOff x="1104" y="1200"/>
            <a:chExt cx="2928" cy="2544"/>
          </a:xfrm>
        </p:grpSpPr>
        <p:sp>
          <p:nvSpPr>
            <p:cNvPr id="7" name="AutoShape 79"/>
            <p:cNvSpPr>
              <a:spLocks noChangeArrowheads="1"/>
            </p:cNvSpPr>
            <p:nvPr/>
          </p:nvSpPr>
          <p:spPr bwMode="auto">
            <a:xfrm>
              <a:off x="1104" y="1200"/>
              <a:ext cx="2928" cy="2544"/>
            </a:xfrm>
            <a:prstGeom prst="cube">
              <a:avLst>
                <a:gd name="adj" fmla="val 25000"/>
              </a:avLst>
            </a:prstGeom>
            <a:noFill/>
            <a:ln w="38100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8" name="Freeform 80"/>
            <p:cNvSpPr>
              <a:spLocks/>
            </p:cNvSpPr>
            <p:nvPr/>
          </p:nvSpPr>
          <p:spPr bwMode="auto">
            <a:xfrm>
              <a:off x="1736" y="1208"/>
              <a:ext cx="1" cy="368"/>
            </a:xfrm>
            <a:custGeom>
              <a:avLst/>
              <a:gdLst>
                <a:gd name="T0" fmla="*/ 0 w 1"/>
                <a:gd name="T1" fmla="*/ 0 h 368"/>
                <a:gd name="T2" fmla="*/ 0 w 1"/>
                <a:gd name="T3" fmla="*/ 368 h 368"/>
                <a:gd name="T4" fmla="*/ 0 60000 65536"/>
                <a:gd name="T5" fmla="*/ 0 60000 65536"/>
                <a:gd name="T6" fmla="*/ 0 w 1"/>
                <a:gd name="T7" fmla="*/ 0 h 368"/>
                <a:gd name="T8" fmla="*/ 1 w 1"/>
                <a:gd name="T9" fmla="*/ 368 h 3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68">
                  <a:moveTo>
                    <a:pt x="0" y="0"/>
                  </a:moveTo>
                  <a:lnTo>
                    <a:pt x="0" y="368"/>
                  </a:lnTo>
                </a:path>
              </a:pathLst>
            </a:custGeom>
            <a:noFill/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07" name="Line 81"/>
            <p:cNvSpPr>
              <a:spLocks noChangeShapeType="1"/>
            </p:cNvSpPr>
            <p:nvPr/>
          </p:nvSpPr>
          <p:spPr bwMode="auto">
            <a:xfrm>
              <a:off x="1728" y="1728"/>
              <a:ext cx="0" cy="38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08" name="Line 82"/>
            <p:cNvSpPr>
              <a:spLocks noChangeShapeType="1"/>
            </p:cNvSpPr>
            <p:nvPr/>
          </p:nvSpPr>
          <p:spPr bwMode="auto">
            <a:xfrm>
              <a:off x="1728" y="2304"/>
              <a:ext cx="0" cy="38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09" name="Line 83"/>
            <p:cNvSpPr>
              <a:spLocks noChangeShapeType="1"/>
            </p:cNvSpPr>
            <p:nvPr/>
          </p:nvSpPr>
          <p:spPr bwMode="auto">
            <a:xfrm flipH="1">
              <a:off x="3696" y="3120"/>
              <a:ext cx="336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10" name="Line 84"/>
            <p:cNvSpPr>
              <a:spLocks noChangeShapeType="1"/>
            </p:cNvSpPr>
            <p:nvPr/>
          </p:nvSpPr>
          <p:spPr bwMode="auto">
            <a:xfrm flipH="1">
              <a:off x="2928" y="3120"/>
              <a:ext cx="432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11" name="Line 85"/>
            <p:cNvSpPr>
              <a:spLocks noChangeShapeType="1"/>
            </p:cNvSpPr>
            <p:nvPr/>
          </p:nvSpPr>
          <p:spPr bwMode="auto">
            <a:xfrm flipH="1">
              <a:off x="2064" y="3120"/>
              <a:ext cx="624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12" name="Line 86"/>
            <p:cNvSpPr>
              <a:spLocks noChangeShapeType="1"/>
            </p:cNvSpPr>
            <p:nvPr/>
          </p:nvSpPr>
          <p:spPr bwMode="auto">
            <a:xfrm flipH="1">
              <a:off x="1728" y="3120"/>
              <a:ext cx="144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13" name="Freeform 87"/>
            <p:cNvSpPr>
              <a:spLocks/>
            </p:cNvSpPr>
            <p:nvPr/>
          </p:nvSpPr>
          <p:spPr bwMode="auto">
            <a:xfrm>
              <a:off x="1728" y="2832"/>
              <a:ext cx="1" cy="292"/>
            </a:xfrm>
            <a:custGeom>
              <a:avLst/>
              <a:gdLst>
                <a:gd name="T0" fmla="*/ 0 w 1"/>
                <a:gd name="T1" fmla="*/ 0 h 292"/>
                <a:gd name="T2" fmla="*/ 0 w 1"/>
                <a:gd name="T3" fmla="*/ 292 h 292"/>
                <a:gd name="T4" fmla="*/ 0 60000 65536"/>
                <a:gd name="T5" fmla="*/ 0 60000 65536"/>
                <a:gd name="T6" fmla="*/ 0 w 1"/>
                <a:gd name="T7" fmla="*/ 0 h 292"/>
                <a:gd name="T8" fmla="*/ 1 w 1"/>
                <a:gd name="T9" fmla="*/ 292 h 29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92">
                  <a:moveTo>
                    <a:pt x="0" y="0"/>
                  </a:moveTo>
                  <a:lnTo>
                    <a:pt x="0" y="292"/>
                  </a:lnTo>
                </a:path>
              </a:pathLst>
            </a:custGeom>
            <a:noFill/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14" name="Line 88"/>
            <p:cNvSpPr>
              <a:spLocks noChangeShapeType="1"/>
            </p:cNvSpPr>
            <p:nvPr/>
          </p:nvSpPr>
          <p:spPr bwMode="auto">
            <a:xfrm flipH="1">
              <a:off x="1440" y="3120"/>
              <a:ext cx="288" cy="28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415" name="Line 89"/>
            <p:cNvSpPr>
              <a:spLocks noChangeShapeType="1"/>
            </p:cNvSpPr>
            <p:nvPr/>
          </p:nvSpPr>
          <p:spPr bwMode="auto">
            <a:xfrm flipV="1">
              <a:off x="1104" y="3504"/>
              <a:ext cx="240" cy="24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</p:grpSp>
      <p:cxnSp>
        <p:nvCxnSpPr>
          <p:cNvPr id="105" name="Прямая соединительная линия 104"/>
          <p:cNvCxnSpPr/>
          <p:nvPr/>
        </p:nvCxnSpPr>
        <p:spPr>
          <a:xfrm rot="16200000" flipH="1">
            <a:off x="8301272" y="2238799"/>
            <a:ext cx="2369527" cy="1252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9479774" y="1135475"/>
            <a:ext cx="2232256" cy="179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flipV="1">
            <a:off x="9479774" y="367527"/>
            <a:ext cx="769743" cy="69276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AutoShape 8"/>
          <p:cNvSpPr>
            <a:spLocks noChangeArrowheads="1"/>
          </p:cNvSpPr>
          <p:nvPr/>
        </p:nvSpPr>
        <p:spPr bwMode="auto">
          <a:xfrm>
            <a:off x="426720" y="4031504"/>
            <a:ext cx="2880360" cy="2758741"/>
          </a:xfrm>
          <a:prstGeom prst="cube">
            <a:avLst>
              <a:gd name="adj" fmla="val 25000"/>
            </a:avLst>
          </a:prstGeom>
          <a:solidFill>
            <a:srgbClr val="FCEFD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137" name="AutoShape 8"/>
          <p:cNvSpPr>
            <a:spLocks noChangeArrowheads="1"/>
          </p:cNvSpPr>
          <p:nvPr/>
        </p:nvSpPr>
        <p:spPr bwMode="auto">
          <a:xfrm>
            <a:off x="8747761" y="4031503"/>
            <a:ext cx="2667000" cy="2672531"/>
          </a:xfrm>
          <a:prstGeom prst="cube">
            <a:avLst>
              <a:gd name="adj" fmla="val 25000"/>
            </a:avLst>
          </a:prstGeom>
          <a:solidFill>
            <a:srgbClr val="FCEFD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grpSp>
        <p:nvGrpSpPr>
          <p:cNvPr id="5" name="Группа 152"/>
          <p:cNvGrpSpPr>
            <a:grpSpLocks/>
          </p:cNvGrpSpPr>
          <p:nvPr/>
        </p:nvGrpSpPr>
        <p:grpSpPr bwMode="auto">
          <a:xfrm>
            <a:off x="426720" y="4031504"/>
            <a:ext cx="2880360" cy="2758741"/>
            <a:chOff x="304800" y="3810000"/>
            <a:chExt cx="2057400" cy="2438400"/>
          </a:xfrm>
          <a:solidFill>
            <a:srgbClr val="FFFF00"/>
          </a:solidFill>
        </p:grpSpPr>
        <p:sp>
          <p:nvSpPr>
            <p:cNvPr id="15405" name="Freeform 22"/>
            <p:cNvSpPr>
              <a:spLocks/>
            </p:cNvSpPr>
            <p:nvPr/>
          </p:nvSpPr>
          <p:spPr bwMode="auto">
            <a:xfrm>
              <a:off x="838200" y="3810000"/>
              <a:ext cx="1524000" cy="1905000"/>
            </a:xfrm>
            <a:custGeom>
              <a:avLst/>
              <a:gdLst>
                <a:gd name="T0" fmla="*/ 0 w 1392"/>
                <a:gd name="T1" fmla="*/ 0 h 1200"/>
                <a:gd name="T2" fmla="*/ 1524000 w 1392"/>
                <a:gd name="T3" fmla="*/ 0 h 1200"/>
                <a:gd name="T4" fmla="*/ 1524000 w 1392"/>
                <a:gd name="T5" fmla="*/ 1905000 h 1200"/>
                <a:gd name="T6" fmla="*/ 0 w 1392"/>
                <a:gd name="T7" fmla="*/ 1905000 h 1200"/>
                <a:gd name="T8" fmla="*/ 0 w 1392"/>
                <a:gd name="T9" fmla="*/ 0 h 12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92"/>
                <a:gd name="T16" fmla="*/ 0 h 1200"/>
                <a:gd name="T17" fmla="*/ 1392 w 1392"/>
                <a:gd name="T18" fmla="*/ 1200 h 12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92" h="1200">
                  <a:moveTo>
                    <a:pt x="0" y="0"/>
                  </a:moveTo>
                  <a:lnTo>
                    <a:pt x="1392" y="0"/>
                  </a:lnTo>
                  <a:lnTo>
                    <a:pt x="1392" y="1200"/>
                  </a:lnTo>
                  <a:lnTo>
                    <a:pt x="0" y="1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4202"/>
            </a:p>
          </p:txBody>
        </p:sp>
        <p:sp>
          <p:nvSpPr>
            <p:cNvPr id="15406" name="Freeform 22"/>
            <p:cNvSpPr>
              <a:spLocks/>
            </p:cNvSpPr>
            <p:nvPr/>
          </p:nvSpPr>
          <p:spPr bwMode="auto">
            <a:xfrm>
              <a:off x="304800" y="4343400"/>
              <a:ext cx="1524000" cy="1905000"/>
            </a:xfrm>
            <a:custGeom>
              <a:avLst/>
              <a:gdLst>
                <a:gd name="T0" fmla="*/ 0 w 1392"/>
                <a:gd name="T1" fmla="*/ 0 h 1200"/>
                <a:gd name="T2" fmla="*/ 1524000 w 1392"/>
                <a:gd name="T3" fmla="*/ 0 h 1200"/>
                <a:gd name="T4" fmla="*/ 1524000 w 1392"/>
                <a:gd name="T5" fmla="*/ 1905000 h 1200"/>
                <a:gd name="T6" fmla="*/ 0 w 1392"/>
                <a:gd name="T7" fmla="*/ 1905000 h 1200"/>
                <a:gd name="T8" fmla="*/ 0 w 1392"/>
                <a:gd name="T9" fmla="*/ 0 h 12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92"/>
                <a:gd name="T16" fmla="*/ 0 h 1200"/>
                <a:gd name="T17" fmla="*/ 1392 w 1392"/>
                <a:gd name="T18" fmla="*/ 1200 h 12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92" h="1200">
                  <a:moveTo>
                    <a:pt x="0" y="0"/>
                  </a:moveTo>
                  <a:lnTo>
                    <a:pt x="1392" y="0"/>
                  </a:lnTo>
                  <a:lnTo>
                    <a:pt x="1392" y="1200"/>
                  </a:lnTo>
                  <a:lnTo>
                    <a:pt x="0" y="1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 sz="4202"/>
            </a:p>
          </p:txBody>
        </p:sp>
        <p:cxnSp>
          <p:nvCxnSpPr>
            <p:cNvPr id="142" name="Прямая соединительная линия 141"/>
            <p:cNvCxnSpPr/>
            <p:nvPr/>
          </p:nvCxnSpPr>
          <p:spPr>
            <a:xfrm rot="5400000" flipH="1" flipV="1">
              <a:off x="1828800" y="3810000"/>
              <a:ext cx="533400" cy="533400"/>
            </a:xfrm>
            <a:prstGeom prst="lin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6" name="AutoShape 8"/>
          <p:cNvSpPr>
            <a:spLocks noChangeArrowheads="1"/>
          </p:cNvSpPr>
          <p:nvPr/>
        </p:nvSpPr>
        <p:spPr bwMode="auto">
          <a:xfrm>
            <a:off x="4693920" y="4117714"/>
            <a:ext cx="2773680" cy="2672531"/>
          </a:xfrm>
          <a:prstGeom prst="cube">
            <a:avLst>
              <a:gd name="adj" fmla="val 25000"/>
            </a:avLst>
          </a:prstGeom>
          <a:solidFill>
            <a:srgbClr val="FCEFD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grpSp>
        <p:nvGrpSpPr>
          <p:cNvPr id="6" name="Группа 80"/>
          <p:cNvGrpSpPr>
            <a:grpSpLocks/>
          </p:cNvGrpSpPr>
          <p:nvPr/>
        </p:nvGrpSpPr>
        <p:grpSpPr bwMode="auto">
          <a:xfrm>
            <a:off x="4696143" y="4115919"/>
            <a:ext cx="2773680" cy="2676123"/>
            <a:chOff x="3354388" y="3884613"/>
            <a:chExt cx="1981200" cy="2365375"/>
          </a:xfrm>
        </p:grpSpPr>
        <p:cxnSp>
          <p:nvCxnSpPr>
            <p:cNvPr id="158" name="Прямая соединительная линия 157"/>
            <p:cNvCxnSpPr/>
            <p:nvPr/>
          </p:nvCxnSpPr>
          <p:spPr bwMode="auto">
            <a:xfrm rot="5400000">
              <a:off x="2973388" y="4799012"/>
              <a:ext cx="1828800" cy="3175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Группа 166"/>
            <p:cNvGrpSpPr>
              <a:grpSpLocks/>
            </p:cNvGrpSpPr>
            <p:nvPr/>
          </p:nvGrpSpPr>
          <p:grpSpPr bwMode="auto">
            <a:xfrm>
              <a:off x="3354388" y="3884613"/>
              <a:ext cx="1981200" cy="2365375"/>
              <a:chOff x="3353594" y="3885406"/>
              <a:chExt cx="1981200" cy="2363788"/>
            </a:xfrm>
          </p:grpSpPr>
          <p:sp>
            <p:nvSpPr>
              <p:cNvPr id="155" name="Параллелограмм 154"/>
              <p:cNvSpPr/>
              <p:nvPr/>
            </p:nvSpPr>
            <p:spPr>
              <a:xfrm>
                <a:off x="3353594" y="3885406"/>
                <a:ext cx="1981200" cy="533042"/>
              </a:xfrm>
              <a:prstGeom prst="parallelogram">
                <a:avLst>
                  <a:gd name="adj" fmla="val 99775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sz="4202"/>
              </a:p>
            </p:txBody>
          </p:sp>
          <p:sp>
            <p:nvSpPr>
              <p:cNvPr id="156" name="Параллелограмм 155"/>
              <p:cNvSpPr/>
              <p:nvPr/>
            </p:nvSpPr>
            <p:spPr>
              <a:xfrm>
                <a:off x="3353594" y="5714565"/>
                <a:ext cx="1981200" cy="533042"/>
              </a:xfrm>
              <a:prstGeom prst="parallelogram">
                <a:avLst>
                  <a:gd name="adj" fmla="val 99775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sz="4202"/>
              </a:p>
            </p:txBody>
          </p:sp>
          <p:cxnSp>
            <p:nvCxnSpPr>
              <p:cNvPr id="160" name="Прямая соединительная линия 159"/>
              <p:cNvCxnSpPr/>
              <p:nvPr/>
            </p:nvCxnSpPr>
            <p:spPr>
              <a:xfrm rot="5400000">
                <a:off x="3886020" y="5333820"/>
                <a:ext cx="1829160" cy="158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" name="Группа 81"/>
          <p:cNvGrpSpPr>
            <a:grpSpLocks/>
          </p:cNvGrpSpPr>
          <p:nvPr/>
        </p:nvGrpSpPr>
        <p:grpSpPr bwMode="auto">
          <a:xfrm>
            <a:off x="8747761" y="4031503"/>
            <a:ext cx="2667000" cy="2672531"/>
            <a:chOff x="6248400" y="3810000"/>
            <a:chExt cx="1905000" cy="2362200"/>
          </a:xfrm>
        </p:grpSpPr>
        <p:grpSp>
          <p:nvGrpSpPr>
            <p:cNvPr id="11" name="Группа 79"/>
            <p:cNvGrpSpPr>
              <a:grpSpLocks/>
            </p:cNvGrpSpPr>
            <p:nvPr/>
          </p:nvGrpSpPr>
          <p:grpSpPr bwMode="auto">
            <a:xfrm>
              <a:off x="6248400" y="3810000"/>
              <a:ext cx="1905000" cy="2362200"/>
              <a:chOff x="6248400" y="3810000"/>
              <a:chExt cx="1905000" cy="2362200"/>
            </a:xfrm>
          </p:grpSpPr>
          <p:sp>
            <p:nvSpPr>
              <p:cNvPr id="169" name="Блок-схема: данные 168"/>
              <p:cNvSpPr/>
              <p:nvPr/>
            </p:nvSpPr>
            <p:spPr bwMode="auto">
              <a:xfrm rot="16200000" flipH="1">
                <a:off x="6743700" y="4762500"/>
                <a:ext cx="2362200" cy="457200"/>
              </a:xfrm>
              <a:prstGeom prst="flowChartInputOutpu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sz="4202"/>
              </a:p>
            </p:txBody>
          </p:sp>
          <p:sp>
            <p:nvSpPr>
              <p:cNvPr id="170" name="Блок-схема: данные 169"/>
              <p:cNvSpPr/>
              <p:nvPr/>
            </p:nvSpPr>
            <p:spPr bwMode="auto">
              <a:xfrm rot="16200000" flipH="1">
                <a:off x="5295900" y="4762500"/>
                <a:ext cx="2362200" cy="457200"/>
              </a:xfrm>
              <a:prstGeom prst="flowChartInputOutpu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sz="4202"/>
              </a:p>
            </p:txBody>
          </p:sp>
          <p:cxnSp>
            <p:nvCxnSpPr>
              <p:cNvPr id="172" name="Прямая соединительная линия 171"/>
              <p:cNvCxnSpPr/>
              <p:nvPr/>
            </p:nvCxnSpPr>
            <p:spPr bwMode="auto">
              <a:xfrm rot="10800000">
                <a:off x="6705600" y="5715000"/>
                <a:ext cx="1447800" cy="1588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4" name="Прямая соединительная линия 173"/>
            <p:cNvCxnSpPr/>
            <p:nvPr/>
          </p:nvCxnSpPr>
          <p:spPr bwMode="auto">
            <a:xfrm rot="10800000">
              <a:off x="6248400" y="4267200"/>
              <a:ext cx="14478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  <p:bldP spid="9223" grpId="0" animBg="1"/>
      <p:bldP spid="9224" grpId="0" animBg="1"/>
      <p:bldP spid="9225" grpId="0" animBg="1"/>
      <p:bldP spid="9226" grpId="0" animBg="1"/>
      <p:bldP spid="9227" grpId="0" animBg="1"/>
      <p:bldP spid="9228" grpId="0" animBg="1"/>
      <p:bldP spid="9229" grpId="0" animBg="1"/>
      <p:bldP spid="130" grpId="0" animBg="1"/>
      <p:bldP spid="137" grpId="0" animBg="1"/>
      <p:bldP spid="13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296843" y="1213751"/>
            <a:ext cx="9952674" cy="914555"/>
          </a:xfrm>
          <a:prstGeom prst="rect">
            <a:avLst/>
          </a:prstGeom>
          <a:solidFill>
            <a:schemeClr val="bg1"/>
          </a:solidFill>
        </p:spPr>
        <p:txBody>
          <a:bodyPr wrap="square" lIns="117483" tIns="58742" rIns="117483" bIns="58742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0" hangingPunct="0">
              <a:defRPr/>
            </a:pPr>
            <a:r>
              <a:rPr lang="en-US" sz="5172" b="1" dirty="0" err="1">
                <a:latin typeface="Arial" pitchFamily="34" charset="0"/>
                <a:cs typeface="Arial" pitchFamily="34" charset="0"/>
              </a:rPr>
              <a:t>Kub</a:t>
            </a:r>
            <a:r>
              <a:rPr lang="en-US" sz="5172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72" b="1" dirty="0" err="1">
                <a:latin typeface="Arial" pitchFamily="34" charset="0"/>
                <a:cs typeface="Arial" pitchFamily="34" charset="0"/>
              </a:rPr>
              <a:t>qirralari</a:t>
            </a:r>
            <a:r>
              <a:rPr lang="en-US" sz="5172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72" b="1" dirty="0" err="1">
                <a:latin typeface="Arial" pitchFamily="34" charset="0"/>
                <a:cs typeface="Arial" pitchFamily="34" charset="0"/>
              </a:rPr>
              <a:t>uzunligi</a:t>
            </a:r>
            <a:r>
              <a:rPr lang="en-US" sz="5172" b="1" dirty="0">
                <a:latin typeface="Arial" pitchFamily="34" charset="0"/>
                <a:cs typeface="Arial" pitchFamily="34" charset="0"/>
              </a:rPr>
              <a:t>:</a:t>
            </a:r>
            <a:endParaRPr lang="ru-RU" sz="5172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object 2"/>
          <p:cNvSpPr/>
          <p:nvPr/>
        </p:nvSpPr>
        <p:spPr>
          <a:xfrm>
            <a:off x="19050" y="136457"/>
            <a:ext cx="12791370" cy="924663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/>
          <a:srcRect t="56839" r="33559"/>
          <a:stretch>
            <a:fillRect/>
          </a:stretch>
        </p:blipFill>
        <p:spPr bwMode="auto">
          <a:xfrm>
            <a:off x="858647" y="5909681"/>
            <a:ext cx="3309905" cy="1003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Прямоугольник 10"/>
          <p:cNvSpPr/>
          <p:nvPr/>
        </p:nvSpPr>
        <p:spPr>
          <a:xfrm>
            <a:off x="319827" y="3100404"/>
            <a:ext cx="8467178" cy="914555"/>
          </a:xfrm>
          <a:prstGeom prst="rect">
            <a:avLst/>
          </a:prstGeom>
          <a:solidFill>
            <a:schemeClr val="bg1"/>
          </a:solidFill>
        </p:spPr>
        <p:txBody>
          <a:bodyPr wrap="square" lIns="117483" tIns="58742" rIns="117483" bIns="58742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0" hangingPunct="0">
              <a:defRPr/>
            </a:pPr>
            <a:r>
              <a:rPr lang="en-US" sz="5172" b="1" dirty="0" err="1">
                <a:latin typeface="Arial" pitchFamily="34" charset="0"/>
                <a:cs typeface="Arial" pitchFamily="34" charset="0"/>
              </a:rPr>
              <a:t>Kub</a:t>
            </a:r>
            <a:r>
              <a:rPr lang="en-US" sz="5172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72" b="1" dirty="0" err="1">
                <a:latin typeface="Arial" pitchFamily="34" charset="0"/>
                <a:cs typeface="Arial" pitchFamily="34" charset="0"/>
              </a:rPr>
              <a:t>sirtining</a:t>
            </a:r>
            <a:r>
              <a:rPr lang="en-US" sz="5172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72" b="1" dirty="0" err="1">
                <a:latin typeface="Arial" pitchFamily="34" charset="0"/>
                <a:cs typeface="Arial" pitchFamily="34" charset="0"/>
              </a:rPr>
              <a:t>yuzi</a:t>
            </a:r>
            <a:r>
              <a:rPr lang="en-US" sz="5172" b="1" dirty="0">
                <a:latin typeface="Arial" pitchFamily="34" charset="0"/>
                <a:cs typeface="Arial" pitchFamily="34" charset="0"/>
              </a:rPr>
              <a:t>:</a:t>
            </a:r>
            <a:endParaRPr lang="ru-RU" sz="5172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73180" y="66544"/>
            <a:ext cx="40796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KUB</a:t>
            </a:r>
            <a:endParaRPr lang="ru-RU"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57232" y="4886679"/>
            <a:ext cx="8467178" cy="914555"/>
          </a:xfrm>
          <a:prstGeom prst="rect">
            <a:avLst/>
          </a:prstGeom>
          <a:solidFill>
            <a:schemeClr val="bg1"/>
          </a:solidFill>
        </p:spPr>
        <p:txBody>
          <a:bodyPr wrap="square" lIns="117483" tIns="58742" rIns="117483" bIns="58742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0" hangingPunct="0">
              <a:defRPr/>
            </a:pPr>
            <a:r>
              <a:rPr lang="en-US" sz="5172" b="1" dirty="0" err="1">
                <a:latin typeface="Arial" pitchFamily="34" charset="0"/>
                <a:cs typeface="Arial" pitchFamily="34" charset="0"/>
              </a:rPr>
              <a:t>Kubning</a:t>
            </a:r>
            <a:r>
              <a:rPr lang="en-US" sz="5172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172" b="1" dirty="0" err="1">
                <a:latin typeface="Arial" pitchFamily="34" charset="0"/>
                <a:cs typeface="Arial" pitchFamily="34" charset="0"/>
              </a:rPr>
              <a:t>hajmi</a:t>
            </a:r>
            <a:r>
              <a:rPr lang="en-US" sz="5172" b="1" dirty="0">
                <a:latin typeface="Arial" pitchFamily="34" charset="0"/>
                <a:cs typeface="Arial" pitchFamily="34" charset="0"/>
              </a:rPr>
              <a:t> :</a:t>
            </a:r>
            <a:endParaRPr lang="ru-RU" sz="5172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 b="69101"/>
          <a:stretch>
            <a:fillRect/>
          </a:stretch>
        </p:blipFill>
        <p:spPr bwMode="auto">
          <a:xfrm>
            <a:off x="2174113" y="2346015"/>
            <a:ext cx="2766474" cy="65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 l="32151" t="52809" r="29842" b="-562"/>
          <a:stretch>
            <a:fillRect/>
          </a:stretch>
        </p:blipFill>
        <p:spPr bwMode="auto">
          <a:xfrm>
            <a:off x="1550862" y="2129515"/>
            <a:ext cx="1051454" cy="1007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 l="19487" r="6909" b="54559"/>
          <a:stretch>
            <a:fillRect/>
          </a:stretch>
        </p:blipFill>
        <p:spPr bwMode="auto">
          <a:xfrm>
            <a:off x="1036081" y="4060461"/>
            <a:ext cx="3132471" cy="94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AutoShape 8"/>
          <p:cNvSpPr>
            <a:spLocks noChangeArrowheads="1"/>
          </p:cNvSpPr>
          <p:nvPr/>
        </p:nvSpPr>
        <p:spPr bwMode="auto">
          <a:xfrm>
            <a:off x="7709363" y="2519741"/>
            <a:ext cx="3531281" cy="3235991"/>
          </a:xfrm>
          <a:custGeom>
            <a:avLst/>
            <a:gdLst>
              <a:gd name="connsiteX0" fmla="*/ 0 w 3277295"/>
              <a:gd name="connsiteY0" fmla="*/ 735044 h 3003244"/>
              <a:gd name="connsiteX1" fmla="*/ 2542251 w 3277295"/>
              <a:gd name="connsiteY1" fmla="*/ 735044 h 3003244"/>
              <a:gd name="connsiteX2" fmla="*/ 2542251 w 3277295"/>
              <a:gd name="connsiteY2" fmla="*/ 3003244 h 3003244"/>
              <a:gd name="connsiteX3" fmla="*/ 0 w 3277295"/>
              <a:gd name="connsiteY3" fmla="*/ 3003244 h 3003244"/>
              <a:gd name="connsiteX4" fmla="*/ 0 w 3277295"/>
              <a:gd name="connsiteY4" fmla="*/ 735044 h 3003244"/>
              <a:gd name="connsiteX0" fmla="*/ 2542251 w 3277295"/>
              <a:gd name="connsiteY0" fmla="*/ 735044 h 3003244"/>
              <a:gd name="connsiteX1" fmla="*/ 3277295 w 3277295"/>
              <a:gd name="connsiteY1" fmla="*/ 0 h 3003244"/>
              <a:gd name="connsiteX2" fmla="*/ 3277295 w 3277295"/>
              <a:gd name="connsiteY2" fmla="*/ 2268200 h 3003244"/>
              <a:gd name="connsiteX3" fmla="*/ 2542251 w 3277295"/>
              <a:gd name="connsiteY3" fmla="*/ 3003244 h 3003244"/>
              <a:gd name="connsiteX4" fmla="*/ 2542251 w 3277295"/>
              <a:gd name="connsiteY4" fmla="*/ 735044 h 3003244"/>
              <a:gd name="connsiteX0" fmla="*/ 0 w 3277295"/>
              <a:gd name="connsiteY0" fmla="*/ 735044 h 3003244"/>
              <a:gd name="connsiteX1" fmla="*/ 735044 w 3277295"/>
              <a:gd name="connsiteY1" fmla="*/ 0 h 3003244"/>
              <a:gd name="connsiteX2" fmla="*/ 3277295 w 3277295"/>
              <a:gd name="connsiteY2" fmla="*/ 0 h 3003244"/>
              <a:gd name="connsiteX3" fmla="*/ 2542251 w 3277295"/>
              <a:gd name="connsiteY3" fmla="*/ 735044 h 3003244"/>
              <a:gd name="connsiteX4" fmla="*/ 0 w 3277295"/>
              <a:gd name="connsiteY4" fmla="*/ 735044 h 3003244"/>
              <a:gd name="connsiteX0" fmla="*/ 0 w 3277295"/>
              <a:gd name="connsiteY0" fmla="*/ 735044 h 3003244"/>
              <a:gd name="connsiteX1" fmla="*/ 735044 w 3277295"/>
              <a:gd name="connsiteY1" fmla="*/ 0 h 3003244"/>
              <a:gd name="connsiteX2" fmla="*/ 3277295 w 3277295"/>
              <a:gd name="connsiteY2" fmla="*/ 0 h 3003244"/>
              <a:gd name="connsiteX3" fmla="*/ 3277295 w 3277295"/>
              <a:gd name="connsiteY3" fmla="*/ 2268200 h 3003244"/>
              <a:gd name="connsiteX4" fmla="*/ 2542251 w 3277295"/>
              <a:gd name="connsiteY4" fmla="*/ 3003244 h 3003244"/>
              <a:gd name="connsiteX5" fmla="*/ 0 w 3277295"/>
              <a:gd name="connsiteY5" fmla="*/ 3003244 h 3003244"/>
              <a:gd name="connsiteX6" fmla="*/ 0 w 3277295"/>
              <a:gd name="connsiteY6" fmla="*/ 735044 h 3003244"/>
              <a:gd name="connsiteX7" fmla="*/ 0 w 3277295"/>
              <a:gd name="connsiteY7" fmla="*/ 735044 h 3003244"/>
              <a:gd name="connsiteX8" fmla="*/ 2542251 w 3277295"/>
              <a:gd name="connsiteY8" fmla="*/ 735044 h 3003244"/>
              <a:gd name="connsiteX9" fmla="*/ 3277295 w 3277295"/>
              <a:gd name="connsiteY9" fmla="*/ 0 h 3003244"/>
              <a:gd name="connsiteX10" fmla="*/ 2542251 w 3277295"/>
              <a:gd name="connsiteY10" fmla="*/ 735044 h 3003244"/>
              <a:gd name="connsiteX11" fmla="*/ 2542251 w 3277295"/>
              <a:gd name="connsiteY11" fmla="*/ 3003244 h 3003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77295" h="3003244" stroke="0" extrusionOk="0">
                <a:moveTo>
                  <a:pt x="0" y="735044"/>
                </a:moveTo>
                <a:lnTo>
                  <a:pt x="2542251" y="735044"/>
                </a:lnTo>
                <a:lnTo>
                  <a:pt x="2542251" y="3003244"/>
                </a:lnTo>
                <a:lnTo>
                  <a:pt x="0" y="3003244"/>
                </a:lnTo>
                <a:lnTo>
                  <a:pt x="0" y="735044"/>
                </a:lnTo>
                <a:close/>
              </a:path>
              <a:path w="3277295" h="3003244" fill="darkenLess" stroke="0" extrusionOk="0">
                <a:moveTo>
                  <a:pt x="2542251" y="735044"/>
                </a:moveTo>
                <a:lnTo>
                  <a:pt x="3277295" y="0"/>
                </a:lnTo>
                <a:lnTo>
                  <a:pt x="3277295" y="2268200"/>
                </a:lnTo>
                <a:lnTo>
                  <a:pt x="2542251" y="3003244"/>
                </a:lnTo>
                <a:lnTo>
                  <a:pt x="2542251" y="735044"/>
                </a:lnTo>
                <a:close/>
              </a:path>
              <a:path w="3277295" h="3003244" fill="lightenLess" stroke="0" extrusionOk="0">
                <a:moveTo>
                  <a:pt x="0" y="735044"/>
                </a:moveTo>
                <a:lnTo>
                  <a:pt x="735044" y="0"/>
                </a:lnTo>
                <a:lnTo>
                  <a:pt x="3277295" y="0"/>
                </a:lnTo>
                <a:lnTo>
                  <a:pt x="2542251" y="735044"/>
                </a:lnTo>
                <a:lnTo>
                  <a:pt x="0" y="735044"/>
                </a:lnTo>
                <a:close/>
              </a:path>
              <a:path w="3277295" h="3003244" fill="none" extrusionOk="0">
                <a:moveTo>
                  <a:pt x="0" y="735044"/>
                </a:moveTo>
                <a:lnTo>
                  <a:pt x="735044" y="0"/>
                </a:lnTo>
                <a:lnTo>
                  <a:pt x="3277295" y="0"/>
                </a:lnTo>
                <a:lnTo>
                  <a:pt x="3277295" y="2268200"/>
                </a:lnTo>
                <a:lnTo>
                  <a:pt x="2542251" y="3003244"/>
                </a:lnTo>
                <a:lnTo>
                  <a:pt x="0" y="3003244"/>
                </a:lnTo>
                <a:lnTo>
                  <a:pt x="0" y="735044"/>
                </a:lnTo>
                <a:close/>
                <a:moveTo>
                  <a:pt x="0" y="735044"/>
                </a:moveTo>
                <a:lnTo>
                  <a:pt x="2542251" y="735044"/>
                </a:lnTo>
                <a:lnTo>
                  <a:pt x="3277295" y="0"/>
                </a:lnTo>
                <a:moveTo>
                  <a:pt x="2542251" y="735044"/>
                </a:moveTo>
                <a:lnTo>
                  <a:pt x="2542251" y="3003244"/>
                </a:lnTo>
              </a:path>
            </a:pathLst>
          </a:custGeom>
          <a:solidFill>
            <a:srgbClr val="FCEFD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16" name="Freeform 25"/>
          <p:cNvSpPr>
            <a:spLocks/>
          </p:cNvSpPr>
          <p:nvPr/>
        </p:nvSpPr>
        <p:spPr bwMode="auto">
          <a:xfrm>
            <a:off x="7709363" y="2519741"/>
            <a:ext cx="3540821" cy="769742"/>
          </a:xfrm>
          <a:custGeom>
            <a:avLst/>
            <a:gdLst>
              <a:gd name="T0" fmla="*/ 384 w 1776"/>
              <a:gd name="T1" fmla="*/ 0 h 384"/>
              <a:gd name="T2" fmla="*/ 1776 w 1776"/>
              <a:gd name="T3" fmla="*/ 0 h 384"/>
              <a:gd name="T4" fmla="*/ 1392 w 1776"/>
              <a:gd name="T5" fmla="*/ 384 h 384"/>
              <a:gd name="T6" fmla="*/ 0 w 1776"/>
              <a:gd name="T7" fmla="*/ 384 h 384"/>
              <a:gd name="T8" fmla="*/ 384 w 1776"/>
              <a:gd name="T9" fmla="*/ 0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76"/>
              <a:gd name="T16" fmla="*/ 0 h 384"/>
              <a:gd name="T17" fmla="*/ 1776 w 1776"/>
              <a:gd name="T18" fmla="*/ 384 h 3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76" h="384">
                <a:moveTo>
                  <a:pt x="384" y="0"/>
                </a:moveTo>
                <a:lnTo>
                  <a:pt x="1776" y="0"/>
                </a:lnTo>
                <a:lnTo>
                  <a:pt x="1392" y="384"/>
                </a:lnTo>
                <a:lnTo>
                  <a:pt x="0" y="384"/>
                </a:lnTo>
                <a:lnTo>
                  <a:pt x="384" y="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4202"/>
          </a:p>
        </p:txBody>
      </p:sp>
      <p:sp>
        <p:nvSpPr>
          <p:cNvPr id="17" name="Freeform 10"/>
          <p:cNvSpPr>
            <a:spLocks/>
          </p:cNvSpPr>
          <p:nvPr/>
        </p:nvSpPr>
        <p:spPr bwMode="auto">
          <a:xfrm>
            <a:off x="7709364" y="3292553"/>
            <a:ext cx="2771077" cy="2463179"/>
          </a:xfrm>
          <a:custGeom>
            <a:avLst/>
            <a:gdLst>
              <a:gd name="T0" fmla="*/ 0 w 1392"/>
              <a:gd name="T1" fmla="*/ 0 h 1200"/>
              <a:gd name="T2" fmla="*/ 2147483647 w 1392"/>
              <a:gd name="T3" fmla="*/ 0 h 1200"/>
              <a:gd name="T4" fmla="*/ 2147483647 w 1392"/>
              <a:gd name="T5" fmla="*/ 2147483647 h 1200"/>
              <a:gd name="T6" fmla="*/ 0 w 1392"/>
              <a:gd name="T7" fmla="*/ 2147483647 h 1200"/>
              <a:gd name="T8" fmla="*/ 0 w 1392"/>
              <a:gd name="T9" fmla="*/ 0 h 12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92"/>
              <a:gd name="T16" fmla="*/ 0 h 1200"/>
              <a:gd name="T17" fmla="*/ 1392 w 1392"/>
              <a:gd name="T18" fmla="*/ 1200 h 12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92" h="1200">
                <a:moveTo>
                  <a:pt x="0" y="0"/>
                </a:moveTo>
                <a:lnTo>
                  <a:pt x="1392" y="0"/>
                </a:lnTo>
                <a:lnTo>
                  <a:pt x="1392" y="1200"/>
                </a:lnTo>
                <a:lnTo>
                  <a:pt x="0" y="1200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17483" tIns="58742" rIns="117483" bIns="58742"/>
          <a:lstStyle/>
          <a:p>
            <a:endParaRPr lang="ru-RU" sz="4202"/>
          </a:p>
        </p:txBody>
      </p:sp>
      <p:sp>
        <p:nvSpPr>
          <p:cNvPr id="18" name="Freeform 12"/>
          <p:cNvSpPr>
            <a:spLocks/>
          </p:cNvSpPr>
          <p:nvPr/>
        </p:nvSpPr>
        <p:spPr bwMode="auto">
          <a:xfrm>
            <a:off x="10480441" y="2519740"/>
            <a:ext cx="769742" cy="3232923"/>
          </a:xfrm>
          <a:custGeom>
            <a:avLst/>
            <a:gdLst>
              <a:gd name="T0" fmla="*/ 0 w 384"/>
              <a:gd name="T1" fmla="*/ 2147483647 h 1584"/>
              <a:gd name="T2" fmla="*/ 0 w 384"/>
              <a:gd name="T3" fmla="*/ 2147483647 h 1584"/>
              <a:gd name="T4" fmla="*/ 2147483647 w 384"/>
              <a:gd name="T5" fmla="*/ 2147483647 h 1584"/>
              <a:gd name="T6" fmla="*/ 2147483647 w 384"/>
              <a:gd name="T7" fmla="*/ 0 h 1584"/>
              <a:gd name="T8" fmla="*/ 0 w 384"/>
              <a:gd name="T9" fmla="*/ 2147483647 h 15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84"/>
              <a:gd name="T16" fmla="*/ 0 h 1584"/>
              <a:gd name="T17" fmla="*/ 384 w 384"/>
              <a:gd name="T18" fmla="*/ 1584 h 15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84" h="1584">
                <a:moveTo>
                  <a:pt x="0" y="384"/>
                </a:moveTo>
                <a:lnTo>
                  <a:pt x="0" y="1584"/>
                </a:lnTo>
                <a:lnTo>
                  <a:pt x="384" y="1200"/>
                </a:lnTo>
                <a:lnTo>
                  <a:pt x="384" y="0"/>
                </a:lnTo>
                <a:lnTo>
                  <a:pt x="0" y="384"/>
                </a:lnTo>
                <a:close/>
              </a:path>
            </a:pathLst>
          </a:cu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17483" tIns="58742" rIns="117483" bIns="58742"/>
          <a:lstStyle/>
          <a:p>
            <a:endParaRPr lang="ru-RU" sz="4202"/>
          </a:p>
        </p:txBody>
      </p:sp>
      <p:sp>
        <p:nvSpPr>
          <p:cNvPr id="19" name="TextBox 18"/>
          <p:cNvSpPr txBox="1"/>
          <p:nvPr/>
        </p:nvSpPr>
        <p:spPr>
          <a:xfrm>
            <a:off x="8787005" y="5447835"/>
            <a:ext cx="1000667" cy="1186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111" b="1" dirty="0"/>
              <a:t>a</a:t>
            </a:r>
            <a:endParaRPr lang="ru-RU" sz="7111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10480440" y="3600451"/>
            <a:ext cx="1000667" cy="1186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111" b="1" dirty="0"/>
              <a:t>a</a:t>
            </a:r>
            <a:endParaRPr lang="ru-RU" sz="7111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10711363" y="4985989"/>
            <a:ext cx="1000667" cy="1186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111" b="1" dirty="0"/>
              <a:t>a</a:t>
            </a:r>
            <a:endParaRPr lang="ru-RU" sz="7111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422249" y="302864"/>
            <a:ext cx="3492674" cy="928588"/>
          </a:xfrm>
        </p:spPr>
        <p:txBody>
          <a:bodyPr/>
          <a:lstStyle/>
          <a:p>
            <a:r>
              <a:rPr lang="en-US" dirty="0" smtClean="0"/>
              <a:t>MASALA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3"/>
          </p:nvPr>
        </p:nvSpPr>
        <p:spPr>
          <a:xfrm>
            <a:off x="758266" y="1548621"/>
            <a:ext cx="11358350" cy="1036453"/>
          </a:xfrm>
        </p:spPr>
        <p:txBody>
          <a:bodyPr/>
          <a:lstStyle/>
          <a:p>
            <a:r>
              <a:rPr lang="en-US" sz="3283" dirty="0"/>
              <a:t>       </a:t>
            </a:r>
            <a:r>
              <a:rPr lang="en-US" sz="3283" dirty="0" err="1"/>
              <a:t>To‘g‘ri</a:t>
            </a:r>
            <a:r>
              <a:rPr lang="en-US" sz="3283" dirty="0"/>
              <a:t>  </a:t>
            </a:r>
            <a:r>
              <a:rPr lang="en-US" sz="3283" dirty="0" err="1"/>
              <a:t>burchakli</a:t>
            </a:r>
            <a:r>
              <a:rPr lang="en-US" sz="3283" dirty="0"/>
              <a:t>  </a:t>
            </a:r>
            <a:r>
              <a:rPr lang="en-US" sz="3283" dirty="0" err="1"/>
              <a:t>parallelepipedning</a:t>
            </a:r>
            <a:r>
              <a:rPr lang="en-US" sz="3283" dirty="0"/>
              <a:t>  </a:t>
            </a:r>
            <a:r>
              <a:rPr lang="en-US" sz="3283" dirty="0" err="1"/>
              <a:t>hajmi</a:t>
            </a:r>
            <a:r>
              <a:rPr lang="en-US" sz="3283" dirty="0"/>
              <a:t>  49,14 dm³,  </a:t>
            </a:r>
            <a:r>
              <a:rPr lang="en-US" sz="3283" dirty="0" err="1"/>
              <a:t>bo‘yi</a:t>
            </a:r>
            <a:r>
              <a:rPr lang="en-US" sz="3283" dirty="0"/>
              <a:t>  4,2 dm,   </a:t>
            </a:r>
            <a:r>
              <a:rPr lang="en-US" sz="3283" dirty="0" err="1"/>
              <a:t>eni</a:t>
            </a:r>
            <a:r>
              <a:rPr lang="en-US" sz="3283" dirty="0"/>
              <a:t> 18 cm.   </a:t>
            </a:r>
            <a:r>
              <a:rPr lang="en-US" sz="3283" dirty="0" err="1"/>
              <a:t>Uning</a:t>
            </a:r>
            <a:r>
              <a:rPr lang="en-US" sz="3283" dirty="0"/>
              <a:t>  </a:t>
            </a:r>
            <a:r>
              <a:rPr lang="en-US" sz="3283" dirty="0" err="1"/>
              <a:t>balandligini</a:t>
            </a:r>
            <a:r>
              <a:rPr lang="en-US" sz="3283" dirty="0"/>
              <a:t> toping.</a:t>
            </a:r>
            <a:endParaRPr lang="ru-RU" sz="3283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23858" y="3014212"/>
            <a:ext cx="7914205" cy="3810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806245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50901" y="109514"/>
            <a:ext cx="12499798" cy="1163593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51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TO‘G‘RI  BURCHAKLI  PARALLELEPIPED</a:t>
            </a:r>
            <a:endParaRPr lang="ru-RU" sz="4514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38348" y="1242997"/>
            <a:ext cx="11800065" cy="890244"/>
          </a:xfrm>
          <a:prstGeom prst="rect">
            <a:avLst/>
          </a:prstGeom>
          <a:solidFill>
            <a:schemeClr val="bg1"/>
          </a:solidFill>
        </p:spPr>
        <p:txBody>
          <a:bodyPr wrap="square" lIns="111844" tIns="55922" rIns="111844" bIns="55922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0" hangingPunct="0">
              <a:defRPr/>
            </a:pPr>
            <a:r>
              <a:rPr lang="en-US" sz="4924" b="1" dirty="0">
                <a:latin typeface="Arial" pitchFamily="34" charset="0"/>
                <a:cs typeface="Arial" pitchFamily="34" charset="0"/>
              </a:rPr>
              <a:t>      </a:t>
            </a:r>
            <a:endParaRPr lang="ru-RU" sz="4924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25" descr="blow_green"/>
          <p:cNvSpPr>
            <a:spLocks noChangeArrowheads="1"/>
          </p:cNvSpPr>
          <p:nvPr/>
        </p:nvSpPr>
        <p:spPr bwMode="auto">
          <a:xfrm>
            <a:off x="8140674" y="1328780"/>
            <a:ext cx="3363587" cy="4073845"/>
          </a:xfrm>
          <a:prstGeom prst="cube">
            <a:avLst>
              <a:gd name="adj" fmla="val 25000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111844" tIns="55922" rIns="111844" bIns="55922" anchor="ctr"/>
          <a:lstStyle/>
          <a:p>
            <a:endParaRPr lang="ru-RU" sz="4001">
              <a:solidFill>
                <a:srgbClr val="FF66CC"/>
              </a:solidFill>
            </a:endParaRPr>
          </a:p>
        </p:txBody>
      </p:sp>
      <p:sp>
        <p:nvSpPr>
          <p:cNvPr id="13" name="Freeform 32"/>
          <p:cNvSpPr>
            <a:spLocks/>
          </p:cNvSpPr>
          <p:nvPr/>
        </p:nvSpPr>
        <p:spPr bwMode="auto">
          <a:xfrm>
            <a:off x="10652851" y="4634999"/>
            <a:ext cx="851410" cy="771477"/>
          </a:xfrm>
          <a:custGeom>
            <a:avLst/>
            <a:gdLst>
              <a:gd name="T0" fmla="*/ 2147483647 w 340"/>
              <a:gd name="T1" fmla="*/ 0 h 340"/>
              <a:gd name="T2" fmla="*/ 0 w 340"/>
              <a:gd name="T3" fmla="*/ 2147483647 h 340"/>
              <a:gd name="T4" fmla="*/ 0 60000 65536"/>
              <a:gd name="T5" fmla="*/ 0 60000 65536"/>
              <a:gd name="T6" fmla="*/ 0 w 340"/>
              <a:gd name="T7" fmla="*/ 0 h 340"/>
              <a:gd name="T8" fmla="*/ 340 w 340"/>
              <a:gd name="T9" fmla="*/ 340 h 3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0" h="340">
                <a:moveTo>
                  <a:pt x="340" y="0"/>
                </a:moveTo>
                <a:lnTo>
                  <a:pt x="0" y="340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lIns="111844" tIns="55922" rIns="111844" bIns="55922"/>
          <a:lstStyle/>
          <a:p>
            <a:endParaRPr lang="ru-RU" sz="4001"/>
          </a:p>
        </p:txBody>
      </p:sp>
      <p:sp>
        <p:nvSpPr>
          <p:cNvPr id="14" name="Freeform 29"/>
          <p:cNvSpPr>
            <a:spLocks/>
          </p:cNvSpPr>
          <p:nvPr/>
        </p:nvSpPr>
        <p:spPr bwMode="auto">
          <a:xfrm>
            <a:off x="10642237" y="2140228"/>
            <a:ext cx="53462" cy="3248491"/>
          </a:xfrm>
          <a:custGeom>
            <a:avLst/>
            <a:gdLst>
              <a:gd name="T0" fmla="*/ 0 w 1"/>
              <a:gd name="T1" fmla="*/ 0 h 1000"/>
              <a:gd name="T2" fmla="*/ 0 w 1"/>
              <a:gd name="T3" fmla="*/ 2147483647 h 1000"/>
              <a:gd name="T4" fmla="*/ 0 60000 65536"/>
              <a:gd name="T5" fmla="*/ 0 60000 65536"/>
              <a:gd name="T6" fmla="*/ 0 w 1"/>
              <a:gd name="T7" fmla="*/ 0 h 1000"/>
              <a:gd name="T8" fmla="*/ 1 w 1"/>
              <a:gd name="T9" fmla="*/ 1000 h 10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000">
                <a:moveTo>
                  <a:pt x="0" y="0"/>
                </a:moveTo>
                <a:lnTo>
                  <a:pt x="0" y="1000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lIns="111844" tIns="55922" rIns="111844" bIns="55922"/>
          <a:lstStyle/>
          <a:p>
            <a:endParaRPr lang="ru-RU" sz="4001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8140675" y="5390002"/>
            <a:ext cx="2533571" cy="2646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950369" y="5176017"/>
            <a:ext cx="830014" cy="1066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155" b="1" dirty="0">
                <a:latin typeface="Arial" pitchFamily="34" charset="0"/>
                <a:cs typeface="Arial" pitchFamily="34" charset="0"/>
              </a:rPr>
              <a:t>a</a:t>
            </a:r>
            <a:endParaRPr lang="ru-RU" sz="6155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993483" y="4755225"/>
            <a:ext cx="830014" cy="1066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155" b="1" dirty="0">
                <a:latin typeface="Arial" pitchFamily="34" charset="0"/>
                <a:cs typeface="Arial" pitchFamily="34" charset="0"/>
              </a:rPr>
              <a:t>b</a:t>
            </a:r>
            <a:endParaRPr lang="ru-RU" sz="6155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035772" y="3192284"/>
            <a:ext cx="830014" cy="1066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155" b="1" dirty="0">
                <a:latin typeface="Arial" pitchFamily="34" charset="0"/>
                <a:cs typeface="Arial" pitchFamily="34" charset="0"/>
              </a:rPr>
              <a:t>h</a:t>
            </a:r>
            <a:endParaRPr lang="ru-RU" sz="6155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04823" y="1182221"/>
            <a:ext cx="7987486" cy="5778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1" dirty="0" err="1">
                <a:latin typeface="Arial" pitchFamily="34" charset="0"/>
                <a:cs typeface="Arial" pitchFamily="34" charset="0"/>
              </a:rPr>
              <a:t>Berilgan</a:t>
            </a:r>
            <a:r>
              <a:rPr lang="en-US" sz="4001" dirty="0"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en-US" sz="4001" dirty="0">
                <a:latin typeface="Arial" pitchFamily="34" charset="0"/>
                <a:cs typeface="Arial" pitchFamily="34" charset="0"/>
              </a:rPr>
              <a:t>V = 49,14dm³</a:t>
            </a:r>
          </a:p>
          <a:p>
            <a:r>
              <a:rPr lang="en-US" sz="4001" dirty="0">
                <a:latin typeface="Arial" pitchFamily="34" charset="0"/>
                <a:cs typeface="Arial" pitchFamily="34" charset="0"/>
              </a:rPr>
              <a:t>a = 4,2 dm</a:t>
            </a:r>
          </a:p>
          <a:p>
            <a:r>
              <a:rPr lang="en-US" sz="4001" dirty="0">
                <a:latin typeface="Arial" pitchFamily="34" charset="0"/>
                <a:cs typeface="Arial" pitchFamily="34" charset="0"/>
              </a:rPr>
              <a:t>b = 18 cm =1,8 dm</a:t>
            </a:r>
          </a:p>
          <a:p>
            <a:r>
              <a:rPr lang="en-US" sz="4001" dirty="0" err="1">
                <a:latin typeface="Arial" pitchFamily="34" charset="0"/>
                <a:cs typeface="Arial" pitchFamily="34" charset="0"/>
              </a:rPr>
              <a:t>Topish</a:t>
            </a:r>
            <a:r>
              <a:rPr lang="en-US" sz="400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1" dirty="0" err="1">
                <a:latin typeface="Arial" pitchFamily="34" charset="0"/>
                <a:cs typeface="Arial" pitchFamily="34" charset="0"/>
              </a:rPr>
              <a:t>kerak</a:t>
            </a:r>
            <a:r>
              <a:rPr lang="en-US" sz="4001" dirty="0">
                <a:latin typeface="Arial" pitchFamily="34" charset="0"/>
                <a:cs typeface="Arial" pitchFamily="34" charset="0"/>
              </a:rPr>
              <a:t>: h-?</a:t>
            </a:r>
          </a:p>
          <a:p>
            <a:r>
              <a:rPr lang="en-US" sz="4001" dirty="0" err="1">
                <a:latin typeface="Arial" pitchFamily="34" charset="0"/>
                <a:cs typeface="Arial" pitchFamily="34" charset="0"/>
              </a:rPr>
              <a:t>Yechish</a:t>
            </a:r>
            <a:r>
              <a:rPr lang="en-US" sz="4001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4001" dirty="0">
                <a:latin typeface="Arial" pitchFamily="34" charset="0"/>
                <a:cs typeface="Arial" pitchFamily="34" charset="0"/>
              </a:rPr>
              <a:t>V=</a:t>
            </a:r>
            <a:r>
              <a:rPr lang="en-US" sz="4001" dirty="0" err="1">
                <a:latin typeface="Arial" pitchFamily="34" charset="0"/>
                <a:cs typeface="Arial" pitchFamily="34" charset="0"/>
              </a:rPr>
              <a:t>Sh</a:t>
            </a:r>
            <a:endParaRPr lang="en-US" sz="4001" dirty="0">
              <a:latin typeface="Arial" pitchFamily="34" charset="0"/>
              <a:cs typeface="Arial" pitchFamily="34" charset="0"/>
            </a:endParaRPr>
          </a:p>
          <a:p>
            <a:r>
              <a:rPr lang="en-US" sz="4001" dirty="0">
                <a:latin typeface="Arial" pitchFamily="34" charset="0"/>
                <a:cs typeface="Arial" pitchFamily="34" charset="0"/>
              </a:rPr>
              <a:t>S = </a:t>
            </a:r>
            <a:r>
              <a:rPr lang="en-US" sz="4001" dirty="0" err="1">
                <a:latin typeface="Arial" pitchFamily="34" charset="0"/>
                <a:cs typeface="Arial" pitchFamily="34" charset="0"/>
              </a:rPr>
              <a:t>ab</a:t>
            </a:r>
            <a:r>
              <a:rPr lang="en-US" sz="4001" dirty="0">
                <a:latin typeface="Arial" pitchFamily="34" charset="0"/>
                <a:cs typeface="Arial" pitchFamily="34" charset="0"/>
              </a:rPr>
              <a:t> = 4,2 · 1,8 = 7,56 (dm²)</a:t>
            </a:r>
          </a:p>
          <a:p>
            <a:r>
              <a:rPr lang="en-US" sz="4001" dirty="0">
                <a:latin typeface="Arial" pitchFamily="34" charset="0"/>
                <a:cs typeface="Arial" pitchFamily="34" charset="0"/>
              </a:rPr>
              <a:t>h= V : S = 49,14 : 7,56 = 6,5(dm)</a:t>
            </a:r>
            <a:endParaRPr lang="ru-RU" sz="400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819029" y="6165239"/>
            <a:ext cx="3831670" cy="726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1" b="1" dirty="0" err="1">
                <a:latin typeface="Arial" pitchFamily="34" charset="0"/>
                <a:cs typeface="Arial" pitchFamily="34" charset="0"/>
              </a:rPr>
              <a:t>Javob</a:t>
            </a:r>
            <a:r>
              <a:rPr lang="en-US" sz="4001" b="1" dirty="0">
                <a:latin typeface="Arial" pitchFamily="34" charset="0"/>
                <a:cs typeface="Arial" pitchFamily="34" charset="0"/>
              </a:rPr>
              <a:t>: 6,5 dm</a:t>
            </a:r>
            <a:endParaRPr lang="ru-RU" sz="4001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5107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31" y="140261"/>
            <a:ext cx="12791370" cy="924663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" y="67119"/>
            <a:ext cx="12801600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/>
          <a:p>
            <a:pPr marL="28977" algn="ctr">
              <a:spcBef>
                <a:spcPts val="296"/>
              </a:spcBef>
            </a:pPr>
            <a:r>
              <a:rPr lang="en-US" sz="5400" dirty="0"/>
              <a:t> MASALA</a:t>
            </a:r>
            <a:endParaRPr lang="en-US" sz="7200" dirty="0"/>
          </a:p>
        </p:txBody>
      </p:sp>
      <p:sp>
        <p:nvSpPr>
          <p:cNvPr id="16" name="TextBox 15"/>
          <p:cNvSpPr txBox="1"/>
          <p:nvPr/>
        </p:nvSpPr>
        <p:spPr>
          <a:xfrm>
            <a:off x="550750" y="1167366"/>
            <a:ext cx="11931024" cy="3657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2" dirty="0">
                <a:latin typeface="Arial" pitchFamily="34" charset="0"/>
                <a:cs typeface="Arial" pitchFamily="34" charset="0"/>
              </a:rPr>
              <a:t>     </a:t>
            </a:r>
            <a:r>
              <a:rPr lang="ru-RU" sz="4741" b="1" dirty="0">
                <a:cs typeface="Times New Roman" pitchFamily="18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burchakli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parallelepipedning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o‘lchamlari</a:t>
            </a:r>
            <a:r>
              <a:rPr lang="ru-RU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74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4741" dirty="0" smtClean="0">
                <a:latin typeface="Arial" pitchFamily="34" charset="0"/>
                <a:cs typeface="Arial" pitchFamily="34" charset="0"/>
              </a:rPr>
              <a:t>1,36</a:t>
            </a:r>
            <a:r>
              <a:rPr lang="ru-RU" sz="474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cm</a:t>
            </a:r>
            <a:r>
              <a:rPr lang="ru-RU" sz="4741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474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474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4741" dirty="0" smtClean="0">
                <a:latin typeface="Arial" pitchFamily="34" charset="0"/>
                <a:cs typeface="Arial" pitchFamily="34" charset="0"/>
              </a:rPr>
              <a:t>7 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cm</a:t>
            </a:r>
            <a:r>
              <a:rPr lang="ru-RU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va</a:t>
            </a:r>
            <a:r>
              <a:rPr lang="ru-RU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741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z="4741" dirty="0" smtClean="0">
                <a:latin typeface="Arial" pitchFamily="34" charset="0"/>
                <a:cs typeface="Arial" pitchFamily="34" charset="0"/>
              </a:rPr>
              <a:t>,2</a:t>
            </a:r>
            <a:r>
              <a:rPr lang="ru-RU" sz="474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cm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teng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bo‘lsa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uning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modelini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yasash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uchun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qancha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sim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kerak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dirty="0" err="1">
                <a:latin typeface="Arial" pitchFamily="34" charset="0"/>
                <a:cs typeface="Arial" pitchFamily="34" charset="0"/>
              </a:rPr>
              <a:t>bo‘ladi</a:t>
            </a:r>
            <a:r>
              <a:rPr lang="en-US" sz="4741" dirty="0">
                <a:latin typeface="Arial" pitchFamily="34" charset="0"/>
                <a:cs typeface="Arial" pitchFamily="34" charset="0"/>
              </a:rPr>
              <a:t>?</a:t>
            </a:r>
            <a:r>
              <a:rPr lang="ru-RU" sz="4741" i="1" dirty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4202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7481617" y="3692843"/>
            <a:ext cx="2575067" cy="3103584"/>
            <a:chOff x="1104" y="1200"/>
            <a:chExt cx="2928" cy="2544"/>
          </a:xfrm>
        </p:grpSpPr>
        <p:sp>
          <p:nvSpPr>
            <p:cNvPr id="8" name="AutoShape 3"/>
            <p:cNvSpPr>
              <a:spLocks noChangeArrowheads="1"/>
            </p:cNvSpPr>
            <p:nvPr/>
          </p:nvSpPr>
          <p:spPr bwMode="auto">
            <a:xfrm>
              <a:off x="1104" y="1200"/>
              <a:ext cx="2928" cy="2544"/>
            </a:xfrm>
            <a:prstGeom prst="cube">
              <a:avLst>
                <a:gd name="adj" fmla="val 25000"/>
              </a:avLst>
            </a:prstGeom>
            <a:noFill/>
            <a:ln w="38100">
              <a:solidFill>
                <a:srgbClr val="00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9" name="Freeform 4"/>
            <p:cNvSpPr>
              <a:spLocks/>
            </p:cNvSpPr>
            <p:nvPr/>
          </p:nvSpPr>
          <p:spPr bwMode="auto">
            <a:xfrm>
              <a:off x="1736" y="1208"/>
              <a:ext cx="1" cy="368"/>
            </a:xfrm>
            <a:custGeom>
              <a:avLst/>
              <a:gdLst>
                <a:gd name="T0" fmla="*/ 0 w 1"/>
                <a:gd name="T1" fmla="*/ 0 h 368"/>
                <a:gd name="T2" fmla="*/ 0 w 1"/>
                <a:gd name="T3" fmla="*/ 368 h 368"/>
                <a:gd name="T4" fmla="*/ 0 60000 65536"/>
                <a:gd name="T5" fmla="*/ 0 60000 65536"/>
                <a:gd name="T6" fmla="*/ 0 w 1"/>
                <a:gd name="T7" fmla="*/ 0 h 368"/>
                <a:gd name="T8" fmla="*/ 1 w 1"/>
                <a:gd name="T9" fmla="*/ 368 h 3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68">
                  <a:moveTo>
                    <a:pt x="0" y="0"/>
                  </a:moveTo>
                  <a:lnTo>
                    <a:pt x="0" y="368"/>
                  </a:lnTo>
                </a:path>
              </a:pathLst>
            </a:cu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0" name="Line 5"/>
            <p:cNvSpPr>
              <a:spLocks noChangeShapeType="1"/>
            </p:cNvSpPr>
            <p:nvPr/>
          </p:nvSpPr>
          <p:spPr bwMode="auto">
            <a:xfrm>
              <a:off x="1728" y="1728"/>
              <a:ext cx="0" cy="384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1" name="Line 6"/>
            <p:cNvSpPr>
              <a:spLocks noChangeShapeType="1"/>
            </p:cNvSpPr>
            <p:nvPr/>
          </p:nvSpPr>
          <p:spPr bwMode="auto">
            <a:xfrm>
              <a:off x="1728" y="2304"/>
              <a:ext cx="0" cy="384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2" name="Line 7"/>
            <p:cNvSpPr>
              <a:spLocks noChangeShapeType="1"/>
            </p:cNvSpPr>
            <p:nvPr/>
          </p:nvSpPr>
          <p:spPr bwMode="auto">
            <a:xfrm flipH="1">
              <a:off x="3696" y="3120"/>
              <a:ext cx="336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3" name="Line 8"/>
            <p:cNvSpPr>
              <a:spLocks noChangeShapeType="1"/>
            </p:cNvSpPr>
            <p:nvPr/>
          </p:nvSpPr>
          <p:spPr bwMode="auto">
            <a:xfrm flipH="1">
              <a:off x="2928" y="3120"/>
              <a:ext cx="432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4" name="Line 9"/>
            <p:cNvSpPr>
              <a:spLocks noChangeShapeType="1"/>
            </p:cNvSpPr>
            <p:nvPr/>
          </p:nvSpPr>
          <p:spPr bwMode="auto">
            <a:xfrm flipH="1">
              <a:off x="2064" y="3120"/>
              <a:ext cx="624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5" name="Line 10"/>
            <p:cNvSpPr>
              <a:spLocks noChangeShapeType="1"/>
            </p:cNvSpPr>
            <p:nvPr/>
          </p:nvSpPr>
          <p:spPr bwMode="auto">
            <a:xfrm flipH="1">
              <a:off x="1728" y="3120"/>
              <a:ext cx="144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7" name="Freeform 11"/>
            <p:cNvSpPr>
              <a:spLocks/>
            </p:cNvSpPr>
            <p:nvPr/>
          </p:nvSpPr>
          <p:spPr bwMode="auto">
            <a:xfrm>
              <a:off x="1728" y="2832"/>
              <a:ext cx="1" cy="292"/>
            </a:xfrm>
            <a:custGeom>
              <a:avLst/>
              <a:gdLst>
                <a:gd name="T0" fmla="*/ 0 w 1"/>
                <a:gd name="T1" fmla="*/ 0 h 292"/>
                <a:gd name="T2" fmla="*/ 0 w 1"/>
                <a:gd name="T3" fmla="*/ 292 h 292"/>
                <a:gd name="T4" fmla="*/ 0 60000 65536"/>
                <a:gd name="T5" fmla="*/ 0 60000 65536"/>
                <a:gd name="T6" fmla="*/ 0 w 1"/>
                <a:gd name="T7" fmla="*/ 0 h 292"/>
                <a:gd name="T8" fmla="*/ 1 w 1"/>
                <a:gd name="T9" fmla="*/ 292 h 29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92">
                  <a:moveTo>
                    <a:pt x="0" y="0"/>
                  </a:moveTo>
                  <a:lnTo>
                    <a:pt x="0" y="292"/>
                  </a:lnTo>
                </a:path>
              </a:pathLst>
            </a:cu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8" name="Line 12"/>
            <p:cNvSpPr>
              <a:spLocks noChangeShapeType="1"/>
            </p:cNvSpPr>
            <p:nvPr/>
          </p:nvSpPr>
          <p:spPr bwMode="auto">
            <a:xfrm flipH="1">
              <a:off x="1440" y="3120"/>
              <a:ext cx="288" cy="288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9" name="Line 13"/>
            <p:cNvSpPr>
              <a:spLocks noChangeShapeType="1"/>
            </p:cNvSpPr>
            <p:nvPr/>
          </p:nvSpPr>
          <p:spPr bwMode="auto">
            <a:xfrm flipV="1">
              <a:off x="1104" y="3504"/>
              <a:ext cx="240" cy="24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</p:grpSp>
      <p:sp>
        <p:nvSpPr>
          <p:cNvPr id="20" name="AutoShape 25"/>
          <p:cNvSpPr>
            <a:spLocks noChangeArrowheads="1"/>
          </p:cNvSpPr>
          <p:nvPr/>
        </p:nvSpPr>
        <p:spPr bwMode="auto">
          <a:xfrm>
            <a:off x="7362582" y="6660952"/>
            <a:ext cx="213360" cy="172421"/>
          </a:xfrm>
          <a:prstGeom prst="flowChartConnector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21" name="AutoShape 26"/>
          <p:cNvSpPr>
            <a:spLocks noChangeArrowheads="1"/>
          </p:cNvSpPr>
          <p:nvPr/>
        </p:nvSpPr>
        <p:spPr bwMode="auto">
          <a:xfrm>
            <a:off x="7957850" y="5902498"/>
            <a:ext cx="213360" cy="172421"/>
          </a:xfrm>
          <a:prstGeom prst="flowChartConnector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22" name="AutoShape 27"/>
          <p:cNvSpPr>
            <a:spLocks noChangeArrowheads="1"/>
          </p:cNvSpPr>
          <p:nvPr/>
        </p:nvSpPr>
        <p:spPr bwMode="auto">
          <a:xfrm>
            <a:off x="7928466" y="3628555"/>
            <a:ext cx="213360" cy="172421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23" name="AutoShape 28"/>
          <p:cNvSpPr>
            <a:spLocks noChangeArrowheads="1"/>
          </p:cNvSpPr>
          <p:nvPr/>
        </p:nvSpPr>
        <p:spPr bwMode="auto">
          <a:xfrm>
            <a:off x="7383108" y="4182353"/>
            <a:ext cx="213360" cy="172421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24" name="AutoShape 29"/>
          <p:cNvSpPr>
            <a:spLocks noChangeArrowheads="1"/>
          </p:cNvSpPr>
          <p:nvPr/>
        </p:nvSpPr>
        <p:spPr bwMode="auto">
          <a:xfrm>
            <a:off x="9882209" y="3625060"/>
            <a:ext cx="213360" cy="172421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25" name="AutoShape 30"/>
          <p:cNvSpPr>
            <a:spLocks noChangeArrowheads="1"/>
          </p:cNvSpPr>
          <p:nvPr/>
        </p:nvSpPr>
        <p:spPr bwMode="auto">
          <a:xfrm>
            <a:off x="9286940" y="4238801"/>
            <a:ext cx="213360" cy="172421"/>
          </a:xfrm>
          <a:prstGeom prst="flowChartConnector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26" name="AutoShape 31"/>
          <p:cNvSpPr>
            <a:spLocks noChangeArrowheads="1"/>
          </p:cNvSpPr>
          <p:nvPr/>
        </p:nvSpPr>
        <p:spPr bwMode="auto">
          <a:xfrm>
            <a:off x="9931856" y="5976714"/>
            <a:ext cx="213360" cy="172421"/>
          </a:xfrm>
          <a:prstGeom prst="flowChartConnector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27" name="AutoShape 32"/>
          <p:cNvSpPr>
            <a:spLocks noChangeArrowheads="1"/>
          </p:cNvSpPr>
          <p:nvPr/>
        </p:nvSpPr>
        <p:spPr bwMode="auto">
          <a:xfrm>
            <a:off x="9286940" y="6651715"/>
            <a:ext cx="213360" cy="172421"/>
          </a:xfrm>
          <a:prstGeom prst="flowChartConnector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476" y="27709"/>
            <a:ext cx="12791370" cy="1030765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48077" y="-58859"/>
            <a:ext cx="12801600" cy="1146033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/>
          <a:p>
            <a:pPr marL="28977" algn="ctr">
              <a:spcBef>
                <a:spcPts val="296"/>
              </a:spcBef>
            </a:pPr>
            <a:r>
              <a:rPr lang="en-US" sz="7111" dirty="0"/>
              <a:t> </a:t>
            </a:r>
            <a:r>
              <a:rPr lang="en-US" sz="5400" dirty="0"/>
              <a:t>MASALA</a:t>
            </a:r>
            <a:endParaRPr lang="en-US" sz="6600" dirty="0"/>
          </a:p>
        </p:txBody>
      </p:sp>
      <p:sp>
        <p:nvSpPr>
          <p:cNvPr id="7" name="TextBox 6"/>
          <p:cNvSpPr txBox="1"/>
          <p:nvPr/>
        </p:nvSpPr>
        <p:spPr>
          <a:xfrm>
            <a:off x="262409" y="1196967"/>
            <a:ext cx="12181398" cy="2745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310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burchakli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parallelepipedning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balandligi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2</a:t>
            </a:r>
            <a:r>
              <a:rPr lang="ru-RU" sz="4310" dirty="0">
                <a:latin typeface="Arial" pitchFamily="34" charset="0"/>
                <a:cs typeface="Arial" pitchFamily="34" charset="0"/>
              </a:rPr>
              <a:t>,4 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dm</a:t>
            </a:r>
            <a:r>
              <a:rPr lang="ru-RU" sz="431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Bo‘yi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balandligidan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3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marta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kichik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eni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esa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balandligidan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2</a:t>
            </a:r>
            <a:r>
              <a:rPr lang="ru-RU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marta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kichik</a:t>
            </a:r>
            <a:r>
              <a:rPr lang="ru-RU" sz="431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Shu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parallelepipedning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hajmini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toping</a:t>
            </a:r>
            <a:r>
              <a:rPr lang="ru-RU" sz="4310" dirty="0">
                <a:latin typeface="Arial" pitchFamily="34" charset="0"/>
                <a:cs typeface="Arial" pitchFamily="34" charset="0"/>
              </a:rPr>
              <a:t>.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endParaRPr lang="ru-RU" sz="431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5032649" y="3941567"/>
            <a:ext cx="2885159" cy="2978712"/>
            <a:chOff x="8440755" y="3383288"/>
            <a:chExt cx="3271134" cy="3503310"/>
          </a:xfrm>
        </p:grpSpPr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8513095" y="3383288"/>
              <a:ext cx="2848667" cy="3503310"/>
            </a:xfrm>
            <a:prstGeom prst="cube">
              <a:avLst>
                <a:gd name="adj" fmla="val 25000"/>
              </a:avLst>
            </a:prstGeom>
            <a:solidFill>
              <a:srgbClr val="FCEFD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17483" tIns="58742" rIns="117483" bIns="58742" anchor="ctr"/>
            <a:lstStyle/>
            <a:p>
              <a:endParaRPr lang="ru-RU" sz="4202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8504242" y="4100516"/>
              <a:ext cx="2143140" cy="2783220"/>
            </a:xfrm>
            <a:custGeom>
              <a:avLst/>
              <a:gdLst>
                <a:gd name="T0" fmla="*/ 0 w 1392"/>
                <a:gd name="T1" fmla="*/ 0 h 1200"/>
                <a:gd name="T2" fmla="*/ 2147483647 w 1392"/>
                <a:gd name="T3" fmla="*/ 0 h 1200"/>
                <a:gd name="T4" fmla="*/ 2147483647 w 1392"/>
                <a:gd name="T5" fmla="*/ 2147483647 h 1200"/>
                <a:gd name="T6" fmla="*/ 0 w 1392"/>
                <a:gd name="T7" fmla="*/ 2147483647 h 1200"/>
                <a:gd name="T8" fmla="*/ 0 w 1392"/>
                <a:gd name="T9" fmla="*/ 0 h 12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92"/>
                <a:gd name="T16" fmla="*/ 0 h 1200"/>
                <a:gd name="T17" fmla="*/ 1392 w 1392"/>
                <a:gd name="T18" fmla="*/ 1200 h 12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92" h="1200">
                  <a:moveTo>
                    <a:pt x="0" y="0"/>
                  </a:moveTo>
                  <a:lnTo>
                    <a:pt x="1392" y="0"/>
                  </a:lnTo>
                  <a:lnTo>
                    <a:pt x="1392" y="1200"/>
                  </a:lnTo>
                  <a:lnTo>
                    <a:pt x="0" y="1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117483" tIns="58742" rIns="117483" bIns="58742"/>
            <a:lstStyle/>
            <a:p>
              <a:endParaRPr lang="ru-RU" sz="4202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8440755" y="3386136"/>
              <a:ext cx="2928958" cy="731123"/>
            </a:xfrm>
            <a:custGeom>
              <a:avLst/>
              <a:gdLst>
                <a:gd name="T0" fmla="*/ 2147483647 w 1776"/>
                <a:gd name="T1" fmla="*/ 0 h 384"/>
                <a:gd name="T2" fmla="*/ 2147483647 w 1776"/>
                <a:gd name="T3" fmla="*/ 0 h 384"/>
                <a:gd name="T4" fmla="*/ 2147483647 w 1776"/>
                <a:gd name="T5" fmla="*/ 2147483647 h 384"/>
                <a:gd name="T6" fmla="*/ 0 w 1776"/>
                <a:gd name="T7" fmla="*/ 2147483647 h 384"/>
                <a:gd name="T8" fmla="*/ 2147483647 w 1776"/>
                <a:gd name="T9" fmla="*/ 0 h 3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76"/>
                <a:gd name="T16" fmla="*/ 0 h 384"/>
                <a:gd name="T17" fmla="*/ 1776 w 1776"/>
                <a:gd name="T18" fmla="*/ 384 h 384"/>
                <a:gd name="connsiteX0" fmla="*/ 384 w 1776"/>
                <a:gd name="connsiteY0" fmla="*/ 0 h 384"/>
                <a:gd name="connsiteX1" fmla="*/ 1776 w 1776"/>
                <a:gd name="connsiteY1" fmla="*/ 0 h 384"/>
                <a:gd name="connsiteX2" fmla="*/ 1392 w 1776"/>
                <a:gd name="connsiteY2" fmla="*/ 384 h 384"/>
                <a:gd name="connsiteX3" fmla="*/ 0 w 1776"/>
                <a:gd name="connsiteY3" fmla="*/ 384 h 384"/>
                <a:gd name="connsiteX4" fmla="*/ 384 w 1776"/>
                <a:gd name="connsiteY4" fmla="*/ 0 h 384"/>
                <a:gd name="connsiteX0" fmla="*/ 384 w 1776"/>
                <a:gd name="connsiteY0" fmla="*/ 0 h 384"/>
                <a:gd name="connsiteX1" fmla="*/ 1776 w 1776"/>
                <a:gd name="connsiteY1" fmla="*/ 0 h 384"/>
                <a:gd name="connsiteX2" fmla="*/ 1392 w 1776"/>
                <a:gd name="connsiteY2" fmla="*/ 384 h 384"/>
                <a:gd name="connsiteX3" fmla="*/ 0 w 1776"/>
                <a:gd name="connsiteY3" fmla="*/ 384 h 384"/>
                <a:gd name="connsiteX4" fmla="*/ 12 w 1776"/>
                <a:gd name="connsiteY4" fmla="*/ 379 h 384"/>
                <a:gd name="connsiteX5" fmla="*/ 384 w 1776"/>
                <a:gd name="connsiteY5" fmla="*/ 0 h 384"/>
                <a:gd name="connsiteX0" fmla="*/ 409 w 1801"/>
                <a:gd name="connsiteY0" fmla="*/ 0 h 384"/>
                <a:gd name="connsiteX1" fmla="*/ 1801 w 1801"/>
                <a:gd name="connsiteY1" fmla="*/ 0 h 384"/>
                <a:gd name="connsiteX2" fmla="*/ 1417 w 1801"/>
                <a:gd name="connsiteY2" fmla="*/ 384 h 384"/>
                <a:gd name="connsiteX3" fmla="*/ 25 w 1801"/>
                <a:gd name="connsiteY3" fmla="*/ 384 h 384"/>
                <a:gd name="connsiteX4" fmla="*/ 37 w 1801"/>
                <a:gd name="connsiteY4" fmla="*/ 379 h 384"/>
                <a:gd name="connsiteX5" fmla="*/ 409 w 1801"/>
                <a:gd name="connsiteY5" fmla="*/ 0 h 384"/>
                <a:gd name="connsiteX0" fmla="*/ 409 w 1801"/>
                <a:gd name="connsiteY0" fmla="*/ 0 h 384"/>
                <a:gd name="connsiteX1" fmla="*/ 1801 w 1801"/>
                <a:gd name="connsiteY1" fmla="*/ 0 h 384"/>
                <a:gd name="connsiteX2" fmla="*/ 1417 w 1801"/>
                <a:gd name="connsiteY2" fmla="*/ 384 h 384"/>
                <a:gd name="connsiteX3" fmla="*/ 1411 w 1801"/>
                <a:gd name="connsiteY3" fmla="*/ 379 h 384"/>
                <a:gd name="connsiteX4" fmla="*/ 25 w 1801"/>
                <a:gd name="connsiteY4" fmla="*/ 384 h 384"/>
                <a:gd name="connsiteX5" fmla="*/ 37 w 1801"/>
                <a:gd name="connsiteY5" fmla="*/ 379 h 384"/>
                <a:gd name="connsiteX6" fmla="*/ 409 w 1801"/>
                <a:gd name="connsiteY6" fmla="*/ 0 h 384"/>
                <a:gd name="connsiteX0" fmla="*/ 409 w 1801"/>
                <a:gd name="connsiteY0" fmla="*/ 0 h 393"/>
                <a:gd name="connsiteX1" fmla="*/ 1801 w 1801"/>
                <a:gd name="connsiteY1" fmla="*/ 0 h 393"/>
                <a:gd name="connsiteX2" fmla="*/ 1417 w 1801"/>
                <a:gd name="connsiteY2" fmla="*/ 384 h 393"/>
                <a:gd name="connsiteX3" fmla="*/ 1411 w 1801"/>
                <a:gd name="connsiteY3" fmla="*/ 379 h 393"/>
                <a:gd name="connsiteX4" fmla="*/ 25 w 1801"/>
                <a:gd name="connsiteY4" fmla="*/ 384 h 393"/>
                <a:gd name="connsiteX5" fmla="*/ 37 w 1801"/>
                <a:gd name="connsiteY5" fmla="*/ 379 h 393"/>
                <a:gd name="connsiteX6" fmla="*/ 409 w 1801"/>
                <a:gd name="connsiteY6" fmla="*/ 0 h 393"/>
                <a:gd name="connsiteX0" fmla="*/ 409 w 1801"/>
                <a:gd name="connsiteY0" fmla="*/ 0 h 393"/>
                <a:gd name="connsiteX1" fmla="*/ 1801 w 1801"/>
                <a:gd name="connsiteY1" fmla="*/ 0 h 393"/>
                <a:gd name="connsiteX2" fmla="*/ 1417 w 1801"/>
                <a:gd name="connsiteY2" fmla="*/ 384 h 393"/>
                <a:gd name="connsiteX3" fmla="*/ 1411 w 1801"/>
                <a:gd name="connsiteY3" fmla="*/ 379 h 393"/>
                <a:gd name="connsiteX4" fmla="*/ 1401 w 1801"/>
                <a:gd name="connsiteY4" fmla="*/ 379 h 393"/>
                <a:gd name="connsiteX5" fmla="*/ 25 w 1801"/>
                <a:gd name="connsiteY5" fmla="*/ 384 h 393"/>
                <a:gd name="connsiteX6" fmla="*/ 37 w 1801"/>
                <a:gd name="connsiteY6" fmla="*/ 379 h 393"/>
                <a:gd name="connsiteX7" fmla="*/ 409 w 1801"/>
                <a:gd name="connsiteY7" fmla="*/ 0 h 393"/>
                <a:gd name="connsiteX0" fmla="*/ 409 w 1899"/>
                <a:gd name="connsiteY0" fmla="*/ 0 h 393"/>
                <a:gd name="connsiteX1" fmla="*/ 1899 w 1899"/>
                <a:gd name="connsiteY1" fmla="*/ 0 h 393"/>
                <a:gd name="connsiteX2" fmla="*/ 1417 w 1899"/>
                <a:gd name="connsiteY2" fmla="*/ 384 h 393"/>
                <a:gd name="connsiteX3" fmla="*/ 1411 w 1899"/>
                <a:gd name="connsiteY3" fmla="*/ 379 h 393"/>
                <a:gd name="connsiteX4" fmla="*/ 1401 w 1899"/>
                <a:gd name="connsiteY4" fmla="*/ 379 h 393"/>
                <a:gd name="connsiteX5" fmla="*/ 25 w 1899"/>
                <a:gd name="connsiteY5" fmla="*/ 384 h 393"/>
                <a:gd name="connsiteX6" fmla="*/ 37 w 1899"/>
                <a:gd name="connsiteY6" fmla="*/ 379 h 393"/>
                <a:gd name="connsiteX7" fmla="*/ 409 w 1899"/>
                <a:gd name="connsiteY7" fmla="*/ 0 h 393"/>
                <a:gd name="connsiteX0" fmla="*/ 409 w 1899"/>
                <a:gd name="connsiteY0" fmla="*/ 0 h 393"/>
                <a:gd name="connsiteX1" fmla="*/ 1899 w 1899"/>
                <a:gd name="connsiteY1" fmla="*/ 0 h 393"/>
                <a:gd name="connsiteX2" fmla="*/ 1417 w 1899"/>
                <a:gd name="connsiteY2" fmla="*/ 384 h 393"/>
                <a:gd name="connsiteX3" fmla="*/ 1411 w 1899"/>
                <a:gd name="connsiteY3" fmla="*/ 379 h 393"/>
                <a:gd name="connsiteX4" fmla="*/ 1401 w 1899"/>
                <a:gd name="connsiteY4" fmla="*/ 379 h 393"/>
                <a:gd name="connsiteX5" fmla="*/ 25 w 1899"/>
                <a:gd name="connsiteY5" fmla="*/ 384 h 393"/>
                <a:gd name="connsiteX6" fmla="*/ 37 w 1899"/>
                <a:gd name="connsiteY6" fmla="*/ 379 h 393"/>
                <a:gd name="connsiteX7" fmla="*/ 409 w 1899"/>
                <a:gd name="connsiteY7" fmla="*/ 0 h 393"/>
                <a:gd name="connsiteX0" fmla="*/ 462 w 1899"/>
                <a:gd name="connsiteY0" fmla="*/ 0 h 393"/>
                <a:gd name="connsiteX1" fmla="*/ 1899 w 1899"/>
                <a:gd name="connsiteY1" fmla="*/ 0 h 393"/>
                <a:gd name="connsiteX2" fmla="*/ 1417 w 1899"/>
                <a:gd name="connsiteY2" fmla="*/ 384 h 393"/>
                <a:gd name="connsiteX3" fmla="*/ 1411 w 1899"/>
                <a:gd name="connsiteY3" fmla="*/ 379 h 393"/>
                <a:gd name="connsiteX4" fmla="*/ 1401 w 1899"/>
                <a:gd name="connsiteY4" fmla="*/ 379 h 393"/>
                <a:gd name="connsiteX5" fmla="*/ 25 w 1899"/>
                <a:gd name="connsiteY5" fmla="*/ 384 h 393"/>
                <a:gd name="connsiteX6" fmla="*/ 37 w 1899"/>
                <a:gd name="connsiteY6" fmla="*/ 379 h 393"/>
                <a:gd name="connsiteX7" fmla="*/ 462 w 1899"/>
                <a:gd name="connsiteY7" fmla="*/ 0 h 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99" h="393">
                  <a:moveTo>
                    <a:pt x="462" y="0"/>
                  </a:moveTo>
                  <a:lnTo>
                    <a:pt x="1899" y="0"/>
                  </a:lnTo>
                  <a:lnTo>
                    <a:pt x="1417" y="384"/>
                  </a:lnTo>
                  <a:cubicBezTo>
                    <a:pt x="1415" y="382"/>
                    <a:pt x="1311" y="393"/>
                    <a:pt x="1411" y="379"/>
                  </a:cubicBezTo>
                  <a:lnTo>
                    <a:pt x="1401" y="379"/>
                  </a:lnTo>
                  <a:lnTo>
                    <a:pt x="25" y="384"/>
                  </a:lnTo>
                  <a:cubicBezTo>
                    <a:pt x="29" y="382"/>
                    <a:pt x="0" y="363"/>
                    <a:pt x="37" y="379"/>
                  </a:cubicBezTo>
                  <a:lnTo>
                    <a:pt x="462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117483" tIns="58742" rIns="117483" bIns="58742"/>
            <a:lstStyle/>
            <a:p>
              <a:endParaRPr lang="ru-RU" sz="4202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10647382" y="3386136"/>
              <a:ext cx="714380" cy="3500462"/>
            </a:xfrm>
            <a:custGeom>
              <a:avLst/>
              <a:gdLst>
                <a:gd name="T0" fmla="*/ 0 w 384"/>
                <a:gd name="T1" fmla="*/ 2147483647 h 1584"/>
                <a:gd name="T2" fmla="*/ 0 w 384"/>
                <a:gd name="T3" fmla="*/ 2147483647 h 1584"/>
                <a:gd name="T4" fmla="*/ 2147483647 w 384"/>
                <a:gd name="T5" fmla="*/ 2147483647 h 1584"/>
                <a:gd name="T6" fmla="*/ 2147483647 w 384"/>
                <a:gd name="T7" fmla="*/ 0 h 1584"/>
                <a:gd name="T8" fmla="*/ 0 w 384"/>
                <a:gd name="T9" fmla="*/ 2147483647 h 15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4"/>
                <a:gd name="T16" fmla="*/ 0 h 1584"/>
                <a:gd name="T17" fmla="*/ 384 w 384"/>
                <a:gd name="T18" fmla="*/ 1584 h 1584"/>
                <a:gd name="connsiteX0" fmla="*/ 0 w 384"/>
                <a:gd name="connsiteY0" fmla="*/ 384 h 1584"/>
                <a:gd name="connsiteX1" fmla="*/ 0 w 384"/>
                <a:gd name="connsiteY1" fmla="*/ 1584 h 1584"/>
                <a:gd name="connsiteX2" fmla="*/ 384 w 384"/>
                <a:gd name="connsiteY2" fmla="*/ 1273 h 1584"/>
                <a:gd name="connsiteX3" fmla="*/ 384 w 384"/>
                <a:gd name="connsiteY3" fmla="*/ 0 h 1584"/>
                <a:gd name="connsiteX4" fmla="*/ 0 w 384"/>
                <a:gd name="connsiteY4" fmla="*/ 384 h 1584"/>
                <a:gd name="connsiteX0" fmla="*/ 0 w 384"/>
                <a:gd name="connsiteY0" fmla="*/ 311 h 1511"/>
                <a:gd name="connsiteX1" fmla="*/ 0 w 384"/>
                <a:gd name="connsiteY1" fmla="*/ 1511 h 1511"/>
                <a:gd name="connsiteX2" fmla="*/ 384 w 384"/>
                <a:gd name="connsiteY2" fmla="*/ 1200 h 1511"/>
                <a:gd name="connsiteX3" fmla="*/ 384 w 384"/>
                <a:gd name="connsiteY3" fmla="*/ 0 h 1511"/>
                <a:gd name="connsiteX4" fmla="*/ 0 w 384"/>
                <a:gd name="connsiteY4" fmla="*/ 311 h 1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4" h="1511">
                  <a:moveTo>
                    <a:pt x="0" y="311"/>
                  </a:moveTo>
                  <a:lnTo>
                    <a:pt x="0" y="1511"/>
                  </a:lnTo>
                  <a:lnTo>
                    <a:pt x="384" y="1200"/>
                  </a:lnTo>
                  <a:lnTo>
                    <a:pt x="384" y="0"/>
                  </a:lnTo>
                  <a:lnTo>
                    <a:pt x="0" y="311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117483" tIns="58742" rIns="117483" bIns="58742"/>
            <a:lstStyle/>
            <a:p>
              <a:endParaRPr lang="ru-RU" sz="4202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9142177" y="3810503"/>
              <a:ext cx="928693" cy="1085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b="1" dirty="0">
                  <a:latin typeface="Arial" pitchFamily="34" charset="0"/>
                  <a:cs typeface="Arial" pitchFamily="34" charset="0"/>
                </a:rPr>
                <a:t>a</a:t>
              </a:r>
              <a:endParaRPr lang="ru-RU" sz="54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0783195" y="3609755"/>
              <a:ext cx="928694" cy="1085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b="1" dirty="0">
                  <a:latin typeface="Arial" pitchFamily="34" charset="0"/>
                  <a:cs typeface="Arial" pitchFamily="34" charset="0"/>
                </a:rPr>
                <a:t>b</a:t>
              </a:r>
              <a:endParaRPr lang="ru-RU" sz="54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0047221" y="5097193"/>
              <a:ext cx="928694" cy="1085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b="1" dirty="0">
                  <a:latin typeface="Arial" pitchFamily="34" charset="0"/>
                  <a:cs typeface="Arial" pitchFamily="34" charset="0"/>
                </a:rPr>
                <a:t>c</a:t>
              </a:r>
              <a:endParaRPr lang="ru-RU" sz="54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31" y="82605"/>
            <a:ext cx="12791370" cy="984724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5115" y="161852"/>
            <a:ext cx="12801600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/>
          <a:p>
            <a:pPr marL="28977" algn="ctr">
              <a:spcBef>
                <a:spcPts val="296"/>
              </a:spcBef>
            </a:pPr>
            <a:r>
              <a:rPr lang="en-US" sz="4800" dirty="0"/>
              <a:t> </a:t>
            </a:r>
            <a:r>
              <a:rPr lang="en-US" sz="5400" dirty="0"/>
              <a:t>MASALA</a:t>
            </a:r>
            <a:endParaRPr lang="en-US" sz="6600" dirty="0"/>
          </a:p>
        </p:txBody>
      </p:sp>
      <p:sp>
        <p:nvSpPr>
          <p:cNvPr id="7" name="TextBox 6"/>
          <p:cNvSpPr txBox="1"/>
          <p:nvPr/>
        </p:nvSpPr>
        <p:spPr>
          <a:xfrm>
            <a:off x="304986" y="1177575"/>
            <a:ext cx="12181398" cy="1418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4310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Qirralari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48 cm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kubning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hajmini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 toping</a:t>
            </a:r>
            <a:endParaRPr lang="ru-RU" sz="431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Freeform 25"/>
          <p:cNvSpPr>
            <a:spLocks/>
          </p:cNvSpPr>
          <p:nvPr/>
        </p:nvSpPr>
        <p:spPr bwMode="auto">
          <a:xfrm>
            <a:off x="4718296" y="3117028"/>
            <a:ext cx="3003321" cy="693058"/>
          </a:xfrm>
          <a:custGeom>
            <a:avLst/>
            <a:gdLst>
              <a:gd name="T0" fmla="*/ 384 w 1776"/>
              <a:gd name="T1" fmla="*/ 0 h 384"/>
              <a:gd name="T2" fmla="*/ 1776 w 1776"/>
              <a:gd name="T3" fmla="*/ 0 h 384"/>
              <a:gd name="T4" fmla="*/ 1392 w 1776"/>
              <a:gd name="T5" fmla="*/ 384 h 384"/>
              <a:gd name="T6" fmla="*/ 0 w 1776"/>
              <a:gd name="T7" fmla="*/ 384 h 384"/>
              <a:gd name="T8" fmla="*/ 384 w 1776"/>
              <a:gd name="T9" fmla="*/ 0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76"/>
              <a:gd name="T16" fmla="*/ 0 h 384"/>
              <a:gd name="T17" fmla="*/ 1776 w 1776"/>
              <a:gd name="T18" fmla="*/ 384 h 3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76" h="384">
                <a:moveTo>
                  <a:pt x="384" y="0"/>
                </a:moveTo>
                <a:lnTo>
                  <a:pt x="1776" y="0"/>
                </a:lnTo>
                <a:lnTo>
                  <a:pt x="1392" y="384"/>
                </a:lnTo>
                <a:lnTo>
                  <a:pt x="0" y="384"/>
                </a:lnTo>
                <a:lnTo>
                  <a:pt x="384" y="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4202"/>
          </a:p>
        </p:txBody>
      </p:sp>
      <p:sp>
        <p:nvSpPr>
          <p:cNvPr id="19" name="Freeform 10"/>
          <p:cNvSpPr>
            <a:spLocks/>
          </p:cNvSpPr>
          <p:nvPr/>
        </p:nvSpPr>
        <p:spPr bwMode="auto">
          <a:xfrm>
            <a:off x="4718297" y="3810086"/>
            <a:ext cx="2363117" cy="2217790"/>
          </a:xfrm>
          <a:custGeom>
            <a:avLst/>
            <a:gdLst>
              <a:gd name="T0" fmla="*/ 0 w 1392"/>
              <a:gd name="T1" fmla="*/ 0 h 1200"/>
              <a:gd name="T2" fmla="*/ 2147483647 w 1392"/>
              <a:gd name="T3" fmla="*/ 0 h 1200"/>
              <a:gd name="T4" fmla="*/ 2147483647 w 1392"/>
              <a:gd name="T5" fmla="*/ 2147483647 h 1200"/>
              <a:gd name="T6" fmla="*/ 0 w 1392"/>
              <a:gd name="T7" fmla="*/ 2147483647 h 1200"/>
              <a:gd name="T8" fmla="*/ 0 w 1392"/>
              <a:gd name="T9" fmla="*/ 0 h 12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92"/>
              <a:gd name="T16" fmla="*/ 0 h 1200"/>
              <a:gd name="T17" fmla="*/ 1392 w 1392"/>
              <a:gd name="T18" fmla="*/ 1200 h 12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92" h="1200">
                <a:moveTo>
                  <a:pt x="0" y="0"/>
                </a:moveTo>
                <a:lnTo>
                  <a:pt x="1392" y="0"/>
                </a:lnTo>
                <a:lnTo>
                  <a:pt x="1392" y="1200"/>
                </a:lnTo>
                <a:lnTo>
                  <a:pt x="0" y="1200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17483" tIns="58742" rIns="117483" bIns="58742"/>
          <a:lstStyle/>
          <a:p>
            <a:endParaRPr lang="ru-RU" sz="4202"/>
          </a:p>
        </p:txBody>
      </p:sp>
      <p:sp>
        <p:nvSpPr>
          <p:cNvPr id="20" name="Freeform 12"/>
          <p:cNvSpPr>
            <a:spLocks/>
          </p:cNvSpPr>
          <p:nvPr/>
        </p:nvSpPr>
        <p:spPr bwMode="auto">
          <a:xfrm>
            <a:off x="7069169" y="3123457"/>
            <a:ext cx="677437" cy="2910850"/>
          </a:xfrm>
          <a:custGeom>
            <a:avLst/>
            <a:gdLst>
              <a:gd name="T0" fmla="*/ 0 w 384"/>
              <a:gd name="T1" fmla="*/ 2147483647 h 1584"/>
              <a:gd name="T2" fmla="*/ 0 w 384"/>
              <a:gd name="T3" fmla="*/ 2147483647 h 1584"/>
              <a:gd name="T4" fmla="*/ 2147483647 w 384"/>
              <a:gd name="T5" fmla="*/ 2147483647 h 1584"/>
              <a:gd name="T6" fmla="*/ 2147483647 w 384"/>
              <a:gd name="T7" fmla="*/ 0 h 1584"/>
              <a:gd name="T8" fmla="*/ 0 w 384"/>
              <a:gd name="T9" fmla="*/ 2147483647 h 15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84"/>
              <a:gd name="T16" fmla="*/ 0 h 1584"/>
              <a:gd name="T17" fmla="*/ 384 w 384"/>
              <a:gd name="T18" fmla="*/ 1584 h 15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84" h="1584">
                <a:moveTo>
                  <a:pt x="0" y="384"/>
                </a:moveTo>
                <a:lnTo>
                  <a:pt x="0" y="1584"/>
                </a:lnTo>
                <a:lnTo>
                  <a:pt x="384" y="1200"/>
                </a:lnTo>
                <a:lnTo>
                  <a:pt x="384" y="0"/>
                </a:lnTo>
                <a:lnTo>
                  <a:pt x="0" y="384"/>
                </a:lnTo>
                <a:close/>
              </a:path>
            </a:pathLst>
          </a:cu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17483" tIns="58742" rIns="117483" bIns="58742"/>
          <a:lstStyle/>
          <a:p>
            <a:endParaRPr lang="ru-RU" sz="4202"/>
          </a:p>
        </p:txBody>
      </p:sp>
      <p:sp>
        <p:nvSpPr>
          <p:cNvPr id="21" name="TextBox 20"/>
          <p:cNvSpPr txBox="1"/>
          <p:nvPr/>
        </p:nvSpPr>
        <p:spPr>
          <a:xfrm>
            <a:off x="5639558" y="5654203"/>
            <a:ext cx="880671" cy="1186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111" b="1" dirty="0"/>
              <a:t>a</a:t>
            </a:r>
            <a:endParaRPr lang="ru-RU" sz="7111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7110244" y="3737732"/>
            <a:ext cx="880671" cy="1186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111" b="1" dirty="0"/>
              <a:t>a</a:t>
            </a:r>
            <a:endParaRPr lang="ru-RU" sz="7111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7306270" y="5249417"/>
            <a:ext cx="880671" cy="1186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111" b="1" dirty="0"/>
              <a:t>a</a:t>
            </a:r>
            <a:endParaRPr lang="ru-RU" sz="7111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media.istockphoto.com/vectors/boy-vector-id16568899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8232" y="3672458"/>
            <a:ext cx="3580314" cy="3024386"/>
          </a:xfrm>
          <a:prstGeom prst="rect">
            <a:avLst/>
          </a:prstGeom>
          <a:noFill/>
        </p:spPr>
      </p:pic>
      <p:sp>
        <p:nvSpPr>
          <p:cNvPr id="2" name="object 2"/>
          <p:cNvSpPr/>
          <p:nvPr/>
        </p:nvSpPr>
        <p:spPr>
          <a:xfrm>
            <a:off x="148421" y="135549"/>
            <a:ext cx="12546414" cy="10264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507" y="328585"/>
            <a:ext cx="12847625" cy="684369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/>
          <a:p>
            <a:pPr marL="28977">
              <a:spcBef>
                <a:spcPts val="296"/>
              </a:spcBef>
            </a:pPr>
            <a:r>
              <a:rPr lang="en-US" sz="4200" dirty="0"/>
              <a:t>  </a:t>
            </a:r>
            <a:r>
              <a:rPr lang="en-US" sz="4200" dirty="0" smtClean="0"/>
              <a:t>MUSTAQIL BAJARISH UCHUN TOPSHIRIQLAR:</a:t>
            </a:r>
            <a:endParaRPr sz="4200" dirty="0"/>
          </a:p>
        </p:txBody>
      </p:sp>
      <p:sp>
        <p:nvSpPr>
          <p:cNvPr id="8" name="TextBox 7"/>
          <p:cNvSpPr txBox="1"/>
          <p:nvPr/>
        </p:nvSpPr>
        <p:spPr>
          <a:xfrm>
            <a:off x="1216224" y="1296194"/>
            <a:ext cx="109373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Darslikdagi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701-, 704, 731-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masalalarni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yechish</a:t>
            </a:r>
            <a:r>
              <a:rPr lang="uz-Latn-UZ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6000" b="1" dirty="0" smtClean="0">
                <a:latin typeface="Arial" pitchFamily="34" charset="0"/>
                <a:cs typeface="Arial" pitchFamily="34" charset="0"/>
              </a:rPr>
              <a:t>(138- bet)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62755"/>
            <a:ext cx="12801600" cy="88825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172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TAKRORLASH</a:t>
            </a:r>
            <a:endParaRPr lang="ru-RU" sz="5172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5416" y="1907014"/>
            <a:ext cx="4857783" cy="3925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88925" y="4594934"/>
            <a:ext cx="3107055" cy="232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1804" y="1491351"/>
            <a:ext cx="3627120" cy="2079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4" name="Picture 2" descr="https://www.unipack.ru/user_files/file6513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35621" y="3777060"/>
            <a:ext cx="1924359" cy="3241025"/>
          </a:xfrm>
          <a:prstGeom prst="rect">
            <a:avLst/>
          </a:prstGeom>
          <a:noFill/>
        </p:spPr>
      </p:pic>
      <p:sp>
        <p:nvSpPr>
          <p:cNvPr id="17" name="Блок-схема: данные 16"/>
          <p:cNvSpPr/>
          <p:nvPr/>
        </p:nvSpPr>
        <p:spPr>
          <a:xfrm rot="21304210">
            <a:off x="979785" y="4317100"/>
            <a:ext cx="905173" cy="2131526"/>
          </a:xfrm>
          <a:prstGeom prst="flowChartInputOutpu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202"/>
          </a:p>
        </p:txBody>
      </p:sp>
      <p:sp>
        <p:nvSpPr>
          <p:cNvPr id="18" name="TextBox 17"/>
          <p:cNvSpPr txBox="1"/>
          <p:nvPr/>
        </p:nvSpPr>
        <p:spPr>
          <a:xfrm rot="16200000">
            <a:off x="192576" y="4885906"/>
            <a:ext cx="2386205" cy="738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2" dirty="0" err="1">
                <a:solidFill>
                  <a:schemeClr val="bg1"/>
                </a:solidFill>
              </a:rPr>
              <a:t>sharbat</a:t>
            </a:r>
            <a:endParaRPr lang="ru-RU" sz="4202" dirty="0">
              <a:solidFill>
                <a:schemeClr val="bg1"/>
              </a:solidFill>
            </a:endParaRPr>
          </a:p>
        </p:txBody>
      </p:sp>
      <p:pic>
        <p:nvPicPr>
          <p:cNvPr id="28676" name="Picture 4" descr="https://i04.fotocdn.net/s121/3350b51e2a743fae/public_pin_l/2756315036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99468" y="1368194"/>
            <a:ext cx="3019512" cy="286853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1733614" y="4891690"/>
            <a:ext cx="4444707" cy="2079296"/>
          </a:xfrm>
          <a:prstGeom prst="rect">
            <a:avLst/>
          </a:prstGeom>
          <a:solidFill>
            <a:schemeClr val="bg1"/>
          </a:solidFill>
        </p:spPr>
        <p:txBody>
          <a:bodyPr wrap="square" lIns="117483" tIns="58742" rIns="117483" bIns="58742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80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</a:t>
            </a:r>
            <a:r>
              <a:rPr lang="en-US" sz="4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ta</a:t>
            </a:r>
            <a:r>
              <a:rPr lang="en-US" sz="4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to‘rtburchak</a:t>
            </a:r>
            <a:endParaRPr lang="ru-RU" sz="4400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3168851" y="1133648"/>
            <a:ext cx="3009470" cy="3698391"/>
          </a:xfrm>
          <a:prstGeom prst="cube">
            <a:avLst>
              <a:gd name="adj" fmla="val 25000"/>
            </a:avLst>
          </a:prstGeom>
          <a:solidFill>
            <a:srgbClr val="FCEFD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3159310" y="1890752"/>
            <a:ext cx="2264116" cy="2938203"/>
          </a:xfrm>
          <a:custGeom>
            <a:avLst/>
            <a:gdLst>
              <a:gd name="T0" fmla="*/ 0 w 1392"/>
              <a:gd name="T1" fmla="*/ 0 h 1200"/>
              <a:gd name="T2" fmla="*/ 2147483647 w 1392"/>
              <a:gd name="T3" fmla="*/ 0 h 1200"/>
              <a:gd name="T4" fmla="*/ 2147483647 w 1392"/>
              <a:gd name="T5" fmla="*/ 2147483647 h 1200"/>
              <a:gd name="T6" fmla="*/ 0 w 1392"/>
              <a:gd name="T7" fmla="*/ 2147483647 h 1200"/>
              <a:gd name="T8" fmla="*/ 0 w 1392"/>
              <a:gd name="T9" fmla="*/ 0 h 12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92"/>
              <a:gd name="T16" fmla="*/ 0 h 1200"/>
              <a:gd name="T17" fmla="*/ 1392 w 1392"/>
              <a:gd name="T18" fmla="*/ 1200 h 12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92" h="1200">
                <a:moveTo>
                  <a:pt x="0" y="0"/>
                </a:moveTo>
                <a:lnTo>
                  <a:pt x="1392" y="0"/>
                </a:lnTo>
                <a:lnTo>
                  <a:pt x="1392" y="1200"/>
                </a:lnTo>
                <a:lnTo>
                  <a:pt x="0" y="1200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17483" tIns="58742" rIns="117483" bIns="58742"/>
          <a:lstStyle/>
          <a:p>
            <a:endParaRPr lang="ru-RU" sz="4202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6373686" y="2878922"/>
            <a:ext cx="2867881" cy="4102603"/>
            <a:chOff x="2256" y="1248"/>
            <a:chExt cx="1776" cy="1584"/>
          </a:xfrm>
          <a:solidFill>
            <a:srgbClr val="FFC000"/>
          </a:solidFill>
        </p:grpSpPr>
        <p:sp>
          <p:nvSpPr>
            <p:cNvPr id="13" name="Freeform 21"/>
            <p:cNvSpPr>
              <a:spLocks/>
            </p:cNvSpPr>
            <p:nvPr/>
          </p:nvSpPr>
          <p:spPr bwMode="auto">
            <a:xfrm>
              <a:off x="2640" y="1248"/>
              <a:ext cx="1392" cy="1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92" y="0"/>
                </a:cxn>
                <a:cxn ang="0">
                  <a:pos x="1392" y="1200"/>
                </a:cxn>
                <a:cxn ang="0">
                  <a:pos x="0" y="1200"/>
                </a:cxn>
                <a:cxn ang="0">
                  <a:pos x="0" y="0"/>
                </a:cxn>
              </a:cxnLst>
              <a:rect l="0" t="0" r="r" b="b"/>
              <a:pathLst>
                <a:path w="1392" h="1200">
                  <a:moveTo>
                    <a:pt x="0" y="0"/>
                  </a:moveTo>
                  <a:lnTo>
                    <a:pt x="1392" y="0"/>
                  </a:lnTo>
                  <a:lnTo>
                    <a:pt x="1392" y="1200"/>
                  </a:lnTo>
                  <a:lnTo>
                    <a:pt x="0" y="1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sz="4202"/>
            </a:p>
          </p:txBody>
        </p:sp>
        <p:sp>
          <p:nvSpPr>
            <p:cNvPr id="14" name="Freeform 22"/>
            <p:cNvSpPr>
              <a:spLocks/>
            </p:cNvSpPr>
            <p:nvPr/>
          </p:nvSpPr>
          <p:spPr bwMode="auto">
            <a:xfrm>
              <a:off x="2256" y="1632"/>
              <a:ext cx="1392" cy="1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92" y="0"/>
                </a:cxn>
                <a:cxn ang="0">
                  <a:pos x="1392" y="1200"/>
                </a:cxn>
                <a:cxn ang="0">
                  <a:pos x="0" y="1200"/>
                </a:cxn>
                <a:cxn ang="0">
                  <a:pos x="0" y="0"/>
                </a:cxn>
              </a:cxnLst>
              <a:rect l="0" t="0" r="r" b="b"/>
              <a:pathLst>
                <a:path w="1392" h="1200">
                  <a:moveTo>
                    <a:pt x="0" y="0"/>
                  </a:moveTo>
                  <a:lnTo>
                    <a:pt x="1392" y="0"/>
                  </a:lnTo>
                  <a:lnTo>
                    <a:pt x="1392" y="1200"/>
                  </a:lnTo>
                  <a:lnTo>
                    <a:pt x="0" y="120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sz="4202"/>
            </a:p>
          </p:txBody>
        </p:sp>
      </p:grpSp>
      <p:sp>
        <p:nvSpPr>
          <p:cNvPr id="15" name="Freeform 11"/>
          <p:cNvSpPr>
            <a:spLocks/>
          </p:cNvSpPr>
          <p:nvPr/>
        </p:nvSpPr>
        <p:spPr bwMode="auto">
          <a:xfrm>
            <a:off x="3162492" y="1119473"/>
            <a:ext cx="3094292" cy="771835"/>
          </a:xfrm>
          <a:custGeom>
            <a:avLst/>
            <a:gdLst>
              <a:gd name="T0" fmla="*/ 2147483647 w 1776"/>
              <a:gd name="T1" fmla="*/ 0 h 384"/>
              <a:gd name="T2" fmla="*/ 2147483647 w 1776"/>
              <a:gd name="T3" fmla="*/ 0 h 384"/>
              <a:gd name="T4" fmla="*/ 2147483647 w 1776"/>
              <a:gd name="T5" fmla="*/ 2147483647 h 384"/>
              <a:gd name="T6" fmla="*/ 0 w 1776"/>
              <a:gd name="T7" fmla="*/ 2147483647 h 384"/>
              <a:gd name="T8" fmla="*/ 2147483647 w 1776"/>
              <a:gd name="T9" fmla="*/ 0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76"/>
              <a:gd name="T16" fmla="*/ 0 h 384"/>
              <a:gd name="T17" fmla="*/ 1776 w 1776"/>
              <a:gd name="T18" fmla="*/ 384 h 384"/>
              <a:gd name="connsiteX0" fmla="*/ 384 w 1776"/>
              <a:gd name="connsiteY0" fmla="*/ 0 h 384"/>
              <a:gd name="connsiteX1" fmla="*/ 1776 w 1776"/>
              <a:gd name="connsiteY1" fmla="*/ 0 h 384"/>
              <a:gd name="connsiteX2" fmla="*/ 1392 w 1776"/>
              <a:gd name="connsiteY2" fmla="*/ 384 h 384"/>
              <a:gd name="connsiteX3" fmla="*/ 0 w 1776"/>
              <a:gd name="connsiteY3" fmla="*/ 384 h 384"/>
              <a:gd name="connsiteX4" fmla="*/ 384 w 1776"/>
              <a:gd name="connsiteY4" fmla="*/ 0 h 384"/>
              <a:gd name="connsiteX0" fmla="*/ 384 w 1776"/>
              <a:gd name="connsiteY0" fmla="*/ 0 h 384"/>
              <a:gd name="connsiteX1" fmla="*/ 1776 w 1776"/>
              <a:gd name="connsiteY1" fmla="*/ 0 h 384"/>
              <a:gd name="connsiteX2" fmla="*/ 1392 w 1776"/>
              <a:gd name="connsiteY2" fmla="*/ 384 h 384"/>
              <a:gd name="connsiteX3" fmla="*/ 0 w 1776"/>
              <a:gd name="connsiteY3" fmla="*/ 384 h 384"/>
              <a:gd name="connsiteX4" fmla="*/ 12 w 1776"/>
              <a:gd name="connsiteY4" fmla="*/ 379 h 384"/>
              <a:gd name="connsiteX5" fmla="*/ 384 w 1776"/>
              <a:gd name="connsiteY5" fmla="*/ 0 h 384"/>
              <a:gd name="connsiteX0" fmla="*/ 409 w 1801"/>
              <a:gd name="connsiteY0" fmla="*/ 0 h 384"/>
              <a:gd name="connsiteX1" fmla="*/ 1801 w 1801"/>
              <a:gd name="connsiteY1" fmla="*/ 0 h 384"/>
              <a:gd name="connsiteX2" fmla="*/ 1417 w 1801"/>
              <a:gd name="connsiteY2" fmla="*/ 384 h 384"/>
              <a:gd name="connsiteX3" fmla="*/ 25 w 1801"/>
              <a:gd name="connsiteY3" fmla="*/ 384 h 384"/>
              <a:gd name="connsiteX4" fmla="*/ 37 w 1801"/>
              <a:gd name="connsiteY4" fmla="*/ 379 h 384"/>
              <a:gd name="connsiteX5" fmla="*/ 409 w 1801"/>
              <a:gd name="connsiteY5" fmla="*/ 0 h 384"/>
              <a:gd name="connsiteX0" fmla="*/ 409 w 1801"/>
              <a:gd name="connsiteY0" fmla="*/ 0 h 384"/>
              <a:gd name="connsiteX1" fmla="*/ 1801 w 1801"/>
              <a:gd name="connsiteY1" fmla="*/ 0 h 384"/>
              <a:gd name="connsiteX2" fmla="*/ 1417 w 1801"/>
              <a:gd name="connsiteY2" fmla="*/ 384 h 384"/>
              <a:gd name="connsiteX3" fmla="*/ 1411 w 1801"/>
              <a:gd name="connsiteY3" fmla="*/ 379 h 384"/>
              <a:gd name="connsiteX4" fmla="*/ 25 w 1801"/>
              <a:gd name="connsiteY4" fmla="*/ 384 h 384"/>
              <a:gd name="connsiteX5" fmla="*/ 37 w 1801"/>
              <a:gd name="connsiteY5" fmla="*/ 379 h 384"/>
              <a:gd name="connsiteX6" fmla="*/ 409 w 1801"/>
              <a:gd name="connsiteY6" fmla="*/ 0 h 384"/>
              <a:gd name="connsiteX0" fmla="*/ 409 w 1801"/>
              <a:gd name="connsiteY0" fmla="*/ 0 h 393"/>
              <a:gd name="connsiteX1" fmla="*/ 1801 w 1801"/>
              <a:gd name="connsiteY1" fmla="*/ 0 h 393"/>
              <a:gd name="connsiteX2" fmla="*/ 1417 w 1801"/>
              <a:gd name="connsiteY2" fmla="*/ 384 h 393"/>
              <a:gd name="connsiteX3" fmla="*/ 1411 w 1801"/>
              <a:gd name="connsiteY3" fmla="*/ 379 h 393"/>
              <a:gd name="connsiteX4" fmla="*/ 25 w 1801"/>
              <a:gd name="connsiteY4" fmla="*/ 384 h 393"/>
              <a:gd name="connsiteX5" fmla="*/ 37 w 1801"/>
              <a:gd name="connsiteY5" fmla="*/ 379 h 393"/>
              <a:gd name="connsiteX6" fmla="*/ 409 w 1801"/>
              <a:gd name="connsiteY6" fmla="*/ 0 h 393"/>
              <a:gd name="connsiteX0" fmla="*/ 409 w 1801"/>
              <a:gd name="connsiteY0" fmla="*/ 0 h 393"/>
              <a:gd name="connsiteX1" fmla="*/ 1801 w 1801"/>
              <a:gd name="connsiteY1" fmla="*/ 0 h 393"/>
              <a:gd name="connsiteX2" fmla="*/ 1417 w 1801"/>
              <a:gd name="connsiteY2" fmla="*/ 384 h 393"/>
              <a:gd name="connsiteX3" fmla="*/ 1411 w 1801"/>
              <a:gd name="connsiteY3" fmla="*/ 379 h 393"/>
              <a:gd name="connsiteX4" fmla="*/ 1401 w 1801"/>
              <a:gd name="connsiteY4" fmla="*/ 379 h 393"/>
              <a:gd name="connsiteX5" fmla="*/ 25 w 1801"/>
              <a:gd name="connsiteY5" fmla="*/ 384 h 393"/>
              <a:gd name="connsiteX6" fmla="*/ 37 w 1801"/>
              <a:gd name="connsiteY6" fmla="*/ 379 h 393"/>
              <a:gd name="connsiteX7" fmla="*/ 409 w 1801"/>
              <a:gd name="connsiteY7" fmla="*/ 0 h 393"/>
              <a:gd name="connsiteX0" fmla="*/ 409 w 1899"/>
              <a:gd name="connsiteY0" fmla="*/ 0 h 393"/>
              <a:gd name="connsiteX1" fmla="*/ 1899 w 1899"/>
              <a:gd name="connsiteY1" fmla="*/ 0 h 393"/>
              <a:gd name="connsiteX2" fmla="*/ 1417 w 1899"/>
              <a:gd name="connsiteY2" fmla="*/ 384 h 393"/>
              <a:gd name="connsiteX3" fmla="*/ 1411 w 1899"/>
              <a:gd name="connsiteY3" fmla="*/ 379 h 393"/>
              <a:gd name="connsiteX4" fmla="*/ 1401 w 1899"/>
              <a:gd name="connsiteY4" fmla="*/ 379 h 393"/>
              <a:gd name="connsiteX5" fmla="*/ 25 w 1899"/>
              <a:gd name="connsiteY5" fmla="*/ 384 h 393"/>
              <a:gd name="connsiteX6" fmla="*/ 37 w 1899"/>
              <a:gd name="connsiteY6" fmla="*/ 379 h 393"/>
              <a:gd name="connsiteX7" fmla="*/ 409 w 1899"/>
              <a:gd name="connsiteY7" fmla="*/ 0 h 393"/>
              <a:gd name="connsiteX0" fmla="*/ 409 w 1899"/>
              <a:gd name="connsiteY0" fmla="*/ 0 h 393"/>
              <a:gd name="connsiteX1" fmla="*/ 1899 w 1899"/>
              <a:gd name="connsiteY1" fmla="*/ 0 h 393"/>
              <a:gd name="connsiteX2" fmla="*/ 1417 w 1899"/>
              <a:gd name="connsiteY2" fmla="*/ 384 h 393"/>
              <a:gd name="connsiteX3" fmla="*/ 1411 w 1899"/>
              <a:gd name="connsiteY3" fmla="*/ 379 h 393"/>
              <a:gd name="connsiteX4" fmla="*/ 1401 w 1899"/>
              <a:gd name="connsiteY4" fmla="*/ 379 h 393"/>
              <a:gd name="connsiteX5" fmla="*/ 25 w 1899"/>
              <a:gd name="connsiteY5" fmla="*/ 384 h 393"/>
              <a:gd name="connsiteX6" fmla="*/ 37 w 1899"/>
              <a:gd name="connsiteY6" fmla="*/ 379 h 393"/>
              <a:gd name="connsiteX7" fmla="*/ 409 w 1899"/>
              <a:gd name="connsiteY7" fmla="*/ 0 h 393"/>
              <a:gd name="connsiteX0" fmla="*/ 462 w 1899"/>
              <a:gd name="connsiteY0" fmla="*/ 0 h 393"/>
              <a:gd name="connsiteX1" fmla="*/ 1899 w 1899"/>
              <a:gd name="connsiteY1" fmla="*/ 0 h 393"/>
              <a:gd name="connsiteX2" fmla="*/ 1417 w 1899"/>
              <a:gd name="connsiteY2" fmla="*/ 384 h 393"/>
              <a:gd name="connsiteX3" fmla="*/ 1411 w 1899"/>
              <a:gd name="connsiteY3" fmla="*/ 379 h 393"/>
              <a:gd name="connsiteX4" fmla="*/ 1401 w 1899"/>
              <a:gd name="connsiteY4" fmla="*/ 379 h 393"/>
              <a:gd name="connsiteX5" fmla="*/ 25 w 1899"/>
              <a:gd name="connsiteY5" fmla="*/ 384 h 393"/>
              <a:gd name="connsiteX6" fmla="*/ 37 w 1899"/>
              <a:gd name="connsiteY6" fmla="*/ 379 h 393"/>
              <a:gd name="connsiteX7" fmla="*/ 462 w 1899"/>
              <a:gd name="connsiteY7" fmla="*/ 0 h 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99" h="393">
                <a:moveTo>
                  <a:pt x="462" y="0"/>
                </a:moveTo>
                <a:lnTo>
                  <a:pt x="1899" y="0"/>
                </a:lnTo>
                <a:lnTo>
                  <a:pt x="1417" y="384"/>
                </a:lnTo>
                <a:cubicBezTo>
                  <a:pt x="1415" y="382"/>
                  <a:pt x="1311" y="393"/>
                  <a:pt x="1411" y="379"/>
                </a:cubicBezTo>
                <a:lnTo>
                  <a:pt x="1401" y="379"/>
                </a:lnTo>
                <a:lnTo>
                  <a:pt x="25" y="384"/>
                </a:lnTo>
                <a:cubicBezTo>
                  <a:pt x="29" y="382"/>
                  <a:pt x="0" y="363"/>
                  <a:pt x="37" y="379"/>
                </a:cubicBezTo>
                <a:lnTo>
                  <a:pt x="462" y="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17483" tIns="58742" rIns="117483" bIns="58742"/>
          <a:lstStyle/>
          <a:p>
            <a:endParaRPr lang="ru-RU" sz="4202"/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153950" y="1369138"/>
            <a:ext cx="2955048" cy="3770799"/>
            <a:chOff x="3552" y="2352"/>
            <a:chExt cx="1776" cy="1584"/>
          </a:xfrm>
        </p:grpSpPr>
        <p:sp>
          <p:nvSpPr>
            <p:cNvPr id="7181" name="Freeform 24"/>
            <p:cNvSpPr>
              <a:spLocks/>
            </p:cNvSpPr>
            <p:nvPr/>
          </p:nvSpPr>
          <p:spPr bwMode="auto">
            <a:xfrm>
              <a:off x="3552" y="3552"/>
              <a:ext cx="1776" cy="384"/>
            </a:xfrm>
            <a:custGeom>
              <a:avLst/>
              <a:gdLst>
                <a:gd name="T0" fmla="*/ 384 w 1776"/>
                <a:gd name="T1" fmla="*/ 0 h 384"/>
                <a:gd name="T2" fmla="*/ 1776 w 1776"/>
                <a:gd name="T3" fmla="*/ 0 h 384"/>
                <a:gd name="T4" fmla="*/ 1392 w 1776"/>
                <a:gd name="T5" fmla="*/ 384 h 384"/>
                <a:gd name="T6" fmla="*/ 0 w 1776"/>
                <a:gd name="T7" fmla="*/ 384 h 384"/>
                <a:gd name="T8" fmla="*/ 384 w 1776"/>
                <a:gd name="T9" fmla="*/ 0 h 3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76"/>
                <a:gd name="T16" fmla="*/ 0 h 384"/>
                <a:gd name="T17" fmla="*/ 1776 w 1776"/>
                <a:gd name="T18" fmla="*/ 384 h 3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76" h="384">
                  <a:moveTo>
                    <a:pt x="384" y="0"/>
                  </a:moveTo>
                  <a:lnTo>
                    <a:pt x="1776" y="0"/>
                  </a:lnTo>
                  <a:lnTo>
                    <a:pt x="1392" y="384"/>
                  </a:lnTo>
                  <a:lnTo>
                    <a:pt x="0" y="384"/>
                  </a:lnTo>
                  <a:lnTo>
                    <a:pt x="384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7182" name="Freeform 25"/>
            <p:cNvSpPr>
              <a:spLocks/>
            </p:cNvSpPr>
            <p:nvPr/>
          </p:nvSpPr>
          <p:spPr bwMode="auto">
            <a:xfrm>
              <a:off x="3552" y="2352"/>
              <a:ext cx="1776" cy="384"/>
            </a:xfrm>
            <a:custGeom>
              <a:avLst/>
              <a:gdLst>
                <a:gd name="T0" fmla="*/ 384 w 1776"/>
                <a:gd name="T1" fmla="*/ 0 h 384"/>
                <a:gd name="T2" fmla="*/ 1776 w 1776"/>
                <a:gd name="T3" fmla="*/ 0 h 384"/>
                <a:gd name="T4" fmla="*/ 1392 w 1776"/>
                <a:gd name="T5" fmla="*/ 384 h 384"/>
                <a:gd name="T6" fmla="*/ 0 w 1776"/>
                <a:gd name="T7" fmla="*/ 384 h 384"/>
                <a:gd name="T8" fmla="*/ 384 w 1776"/>
                <a:gd name="T9" fmla="*/ 0 h 3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76"/>
                <a:gd name="T16" fmla="*/ 0 h 384"/>
                <a:gd name="T17" fmla="*/ 1776 w 1776"/>
                <a:gd name="T18" fmla="*/ 384 h 3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76" h="384">
                  <a:moveTo>
                    <a:pt x="384" y="0"/>
                  </a:moveTo>
                  <a:lnTo>
                    <a:pt x="1776" y="0"/>
                  </a:lnTo>
                  <a:lnTo>
                    <a:pt x="1392" y="384"/>
                  </a:lnTo>
                  <a:lnTo>
                    <a:pt x="0" y="384"/>
                  </a:lnTo>
                  <a:lnTo>
                    <a:pt x="384" y="0"/>
                  </a:lnTo>
                  <a:close/>
                </a:path>
              </a:pathLst>
            </a:cu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</p:grpSp>
      <p:sp>
        <p:nvSpPr>
          <p:cNvPr id="19" name="Freeform 12"/>
          <p:cNvSpPr>
            <a:spLocks/>
          </p:cNvSpPr>
          <p:nvPr/>
        </p:nvSpPr>
        <p:spPr bwMode="auto">
          <a:xfrm>
            <a:off x="5468541" y="1136656"/>
            <a:ext cx="754705" cy="3695384"/>
          </a:xfrm>
          <a:custGeom>
            <a:avLst/>
            <a:gdLst>
              <a:gd name="T0" fmla="*/ 0 w 384"/>
              <a:gd name="T1" fmla="*/ 2147483647 h 1584"/>
              <a:gd name="T2" fmla="*/ 0 w 384"/>
              <a:gd name="T3" fmla="*/ 2147483647 h 1584"/>
              <a:gd name="T4" fmla="*/ 2147483647 w 384"/>
              <a:gd name="T5" fmla="*/ 2147483647 h 1584"/>
              <a:gd name="T6" fmla="*/ 2147483647 w 384"/>
              <a:gd name="T7" fmla="*/ 0 h 1584"/>
              <a:gd name="T8" fmla="*/ 0 w 384"/>
              <a:gd name="T9" fmla="*/ 2147483647 h 15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84"/>
              <a:gd name="T16" fmla="*/ 0 h 1584"/>
              <a:gd name="T17" fmla="*/ 384 w 384"/>
              <a:gd name="T18" fmla="*/ 1584 h 1584"/>
              <a:gd name="connsiteX0" fmla="*/ 0 w 384"/>
              <a:gd name="connsiteY0" fmla="*/ 384 h 1584"/>
              <a:gd name="connsiteX1" fmla="*/ 0 w 384"/>
              <a:gd name="connsiteY1" fmla="*/ 1584 h 1584"/>
              <a:gd name="connsiteX2" fmla="*/ 384 w 384"/>
              <a:gd name="connsiteY2" fmla="*/ 1273 h 1584"/>
              <a:gd name="connsiteX3" fmla="*/ 384 w 384"/>
              <a:gd name="connsiteY3" fmla="*/ 0 h 1584"/>
              <a:gd name="connsiteX4" fmla="*/ 0 w 384"/>
              <a:gd name="connsiteY4" fmla="*/ 384 h 1584"/>
              <a:gd name="connsiteX0" fmla="*/ 0 w 384"/>
              <a:gd name="connsiteY0" fmla="*/ 311 h 1511"/>
              <a:gd name="connsiteX1" fmla="*/ 0 w 384"/>
              <a:gd name="connsiteY1" fmla="*/ 1511 h 1511"/>
              <a:gd name="connsiteX2" fmla="*/ 384 w 384"/>
              <a:gd name="connsiteY2" fmla="*/ 1200 h 1511"/>
              <a:gd name="connsiteX3" fmla="*/ 384 w 384"/>
              <a:gd name="connsiteY3" fmla="*/ 0 h 1511"/>
              <a:gd name="connsiteX4" fmla="*/ 0 w 384"/>
              <a:gd name="connsiteY4" fmla="*/ 311 h 1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4" h="1511">
                <a:moveTo>
                  <a:pt x="0" y="311"/>
                </a:moveTo>
                <a:lnTo>
                  <a:pt x="0" y="1511"/>
                </a:lnTo>
                <a:lnTo>
                  <a:pt x="384" y="1200"/>
                </a:lnTo>
                <a:lnTo>
                  <a:pt x="384" y="0"/>
                </a:lnTo>
                <a:lnTo>
                  <a:pt x="0" y="311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17483" tIns="58742" rIns="117483" bIns="58742"/>
          <a:lstStyle/>
          <a:p>
            <a:endParaRPr lang="ru-RU" sz="4202"/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9434112" y="1368202"/>
            <a:ext cx="2943352" cy="3725524"/>
            <a:chOff x="2448" y="2592"/>
            <a:chExt cx="1884" cy="1584"/>
          </a:xfrm>
        </p:grpSpPr>
        <p:sp>
          <p:nvSpPr>
            <p:cNvPr id="7179" name="Freeform 27"/>
            <p:cNvSpPr>
              <a:spLocks/>
            </p:cNvSpPr>
            <p:nvPr/>
          </p:nvSpPr>
          <p:spPr bwMode="auto">
            <a:xfrm>
              <a:off x="2448" y="2592"/>
              <a:ext cx="484" cy="1584"/>
            </a:xfrm>
            <a:custGeom>
              <a:avLst/>
              <a:gdLst>
                <a:gd name="T0" fmla="*/ 0 w 384"/>
                <a:gd name="T1" fmla="*/ 384 h 1584"/>
                <a:gd name="T2" fmla="*/ 0 w 384"/>
                <a:gd name="T3" fmla="*/ 1584 h 1584"/>
                <a:gd name="T4" fmla="*/ 384 w 384"/>
                <a:gd name="T5" fmla="*/ 1200 h 1584"/>
                <a:gd name="T6" fmla="*/ 384 w 384"/>
                <a:gd name="T7" fmla="*/ 0 h 1584"/>
                <a:gd name="T8" fmla="*/ 0 w 384"/>
                <a:gd name="T9" fmla="*/ 384 h 15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4"/>
                <a:gd name="T16" fmla="*/ 0 h 1584"/>
                <a:gd name="T17" fmla="*/ 384 w 384"/>
                <a:gd name="T18" fmla="*/ 1584 h 15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4" h="1584">
                  <a:moveTo>
                    <a:pt x="0" y="384"/>
                  </a:moveTo>
                  <a:lnTo>
                    <a:pt x="0" y="1584"/>
                  </a:lnTo>
                  <a:lnTo>
                    <a:pt x="384" y="1200"/>
                  </a:lnTo>
                  <a:lnTo>
                    <a:pt x="384" y="0"/>
                  </a:lnTo>
                  <a:lnTo>
                    <a:pt x="0" y="384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7180" name="Freeform 28"/>
            <p:cNvSpPr>
              <a:spLocks/>
            </p:cNvSpPr>
            <p:nvPr/>
          </p:nvSpPr>
          <p:spPr bwMode="auto">
            <a:xfrm>
              <a:off x="3840" y="2592"/>
              <a:ext cx="492" cy="1584"/>
            </a:xfrm>
            <a:custGeom>
              <a:avLst/>
              <a:gdLst>
                <a:gd name="T0" fmla="*/ 0 w 384"/>
                <a:gd name="T1" fmla="*/ 384 h 1584"/>
                <a:gd name="T2" fmla="*/ 0 w 384"/>
                <a:gd name="T3" fmla="*/ 1584 h 1584"/>
                <a:gd name="T4" fmla="*/ 384 w 384"/>
                <a:gd name="T5" fmla="*/ 1200 h 1584"/>
                <a:gd name="T6" fmla="*/ 384 w 384"/>
                <a:gd name="T7" fmla="*/ 0 h 1584"/>
                <a:gd name="T8" fmla="*/ 0 w 384"/>
                <a:gd name="T9" fmla="*/ 384 h 15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4"/>
                <a:gd name="T16" fmla="*/ 0 h 1584"/>
                <a:gd name="T17" fmla="*/ 384 w 384"/>
                <a:gd name="T18" fmla="*/ 1584 h 15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4" h="1584">
                  <a:moveTo>
                    <a:pt x="0" y="384"/>
                  </a:moveTo>
                  <a:lnTo>
                    <a:pt x="0" y="1584"/>
                  </a:lnTo>
                  <a:lnTo>
                    <a:pt x="384" y="1200"/>
                  </a:lnTo>
                  <a:lnTo>
                    <a:pt x="384" y="0"/>
                  </a:lnTo>
                  <a:lnTo>
                    <a:pt x="0" y="384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</p:grpSp>
      <p:sp>
        <p:nvSpPr>
          <p:cNvPr id="23" name="Прямоугольник 22"/>
          <p:cNvSpPr/>
          <p:nvPr/>
        </p:nvSpPr>
        <p:spPr>
          <a:xfrm>
            <a:off x="3250834" y="125290"/>
            <a:ext cx="5048451" cy="949628"/>
          </a:xfrm>
          <a:prstGeom prst="rect">
            <a:avLst/>
          </a:prstGeom>
          <a:noFill/>
        </p:spPr>
        <p:txBody>
          <a:bodyPr wrap="square" lIns="117483" tIns="58742" rIns="117483" bIns="58742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YOQLARI</a:t>
            </a:r>
            <a:endParaRPr lang="ru-RU" sz="5400" b="1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allAtOnce" animBg="1"/>
      <p:bldP spid="11" grpId="0" animBg="1"/>
      <p:bldP spid="15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1473517" y="2138461"/>
            <a:ext cx="6314123" cy="4565573"/>
            <a:chOff x="1191" y="1202"/>
            <a:chExt cx="2841" cy="2542"/>
          </a:xfrm>
        </p:grpSpPr>
        <p:sp>
          <p:nvSpPr>
            <p:cNvPr id="8222" name="AutoShape 34"/>
            <p:cNvSpPr>
              <a:spLocks noChangeArrowheads="1"/>
            </p:cNvSpPr>
            <p:nvPr/>
          </p:nvSpPr>
          <p:spPr bwMode="auto">
            <a:xfrm>
              <a:off x="1191" y="1202"/>
              <a:ext cx="2841" cy="2542"/>
            </a:xfrm>
            <a:prstGeom prst="cube">
              <a:avLst>
                <a:gd name="adj" fmla="val 25000"/>
              </a:avLst>
            </a:prstGeom>
            <a:noFill/>
            <a:ln w="38100">
              <a:solidFill>
                <a:srgbClr val="00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8223" name="Freeform 35"/>
            <p:cNvSpPr>
              <a:spLocks/>
            </p:cNvSpPr>
            <p:nvPr/>
          </p:nvSpPr>
          <p:spPr bwMode="auto">
            <a:xfrm>
              <a:off x="1736" y="1208"/>
              <a:ext cx="1" cy="368"/>
            </a:xfrm>
            <a:custGeom>
              <a:avLst/>
              <a:gdLst>
                <a:gd name="T0" fmla="*/ 0 w 1"/>
                <a:gd name="T1" fmla="*/ 0 h 368"/>
                <a:gd name="T2" fmla="*/ 0 w 1"/>
                <a:gd name="T3" fmla="*/ 368 h 368"/>
                <a:gd name="T4" fmla="*/ 0 60000 65536"/>
                <a:gd name="T5" fmla="*/ 0 60000 65536"/>
                <a:gd name="T6" fmla="*/ 0 w 1"/>
                <a:gd name="T7" fmla="*/ 0 h 368"/>
                <a:gd name="T8" fmla="*/ 1 w 1"/>
                <a:gd name="T9" fmla="*/ 368 h 3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68">
                  <a:moveTo>
                    <a:pt x="0" y="0"/>
                  </a:moveTo>
                  <a:lnTo>
                    <a:pt x="0" y="368"/>
                  </a:lnTo>
                </a:path>
              </a:pathLst>
            </a:cu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8224" name="Line 36"/>
            <p:cNvSpPr>
              <a:spLocks noChangeShapeType="1"/>
            </p:cNvSpPr>
            <p:nvPr/>
          </p:nvSpPr>
          <p:spPr bwMode="auto">
            <a:xfrm>
              <a:off x="1728" y="1728"/>
              <a:ext cx="0" cy="384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8225" name="Line 37"/>
            <p:cNvSpPr>
              <a:spLocks noChangeShapeType="1"/>
            </p:cNvSpPr>
            <p:nvPr/>
          </p:nvSpPr>
          <p:spPr bwMode="auto">
            <a:xfrm>
              <a:off x="1728" y="2304"/>
              <a:ext cx="0" cy="384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8226" name="Line 38"/>
            <p:cNvSpPr>
              <a:spLocks noChangeShapeType="1"/>
            </p:cNvSpPr>
            <p:nvPr/>
          </p:nvSpPr>
          <p:spPr bwMode="auto">
            <a:xfrm flipH="1">
              <a:off x="3696" y="3120"/>
              <a:ext cx="336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8227" name="Line 39"/>
            <p:cNvSpPr>
              <a:spLocks noChangeShapeType="1"/>
            </p:cNvSpPr>
            <p:nvPr/>
          </p:nvSpPr>
          <p:spPr bwMode="auto">
            <a:xfrm flipH="1">
              <a:off x="2928" y="3120"/>
              <a:ext cx="432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8228" name="Line 40"/>
            <p:cNvSpPr>
              <a:spLocks noChangeShapeType="1"/>
            </p:cNvSpPr>
            <p:nvPr/>
          </p:nvSpPr>
          <p:spPr bwMode="auto">
            <a:xfrm flipH="1">
              <a:off x="2064" y="3120"/>
              <a:ext cx="624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8229" name="Line 41"/>
            <p:cNvSpPr>
              <a:spLocks noChangeShapeType="1"/>
            </p:cNvSpPr>
            <p:nvPr/>
          </p:nvSpPr>
          <p:spPr bwMode="auto">
            <a:xfrm flipH="1">
              <a:off x="1728" y="3120"/>
              <a:ext cx="144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8230" name="Freeform 42"/>
            <p:cNvSpPr>
              <a:spLocks/>
            </p:cNvSpPr>
            <p:nvPr/>
          </p:nvSpPr>
          <p:spPr bwMode="auto">
            <a:xfrm>
              <a:off x="1728" y="2832"/>
              <a:ext cx="1" cy="292"/>
            </a:xfrm>
            <a:custGeom>
              <a:avLst/>
              <a:gdLst>
                <a:gd name="T0" fmla="*/ 0 w 1"/>
                <a:gd name="T1" fmla="*/ 0 h 292"/>
                <a:gd name="T2" fmla="*/ 0 w 1"/>
                <a:gd name="T3" fmla="*/ 292 h 292"/>
                <a:gd name="T4" fmla="*/ 0 60000 65536"/>
                <a:gd name="T5" fmla="*/ 0 60000 65536"/>
                <a:gd name="T6" fmla="*/ 0 w 1"/>
                <a:gd name="T7" fmla="*/ 0 h 292"/>
                <a:gd name="T8" fmla="*/ 1 w 1"/>
                <a:gd name="T9" fmla="*/ 292 h 29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92">
                  <a:moveTo>
                    <a:pt x="0" y="0"/>
                  </a:moveTo>
                  <a:lnTo>
                    <a:pt x="0" y="292"/>
                  </a:lnTo>
                </a:path>
              </a:pathLst>
            </a:cu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8231" name="Line 43"/>
            <p:cNvSpPr>
              <a:spLocks noChangeShapeType="1"/>
            </p:cNvSpPr>
            <p:nvPr/>
          </p:nvSpPr>
          <p:spPr bwMode="auto">
            <a:xfrm flipH="1">
              <a:off x="1503" y="3120"/>
              <a:ext cx="225" cy="267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8232" name="Line 44"/>
            <p:cNvSpPr>
              <a:spLocks noChangeShapeType="1"/>
            </p:cNvSpPr>
            <p:nvPr/>
          </p:nvSpPr>
          <p:spPr bwMode="auto">
            <a:xfrm flipV="1">
              <a:off x="1191" y="3516"/>
              <a:ext cx="173" cy="214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</p:grpSp>
      <p:grpSp>
        <p:nvGrpSpPr>
          <p:cNvPr id="3" name="Group 62"/>
          <p:cNvGrpSpPr>
            <a:grpSpLocks/>
          </p:cNvGrpSpPr>
          <p:nvPr/>
        </p:nvGrpSpPr>
        <p:grpSpPr bwMode="auto">
          <a:xfrm>
            <a:off x="1421913" y="2137426"/>
            <a:ext cx="6351904" cy="4594310"/>
            <a:chOff x="1219" y="1114"/>
            <a:chExt cx="2858" cy="2558"/>
          </a:xfrm>
        </p:grpSpPr>
        <p:sp>
          <p:nvSpPr>
            <p:cNvPr id="8218" name="Line 56"/>
            <p:cNvSpPr>
              <a:spLocks noChangeShapeType="1"/>
            </p:cNvSpPr>
            <p:nvPr/>
          </p:nvSpPr>
          <p:spPr bwMode="auto">
            <a:xfrm flipV="1">
              <a:off x="1219" y="1114"/>
              <a:ext cx="554" cy="643"/>
            </a:xfrm>
            <a:prstGeom prst="line">
              <a:avLst/>
            </a:prstGeom>
            <a:noFill/>
            <a:ln w="76200">
              <a:solidFill>
                <a:srgbClr val="00B0F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8219" name="Line 57"/>
            <p:cNvSpPr>
              <a:spLocks noChangeShapeType="1"/>
            </p:cNvSpPr>
            <p:nvPr/>
          </p:nvSpPr>
          <p:spPr bwMode="auto">
            <a:xfrm flipV="1">
              <a:off x="3551" y="1114"/>
              <a:ext cx="520" cy="643"/>
            </a:xfrm>
            <a:prstGeom prst="line">
              <a:avLst/>
            </a:prstGeom>
            <a:noFill/>
            <a:ln w="76200">
              <a:solidFill>
                <a:srgbClr val="00B0F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8220" name="Line 58"/>
            <p:cNvSpPr>
              <a:spLocks noChangeShapeType="1"/>
            </p:cNvSpPr>
            <p:nvPr/>
          </p:nvSpPr>
          <p:spPr bwMode="auto">
            <a:xfrm flipV="1">
              <a:off x="3557" y="3043"/>
              <a:ext cx="520" cy="600"/>
            </a:xfrm>
            <a:prstGeom prst="line">
              <a:avLst/>
            </a:prstGeom>
            <a:noFill/>
            <a:ln w="76200">
              <a:solidFill>
                <a:srgbClr val="00B0F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8221" name="Line 59"/>
            <p:cNvSpPr>
              <a:spLocks noChangeShapeType="1"/>
            </p:cNvSpPr>
            <p:nvPr/>
          </p:nvSpPr>
          <p:spPr bwMode="auto">
            <a:xfrm flipV="1">
              <a:off x="1219" y="3029"/>
              <a:ext cx="589" cy="643"/>
            </a:xfrm>
            <a:prstGeom prst="line">
              <a:avLst/>
            </a:prstGeom>
            <a:noFill/>
            <a:ln w="76200">
              <a:solidFill>
                <a:srgbClr val="00B0F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1434107" y="2137938"/>
            <a:ext cx="6339524" cy="4542479"/>
            <a:chOff x="1104" y="1199"/>
            <a:chExt cx="2853" cy="2410"/>
          </a:xfrm>
        </p:grpSpPr>
        <p:sp>
          <p:nvSpPr>
            <p:cNvPr id="8214" name="Line 47"/>
            <p:cNvSpPr>
              <a:spLocks noChangeShapeType="1"/>
            </p:cNvSpPr>
            <p:nvPr/>
          </p:nvSpPr>
          <p:spPr bwMode="auto">
            <a:xfrm>
              <a:off x="1653" y="1199"/>
              <a:ext cx="2304" cy="1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8215" name="Line 48"/>
            <p:cNvSpPr>
              <a:spLocks noChangeShapeType="1"/>
            </p:cNvSpPr>
            <p:nvPr/>
          </p:nvSpPr>
          <p:spPr bwMode="auto">
            <a:xfrm>
              <a:off x="1642" y="3016"/>
              <a:ext cx="2304" cy="1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8216" name="Line 50"/>
            <p:cNvSpPr>
              <a:spLocks noChangeShapeType="1"/>
            </p:cNvSpPr>
            <p:nvPr/>
          </p:nvSpPr>
          <p:spPr bwMode="auto">
            <a:xfrm>
              <a:off x="1104" y="3608"/>
              <a:ext cx="2304" cy="1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8217" name="Line 49"/>
            <p:cNvSpPr>
              <a:spLocks noChangeShapeType="1"/>
            </p:cNvSpPr>
            <p:nvPr/>
          </p:nvSpPr>
          <p:spPr bwMode="auto">
            <a:xfrm>
              <a:off x="1123" y="1798"/>
              <a:ext cx="2304" cy="1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5" name="Group 61"/>
          <p:cNvGrpSpPr>
            <a:grpSpLocks/>
          </p:cNvGrpSpPr>
          <p:nvPr/>
        </p:nvGrpSpPr>
        <p:grpSpPr bwMode="auto">
          <a:xfrm>
            <a:off x="1471623" y="2137938"/>
            <a:ext cx="6303009" cy="4569165"/>
            <a:chOff x="1103" y="1200"/>
            <a:chExt cx="2836" cy="2544"/>
          </a:xfrm>
        </p:grpSpPr>
        <p:sp>
          <p:nvSpPr>
            <p:cNvPr id="8210" name="Line 54"/>
            <p:cNvSpPr>
              <a:spLocks noChangeShapeType="1"/>
            </p:cNvSpPr>
            <p:nvPr/>
          </p:nvSpPr>
          <p:spPr bwMode="auto">
            <a:xfrm>
              <a:off x="3938" y="1200"/>
              <a:ext cx="1" cy="1920"/>
            </a:xfrm>
            <a:prstGeom prst="line">
              <a:avLst/>
            </a:prstGeom>
            <a:noFill/>
            <a:ln w="762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8211" name="Line 55"/>
            <p:cNvSpPr>
              <a:spLocks noChangeShapeType="1"/>
            </p:cNvSpPr>
            <p:nvPr/>
          </p:nvSpPr>
          <p:spPr bwMode="auto">
            <a:xfrm>
              <a:off x="1647" y="1200"/>
              <a:ext cx="1" cy="1920"/>
            </a:xfrm>
            <a:prstGeom prst="line">
              <a:avLst/>
            </a:prstGeom>
            <a:noFill/>
            <a:ln w="762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8212" name="Line 52"/>
            <p:cNvSpPr>
              <a:spLocks noChangeShapeType="1"/>
            </p:cNvSpPr>
            <p:nvPr/>
          </p:nvSpPr>
          <p:spPr bwMode="auto">
            <a:xfrm>
              <a:off x="1103" y="1824"/>
              <a:ext cx="1" cy="1920"/>
            </a:xfrm>
            <a:prstGeom prst="line">
              <a:avLst/>
            </a:prstGeom>
            <a:noFill/>
            <a:ln w="762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8213" name="Line 53"/>
            <p:cNvSpPr>
              <a:spLocks noChangeShapeType="1"/>
            </p:cNvSpPr>
            <p:nvPr/>
          </p:nvSpPr>
          <p:spPr bwMode="auto">
            <a:xfrm>
              <a:off x="3425" y="1824"/>
              <a:ext cx="1" cy="1920"/>
            </a:xfrm>
            <a:prstGeom prst="line">
              <a:avLst/>
            </a:prstGeom>
            <a:noFill/>
            <a:ln w="762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</p:grpSp>
      <p:sp>
        <p:nvSpPr>
          <p:cNvPr id="33855" name="WordArt 63"/>
          <p:cNvSpPr>
            <a:spLocks noChangeArrowheads="1" noChangeShapeType="1" noTextEdit="1"/>
          </p:cNvSpPr>
          <p:nvPr/>
        </p:nvSpPr>
        <p:spPr bwMode="auto">
          <a:xfrm>
            <a:off x="1066800" y="496866"/>
            <a:ext cx="4480561" cy="775896"/>
          </a:xfrm>
          <a:prstGeom prst="rect">
            <a:avLst/>
          </a:prstGeom>
        </p:spPr>
        <p:txBody>
          <a:bodyPr wrap="none" lIns="117483" tIns="58742" rIns="117483" bIns="58742" numCol="1" fromWordArt="1">
            <a:prstTxWarp prst="textPlain">
              <a:avLst>
                <a:gd name="adj" fmla="val 49505"/>
              </a:avLst>
            </a:prstTxWarp>
          </a:bodyPr>
          <a:lstStyle/>
          <a:p>
            <a:endParaRPr lang="ru-RU" sz="4633" kern="10" dirty="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C0C0C0"/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6" name="Group 70"/>
          <p:cNvGrpSpPr>
            <a:grpSpLocks/>
          </p:cNvGrpSpPr>
          <p:nvPr/>
        </p:nvGrpSpPr>
        <p:grpSpPr bwMode="auto">
          <a:xfrm>
            <a:off x="782320" y="1445182"/>
            <a:ext cx="7749857" cy="5892861"/>
            <a:chOff x="928" y="864"/>
            <a:chExt cx="3487" cy="3281"/>
          </a:xfrm>
        </p:grpSpPr>
        <p:sp>
          <p:nvSpPr>
            <p:cNvPr id="8202" name="Text Box 71"/>
            <p:cNvSpPr txBox="1">
              <a:spLocks noChangeArrowheads="1"/>
            </p:cNvSpPr>
            <p:nvPr/>
          </p:nvSpPr>
          <p:spPr bwMode="auto">
            <a:xfrm>
              <a:off x="1481" y="864"/>
              <a:ext cx="624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5172" b="1" dirty="0"/>
                <a:t>A</a:t>
              </a:r>
            </a:p>
          </p:txBody>
        </p:sp>
        <p:sp>
          <p:nvSpPr>
            <p:cNvPr id="8203" name="Text Box 72"/>
            <p:cNvSpPr txBox="1">
              <a:spLocks noChangeArrowheads="1"/>
            </p:cNvSpPr>
            <p:nvPr/>
          </p:nvSpPr>
          <p:spPr bwMode="auto">
            <a:xfrm>
              <a:off x="4079" y="864"/>
              <a:ext cx="336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5172" b="1" dirty="0"/>
                <a:t>B</a:t>
              </a:r>
            </a:p>
          </p:txBody>
        </p:sp>
        <p:sp>
          <p:nvSpPr>
            <p:cNvPr id="8204" name="Text Box 73"/>
            <p:cNvSpPr txBox="1">
              <a:spLocks noChangeArrowheads="1"/>
            </p:cNvSpPr>
            <p:nvPr/>
          </p:nvSpPr>
          <p:spPr bwMode="auto">
            <a:xfrm>
              <a:off x="3595" y="1678"/>
              <a:ext cx="288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5172" b="1" dirty="0"/>
                <a:t>C</a:t>
              </a:r>
            </a:p>
          </p:txBody>
        </p:sp>
        <p:sp>
          <p:nvSpPr>
            <p:cNvPr id="8205" name="Text Box 74"/>
            <p:cNvSpPr txBox="1">
              <a:spLocks noChangeArrowheads="1"/>
            </p:cNvSpPr>
            <p:nvPr/>
          </p:nvSpPr>
          <p:spPr bwMode="auto">
            <a:xfrm>
              <a:off x="928" y="1678"/>
              <a:ext cx="288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5172" b="1" dirty="0"/>
                <a:t>D</a:t>
              </a:r>
            </a:p>
          </p:txBody>
        </p:sp>
        <p:sp>
          <p:nvSpPr>
            <p:cNvPr id="8206" name="Text Box 75"/>
            <p:cNvSpPr txBox="1">
              <a:spLocks noChangeArrowheads="1"/>
            </p:cNvSpPr>
            <p:nvPr/>
          </p:nvSpPr>
          <p:spPr bwMode="auto">
            <a:xfrm>
              <a:off x="1551" y="2750"/>
              <a:ext cx="288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5172" b="1" dirty="0"/>
                <a:t>К</a:t>
              </a:r>
            </a:p>
          </p:txBody>
        </p:sp>
        <p:sp>
          <p:nvSpPr>
            <p:cNvPr id="8207" name="Text Box 76"/>
            <p:cNvSpPr txBox="1">
              <a:spLocks noChangeArrowheads="1"/>
            </p:cNvSpPr>
            <p:nvPr/>
          </p:nvSpPr>
          <p:spPr bwMode="auto">
            <a:xfrm>
              <a:off x="4080" y="2851"/>
              <a:ext cx="288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5172" b="1" dirty="0"/>
                <a:t>F</a:t>
              </a:r>
            </a:p>
          </p:txBody>
        </p:sp>
        <p:sp>
          <p:nvSpPr>
            <p:cNvPr id="8208" name="Text Box 77"/>
            <p:cNvSpPr txBox="1">
              <a:spLocks noChangeArrowheads="1"/>
            </p:cNvSpPr>
            <p:nvPr/>
          </p:nvSpPr>
          <p:spPr bwMode="auto">
            <a:xfrm>
              <a:off x="3560" y="3650"/>
              <a:ext cx="384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5172" b="1" dirty="0"/>
                <a:t>М</a:t>
              </a:r>
            </a:p>
          </p:txBody>
        </p:sp>
        <p:sp>
          <p:nvSpPr>
            <p:cNvPr id="8209" name="Text Box 78"/>
            <p:cNvSpPr txBox="1">
              <a:spLocks noChangeArrowheads="1"/>
            </p:cNvSpPr>
            <p:nvPr/>
          </p:nvSpPr>
          <p:spPr bwMode="auto">
            <a:xfrm>
              <a:off x="928" y="3521"/>
              <a:ext cx="288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5172" b="1" dirty="0"/>
                <a:t>N</a:t>
              </a:r>
              <a:endParaRPr lang="ru-RU" sz="5172" b="1" dirty="0"/>
            </a:p>
          </p:txBody>
        </p:sp>
      </p:grpSp>
      <p:sp>
        <p:nvSpPr>
          <p:cNvPr id="48" name="Прямоугольник 47"/>
          <p:cNvSpPr/>
          <p:nvPr/>
        </p:nvSpPr>
        <p:spPr>
          <a:xfrm>
            <a:off x="3993915" y="94133"/>
            <a:ext cx="4512470" cy="1041961"/>
          </a:xfrm>
          <a:prstGeom prst="rect">
            <a:avLst/>
          </a:prstGeom>
          <a:noFill/>
        </p:spPr>
        <p:txBody>
          <a:bodyPr wrap="none" lIns="117483" tIns="58742" rIns="117483" bIns="58742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000" b="1" dirty="0">
                <a:ln w="1143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QIRRALARI</a:t>
            </a:r>
            <a:endParaRPr lang="ru-RU" sz="6000" b="1" dirty="0">
              <a:ln w="11430"/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9067800" y="4293220"/>
            <a:ext cx="2798179" cy="1577813"/>
          </a:xfrm>
          <a:prstGeom prst="rect">
            <a:avLst/>
          </a:prstGeom>
          <a:solidFill>
            <a:schemeClr val="bg1"/>
          </a:solidFill>
        </p:spPr>
        <p:txBody>
          <a:bodyPr wrap="square" lIns="117483" tIns="58742" rIns="117483" bIns="58742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9482" b="1" dirty="0">
                <a:ln w="11430"/>
                <a:solidFill>
                  <a:srgbClr val="80008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9482" b="1" dirty="0">
                <a:ln w="11430"/>
                <a:solidFill>
                  <a:srgbClr val="80008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111" b="1" dirty="0" err="1">
                <a:ln w="11430"/>
                <a:solidFill>
                  <a:srgbClr val="80008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</a:t>
            </a:r>
            <a:endParaRPr lang="ru-RU" sz="9482" b="1" dirty="0">
              <a:ln w="11430"/>
              <a:solidFill>
                <a:srgbClr val="80008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3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5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8" name="AutoShape 3"/>
          <p:cNvSpPr>
            <a:spLocks noChangeArrowheads="1"/>
          </p:cNvSpPr>
          <p:nvPr/>
        </p:nvSpPr>
        <p:spPr bwMode="auto">
          <a:xfrm>
            <a:off x="2629057" y="1907015"/>
            <a:ext cx="6507480" cy="4569165"/>
          </a:xfrm>
          <a:prstGeom prst="cube">
            <a:avLst>
              <a:gd name="adj" fmla="val 25000"/>
            </a:avLst>
          </a:prstGeom>
          <a:noFill/>
          <a:ln w="38100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sz="4202"/>
          </a:p>
        </p:txBody>
      </p:sp>
      <p:sp>
        <p:nvSpPr>
          <p:cNvPr id="9246" name="Freeform 11"/>
          <p:cNvSpPr>
            <a:spLocks/>
          </p:cNvSpPr>
          <p:nvPr/>
        </p:nvSpPr>
        <p:spPr bwMode="auto">
          <a:xfrm>
            <a:off x="3860647" y="1907014"/>
            <a:ext cx="59031" cy="3424834"/>
          </a:xfrm>
          <a:custGeom>
            <a:avLst/>
            <a:gdLst>
              <a:gd name="T0" fmla="*/ 0 w 1"/>
              <a:gd name="T1" fmla="*/ 0 h 292"/>
              <a:gd name="T2" fmla="*/ 0 w 1"/>
              <a:gd name="T3" fmla="*/ 292 h 292"/>
              <a:gd name="T4" fmla="*/ 0 60000 65536"/>
              <a:gd name="T5" fmla="*/ 0 60000 65536"/>
              <a:gd name="T6" fmla="*/ 0 w 1"/>
              <a:gd name="T7" fmla="*/ 0 h 292"/>
              <a:gd name="T8" fmla="*/ 1 w 1"/>
              <a:gd name="T9" fmla="*/ 292 h 29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292">
                <a:moveTo>
                  <a:pt x="0" y="0"/>
                </a:moveTo>
                <a:lnTo>
                  <a:pt x="0" y="292"/>
                </a:lnTo>
              </a:path>
            </a:pathLst>
          </a:custGeom>
          <a:noFill/>
          <a:ln w="38100">
            <a:solidFill>
              <a:srgbClr val="000066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ru-RU" sz="4202"/>
          </a:p>
        </p:txBody>
      </p:sp>
      <p:sp>
        <p:nvSpPr>
          <p:cNvPr id="9247" name="Line 12"/>
          <p:cNvSpPr>
            <a:spLocks noChangeShapeType="1"/>
          </p:cNvSpPr>
          <p:nvPr/>
        </p:nvSpPr>
        <p:spPr bwMode="auto">
          <a:xfrm flipH="1">
            <a:off x="2629057" y="5324663"/>
            <a:ext cx="1211423" cy="1123838"/>
          </a:xfrm>
          <a:prstGeom prst="line">
            <a:avLst/>
          </a:prstGeom>
          <a:noFill/>
          <a:ln w="38100">
            <a:solidFill>
              <a:srgbClr val="000066"/>
            </a:solidFill>
            <a:prstDash val="lgDash"/>
            <a:round/>
            <a:headEnd/>
            <a:tailEnd/>
          </a:ln>
        </p:spPr>
        <p:txBody>
          <a:bodyPr wrap="none" anchor="ctr"/>
          <a:lstStyle/>
          <a:p>
            <a:endParaRPr lang="ru-RU" sz="4202"/>
          </a:p>
        </p:txBody>
      </p:sp>
      <p:sp>
        <p:nvSpPr>
          <p:cNvPr id="9230" name="Text Box 15"/>
          <p:cNvSpPr txBox="1">
            <a:spLocks noChangeArrowheads="1"/>
          </p:cNvSpPr>
          <p:nvPr/>
        </p:nvSpPr>
        <p:spPr bwMode="auto">
          <a:xfrm>
            <a:off x="3090903" y="1291219"/>
            <a:ext cx="1386840" cy="88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172" b="1" dirty="0"/>
              <a:t>A</a:t>
            </a:r>
          </a:p>
        </p:txBody>
      </p:sp>
      <p:sp>
        <p:nvSpPr>
          <p:cNvPr id="9231" name="Text Box 16"/>
          <p:cNvSpPr txBox="1">
            <a:spLocks noChangeArrowheads="1"/>
          </p:cNvSpPr>
          <p:nvPr/>
        </p:nvSpPr>
        <p:spPr bwMode="auto">
          <a:xfrm>
            <a:off x="9094902" y="1396488"/>
            <a:ext cx="746760" cy="88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172" b="1" dirty="0"/>
              <a:t>B</a:t>
            </a:r>
          </a:p>
        </p:txBody>
      </p:sp>
      <p:sp>
        <p:nvSpPr>
          <p:cNvPr id="9232" name="Text Box 17"/>
          <p:cNvSpPr txBox="1">
            <a:spLocks noChangeArrowheads="1"/>
          </p:cNvSpPr>
          <p:nvPr/>
        </p:nvSpPr>
        <p:spPr bwMode="auto">
          <a:xfrm>
            <a:off x="8069950" y="2652132"/>
            <a:ext cx="640081" cy="88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172" b="1" dirty="0"/>
              <a:t>C</a:t>
            </a:r>
          </a:p>
        </p:txBody>
      </p:sp>
      <p:sp>
        <p:nvSpPr>
          <p:cNvPr id="9233" name="Text Box 18"/>
          <p:cNvSpPr txBox="1">
            <a:spLocks noChangeArrowheads="1"/>
          </p:cNvSpPr>
          <p:nvPr/>
        </p:nvSpPr>
        <p:spPr bwMode="auto">
          <a:xfrm>
            <a:off x="1988977" y="2705052"/>
            <a:ext cx="640081" cy="88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172" b="1" dirty="0"/>
              <a:t>D</a:t>
            </a:r>
          </a:p>
        </p:txBody>
      </p:sp>
      <p:sp>
        <p:nvSpPr>
          <p:cNvPr id="9234" name="Text Box 19"/>
          <p:cNvSpPr txBox="1">
            <a:spLocks noChangeArrowheads="1"/>
          </p:cNvSpPr>
          <p:nvPr/>
        </p:nvSpPr>
        <p:spPr bwMode="auto">
          <a:xfrm>
            <a:off x="3220566" y="4706385"/>
            <a:ext cx="640081" cy="88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172" b="1" dirty="0"/>
              <a:t>К</a:t>
            </a:r>
          </a:p>
        </p:txBody>
      </p:sp>
      <p:sp>
        <p:nvSpPr>
          <p:cNvPr id="9235" name="Text Box 20"/>
          <p:cNvSpPr txBox="1">
            <a:spLocks noChangeArrowheads="1"/>
          </p:cNvSpPr>
          <p:nvPr/>
        </p:nvSpPr>
        <p:spPr bwMode="auto">
          <a:xfrm>
            <a:off x="9224565" y="4669103"/>
            <a:ext cx="640081" cy="88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172" b="1" dirty="0"/>
              <a:t>F</a:t>
            </a:r>
          </a:p>
        </p:txBody>
      </p:sp>
      <p:sp>
        <p:nvSpPr>
          <p:cNvPr id="9236" name="Text Box 21"/>
          <p:cNvSpPr txBox="1">
            <a:spLocks noChangeArrowheads="1"/>
          </p:cNvSpPr>
          <p:nvPr/>
        </p:nvSpPr>
        <p:spPr bwMode="auto">
          <a:xfrm>
            <a:off x="8094236" y="6014949"/>
            <a:ext cx="853440" cy="88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172" b="1" dirty="0"/>
              <a:t>М</a:t>
            </a:r>
          </a:p>
        </p:txBody>
      </p:sp>
      <p:sp>
        <p:nvSpPr>
          <p:cNvPr id="9237" name="Text Box 22"/>
          <p:cNvSpPr txBox="1">
            <a:spLocks noChangeArrowheads="1"/>
          </p:cNvSpPr>
          <p:nvPr/>
        </p:nvSpPr>
        <p:spPr bwMode="auto">
          <a:xfrm>
            <a:off x="1912002" y="6014949"/>
            <a:ext cx="640081" cy="88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172" b="1" dirty="0"/>
              <a:t>H</a:t>
            </a:r>
          </a:p>
        </p:txBody>
      </p:sp>
      <p:sp>
        <p:nvSpPr>
          <p:cNvPr id="9222" name="AutoShape 25"/>
          <p:cNvSpPr>
            <a:spLocks noChangeArrowheads="1"/>
          </p:cNvSpPr>
          <p:nvPr/>
        </p:nvSpPr>
        <p:spPr bwMode="auto">
          <a:xfrm>
            <a:off x="2569646" y="6359192"/>
            <a:ext cx="213360" cy="172421"/>
          </a:xfrm>
          <a:prstGeom prst="flowChartConnector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9223" name="AutoShape 26"/>
          <p:cNvSpPr>
            <a:spLocks noChangeArrowheads="1"/>
          </p:cNvSpPr>
          <p:nvPr/>
        </p:nvSpPr>
        <p:spPr bwMode="auto">
          <a:xfrm>
            <a:off x="3783672" y="5216912"/>
            <a:ext cx="213360" cy="172421"/>
          </a:xfrm>
          <a:prstGeom prst="flowChartConnector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9224" name="AutoShape 27"/>
          <p:cNvSpPr>
            <a:spLocks noChangeArrowheads="1"/>
          </p:cNvSpPr>
          <p:nvPr/>
        </p:nvSpPr>
        <p:spPr bwMode="auto">
          <a:xfrm>
            <a:off x="3706698" y="1830040"/>
            <a:ext cx="213360" cy="172421"/>
          </a:xfrm>
          <a:prstGeom prst="flowChartConnector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9225" name="AutoShape 28"/>
          <p:cNvSpPr>
            <a:spLocks noChangeArrowheads="1"/>
          </p:cNvSpPr>
          <p:nvPr/>
        </p:nvSpPr>
        <p:spPr bwMode="auto">
          <a:xfrm>
            <a:off x="2513299" y="2949151"/>
            <a:ext cx="213360" cy="172421"/>
          </a:xfrm>
          <a:prstGeom prst="flowChartConnector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9226" name="AutoShape 29"/>
          <p:cNvSpPr>
            <a:spLocks noChangeArrowheads="1"/>
          </p:cNvSpPr>
          <p:nvPr/>
        </p:nvSpPr>
        <p:spPr bwMode="auto">
          <a:xfrm>
            <a:off x="8958517" y="1830040"/>
            <a:ext cx="213360" cy="172421"/>
          </a:xfrm>
          <a:prstGeom prst="flowChartConnector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9227" name="AutoShape 30"/>
          <p:cNvSpPr>
            <a:spLocks noChangeArrowheads="1"/>
          </p:cNvSpPr>
          <p:nvPr/>
        </p:nvSpPr>
        <p:spPr bwMode="auto">
          <a:xfrm>
            <a:off x="7880876" y="2966183"/>
            <a:ext cx="213360" cy="172421"/>
          </a:xfrm>
          <a:prstGeom prst="flowChartConnector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9228" name="AutoShape 31"/>
          <p:cNvSpPr>
            <a:spLocks noChangeArrowheads="1"/>
          </p:cNvSpPr>
          <p:nvPr/>
        </p:nvSpPr>
        <p:spPr bwMode="auto">
          <a:xfrm>
            <a:off x="9017928" y="5216912"/>
            <a:ext cx="213360" cy="172421"/>
          </a:xfrm>
          <a:prstGeom prst="flowChartConnector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9229" name="AutoShape 32"/>
          <p:cNvSpPr>
            <a:spLocks noChangeArrowheads="1"/>
          </p:cNvSpPr>
          <p:nvPr/>
        </p:nvSpPr>
        <p:spPr bwMode="auto">
          <a:xfrm>
            <a:off x="7880876" y="6359192"/>
            <a:ext cx="213360" cy="172421"/>
          </a:xfrm>
          <a:prstGeom prst="flowChartConnector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38" name="Прямоугольник 37"/>
          <p:cNvSpPr/>
          <p:nvPr/>
        </p:nvSpPr>
        <p:spPr>
          <a:xfrm>
            <a:off x="4477743" y="153518"/>
            <a:ext cx="3701349" cy="1041961"/>
          </a:xfrm>
          <a:prstGeom prst="rect">
            <a:avLst/>
          </a:prstGeom>
          <a:noFill/>
        </p:spPr>
        <p:txBody>
          <a:bodyPr wrap="none" lIns="117483" tIns="58742" rIns="117483" bIns="58742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000" b="1" dirty="0">
                <a:ln w="11430"/>
                <a:solidFill>
                  <a:schemeClr val="bg1"/>
                </a:solidFill>
                <a:latin typeface="Arial" panose="020B0604020202020204" pitchFamily="34" charset="0"/>
                <a:ea typeface="SimSun-ExtB" panose="02010609060101010101" pitchFamily="49" charset="-122"/>
                <a:cs typeface="Arial" panose="020B0604020202020204" pitchFamily="34" charset="0"/>
              </a:rPr>
              <a:t>UCHLARI</a:t>
            </a:r>
            <a:endParaRPr lang="ru-RU" sz="6896" b="1" dirty="0">
              <a:ln w="11430"/>
              <a:solidFill>
                <a:schemeClr val="bg1"/>
              </a:solidFill>
              <a:latin typeface="Arial" panose="020B0604020202020204" pitchFamily="34" charset="0"/>
              <a:ea typeface="SimSun-ExtB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0171520" y="4548767"/>
            <a:ext cx="1970107" cy="1445148"/>
          </a:xfrm>
          <a:prstGeom prst="rect">
            <a:avLst/>
          </a:prstGeom>
          <a:solidFill>
            <a:schemeClr val="bg1"/>
          </a:solidFill>
        </p:spPr>
        <p:txBody>
          <a:bodyPr wrap="none" lIns="117483" tIns="58742" rIns="117483" bIns="58742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8620" b="1" dirty="0">
                <a:ln w="11430"/>
                <a:solidFill>
                  <a:srgbClr val="80008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8</a:t>
            </a:r>
            <a:r>
              <a:rPr lang="en-US" sz="8620" b="1" dirty="0">
                <a:ln w="11430"/>
                <a:solidFill>
                  <a:srgbClr val="80008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7111" b="1" dirty="0" err="1">
                <a:ln w="11430"/>
                <a:solidFill>
                  <a:srgbClr val="80008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ta</a:t>
            </a:r>
            <a:endParaRPr lang="ru-RU" sz="8620" b="1" dirty="0">
              <a:ln w="11430"/>
              <a:solidFill>
                <a:srgbClr val="80008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6" name="Прямая соединительная линия 35"/>
          <p:cNvCxnSpPr>
            <a:stCxn id="9247" idx="0"/>
          </p:cNvCxnSpPr>
          <p:nvPr/>
        </p:nvCxnSpPr>
        <p:spPr>
          <a:xfrm rot="5400000" flipH="1" flipV="1">
            <a:off x="6490789" y="2643576"/>
            <a:ext cx="30778" cy="5331397"/>
          </a:xfrm>
          <a:prstGeom prst="line">
            <a:avLst/>
          </a:prstGeom>
          <a:ln w="38100"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 animBg="1"/>
      <p:bldP spid="9223" grpId="0" animBg="1"/>
      <p:bldP spid="9224" grpId="0" animBg="1"/>
      <p:bldP spid="9225" grpId="0" animBg="1"/>
      <p:bldP spid="9226" grpId="0" animBg="1"/>
      <p:bldP spid="9227" grpId="0" animBg="1"/>
      <p:bldP spid="9228" grpId="0" animBg="1"/>
      <p:bldP spid="92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5" name="AutoShape 25" descr="blow_green"/>
          <p:cNvSpPr>
            <a:spLocks noChangeArrowheads="1"/>
          </p:cNvSpPr>
          <p:nvPr/>
        </p:nvSpPr>
        <p:spPr bwMode="auto">
          <a:xfrm>
            <a:off x="960121" y="1368194"/>
            <a:ext cx="4055141" cy="5216529"/>
          </a:xfrm>
          <a:prstGeom prst="cube">
            <a:avLst>
              <a:gd name="adj" fmla="val 25000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>
              <a:solidFill>
                <a:srgbClr val="FF66CC"/>
              </a:solidFill>
            </a:endParaRPr>
          </a:p>
        </p:txBody>
      </p:sp>
      <p:sp>
        <p:nvSpPr>
          <p:cNvPr id="20512" name="Freeform 32"/>
          <p:cNvSpPr>
            <a:spLocks/>
          </p:cNvSpPr>
          <p:nvPr/>
        </p:nvSpPr>
        <p:spPr bwMode="auto">
          <a:xfrm>
            <a:off x="3988802" y="5601783"/>
            <a:ext cx="1026460" cy="987870"/>
          </a:xfrm>
          <a:custGeom>
            <a:avLst/>
            <a:gdLst>
              <a:gd name="T0" fmla="*/ 2147483647 w 340"/>
              <a:gd name="T1" fmla="*/ 0 h 340"/>
              <a:gd name="T2" fmla="*/ 0 w 340"/>
              <a:gd name="T3" fmla="*/ 2147483647 h 340"/>
              <a:gd name="T4" fmla="*/ 0 60000 65536"/>
              <a:gd name="T5" fmla="*/ 0 60000 65536"/>
              <a:gd name="T6" fmla="*/ 0 w 340"/>
              <a:gd name="T7" fmla="*/ 0 h 340"/>
              <a:gd name="T8" fmla="*/ 340 w 340"/>
              <a:gd name="T9" fmla="*/ 340 h 3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0" h="340">
                <a:moveTo>
                  <a:pt x="340" y="0"/>
                </a:moveTo>
                <a:lnTo>
                  <a:pt x="0" y="340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lIns="117483" tIns="58742" rIns="117483" bIns="58742"/>
          <a:lstStyle/>
          <a:p>
            <a:endParaRPr lang="ru-RU" sz="4202"/>
          </a:p>
        </p:txBody>
      </p:sp>
      <p:sp>
        <p:nvSpPr>
          <p:cNvPr id="20509" name="Freeform 29"/>
          <p:cNvSpPr>
            <a:spLocks/>
          </p:cNvSpPr>
          <p:nvPr/>
        </p:nvSpPr>
        <p:spPr bwMode="auto">
          <a:xfrm>
            <a:off x="3976007" y="2407246"/>
            <a:ext cx="64453" cy="4159669"/>
          </a:xfrm>
          <a:custGeom>
            <a:avLst/>
            <a:gdLst>
              <a:gd name="T0" fmla="*/ 0 w 1"/>
              <a:gd name="T1" fmla="*/ 0 h 1000"/>
              <a:gd name="T2" fmla="*/ 0 w 1"/>
              <a:gd name="T3" fmla="*/ 2147483647 h 1000"/>
              <a:gd name="T4" fmla="*/ 0 60000 65536"/>
              <a:gd name="T5" fmla="*/ 0 60000 65536"/>
              <a:gd name="T6" fmla="*/ 0 w 1"/>
              <a:gd name="T7" fmla="*/ 0 h 1000"/>
              <a:gd name="T8" fmla="*/ 1 w 1"/>
              <a:gd name="T9" fmla="*/ 1000 h 10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000">
                <a:moveTo>
                  <a:pt x="0" y="0"/>
                </a:moveTo>
                <a:lnTo>
                  <a:pt x="0" y="1000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lIns="117483" tIns="58742" rIns="117483" bIns="58742"/>
          <a:lstStyle/>
          <a:p>
            <a:endParaRPr lang="ru-RU" sz="4202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960121" y="6568558"/>
            <a:ext cx="3054475" cy="3389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6401630" y="2430447"/>
            <a:ext cx="2643368" cy="1179819"/>
          </a:xfrm>
          <a:prstGeom prst="rect">
            <a:avLst/>
          </a:prstGeom>
          <a:solidFill>
            <a:schemeClr val="bg1"/>
          </a:solidFill>
        </p:spPr>
        <p:txBody>
          <a:bodyPr wrap="none" lIns="117483" tIns="58742" rIns="117483" bIns="58742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896" b="1" dirty="0">
                <a:ln w="11430"/>
                <a:solidFill>
                  <a:srgbClr val="80008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BO‘YI</a:t>
            </a:r>
            <a:endParaRPr lang="ru-RU" sz="6896" b="1" dirty="0">
              <a:ln w="11430"/>
              <a:solidFill>
                <a:srgbClr val="80008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508430" y="3982239"/>
            <a:ext cx="1710420" cy="1179819"/>
          </a:xfrm>
          <a:prstGeom prst="rect">
            <a:avLst/>
          </a:prstGeom>
          <a:solidFill>
            <a:schemeClr val="bg1"/>
          </a:solidFill>
        </p:spPr>
        <p:txBody>
          <a:bodyPr wrap="none" lIns="117483" tIns="58742" rIns="117483" bIns="58742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896" b="1" dirty="0">
                <a:ln w="11430"/>
                <a:solidFill>
                  <a:srgbClr val="80008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ENI</a:t>
            </a:r>
            <a:endParaRPr lang="ru-RU" sz="6896" b="1" dirty="0">
              <a:ln w="11430"/>
              <a:solidFill>
                <a:srgbClr val="80008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593096" y="5486206"/>
            <a:ext cx="5685868" cy="1179819"/>
          </a:xfrm>
          <a:prstGeom prst="rect">
            <a:avLst/>
          </a:prstGeom>
          <a:solidFill>
            <a:schemeClr val="bg1"/>
          </a:solidFill>
        </p:spPr>
        <p:txBody>
          <a:bodyPr wrap="none" lIns="117483" tIns="58742" rIns="117483" bIns="58742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896" b="1" dirty="0">
                <a:ln w="11430"/>
                <a:solidFill>
                  <a:srgbClr val="80008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BALANDLIGI</a:t>
            </a:r>
            <a:endParaRPr lang="ru-RU" sz="6896" b="1" dirty="0">
              <a:ln w="11430"/>
              <a:solidFill>
                <a:srgbClr val="80008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421648" y="72933"/>
            <a:ext cx="5623350" cy="104196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lIns="117483" tIns="58742" rIns="117483" bIns="58742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000" b="1" dirty="0">
                <a:ln w="11430"/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O‘LCHAMLARI</a:t>
            </a:r>
            <a:endParaRPr lang="ru-RU" sz="6000" b="1" dirty="0">
              <a:ln w="11430"/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36287" y="6294553"/>
            <a:ext cx="1000667" cy="1087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65" b="1" dirty="0">
                <a:latin typeface="Arial" pitchFamily="34" charset="0"/>
                <a:cs typeface="Arial" pitchFamily="34" charset="0"/>
              </a:rPr>
              <a:t>a</a:t>
            </a:r>
            <a:endParaRPr lang="ru-RU" sz="6465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99467" y="5755732"/>
            <a:ext cx="1000667" cy="1087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65" b="1" dirty="0">
                <a:latin typeface="Arial" pitchFamily="34" charset="0"/>
                <a:cs typeface="Arial" pitchFamily="34" charset="0"/>
              </a:rPr>
              <a:t>b</a:t>
            </a:r>
            <a:endParaRPr lang="ru-RU" sz="6465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44851" y="3754399"/>
            <a:ext cx="1000667" cy="1087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65" b="1" dirty="0">
                <a:latin typeface="Arial" pitchFamily="34" charset="0"/>
                <a:cs typeface="Arial" pitchFamily="34" charset="0"/>
              </a:rPr>
              <a:t>c</a:t>
            </a:r>
            <a:endParaRPr lang="ru-RU" sz="6465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5" grpId="0" animBg="1"/>
      <p:bldP spid="20512" grpId="0" animBg="1"/>
      <p:bldP spid="20509" grpId="0" animBg="1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 t="66129"/>
          <a:stretch>
            <a:fillRect/>
          </a:stretch>
        </p:blipFill>
        <p:spPr bwMode="auto">
          <a:xfrm>
            <a:off x="858647" y="3831373"/>
            <a:ext cx="6157948" cy="1001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Прямоугольник 11"/>
          <p:cNvSpPr/>
          <p:nvPr/>
        </p:nvSpPr>
        <p:spPr>
          <a:xfrm>
            <a:off x="177972" y="1478587"/>
            <a:ext cx="11854049" cy="1710477"/>
          </a:xfrm>
          <a:prstGeom prst="rect">
            <a:avLst/>
          </a:prstGeom>
          <a:solidFill>
            <a:schemeClr val="bg1"/>
          </a:solidFill>
        </p:spPr>
        <p:txBody>
          <a:bodyPr wrap="square" lIns="117483" tIns="58742" rIns="117483" bIns="58742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eaLnBrk="0" hangingPunct="0">
              <a:defRPr/>
            </a:pPr>
            <a:r>
              <a:rPr lang="en-US" sz="5172" b="1" dirty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5172" b="1" dirty="0" err="1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5172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5172" b="1" dirty="0" err="1">
                <a:latin typeface="Arial" pitchFamily="34" charset="0"/>
                <a:cs typeface="Arial" pitchFamily="34" charset="0"/>
              </a:rPr>
              <a:t>burchakli</a:t>
            </a:r>
            <a:r>
              <a:rPr lang="en-US" sz="5172" b="1" dirty="0">
                <a:latin typeface="Arial" pitchFamily="34" charset="0"/>
                <a:cs typeface="Arial" pitchFamily="34" charset="0"/>
              </a:rPr>
              <a:t>  parallelepiped  </a:t>
            </a:r>
            <a:r>
              <a:rPr lang="en-US" sz="5172" b="1" dirty="0" err="1">
                <a:latin typeface="Arial" pitchFamily="34" charset="0"/>
                <a:cs typeface="Arial" pitchFamily="34" charset="0"/>
              </a:rPr>
              <a:t>qirralari</a:t>
            </a:r>
            <a:r>
              <a:rPr lang="en-US" sz="5172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5172" b="1" dirty="0" err="1">
                <a:latin typeface="Arial" pitchFamily="34" charset="0"/>
                <a:cs typeface="Arial" pitchFamily="34" charset="0"/>
              </a:rPr>
              <a:t>uzunligi</a:t>
            </a:r>
            <a:r>
              <a:rPr lang="en-US" sz="5172" b="1" dirty="0">
                <a:latin typeface="Arial" pitchFamily="34" charset="0"/>
                <a:cs typeface="Arial" pitchFamily="34" charset="0"/>
              </a:rPr>
              <a:t>:</a:t>
            </a:r>
            <a:endParaRPr lang="ru-RU" sz="5172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43488" r="42312" b="58064"/>
          <a:stretch>
            <a:fillRect/>
          </a:stretch>
        </p:blipFill>
        <p:spPr bwMode="auto">
          <a:xfrm>
            <a:off x="473775" y="3523476"/>
            <a:ext cx="615795" cy="1200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7" name="Group 45"/>
          <p:cNvGrpSpPr>
            <a:grpSpLocks/>
          </p:cNvGrpSpPr>
          <p:nvPr/>
        </p:nvGrpSpPr>
        <p:grpSpPr bwMode="auto">
          <a:xfrm>
            <a:off x="7480335" y="2830729"/>
            <a:ext cx="4794796" cy="3362710"/>
            <a:chOff x="1191" y="1202"/>
            <a:chExt cx="2841" cy="2542"/>
          </a:xfrm>
        </p:grpSpPr>
        <p:sp>
          <p:nvSpPr>
            <p:cNvPr id="18" name="AutoShape 34"/>
            <p:cNvSpPr>
              <a:spLocks noChangeArrowheads="1"/>
            </p:cNvSpPr>
            <p:nvPr/>
          </p:nvSpPr>
          <p:spPr bwMode="auto">
            <a:xfrm>
              <a:off x="1191" y="1202"/>
              <a:ext cx="2841" cy="2542"/>
            </a:xfrm>
            <a:prstGeom prst="cube">
              <a:avLst>
                <a:gd name="adj" fmla="val 25000"/>
              </a:avLst>
            </a:prstGeom>
            <a:noFill/>
            <a:ln w="38100">
              <a:solidFill>
                <a:srgbClr val="0000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19" name="Freeform 35"/>
            <p:cNvSpPr>
              <a:spLocks/>
            </p:cNvSpPr>
            <p:nvPr/>
          </p:nvSpPr>
          <p:spPr bwMode="auto">
            <a:xfrm>
              <a:off x="1736" y="1208"/>
              <a:ext cx="1" cy="368"/>
            </a:xfrm>
            <a:custGeom>
              <a:avLst/>
              <a:gdLst>
                <a:gd name="T0" fmla="*/ 0 w 1"/>
                <a:gd name="T1" fmla="*/ 0 h 368"/>
                <a:gd name="T2" fmla="*/ 0 w 1"/>
                <a:gd name="T3" fmla="*/ 368 h 368"/>
                <a:gd name="T4" fmla="*/ 0 60000 65536"/>
                <a:gd name="T5" fmla="*/ 0 60000 65536"/>
                <a:gd name="T6" fmla="*/ 0 w 1"/>
                <a:gd name="T7" fmla="*/ 0 h 368"/>
                <a:gd name="T8" fmla="*/ 1 w 1"/>
                <a:gd name="T9" fmla="*/ 368 h 3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68">
                  <a:moveTo>
                    <a:pt x="0" y="0"/>
                  </a:moveTo>
                  <a:lnTo>
                    <a:pt x="0" y="368"/>
                  </a:lnTo>
                </a:path>
              </a:pathLst>
            </a:cu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20" name="Line 36"/>
            <p:cNvSpPr>
              <a:spLocks noChangeShapeType="1"/>
            </p:cNvSpPr>
            <p:nvPr/>
          </p:nvSpPr>
          <p:spPr bwMode="auto">
            <a:xfrm>
              <a:off x="1728" y="1728"/>
              <a:ext cx="0" cy="384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21" name="Line 37"/>
            <p:cNvSpPr>
              <a:spLocks noChangeShapeType="1"/>
            </p:cNvSpPr>
            <p:nvPr/>
          </p:nvSpPr>
          <p:spPr bwMode="auto">
            <a:xfrm>
              <a:off x="1728" y="2304"/>
              <a:ext cx="0" cy="384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auto">
            <a:xfrm flipH="1">
              <a:off x="3696" y="3120"/>
              <a:ext cx="336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23" name="Line 39"/>
            <p:cNvSpPr>
              <a:spLocks noChangeShapeType="1"/>
            </p:cNvSpPr>
            <p:nvPr/>
          </p:nvSpPr>
          <p:spPr bwMode="auto">
            <a:xfrm flipH="1">
              <a:off x="2928" y="3120"/>
              <a:ext cx="432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24" name="Line 40"/>
            <p:cNvSpPr>
              <a:spLocks noChangeShapeType="1"/>
            </p:cNvSpPr>
            <p:nvPr/>
          </p:nvSpPr>
          <p:spPr bwMode="auto">
            <a:xfrm flipH="1">
              <a:off x="2064" y="3120"/>
              <a:ext cx="624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25" name="Line 41"/>
            <p:cNvSpPr>
              <a:spLocks noChangeShapeType="1"/>
            </p:cNvSpPr>
            <p:nvPr/>
          </p:nvSpPr>
          <p:spPr bwMode="auto">
            <a:xfrm flipH="1">
              <a:off x="1728" y="3120"/>
              <a:ext cx="144" cy="0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26" name="Freeform 42"/>
            <p:cNvSpPr>
              <a:spLocks/>
            </p:cNvSpPr>
            <p:nvPr/>
          </p:nvSpPr>
          <p:spPr bwMode="auto">
            <a:xfrm>
              <a:off x="1728" y="2832"/>
              <a:ext cx="1" cy="292"/>
            </a:xfrm>
            <a:custGeom>
              <a:avLst/>
              <a:gdLst>
                <a:gd name="T0" fmla="*/ 0 w 1"/>
                <a:gd name="T1" fmla="*/ 0 h 292"/>
                <a:gd name="T2" fmla="*/ 0 w 1"/>
                <a:gd name="T3" fmla="*/ 292 h 292"/>
                <a:gd name="T4" fmla="*/ 0 60000 65536"/>
                <a:gd name="T5" fmla="*/ 0 60000 65536"/>
                <a:gd name="T6" fmla="*/ 0 w 1"/>
                <a:gd name="T7" fmla="*/ 0 h 292"/>
                <a:gd name="T8" fmla="*/ 1 w 1"/>
                <a:gd name="T9" fmla="*/ 292 h 29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92">
                  <a:moveTo>
                    <a:pt x="0" y="0"/>
                  </a:moveTo>
                  <a:lnTo>
                    <a:pt x="0" y="292"/>
                  </a:lnTo>
                </a:path>
              </a:pathLst>
            </a:cu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27" name="Line 43"/>
            <p:cNvSpPr>
              <a:spLocks noChangeShapeType="1"/>
            </p:cNvSpPr>
            <p:nvPr/>
          </p:nvSpPr>
          <p:spPr bwMode="auto">
            <a:xfrm flipH="1">
              <a:off x="1503" y="3120"/>
              <a:ext cx="225" cy="267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  <p:sp>
          <p:nvSpPr>
            <p:cNvPr id="28" name="Line 44"/>
            <p:cNvSpPr>
              <a:spLocks noChangeShapeType="1"/>
            </p:cNvSpPr>
            <p:nvPr/>
          </p:nvSpPr>
          <p:spPr bwMode="auto">
            <a:xfrm flipV="1">
              <a:off x="1191" y="3516"/>
              <a:ext cx="173" cy="214"/>
            </a:xfrm>
            <a:prstGeom prst="line">
              <a:avLst/>
            </a:prstGeom>
            <a:noFill/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4202"/>
            </a:p>
          </p:txBody>
        </p:sp>
      </p:grpSp>
      <p:grpSp>
        <p:nvGrpSpPr>
          <p:cNvPr id="29" name="Group 62"/>
          <p:cNvGrpSpPr>
            <a:grpSpLocks/>
          </p:cNvGrpSpPr>
          <p:nvPr/>
        </p:nvGrpSpPr>
        <p:grpSpPr bwMode="auto">
          <a:xfrm>
            <a:off x="7428731" y="2833702"/>
            <a:ext cx="4823486" cy="3383876"/>
            <a:chOff x="1219" y="1114"/>
            <a:chExt cx="2858" cy="2558"/>
          </a:xfrm>
        </p:grpSpPr>
        <p:sp>
          <p:nvSpPr>
            <p:cNvPr id="30" name="Line 56"/>
            <p:cNvSpPr>
              <a:spLocks noChangeShapeType="1"/>
            </p:cNvSpPr>
            <p:nvPr/>
          </p:nvSpPr>
          <p:spPr bwMode="auto">
            <a:xfrm flipV="1">
              <a:off x="1219" y="1114"/>
              <a:ext cx="554" cy="643"/>
            </a:xfrm>
            <a:prstGeom prst="line">
              <a:avLst/>
            </a:prstGeom>
            <a:noFill/>
            <a:ln w="76200">
              <a:solidFill>
                <a:srgbClr val="00B0F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31" name="Line 57"/>
            <p:cNvSpPr>
              <a:spLocks noChangeShapeType="1"/>
            </p:cNvSpPr>
            <p:nvPr/>
          </p:nvSpPr>
          <p:spPr bwMode="auto">
            <a:xfrm flipV="1">
              <a:off x="3551" y="1114"/>
              <a:ext cx="520" cy="643"/>
            </a:xfrm>
            <a:prstGeom prst="line">
              <a:avLst/>
            </a:prstGeom>
            <a:noFill/>
            <a:ln w="76200">
              <a:solidFill>
                <a:srgbClr val="00B0F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32" name="Line 58"/>
            <p:cNvSpPr>
              <a:spLocks noChangeShapeType="1"/>
            </p:cNvSpPr>
            <p:nvPr/>
          </p:nvSpPr>
          <p:spPr bwMode="auto">
            <a:xfrm flipV="1">
              <a:off x="3557" y="3043"/>
              <a:ext cx="520" cy="600"/>
            </a:xfrm>
            <a:prstGeom prst="line">
              <a:avLst/>
            </a:prstGeom>
            <a:noFill/>
            <a:ln w="76200">
              <a:solidFill>
                <a:srgbClr val="00B0F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33" name="Line 59"/>
            <p:cNvSpPr>
              <a:spLocks noChangeShapeType="1"/>
            </p:cNvSpPr>
            <p:nvPr/>
          </p:nvSpPr>
          <p:spPr bwMode="auto">
            <a:xfrm flipV="1">
              <a:off x="1219" y="3029"/>
              <a:ext cx="589" cy="643"/>
            </a:xfrm>
            <a:prstGeom prst="line">
              <a:avLst/>
            </a:prstGeom>
            <a:noFill/>
            <a:ln w="76200">
              <a:solidFill>
                <a:srgbClr val="00B0F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34" name="Group 60"/>
          <p:cNvGrpSpPr>
            <a:grpSpLocks/>
          </p:cNvGrpSpPr>
          <p:nvPr/>
        </p:nvGrpSpPr>
        <p:grpSpPr bwMode="auto">
          <a:xfrm>
            <a:off x="7440927" y="2826984"/>
            <a:ext cx="4814085" cy="3345701"/>
            <a:chOff x="1104" y="1199"/>
            <a:chExt cx="2853" cy="2410"/>
          </a:xfrm>
        </p:grpSpPr>
        <p:sp>
          <p:nvSpPr>
            <p:cNvPr id="35" name="Line 47"/>
            <p:cNvSpPr>
              <a:spLocks noChangeShapeType="1"/>
            </p:cNvSpPr>
            <p:nvPr/>
          </p:nvSpPr>
          <p:spPr bwMode="auto">
            <a:xfrm>
              <a:off x="1653" y="1199"/>
              <a:ext cx="2304" cy="1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36" name="Line 48"/>
            <p:cNvSpPr>
              <a:spLocks noChangeShapeType="1"/>
            </p:cNvSpPr>
            <p:nvPr/>
          </p:nvSpPr>
          <p:spPr bwMode="auto">
            <a:xfrm>
              <a:off x="1642" y="3016"/>
              <a:ext cx="2304" cy="1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37" name="Line 50"/>
            <p:cNvSpPr>
              <a:spLocks noChangeShapeType="1"/>
            </p:cNvSpPr>
            <p:nvPr/>
          </p:nvSpPr>
          <p:spPr bwMode="auto">
            <a:xfrm>
              <a:off x="1104" y="3608"/>
              <a:ext cx="2304" cy="1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38" name="Line 49"/>
            <p:cNvSpPr>
              <a:spLocks noChangeShapeType="1"/>
            </p:cNvSpPr>
            <p:nvPr/>
          </p:nvSpPr>
          <p:spPr bwMode="auto">
            <a:xfrm>
              <a:off x="1123" y="1798"/>
              <a:ext cx="2304" cy="1"/>
            </a:xfrm>
            <a:prstGeom prst="line">
              <a:avLst/>
            </a:prstGeom>
            <a:noFill/>
            <a:ln w="762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</p:grpSp>
      <p:grpSp>
        <p:nvGrpSpPr>
          <p:cNvPr id="39" name="Group 61"/>
          <p:cNvGrpSpPr>
            <a:grpSpLocks/>
          </p:cNvGrpSpPr>
          <p:nvPr/>
        </p:nvGrpSpPr>
        <p:grpSpPr bwMode="auto">
          <a:xfrm>
            <a:off x="7478441" y="2830706"/>
            <a:ext cx="4786357" cy="3365356"/>
            <a:chOff x="1103" y="1200"/>
            <a:chExt cx="2836" cy="2544"/>
          </a:xfrm>
        </p:grpSpPr>
        <p:sp>
          <p:nvSpPr>
            <p:cNvPr id="40" name="Line 54"/>
            <p:cNvSpPr>
              <a:spLocks noChangeShapeType="1"/>
            </p:cNvSpPr>
            <p:nvPr/>
          </p:nvSpPr>
          <p:spPr bwMode="auto">
            <a:xfrm>
              <a:off x="3938" y="1200"/>
              <a:ext cx="1" cy="1920"/>
            </a:xfrm>
            <a:prstGeom prst="line">
              <a:avLst/>
            </a:prstGeom>
            <a:noFill/>
            <a:ln w="762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41" name="Line 55"/>
            <p:cNvSpPr>
              <a:spLocks noChangeShapeType="1"/>
            </p:cNvSpPr>
            <p:nvPr/>
          </p:nvSpPr>
          <p:spPr bwMode="auto">
            <a:xfrm>
              <a:off x="1647" y="1200"/>
              <a:ext cx="1" cy="1920"/>
            </a:xfrm>
            <a:prstGeom prst="line">
              <a:avLst/>
            </a:prstGeom>
            <a:noFill/>
            <a:ln w="762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42" name="Line 52"/>
            <p:cNvSpPr>
              <a:spLocks noChangeShapeType="1"/>
            </p:cNvSpPr>
            <p:nvPr/>
          </p:nvSpPr>
          <p:spPr bwMode="auto">
            <a:xfrm>
              <a:off x="1103" y="1824"/>
              <a:ext cx="1" cy="1920"/>
            </a:xfrm>
            <a:prstGeom prst="line">
              <a:avLst/>
            </a:prstGeom>
            <a:noFill/>
            <a:ln w="762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  <p:sp>
          <p:nvSpPr>
            <p:cNvPr id="43" name="Line 53"/>
            <p:cNvSpPr>
              <a:spLocks noChangeShapeType="1"/>
            </p:cNvSpPr>
            <p:nvPr/>
          </p:nvSpPr>
          <p:spPr bwMode="auto">
            <a:xfrm>
              <a:off x="3425" y="1824"/>
              <a:ext cx="1" cy="1920"/>
            </a:xfrm>
            <a:prstGeom prst="line">
              <a:avLst/>
            </a:prstGeom>
            <a:noFill/>
            <a:ln w="762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4202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9017928" y="5909681"/>
            <a:ext cx="1000667" cy="1087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65" b="1" dirty="0">
                <a:latin typeface="Arial" pitchFamily="34" charset="0"/>
                <a:cs typeface="Arial" pitchFamily="34" charset="0"/>
              </a:rPr>
              <a:t>a</a:t>
            </a:r>
            <a:endParaRPr lang="ru-RU" sz="6465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0711363" y="4062297"/>
            <a:ext cx="1000667" cy="1087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65" b="1" dirty="0">
                <a:latin typeface="Arial" pitchFamily="34" charset="0"/>
                <a:cs typeface="Arial" pitchFamily="34" charset="0"/>
              </a:rPr>
              <a:t>c</a:t>
            </a:r>
            <a:endParaRPr lang="ru-RU" sz="6465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1800933" y="5293886"/>
            <a:ext cx="1000667" cy="1087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65" b="1" dirty="0">
                <a:latin typeface="Arial" pitchFamily="34" charset="0"/>
                <a:cs typeface="Arial" pitchFamily="34" charset="0"/>
              </a:rPr>
              <a:t>b</a:t>
            </a:r>
            <a:endParaRPr lang="ru-RU" sz="6465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object 2"/>
          <p:cNvSpPr/>
          <p:nvPr/>
        </p:nvSpPr>
        <p:spPr>
          <a:xfrm>
            <a:off x="10231" y="140261"/>
            <a:ext cx="12791370" cy="924663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48" name="TextBox 47"/>
          <p:cNvSpPr txBox="1"/>
          <p:nvPr/>
        </p:nvSpPr>
        <p:spPr>
          <a:xfrm>
            <a:off x="-1" y="-67744"/>
            <a:ext cx="12801600" cy="1186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741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TO‘G‘RI  BURCHAKLI  PARALLELEPIPED</a:t>
            </a:r>
            <a:endParaRPr lang="ru-RU" sz="4741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 t="15203" b="13851"/>
          <a:stretch>
            <a:fillRect/>
          </a:stretch>
        </p:blipFill>
        <p:spPr bwMode="auto">
          <a:xfrm>
            <a:off x="339066" y="3295621"/>
            <a:ext cx="8981989" cy="1077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482768" y="1327314"/>
            <a:ext cx="11623128" cy="1577749"/>
          </a:xfrm>
          <a:prstGeom prst="rect">
            <a:avLst/>
          </a:prstGeom>
          <a:solidFill>
            <a:schemeClr val="bg1"/>
          </a:solidFill>
        </p:spPr>
        <p:txBody>
          <a:bodyPr wrap="square" lIns="117483" tIns="58742" rIns="117483" bIns="58742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just" eaLnBrk="0" hangingPunct="0">
              <a:defRPr/>
            </a:pPr>
            <a:r>
              <a:rPr lang="en-US" sz="4741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b="1" dirty="0" err="1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741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741" b="1" dirty="0" err="1">
                <a:latin typeface="Arial" pitchFamily="34" charset="0"/>
                <a:cs typeface="Arial" pitchFamily="34" charset="0"/>
              </a:rPr>
              <a:t>burchakli</a:t>
            </a:r>
            <a:r>
              <a:rPr lang="en-US" sz="4741" b="1" dirty="0">
                <a:latin typeface="Arial" pitchFamily="34" charset="0"/>
                <a:cs typeface="Arial" pitchFamily="34" charset="0"/>
              </a:rPr>
              <a:t>  parallelepiped </a:t>
            </a:r>
          </a:p>
          <a:p>
            <a:pPr algn="just" eaLnBrk="0" hangingPunct="0">
              <a:defRPr/>
            </a:pPr>
            <a:r>
              <a:rPr lang="en-US" sz="4741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b="1" dirty="0" err="1">
                <a:latin typeface="Arial" pitchFamily="34" charset="0"/>
                <a:cs typeface="Arial" pitchFamily="34" charset="0"/>
              </a:rPr>
              <a:t>sirtining</a:t>
            </a:r>
            <a:r>
              <a:rPr lang="en-US" sz="4741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741" b="1" dirty="0" err="1">
                <a:latin typeface="Arial" pitchFamily="34" charset="0"/>
                <a:cs typeface="Arial" pitchFamily="34" charset="0"/>
              </a:rPr>
              <a:t>yuzi</a:t>
            </a:r>
            <a:r>
              <a:rPr lang="en-US" sz="4741" b="1" dirty="0">
                <a:latin typeface="Arial" pitchFamily="34" charset="0"/>
                <a:cs typeface="Arial" pitchFamily="34" charset="0"/>
              </a:rPr>
              <a:t>:</a:t>
            </a:r>
            <a:endParaRPr lang="ru-RU" sz="4741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9403772" y="2522809"/>
            <a:ext cx="3069435" cy="3774812"/>
          </a:xfrm>
          <a:prstGeom prst="cube">
            <a:avLst>
              <a:gd name="adj" fmla="val 25000"/>
            </a:avLst>
          </a:prstGeom>
          <a:solidFill>
            <a:srgbClr val="FCEFD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9394233" y="3295621"/>
            <a:ext cx="2309230" cy="2998916"/>
          </a:xfrm>
          <a:custGeom>
            <a:avLst/>
            <a:gdLst>
              <a:gd name="T0" fmla="*/ 0 w 1392"/>
              <a:gd name="T1" fmla="*/ 0 h 1200"/>
              <a:gd name="T2" fmla="*/ 2147483647 w 1392"/>
              <a:gd name="T3" fmla="*/ 0 h 1200"/>
              <a:gd name="T4" fmla="*/ 2147483647 w 1392"/>
              <a:gd name="T5" fmla="*/ 2147483647 h 1200"/>
              <a:gd name="T6" fmla="*/ 0 w 1392"/>
              <a:gd name="T7" fmla="*/ 2147483647 h 1200"/>
              <a:gd name="T8" fmla="*/ 0 w 1392"/>
              <a:gd name="T9" fmla="*/ 0 h 12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92"/>
              <a:gd name="T16" fmla="*/ 0 h 1200"/>
              <a:gd name="T17" fmla="*/ 1392 w 1392"/>
              <a:gd name="T18" fmla="*/ 1200 h 12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92" h="1200">
                <a:moveTo>
                  <a:pt x="0" y="0"/>
                </a:moveTo>
                <a:lnTo>
                  <a:pt x="1392" y="0"/>
                </a:lnTo>
                <a:lnTo>
                  <a:pt x="1392" y="1200"/>
                </a:lnTo>
                <a:lnTo>
                  <a:pt x="0" y="1200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17483" tIns="58742" rIns="117483" bIns="58742"/>
          <a:lstStyle/>
          <a:p>
            <a:endParaRPr lang="ru-RU" sz="4202"/>
          </a:p>
        </p:txBody>
      </p:sp>
      <p:sp>
        <p:nvSpPr>
          <p:cNvPr id="13" name="Freeform 11"/>
          <p:cNvSpPr>
            <a:spLocks/>
          </p:cNvSpPr>
          <p:nvPr/>
        </p:nvSpPr>
        <p:spPr bwMode="auto">
          <a:xfrm>
            <a:off x="9325825" y="2525878"/>
            <a:ext cx="3155948" cy="787784"/>
          </a:xfrm>
          <a:custGeom>
            <a:avLst/>
            <a:gdLst>
              <a:gd name="T0" fmla="*/ 2147483647 w 1776"/>
              <a:gd name="T1" fmla="*/ 0 h 384"/>
              <a:gd name="T2" fmla="*/ 2147483647 w 1776"/>
              <a:gd name="T3" fmla="*/ 0 h 384"/>
              <a:gd name="T4" fmla="*/ 2147483647 w 1776"/>
              <a:gd name="T5" fmla="*/ 2147483647 h 384"/>
              <a:gd name="T6" fmla="*/ 0 w 1776"/>
              <a:gd name="T7" fmla="*/ 2147483647 h 384"/>
              <a:gd name="T8" fmla="*/ 2147483647 w 1776"/>
              <a:gd name="T9" fmla="*/ 0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76"/>
              <a:gd name="T16" fmla="*/ 0 h 384"/>
              <a:gd name="T17" fmla="*/ 1776 w 1776"/>
              <a:gd name="T18" fmla="*/ 384 h 384"/>
              <a:gd name="connsiteX0" fmla="*/ 384 w 1776"/>
              <a:gd name="connsiteY0" fmla="*/ 0 h 384"/>
              <a:gd name="connsiteX1" fmla="*/ 1776 w 1776"/>
              <a:gd name="connsiteY1" fmla="*/ 0 h 384"/>
              <a:gd name="connsiteX2" fmla="*/ 1392 w 1776"/>
              <a:gd name="connsiteY2" fmla="*/ 384 h 384"/>
              <a:gd name="connsiteX3" fmla="*/ 0 w 1776"/>
              <a:gd name="connsiteY3" fmla="*/ 384 h 384"/>
              <a:gd name="connsiteX4" fmla="*/ 384 w 1776"/>
              <a:gd name="connsiteY4" fmla="*/ 0 h 384"/>
              <a:gd name="connsiteX0" fmla="*/ 384 w 1776"/>
              <a:gd name="connsiteY0" fmla="*/ 0 h 384"/>
              <a:gd name="connsiteX1" fmla="*/ 1776 w 1776"/>
              <a:gd name="connsiteY1" fmla="*/ 0 h 384"/>
              <a:gd name="connsiteX2" fmla="*/ 1392 w 1776"/>
              <a:gd name="connsiteY2" fmla="*/ 384 h 384"/>
              <a:gd name="connsiteX3" fmla="*/ 0 w 1776"/>
              <a:gd name="connsiteY3" fmla="*/ 384 h 384"/>
              <a:gd name="connsiteX4" fmla="*/ 12 w 1776"/>
              <a:gd name="connsiteY4" fmla="*/ 379 h 384"/>
              <a:gd name="connsiteX5" fmla="*/ 384 w 1776"/>
              <a:gd name="connsiteY5" fmla="*/ 0 h 384"/>
              <a:gd name="connsiteX0" fmla="*/ 409 w 1801"/>
              <a:gd name="connsiteY0" fmla="*/ 0 h 384"/>
              <a:gd name="connsiteX1" fmla="*/ 1801 w 1801"/>
              <a:gd name="connsiteY1" fmla="*/ 0 h 384"/>
              <a:gd name="connsiteX2" fmla="*/ 1417 w 1801"/>
              <a:gd name="connsiteY2" fmla="*/ 384 h 384"/>
              <a:gd name="connsiteX3" fmla="*/ 25 w 1801"/>
              <a:gd name="connsiteY3" fmla="*/ 384 h 384"/>
              <a:gd name="connsiteX4" fmla="*/ 37 w 1801"/>
              <a:gd name="connsiteY4" fmla="*/ 379 h 384"/>
              <a:gd name="connsiteX5" fmla="*/ 409 w 1801"/>
              <a:gd name="connsiteY5" fmla="*/ 0 h 384"/>
              <a:gd name="connsiteX0" fmla="*/ 409 w 1801"/>
              <a:gd name="connsiteY0" fmla="*/ 0 h 384"/>
              <a:gd name="connsiteX1" fmla="*/ 1801 w 1801"/>
              <a:gd name="connsiteY1" fmla="*/ 0 h 384"/>
              <a:gd name="connsiteX2" fmla="*/ 1417 w 1801"/>
              <a:gd name="connsiteY2" fmla="*/ 384 h 384"/>
              <a:gd name="connsiteX3" fmla="*/ 1411 w 1801"/>
              <a:gd name="connsiteY3" fmla="*/ 379 h 384"/>
              <a:gd name="connsiteX4" fmla="*/ 25 w 1801"/>
              <a:gd name="connsiteY4" fmla="*/ 384 h 384"/>
              <a:gd name="connsiteX5" fmla="*/ 37 w 1801"/>
              <a:gd name="connsiteY5" fmla="*/ 379 h 384"/>
              <a:gd name="connsiteX6" fmla="*/ 409 w 1801"/>
              <a:gd name="connsiteY6" fmla="*/ 0 h 384"/>
              <a:gd name="connsiteX0" fmla="*/ 409 w 1801"/>
              <a:gd name="connsiteY0" fmla="*/ 0 h 393"/>
              <a:gd name="connsiteX1" fmla="*/ 1801 w 1801"/>
              <a:gd name="connsiteY1" fmla="*/ 0 h 393"/>
              <a:gd name="connsiteX2" fmla="*/ 1417 w 1801"/>
              <a:gd name="connsiteY2" fmla="*/ 384 h 393"/>
              <a:gd name="connsiteX3" fmla="*/ 1411 w 1801"/>
              <a:gd name="connsiteY3" fmla="*/ 379 h 393"/>
              <a:gd name="connsiteX4" fmla="*/ 25 w 1801"/>
              <a:gd name="connsiteY4" fmla="*/ 384 h 393"/>
              <a:gd name="connsiteX5" fmla="*/ 37 w 1801"/>
              <a:gd name="connsiteY5" fmla="*/ 379 h 393"/>
              <a:gd name="connsiteX6" fmla="*/ 409 w 1801"/>
              <a:gd name="connsiteY6" fmla="*/ 0 h 393"/>
              <a:gd name="connsiteX0" fmla="*/ 409 w 1801"/>
              <a:gd name="connsiteY0" fmla="*/ 0 h 393"/>
              <a:gd name="connsiteX1" fmla="*/ 1801 w 1801"/>
              <a:gd name="connsiteY1" fmla="*/ 0 h 393"/>
              <a:gd name="connsiteX2" fmla="*/ 1417 w 1801"/>
              <a:gd name="connsiteY2" fmla="*/ 384 h 393"/>
              <a:gd name="connsiteX3" fmla="*/ 1411 w 1801"/>
              <a:gd name="connsiteY3" fmla="*/ 379 h 393"/>
              <a:gd name="connsiteX4" fmla="*/ 1401 w 1801"/>
              <a:gd name="connsiteY4" fmla="*/ 379 h 393"/>
              <a:gd name="connsiteX5" fmla="*/ 25 w 1801"/>
              <a:gd name="connsiteY5" fmla="*/ 384 h 393"/>
              <a:gd name="connsiteX6" fmla="*/ 37 w 1801"/>
              <a:gd name="connsiteY6" fmla="*/ 379 h 393"/>
              <a:gd name="connsiteX7" fmla="*/ 409 w 1801"/>
              <a:gd name="connsiteY7" fmla="*/ 0 h 393"/>
              <a:gd name="connsiteX0" fmla="*/ 409 w 1899"/>
              <a:gd name="connsiteY0" fmla="*/ 0 h 393"/>
              <a:gd name="connsiteX1" fmla="*/ 1899 w 1899"/>
              <a:gd name="connsiteY1" fmla="*/ 0 h 393"/>
              <a:gd name="connsiteX2" fmla="*/ 1417 w 1899"/>
              <a:gd name="connsiteY2" fmla="*/ 384 h 393"/>
              <a:gd name="connsiteX3" fmla="*/ 1411 w 1899"/>
              <a:gd name="connsiteY3" fmla="*/ 379 h 393"/>
              <a:gd name="connsiteX4" fmla="*/ 1401 w 1899"/>
              <a:gd name="connsiteY4" fmla="*/ 379 h 393"/>
              <a:gd name="connsiteX5" fmla="*/ 25 w 1899"/>
              <a:gd name="connsiteY5" fmla="*/ 384 h 393"/>
              <a:gd name="connsiteX6" fmla="*/ 37 w 1899"/>
              <a:gd name="connsiteY6" fmla="*/ 379 h 393"/>
              <a:gd name="connsiteX7" fmla="*/ 409 w 1899"/>
              <a:gd name="connsiteY7" fmla="*/ 0 h 393"/>
              <a:gd name="connsiteX0" fmla="*/ 409 w 1899"/>
              <a:gd name="connsiteY0" fmla="*/ 0 h 393"/>
              <a:gd name="connsiteX1" fmla="*/ 1899 w 1899"/>
              <a:gd name="connsiteY1" fmla="*/ 0 h 393"/>
              <a:gd name="connsiteX2" fmla="*/ 1417 w 1899"/>
              <a:gd name="connsiteY2" fmla="*/ 384 h 393"/>
              <a:gd name="connsiteX3" fmla="*/ 1411 w 1899"/>
              <a:gd name="connsiteY3" fmla="*/ 379 h 393"/>
              <a:gd name="connsiteX4" fmla="*/ 1401 w 1899"/>
              <a:gd name="connsiteY4" fmla="*/ 379 h 393"/>
              <a:gd name="connsiteX5" fmla="*/ 25 w 1899"/>
              <a:gd name="connsiteY5" fmla="*/ 384 h 393"/>
              <a:gd name="connsiteX6" fmla="*/ 37 w 1899"/>
              <a:gd name="connsiteY6" fmla="*/ 379 h 393"/>
              <a:gd name="connsiteX7" fmla="*/ 409 w 1899"/>
              <a:gd name="connsiteY7" fmla="*/ 0 h 393"/>
              <a:gd name="connsiteX0" fmla="*/ 462 w 1899"/>
              <a:gd name="connsiteY0" fmla="*/ 0 h 393"/>
              <a:gd name="connsiteX1" fmla="*/ 1899 w 1899"/>
              <a:gd name="connsiteY1" fmla="*/ 0 h 393"/>
              <a:gd name="connsiteX2" fmla="*/ 1417 w 1899"/>
              <a:gd name="connsiteY2" fmla="*/ 384 h 393"/>
              <a:gd name="connsiteX3" fmla="*/ 1411 w 1899"/>
              <a:gd name="connsiteY3" fmla="*/ 379 h 393"/>
              <a:gd name="connsiteX4" fmla="*/ 1401 w 1899"/>
              <a:gd name="connsiteY4" fmla="*/ 379 h 393"/>
              <a:gd name="connsiteX5" fmla="*/ 25 w 1899"/>
              <a:gd name="connsiteY5" fmla="*/ 384 h 393"/>
              <a:gd name="connsiteX6" fmla="*/ 37 w 1899"/>
              <a:gd name="connsiteY6" fmla="*/ 379 h 393"/>
              <a:gd name="connsiteX7" fmla="*/ 462 w 1899"/>
              <a:gd name="connsiteY7" fmla="*/ 0 h 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99" h="393">
                <a:moveTo>
                  <a:pt x="462" y="0"/>
                </a:moveTo>
                <a:lnTo>
                  <a:pt x="1899" y="0"/>
                </a:lnTo>
                <a:lnTo>
                  <a:pt x="1417" y="384"/>
                </a:lnTo>
                <a:cubicBezTo>
                  <a:pt x="1415" y="382"/>
                  <a:pt x="1311" y="393"/>
                  <a:pt x="1411" y="379"/>
                </a:cubicBezTo>
                <a:lnTo>
                  <a:pt x="1401" y="379"/>
                </a:lnTo>
                <a:lnTo>
                  <a:pt x="25" y="384"/>
                </a:lnTo>
                <a:cubicBezTo>
                  <a:pt x="29" y="382"/>
                  <a:pt x="0" y="363"/>
                  <a:pt x="37" y="379"/>
                </a:cubicBezTo>
                <a:lnTo>
                  <a:pt x="462" y="0"/>
                </a:lnTo>
                <a:close/>
              </a:path>
            </a:pathLst>
          </a:cu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17483" tIns="58742" rIns="117483" bIns="58742"/>
          <a:lstStyle/>
          <a:p>
            <a:endParaRPr lang="ru-RU" sz="4202"/>
          </a:p>
        </p:txBody>
      </p:sp>
      <p:sp>
        <p:nvSpPr>
          <p:cNvPr id="14" name="Freeform 12"/>
          <p:cNvSpPr>
            <a:spLocks/>
          </p:cNvSpPr>
          <p:nvPr/>
        </p:nvSpPr>
        <p:spPr bwMode="auto">
          <a:xfrm>
            <a:off x="11703463" y="2525878"/>
            <a:ext cx="769743" cy="3771743"/>
          </a:xfrm>
          <a:custGeom>
            <a:avLst/>
            <a:gdLst>
              <a:gd name="T0" fmla="*/ 0 w 384"/>
              <a:gd name="T1" fmla="*/ 2147483647 h 1584"/>
              <a:gd name="T2" fmla="*/ 0 w 384"/>
              <a:gd name="T3" fmla="*/ 2147483647 h 1584"/>
              <a:gd name="T4" fmla="*/ 2147483647 w 384"/>
              <a:gd name="T5" fmla="*/ 2147483647 h 1584"/>
              <a:gd name="T6" fmla="*/ 2147483647 w 384"/>
              <a:gd name="T7" fmla="*/ 0 h 1584"/>
              <a:gd name="T8" fmla="*/ 0 w 384"/>
              <a:gd name="T9" fmla="*/ 2147483647 h 15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84"/>
              <a:gd name="T16" fmla="*/ 0 h 1584"/>
              <a:gd name="T17" fmla="*/ 384 w 384"/>
              <a:gd name="T18" fmla="*/ 1584 h 1584"/>
              <a:gd name="connsiteX0" fmla="*/ 0 w 384"/>
              <a:gd name="connsiteY0" fmla="*/ 384 h 1584"/>
              <a:gd name="connsiteX1" fmla="*/ 0 w 384"/>
              <a:gd name="connsiteY1" fmla="*/ 1584 h 1584"/>
              <a:gd name="connsiteX2" fmla="*/ 384 w 384"/>
              <a:gd name="connsiteY2" fmla="*/ 1273 h 1584"/>
              <a:gd name="connsiteX3" fmla="*/ 384 w 384"/>
              <a:gd name="connsiteY3" fmla="*/ 0 h 1584"/>
              <a:gd name="connsiteX4" fmla="*/ 0 w 384"/>
              <a:gd name="connsiteY4" fmla="*/ 384 h 1584"/>
              <a:gd name="connsiteX0" fmla="*/ 0 w 384"/>
              <a:gd name="connsiteY0" fmla="*/ 311 h 1511"/>
              <a:gd name="connsiteX1" fmla="*/ 0 w 384"/>
              <a:gd name="connsiteY1" fmla="*/ 1511 h 1511"/>
              <a:gd name="connsiteX2" fmla="*/ 384 w 384"/>
              <a:gd name="connsiteY2" fmla="*/ 1200 h 1511"/>
              <a:gd name="connsiteX3" fmla="*/ 384 w 384"/>
              <a:gd name="connsiteY3" fmla="*/ 0 h 1511"/>
              <a:gd name="connsiteX4" fmla="*/ 0 w 384"/>
              <a:gd name="connsiteY4" fmla="*/ 311 h 1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4" h="1511">
                <a:moveTo>
                  <a:pt x="0" y="311"/>
                </a:moveTo>
                <a:lnTo>
                  <a:pt x="0" y="1511"/>
                </a:lnTo>
                <a:lnTo>
                  <a:pt x="384" y="1200"/>
                </a:lnTo>
                <a:lnTo>
                  <a:pt x="384" y="0"/>
                </a:lnTo>
                <a:lnTo>
                  <a:pt x="0" y="311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17483" tIns="58742" rIns="117483" bIns="58742"/>
          <a:lstStyle/>
          <a:p>
            <a:endParaRPr lang="ru-RU" sz="4202"/>
          </a:p>
        </p:txBody>
      </p:sp>
      <p:sp>
        <p:nvSpPr>
          <p:cNvPr id="15" name="TextBox 14"/>
          <p:cNvSpPr txBox="1"/>
          <p:nvPr/>
        </p:nvSpPr>
        <p:spPr>
          <a:xfrm>
            <a:off x="10326492" y="2368861"/>
            <a:ext cx="1000667" cy="1087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65" b="1" dirty="0">
                <a:latin typeface="Arial" pitchFamily="34" charset="0"/>
                <a:cs typeface="Arial" pitchFamily="34" charset="0"/>
              </a:rPr>
              <a:t>a</a:t>
            </a:r>
            <a:endParaRPr lang="ru-RU" sz="6465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865979" y="2830707"/>
            <a:ext cx="1000667" cy="1087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65" b="1" dirty="0">
                <a:latin typeface="Arial" pitchFamily="34" charset="0"/>
                <a:cs typeface="Arial" pitchFamily="34" charset="0"/>
              </a:rPr>
              <a:t>b</a:t>
            </a:r>
            <a:endParaRPr lang="ru-RU" sz="6465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019261" y="4122536"/>
            <a:ext cx="1000667" cy="1087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65" b="1" dirty="0">
                <a:latin typeface="Arial" pitchFamily="34" charset="0"/>
                <a:cs typeface="Arial" pitchFamily="34" charset="0"/>
              </a:rPr>
              <a:t>c</a:t>
            </a:r>
            <a:endParaRPr lang="ru-RU" sz="6465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ject 2"/>
          <p:cNvSpPr/>
          <p:nvPr/>
        </p:nvSpPr>
        <p:spPr>
          <a:xfrm>
            <a:off x="10231" y="140261"/>
            <a:ext cx="12791370" cy="924663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8" name="TextBox 17"/>
          <p:cNvSpPr txBox="1"/>
          <p:nvPr/>
        </p:nvSpPr>
        <p:spPr>
          <a:xfrm>
            <a:off x="-1" y="-67744"/>
            <a:ext cx="12801600" cy="1186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741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TO‘G‘RI  BURCHAKLI  PARALLELEPIPED</a:t>
            </a:r>
            <a:endParaRPr lang="ru-RU" sz="4741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358313" y="1313996"/>
            <a:ext cx="12084973" cy="1710477"/>
          </a:xfrm>
          <a:prstGeom prst="rect">
            <a:avLst/>
          </a:prstGeom>
          <a:solidFill>
            <a:schemeClr val="bg1"/>
          </a:solidFill>
        </p:spPr>
        <p:txBody>
          <a:bodyPr wrap="square" lIns="117483" tIns="58742" rIns="117483" bIns="58742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0" hangingPunct="0">
              <a:defRPr/>
            </a:pPr>
            <a:r>
              <a:rPr lang="en-US" sz="5172" b="1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5172" b="1" dirty="0" err="1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5172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5172" b="1" dirty="0" err="1">
                <a:latin typeface="Arial" pitchFamily="34" charset="0"/>
                <a:cs typeface="Arial" pitchFamily="34" charset="0"/>
              </a:rPr>
              <a:t>burchakli</a:t>
            </a:r>
            <a:r>
              <a:rPr lang="en-US" sz="5172" b="1" dirty="0">
                <a:latin typeface="Arial" pitchFamily="34" charset="0"/>
                <a:cs typeface="Arial" pitchFamily="34" charset="0"/>
              </a:rPr>
              <a:t>  parallelepiped  </a:t>
            </a:r>
            <a:r>
              <a:rPr lang="en-US" sz="5172" b="1" dirty="0" err="1">
                <a:latin typeface="Arial" pitchFamily="34" charset="0"/>
                <a:cs typeface="Arial" pitchFamily="34" charset="0"/>
              </a:rPr>
              <a:t>hajmi</a:t>
            </a:r>
            <a:r>
              <a:rPr lang="en-US" sz="5172" b="1" dirty="0">
                <a:latin typeface="Arial" pitchFamily="34" charset="0"/>
                <a:cs typeface="Arial" pitchFamily="34" charset="0"/>
              </a:rPr>
              <a:t>:</a:t>
            </a:r>
            <a:endParaRPr lang="ru-RU" sz="5172" b="1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6545" y="3312824"/>
            <a:ext cx="3720380" cy="1052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AutoShape 25" descr="blow_green"/>
          <p:cNvSpPr>
            <a:spLocks noChangeArrowheads="1"/>
          </p:cNvSpPr>
          <p:nvPr/>
        </p:nvSpPr>
        <p:spPr bwMode="auto">
          <a:xfrm>
            <a:off x="7632390" y="2214912"/>
            <a:ext cx="3444799" cy="4389563"/>
          </a:xfrm>
          <a:prstGeom prst="cube">
            <a:avLst>
              <a:gd name="adj" fmla="val 25000"/>
            </a:avLst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117483" tIns="58742" rIns="117483" bIns="58742" anchor="ctr"/>
          <a:lstStyle/>
          <a:p>
            <a:endParaRPr lang="ru-RU" sz="4202">
              <a:solidFill>
                <a:srgbClr val="FF66CC"/>
              </a:solidFill>
            </a:endParaRPr>
          </a:p>
        </p:txBody>
      </p:sp>
      <p:sp>
        <p:nvSpPr>
          <p:cNvPr id="13" name="Freeform 32"/>
          <p:cNvSpPr>
            <a:spLocks/>
          </p:cNvSpPr>
          <p:nvPr/>
        </p:nvSpPr>
        <p:spPr bwMode="auto">
          <a:xfrm>
            <a:off x="10205222" y="5777359"/>
            <a:ext cx="871967" cy="831265"/>
          </a:xfrm>
          <a:custGeom>
            <a:avLst/>
            <a:gdLst>
              <a:gd name="T0" fmla="*/ 2147483647 w 340"/>
              <a:gd name="T1" fmla="*/ 0 h 340"/>
              <a:gd name="T2" fmla="*/ 0 w 340"/>
              <a:gd name="T3" fmla="*/ 2147483647 h 340"/>
              <a:gd name="T4" fmla="*/ 0 60000 65536"/>
              <a:gd name="T5" fmla="*/ 0 60000 65536"/>
              <a:gd name="T6" fmla="*/ 0 w 340"/>
              <a:gd name="T7" fmla="*/ 0 h 340"/>
              <a:gd name="T8" fmla="*/ 340 w 340"/>
              <a:gd name="T9" fmla="*/ 340 h 3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0" h="340">
                <a:moveTo>
                  <a:pt x="340" y="0"/>
                </a:moveTo>
                <a:lnTo>
                  <a:pt x="0" y="340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lIns="117483" tIns="58742" rIns="117483" bIns="58742"/>
          <a:lstStyle/>
          <a:p>
            <a:endParaRPr lang="ru-RU" sz="4202"/>
          </a:p>
        </p:txBody>
      </p:sp>
      <p:sp>
        <p:nvSpPr>
          <p:cNvPr id="14" name="Freeform 29"/>
          <p:cNvSpPr>
            <a:spLocks/>
          </p:cNvSpPr>
          <p:nvPr/>
        </p:nvSpPr>
        <p:spPr bwMode="auto">
          <a:xfrm>
            <a:off x="10194353" y="3089245"/>
            <a:ext cx="54752" cy="3500245"/>
          </a:xfrm>
          <a:custGeom>
            <a:avLst/>
            <a:gdLst>
              <a:gd name="T0" fmla="*/ 0 w 1"/>
              <a:gd name="T1" fmla="*/ 0 h 1000"/>
              <a:gd name="T2" fmla="*/ 0 w 1"/>
              <a:gd name="T3" fmla="*/ 2147483647 h 1000"/>
              <a:gd name="T4" fmla="*/ 0 60000 65536"/>
              <a:gd name="T5" fmla="*/ 0 60000 65536"/>
              <a:gd name="T6" fmla="*/ 0 w 1"/>
              <a:gd name="T7" fmla="*/ 0 h 1000"/>
              <a:gd name="T8" fmla="*/ 1 w 1"/>
              <a:gd name="T9" fmla="*/ 1000 h 10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000">
                <a:moveTo>
                  <a:pt x="0" y="0"/>
                </a:moveTo>
                <a:lnTo>
                  <a:pt x="0" y="1000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lIns="117483" tIns="58742" rIns="117483" bIns="58742"/>
          <a:lstStyle/>
          <a:p>
            <a:endParaRPr lang="ru-RU" sz="4202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7632390" y="6590873"/>
            <a:ext cx="2594743" cy="28519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354272" y="5649380"/>
            <a:ext cx="850055" cy="1087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65" b="1" dirty="0">
                <a:latin typeface="Arial" pitchFamily="34" charset="0"/>
                <a:cs typeface="Arial" pitchFamily="34" charset="0"/>
              </a:rPr>
              <a:t>a</a:t>
            </a:r>
            <a:endParaRPr lang="ru-RU" sz="6465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267526" y="5146935"/>
            <a:ext cx="850055" cy="1087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65" b="1" dirty="0">
                <a:latin typeface="Arial" pitchFamily="34" charset="0"/>
                <a:cs typeface="Arial" pitchFamily="34" charset="0"/>
              </a:rPr>
              <a:t>b</a:t>
            </a:r>
            <a:endParaRPr lang="ru-RU" sz="6465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573244" y="4222836"/>
            <a:ext cx="850055" cy="1087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465" b="1" dirty="0">
                <a:latin typeface="Arial" pitchFamily="34" charset="0"/>
                <a:cs typeface="Arial" pitchFamily="34" charset="0"/>
              </a:rPr>
              <a:t>c</a:t>
            </a:r>
            <a:endParaRPr lang="ru-RU" sz="6465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89570" y="4653404"/>
            <a:ext cx="3876216" cy="1153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object 2"/>
          <p:cNvSpPr/>
          <p:nvPr/>
        </p:nvSpPr>
        <p:spPr>
          <a:xfrm>
            <a:off x="10231" y="140261"/>
            <a:ext cx="12791370" cy="924663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0" name="TextBox 9"/>
          <p:cNvSpPr txBox="1"/>
          <p:nvPr/>
        </p:nvSpPr>
        <p:spPr>
          <a:xfrm>
            <a:off x="-1" y="-67744"/>
            <a:ext cx="12801600" cy="1186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741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TO‘G‘RI  BURCHAKLI  PARALLELEPIPED</a:t>
            </a:r>
            <a:endParaRPr lang="ru-RU" sz="4741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3893</TotalTime>
  <Words>282</Words>
  <Application>Microsoft Office PowerPoint</Application>
  <PresentationFormat>Произвольный</PresentationFormat>
  <Paragraphs>91</Paragraphs>
  <Slides>17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SimSun-ExtB</vt:lpstr>
      <vt:lpstr>Arial</vt:lpstr>
      <vt:lpstr>Calibri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MASALA</vt:lpstr>
      <vt:lpstr>Презентация PowerPoint</vt:lpstr>
      <vt:lpstr> MASALA</vt:lpstr>
      <vt:lpstr> MASALA</vt:lpstr>
      <vt:lpstr> MASALA</vt:lpstr>
      <vt:lpstr>  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364</cp:revision>
  <dcterms:created xsi:type="dcterms:W3CDTF">2020-04-09T07:32:19Z</dcterms:created>
  <dcterms:modified xsi:type="dcterms:W3CDTF">2021-03-15T07:07:38Z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