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4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39" r:id="rId2"/>
    <p:sldMasterId id="2147483745" r:id="rId3"/>
    <p:sldMasterId id="2147483813" r:id="rId4"/>
    <p:sldMasterId id="2147483825" r:id="rId5"/>
  </p:sldMasterIdLst>
  <p:sldIdLst>
    <p:sldId id="290" r:id="rId6"/>
    <p:sldId id="272" r:id="rId7"/>
    <p:sldId id="273" r:id="rId8"/>
    <p:sldId id="274" r:id="rId9"/>
    <p:sldId id="283" r:id="rId10"/>
    <p:sldId id="284" r:id="rId11"/>
    <p:sldId id="285" r:id="rId12"/>
    <p:sldId id="289" r:id="rId13"/>
    <p:sldId id="258" r:id="rId14"/>
    <p:sldId id="286" r:id="rId15"/>
    <p:sldId id="287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CC00"/>
    <a:srgbClr val="03A92B"/>
    <a:srgbClr val="CC3399"/>
    <a:srgbClr val="FFCCFF"/>
    <a:srgbClr val="99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444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40892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0817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49726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771621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534528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8078819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86005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87446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58735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84283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10373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80716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02491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057935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671696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69899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029175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90749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65857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119947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841473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607125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040091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954063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60383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0653919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388249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096" indent="-113096">
              <a:defRPr sz="1049"/>
            </a:lvl3pPr>
            <a:lvl4pPr marL="301193" indent="-155954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096" indent="-113096">
              <a:defRPr sz="1049"/>
            </a:lvl3pPr>
            <a:lvl4pPr marL="301193" indent="-155954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1" y="3735427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7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710794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04"/>
            <a:endParaRPr sz="1797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6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04"/>
            <a:endParaRPr sz="1797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4"/>
            <a:ext cx="3977641" cy="230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04"/>
            <a:endParaRPr lang="ru-RU" sz="18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04"/>
            <a:fld id="{1D8BD707-D9CF-40AE-B4C6-C98DA3205C09}" type="datetimeFigureOut">
              <a:rPr lang="en-US" sz="1800" smtClean="0">
                <a:solidFill>
                  <a:srgbClr val="FFFFFF">
                    <a:tint val="75000"/>
                  </a:srgbClr>
                </a:solidFill>
              </a:rPr>
              <a:pPr defTabSz="914204"/>
              <a:t>3/16/2021</a:t>
            </a:fld>
            <a:endParaRPr lang="en-US" sz="18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04"/>
            <a:fld id="{B6F15528-21DE-4FAA-801E-634DDDAF4B2B}" type="slidenum">
              <a:rPr lang="ru-RU" sz="1800" smtClean="0">
                <a:solidFill>
                  <a:srgbClr val="FFFFFF">
                    <a:tint val="75000"/>
                  </a:srgbClr>
                </a:solidFill>
              </a:rPr>
              <a:pPr defTabSz="914204"/>
              <a:t>‹#›</a:t>
            </a:fld>
            <a:endParaRPr lang="ru-RU" sz="18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20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61920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16522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7645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82168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5054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22707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10565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3566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6435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66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48745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14" y="1594507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14" y="2880389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361502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4" y="1717515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28402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4" y="1183037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79" y="1183037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27917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8885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744267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09993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1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6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0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1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6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0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79679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7" cy="292676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3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311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150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778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184703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7404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9099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80346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1519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852962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71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592698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5849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8642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575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73808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8609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95692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50050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58504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601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06754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72810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80550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855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06812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815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03952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56891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61547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2547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07083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211515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52361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62647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29260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59125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88963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5850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208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982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438"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4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FFFFFF"/>
                </a:solidFill>
              </a:rPr>
              <a:pPr algn="ctr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1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  <p:sldLayoutId id="2147483794" r:id="rId49"/>
    <p:sldLayoutId id="2147483795" r:id="rId50"/>
    <p:sldLayoutId id="2147483796" r:id="rId51"/>
    <p:sldLayoutId id="2147483797" r:id="rId52"/>
    <p:sldLayoutId id="2147483798" r:id="rId53"/>
    <p:sldLayoutId id="2147483799" r:id="rId54"/>
    <p:sldLayoutId id="2147483800" r:id="rId55"/>
    <p:sldLayoutId id="2147483801" r:id="rId56"/>
    <p:sldLayoutId id="2147483802" r:id="rId57"/>
    <p:sldLayoutId id="2147483803" r:id="rId58"/>
    <p:sldLayoutId id="2147483804" r:id="rId59"/>
    <p:sldLayoutId id="2147483805" r:id="rId60"/>
    <p:sldLayoutId id="2147483806" r:id="rId61"/>
    <p:sldLayoutId id="2147483807" r:id="rId62"/>
    <p:sldLayoutId id="2147483808" r:id="rId63"/>
    <p:sldLayoutId id="2147483809" r:id="rId64"/>
    <p:sldLayoutId id="2147483810" r:id="rId65"/>
    <p:sldLayoutId id="2147483811" r:id="rId66"/>
    <p:sldLayoutId id="2147483812" r:id="rId6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2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9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422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422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34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80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60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697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79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697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3/16/2021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86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5735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6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84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769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53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37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55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427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24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12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7415">
        <a:defRPr>
          <a:latin typeface="+mn-lt"/>
          <a:ea typeface="+mn-ea"/>
          <a:cs typeface="+mn-cs"/>
        </a:defRPr>
      </a:lvl6pPr>
      <a:lvl7pPr marL="3380903">
        <a:defRPr>
          <a:latin typeface="+mn-lt"/>
          <a:ea typeface="+mn-ea"/>
          <a:cs typeface="+mn-cs"/>
        </a:defRPr>
      </a:lvl7pPr>
      <a:lvl8pPr marL="3944378">
        <a:defRPr>
          <a:latin typeface="+mn-lt"/>
          <a:ea typeface="+mn-ea"/>
          <a:cs typeface="+mn-cs"/>
        </a:defRPr>
      </a:lvl8pPr>
      <a:lvl9pPr marL="450787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487">
        <a:defRPr>
          <a:latin typeface="+mn-lt"/>
          <a:ea typeface="+mn-ea"/>
          <a:cs typeface="+mn-cs"/>
        </a:defRPr>
      </a:lvl2pPr>
      <a:lvl3pPr marL="1126970">
        <a:defRPr>
          <a:latin typeface="+mn-lt"/>
          <a:ea typeface="+mn-ea"/>
          <a:cs typeface="+mn-cs"/>
        </a:defRPr>
      </a:lvl3pPr>
      <a:lvl4pPr marL="1690448">
        <a:defRPr>
          <a:latin typeface="+mn-lt"/>
          <a:ea typeface="+mn-ea"/>
          <a:cs typeface="+mn-cs"/>
        </a:defRPr>
      </a:lvl4pPr>
      <a:lvl5pPr marL="2253935">
        <a:defRPr>
          <a:latin typeface="+mn-lt"/>
          <a:ea typeface="+mn-ea"/>
          <a:cs typeface="+mn-cs"/>
        </a:defRPr>
      </a:lvl5pPr>
      <a:lvl6pPr marL="2817415">
        <a:defRPr>
          <a:latin typeface="+mn-lt"/>
          <a:ea typeface="+mn-ea"/>
          <a:cs typeface="+mn-cs"/>
        </a:defRPr>
      </a:lvl6pPr>
      <a:lvl7pPr marL="3380903">
        <a:defRPr>
          <a:latin typeface="+mn-lt"/>
          <a:ea typeface="+mn-ea"/>
          <a:cs typeface="+mn-cs"/>
        </a:defRPr>
      </a:lvl7pPr>
      <a:lvl8pPr marL="3944378">
        <a:defRPr>
          <a:latin typeface="+mn-lt"/>
          <a:ea typeface="+mn-ea"/>
          <a:cs typeface="+mn-cs"/>
        </a:defRPr>
      </a:lvl8pPr>
      <a:lvl9pPr marL="450787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9" y="1703792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126633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1" y="338145"/>
            <a:ext cx="5615354" cy="943540"/>
          </a:xfrm>
          <a:prstGeom prst="rect">
            <a:avLst/>
          </a:prstGeom>
        </p:spPr>
        <p:txBody>
          <a:bodyPr lIns="0" tIns="20015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018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39" y="1089438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66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1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56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0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73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084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73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084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10" y="601824"/>
            <a:ext cx="1226554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084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4865" y="1985946"/>
            <a:ext cx="8143537" cy="628593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4" algn="ctr" defTabSz="533084">
              <a:spcBef>
                <a:spcPts val="103"/>
              </a:spcBef>
            </a:pPr>
            <a:r>
              <a:rPr lang="en-US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lang="uz-Latn-UZ" sz="40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TARTIB SONLAR </a:t>
            </a:r>
            <a:endParaRPr lang="uz-Latn-UZ" sz="40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471" y="3021810"/>
            <a:ext cx="3142400" cy="175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29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707" y="274293"/>
            <a:ext cx="8528585" cy="323165"/>
          </a:xfrm>
        </p:spPr>
        <p:txBody>
          <a:bodyPr/>
          <a:lstStyle/>
          <a:p>
            <a:pPr algn="l"/>
            <a:r>
              <a:rPr lang="uz-Latn-UZ" sz="2100" dirty="0"/>
              <a:t>  436-mashq. Sonlarni toping. Ma’no turini va imlosini tushuntiring.</a:t>
            </a:r>
            <a:endParaRPr lang="ru-RU" sz="2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707" y="981231"/>
            <a:ext cx="8640877" cy="4201150"/>
          </a:xfrm>
        </p:spPr>
        <p:txBody>
          <a:bodyPr/>
          <a:lstStyle/>
          <a:p>
            <a:r>
              <a:rPr lang="uz-Latn-UZ" sz="2400" dirty="0"/>
              <a:t>   </a:t>
            </a:r>
            <a:r>
              <a:rPr lang="uz-Latn-UZ" sz="2100" dirty="0"/>
              <a:t>1. Shoikrom uni har kuni maktabdan o‘zi olib ketar, ikkinchi smenada dars tugaguncha poylab turar edi. </a:t>
            </a:r>
          </a:p>
          <a:p>
            <a:r>
              <a:rPr lang="uz-Latn-UZ" sz="2100" dirty="0"/>
              <a:t>  </a:t>
            </a:r>
          </a:p>
          <a:p>
            <a:r>
              <a:rPr lang="uz-Latn-UZ" sz="2100" dirty="0"/>
              <a:t>   2. Beshinchi, oltinchi kechuvga borganda dara ancha torayib qoldi. </a:t>
            </a:r>
          </a:p>
          <a:p>
            <a:r>
              <a:rPr lang="uz-Latn-UZ" sz="2100" dirty="0"/>
              <a:t>  </a:t>
            </a:r>
          </a:p>
          <a:p>
            <a:r>
              <a:rPr lang="uz-Latn-UZ" sz="2100" dirty="0"/>
              <a:t>   3. Qani, bolam, yur! Nariroqda yana bittasini yoqib qo‘yaylik. </a:t>
            </a:r>
          </a:p>
          <a:p>
            <a:r>
              <a:rPr lang="uz-Latn-UZ" sz="2100" dirty="0"/>
              <a:t>  </a:t>
            </a:r>
          </a:p>
          <a:p>
            <a:r>
              <a:rPr lang="uz-Latn-UZ" sz="2100" dirty="0"/>
              <a:t>   4. Shu bog‘dagi qurigan olmalarni qo‘porib tashlab, o‘rniga 4 tup yong‘oq ekyapman, — deb javob beribdi. </a:t>
            </a:r>
          </a:p>
          <a:p>
            <a:r>
              <a:rPr lang="uz-Latn-UZ" sz="2100" dirty="0"/>
              <a:t>  </a:t>
            </a:r>
          </a:p>
          <a:p>
            <a:r>
              <a:rPr lang="uz-Latn-UZ" sz="2100" dirty="0"/>
              <a:t>   5. Cho‘ponlar har kuni tunda bittadan qo‘y g‘oyib bo‘layotganini sezib qolishdi.</a:t>
            </a:r>
          </a:p>
          <a:p>
            <a:r>
              <a:rPr lang="uz-Latn-UZ" sz="1800" dirty="0"/>
              <a:t> </a:t>
            </a:r>
            <a:endParaRPr lang="uz-Latn-UZ" sz="1200" dirty="0"/>
          </a:p>
        </p:txBody>
      </p:sp>
      <p:sp>
        <p:nvSpPr>
          <p:cNvPr id="7" name="object 21"/>
          <p:cNvSpPr/>
          <p:nvPr/>
        </p:nvSpPr>
        <p:spPr>
          <a:xfrm>
            <a:off x="6652878" y="1341341"/>
            <a:ext cx="824555" cy="6344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8" name="object 21"/>
          <p:cNvSpPr/>
          <p:nvPr/>
        </p:nvSpPr>
        <p:spPr>
          <a:xfrm>
            <a:off x="827265" y="2285238"/>
            <a:ext cx="1086338" cy="9293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9" name="object 21"/>
          <p:cNvSpPr/>
          <p:nvPr/>
        </p:nvSpPr>
        <p:spPr>
          <a:xfrm>
            <a:off x="2121436" y="2285238"/>
            <a:ext cx="842990" cy="9293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0" name="object 21"/>
          <p:cNvSpPr/>
          <p:nvPr/>
        </p:nvSpPr>
        <p:spPr>
          <a:xfrm>
            <a:off x="7477433" y="3594920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2" name="object 21"/>
          <p:cNvSpPr/>
          <p:nvPr/>
        </p:nvSpPr>
        <p:spPr>
          <a:xfrm>
            <a:off x="3992149" y="4523306"/>
            <a:ext cx="842990" cy="9293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835139" y="2964426"/>
            <a:ext cx="1424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81726" y="2960739"/>
            <a:ext cx="1424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506190" y="2960739"/>
            <a:ext cx="1424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99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Nuqtalar o‘rnini to‘ldiring.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6965" y="3355218"/>
            <a:ext cx="3633189" cy="1292662"/>
          </a:xfrm>
        </p:spPr>
        <p:txBody>
          <a:bodyPr/>
          <a:lstStyle/>
          <a:p>
            <a:r>
              <a:rPr lang="en-US" sz="2100" dirty="0" err="1"/>
              <a:t>Yett</a:t>
            </a:r>
            <a:r>
              <a:rPr lang="ru-RU" sz="2100" dirty="0"/>
              <a:t>о</a:t>
            </a:r>
            <a:r>
              <a:rPr lang="en-US" sz="2100" dirty="0" err="1"/>
              <a:t>vl</a:t>
            </a:r>
            <a:r>
              <a:rPr lang="ru-RU" sz="2100" dirty="0"/>
              <a:t>о</a:t>
            </a:r>
            <a:r>
              <a:rPr lang="en-US" sz="2100" dirty="0" err="1"/>
              <a:t>nmiz</a:t>
            </a:r>
            <a:r>
              <a:rPr lang="en-US" sz="2100" dirty="0"/>
              <a:t>, y</a:t>
            </a:r>
            <a:r>
              <a:rPr lang="ru-RU" sz="2100" dirty="0"/>
              <a:t>е</a:t>
            </a:r>
            <a:r>
              <a:rPr lang="en-US" sz="2100" dirty="0" err="1"/>
              <a:t>tti</a:t>
            </a:r>
            <a:r>
              <a:rPr lang="en-US" sz="2100" dirty="0"/>
              <a:t> </a:t>
            </a:r>
            <a:r>
              <a:rPr lang="en-US" sz="2100" dirty="0" err="1"/>
              <a:t>o‘g‘l</a:t>
            </a:r>
            <a:r>
              <a:rPr lang="ru-RU" sz="2100" dirty="0"/>
              <a:t>о</a:t>
            </a:r>
            <a:r>
              <a:rPr lang="en-US" sz="2100" dirty="0"/>
              <a:t>n,</a:t>
            </a:r>
          </a:p>
          <a:p>
            <a:r>
              <a:rPr lang="en-US" sz="2100" dirty="0" err="1"/>
              <a:t>Yetti</a:t>
            </a:r>
            <a:r>
              <a:rPr lang="en-US" sz="2100" dirty="0"/>
              <a:t> </a:t>
            </a:r>
            <a:r>
              <a:rPr lang="ru-RU" sz="2100" dirty="0"/>
              <a:t>о</a:t>
            </a:r>
            <a:r>
              <a:rPr lang="en-US" sz="2100" dirty="0"/>
              <a:t>g‘</a:t>
            </a:r>
            <a:r>
              <a:rPr lang="ru-RU" sz="2100" dirty="0"/>
              <a:t>а</a:t>
            </a:r>
            <a:r>
              <a:rPr lang="en-US" sz="2100" dirty="0" err="1"/>
              <a:t>yni</a:t>
            </a:r>
            <a:r>
              <a:rPr lang="en-US" sz="2100" dirty="0"/>
              <a:t> b</a:t>
            </a:r>
            <a:r>
              <a:rPr lang="ru-RU" sz="2100" dirty="0"/>
              <a:t>о</a:t>
            </a:r>
            <a:r>
              <a:rPr lang="en-US" sz="2100" dirty="0" err="1"/>
              <a:t>tir</a:t>
            </a:r>
            <a:r>
              <a:rPr lang="en-US" sz="2100" dirty="0"/>
              <a:t>.</a:t>
            </a:r>
          </a:p>
          <a:p>
            <a:r>
              <a:rPr lang="en-US" sz="2100" dirty="0"/>
              <a:t>An</a:t>
            </a:r>
            <a:r>
              <a:rPr lang="ru-RU" sz="2100" dirty="0"/>
              <a:t>а, </a:t>
            </a:r>
            <a:r>
              <a:rPr lang="uz-Latn-UZ" sz="2100" dirty="0"/>
              <a:t>...           </a:t>
            </a:r>
            <a:r>
              <a:rPr lang="en-US" sz="2100" dirty="0"/>
              <a:t> </a:t>
            </a:r>
            <a:r>
              <a:rPr lang="en-US" sz="2100" dirty="0" err="1"/>
              <a:t>bo‘lib</a:t>
            </a:r>
            <a:endParaRPr lang="en-US" sz="2100" dirty="0"/>
          </a:p>
          <a:p>
            <a:r>
              <a:rPr lang="en-US" sz="2100" dirty="0" err="1"/>
              <a:t>Yaksh</a:t>
            </a:r>
            <a:r>
              <a:rPr lang="ru-RU" sz="2100" dirty="0"/>
              <a:t>а</a:t>
            </a:r>
            <a:r>
              <a:rPr lang="en-US" sz="2100" dirty="0" err="1"/>
              <a:t>nb</a:t>
            </a:r>
            <a:r>
              <a:rPr lang="ru-RU" sz="2100" dirty="0"/>
              <a:t>а </a:t>
            </a:r>
            <a:r>
              <a:rPr lang="en-US" sz="2100" dirty="0"/>
              <a:t>k</a:t>
            </a:r>
            <a:r>
              <a:rPr lang="ru-RU" sz="2100" dirty="0"/>
              <a:t>е</a:t>
            </a:r>
            <a:r>
              <a:rPr lang="en-US" sz="2100" dirty="0"/>
              <a:t>l</a:t>
            </a:r>
            <a:r>
              <a:rPr lang="ru-RU" sz="2100" dirty="0"/>
              <a:t>а</a:t>
            </a:r>
            <a:r>
              <a:rPr lang="en-US" sz="2100" dirty="0" err="1"/>
              <a:t>yotir</a:t>
            </a:r>
            <a:r>
              <a:rPr lang="en-US" sz="2100" dirty="0"/>
              <a:t>.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04760" y="1406236"/>
            <a:ext cx="38935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...            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 s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fd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</a:p>
          <a:p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yo‘lg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tdingiz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q b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lim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 h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ft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500" y="1181966"/>
            <a:ext cx="122215" cy="34673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76633" y="3229211"/>
            <a:ext cx="4149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</a:t>
            </a:r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chiqq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n,</a:t>
            </a: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nj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  ...              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g‘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t,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Ме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no‘n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q 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sin-chi!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0656" y="1406236"/>
            <a:ext cx="33202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ft</a:t>
            </a:r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– y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ttidir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 –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ttimiz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yilg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nisb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Biz,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lb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mittimiz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6268" y="3978093"/>
            <a:ext cx="1034257" cy="41549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20430" y="1727497"/>
            <a:ext cx="1244828" cy="41549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11828" y="3575950"/>
            <a:ext cx="1317990" cy="41549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534" y="994172"/>
            <a:ext cx="6377186" cy="3733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Savollarga javob bering:</a:t>
            </a:r>
          </a:p>
          <a:p>
            <a:pPr marL="0" indent="0" algn="just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hon -in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hon -n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hasi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2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Badiiy asarlardan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439-mashq.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582" y="1023025"/>
            <a:ext cx="2195513" cy="163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650" y="2662912"/>
            <a:ext cx="1321376" cy="107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71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747" y="3207054"/>
            <a:ext cx="2100809" cy="1936446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107004" y="1225685"/>
            <a:ext cx="3618690" cy="2160254"/>
          </a:xfrm>
          <a:prstGeom prst="cloudCallout">
            <a:avLst>
              <a:gd name="adj1" fmla="val 27432"/>
              <a:gd name="adj2" fmla="val 58370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Qanday so‘zlarga hisob so‘zlari deyiladi?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4672361" y="994173"/>
            <a:ext cx="4247903" cy="3006606"/>
          </a:xfrm>
          <a:prstGeom prst="wedgeEllipseCallout">
            <a:avLst>
              <a:gd name="adj1" fmla="val -74371"/>
              <a:gd name="adj2" fmla="val 31165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sanaladigan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o‘llanilib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arsaning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o‘lchovini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63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869" y="2980260"/>
            <a:ext cx="2548853" cy="2104942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83433" y="1097043"/>
            <a:ext cx="3934090" cy="2191372"/>
          </a:xfrm>
          <a:prstGeom prst="cloudCallout">
            <a:avLst>
              <a:gd name="adj1" fmla="val 23508"/>
              <a:gd name="adj2" fmla="val 63906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Hisob so‘zlarining qanday guruhlari bor?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5318856" y="1037073"/>
            <a:ext cx="3680173" cy="2897924"/>
          </a:xfrm>
          <a:prstGeom prst="wedgeEllipseCallout">
            <a:avLst>
              <a:gd name="adj1" fmla="val -81567"/>
              <a:gd name="adj2" fmla="val 29158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Og‘irlik, uzunlik, maydon, vaqt   kabi o‘lchovlarni  bildiruvchi hisob so‘zlari bor.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8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4" y="7036"/>
            <a:ext cx="9144000" cy="99417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 со стрелкой вверх 10"/>
          <p:cNvSpPr/>
          <p:nvPr/>
        </p:nvSpPr>
        <p:spPr>
          <a:xfrm>
            <a:off x="445286" y="2423933"/>
            <a:ext cx="2100953" cy="2333932"/>
          </a:xfrm>
          <a:prstGeom prst="upArrowCallou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Metr, kilometr, chaqirim, gaz, qadam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 со стрелкой вверх 11"/>
          <p:cNvSpPr/>
          <p:nvPr/>
        </p:nvSpPr>
        <p:spPr>
          <a:xfrm>
            <a:off x="3474483" y="2387565"/>
            <a:ext cx="1963034" cy="2406667"/>
          </a:xfrm>
          <a:prstGeom prst="upArrowCallout">
            <a:avLst/>
          </a:prstGeom>
          <a:solidFill>
            <a:srgbClr val="99FF99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Soniya, soat, kun, hafta, oy, yil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ыноска со стрелкой вверх 12"/>
          <p:cNvSpPr/>
          <p:nvPr/>
        </p:nvSpPr>
        <p:spPr>
          <a:xfrm>
            <a:off x="6068636" y="2405748"/>
            <a:ext cx="1931148" cy="2370299"/>
          </a:xfrm>
          <a:prstGeom prst="upArrowCallout">
            <a:avLst/>
          </a:prstGeom>
          <a:solidFill>
            <a:srgbClr val="FFCC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Sotix, gektar, tanob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соседними углами 4"/>
          <p:cNvSpPr/>
          <p:nvPr/>
        </p:nvSpPr>
        <p:spPr>
          <a:xfrm>
            <a:off x="445286" y="1069149"/>
            <a:ext cx="2100953" cy="984455"/>
          </a:xfrm>
          <a:prstGeom prst="snip2SameRect">
            <a:avLst/>
          </a:prstGeom>
          <a:solidFill>
            <a:srgbClr val="FFCC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усеченными соседними углами 13"/>
          <p:cNvSpPr/>
          <p:nvPr/>
        </p:nvSpPr>
        <p:spPr>
          <a:xfrm>
            <a:off x="3474483" y="1069149"/>
            <a:ext cx="1963033" cy="984455"/>
          </a:xfrm>
          <a:prstGeom prst="snip2SameRect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uz-Latn-UZ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усеченными соседними углами 14"/>
          <p:cNvSpPr/>
          <p:nvPr/>
        </p:nvSpPr>
        <p:spPr>
          <a:xfrm>
            <a:off x="6068637" y="1069148"/>
            <a:ext cx="1931147" cy="984455"/>
          </a:xfrm>
          <a:prstGeom prst="snip2SameRect">
            <a:avLst/>
          </a:prstGeom>
          <a:solidFill>
            <a:srgbClr val="FF99FF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32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4653" y="140557"/>
            <a:ext cx="4143990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/>
          <a:p>
            <a:pPr marL="20131" algn="ctr">
              <a:spcBef>
                <a:spcPts val="206"/>
              </a:spcBef>
              <a:tabLst>
                <a:tab pos="2677435" algn="l"/>
              </a:tabLst>
            </a:pPr>
            <a:r>
              <a:rPr lang="uz-Latn-UZ" sz="4400" spc="24" dirty="0"/>
              <a:t>Birikmalar</a:t>
            </a:r>
            <a:endParaRPr sz="4400" spc="24" dirty="0"/>
          </a:p>
        </p:txBody>
      </p:sp>
      <p:sp>
        <p:nvSpPr>
          <p:cNvPr id="4" name="Ромб 3"/>
          <p:cNvSpPr/>
          <p:nvPr/>
        </p:nvSpPr>
        <p:spPr>
          <a:xfrm>
            <a:off x="205740" y="1028700"/>
            <a:ext cx="4309110" cy="1268730"/>
          </a:xfrm>
          <a:prstGeom prst="diamon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Ikki kilometr yo‘l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4694088" y="1028700"/>
            <a:ext cx="4309110" cy="1268730"/>
          </a:xfrm>
          <a:prstGeom prst="diamon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Bir  chaqirim masofa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205740" y="2377440"/>
            <a:ext cx="4309110" cy="1268730"/>
          </a:xfrm>
          <a:prstGeom prst="diamon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To‘rt  yil o‘qish 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4694088" y="2377440"/>
            <a:ext cx="4309110" cy="1268730"/>
          </a:xfrm>
          <a:prstGeom prst="diamon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Uch oy ta’til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омб 9"/>
          <p:cNvSpPr/>
          <p:nvPr/>
        </p:nvSpPr>
        <p:spPr>
          <a:xfrm>
            <a:off x="205740" y="3726180"/>
            <a:ext cx="4309110" cy="1268730"/>
          </a:xfrm>
          <a:prstGeom prst="diamon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O‘n sotix yer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4722663" y="3726180"/>
            <a:ext cx="4309110" cy="1268730"/>
          </a:xfrm>
          <a:prstGeom prst="diamon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Uch gektar bog‘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1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470" y="1075544"/>
            <a:ext cx="7825418" cy="1800493"/>
          </a:xfrm>
        </p:spPr>
        <p:txBody>
          <a:bodyPr/>
          <a:lstStyle/>
          <a:p>
            <a:r>
              <a:rPr lang="uz-Latn-UZ" sz="3600" dirty="0"/>
              <a:t>    </a:t>
            </a:r>
            <a:r>
              <a:rPr lang="en-US" sz="2700" dirty="0" err="1"/>
              <a:t>Quyidagi</a:t>
            </a:r>
            <a:r>
              <a:rPr lang="en-US" sz="2700" dirty="0"/>
              <a:t> </a:t>
            </a:r>
            <a:r>
              <a:rPr lang="en-US" sz="2700" dirty="0" err="1"/>
              <a:t>sanoq</a:t>
            </a:r>
            <a:r>
              <a:rPr lang="en-US" sz="2700" dirty="0"/>
              <a:t> </a:t>
            </a:r>
            <a:r>
              <a:rPr lang="en-US" sz="2700" dirty="0" err="1"/>
              <a:t>sonlarga</a:t>
            </a:r>
            <a:r>
              <a:rPr lang="en-US" sz="2700" dirty="0"/>
              <a:t> -(</a:t>
            </a:r>
            <a:r>
              <a:rPr lang="en-US" sz="2700" dirty="0" err="1"/>
              <a:t>i</a:t>
            </a:r>
            <a:r>
              <a:rPr lang="en-US" sz="2700" dirty="0"/>
              <a:t>)n</a:t>
            </a:r>
            <a:r>
              <a:rPr lang="uz-Latn-UZ" sz="2700" dirty="0"/>
              <a:t>c</a:t>
            </a:r>
            <a:r>
              <a:rPr lang="en-US" sz="2700" dirty="0"/>
              <a:t>hi </a:t>
            </a:r>
            <a:r>
              <a:rPr lang="en-US" sz="2700" dirty="0" err="1"/>
              <a:t>qo‘shim</a:t>
            </a:r>
            <a:r>
              <a:rPr lang="uz-Latn-UZ" sz="2700" dirty="0"/>
              <a:t>c</a:t>
            </a:r>
            <a:r>
              <a:rPr lang="en-US" sz="2700" dirty="0" err="1"/>
              <a:t>hasini</a:t>
            </a:r>
            <a:r>
              <a:rPr lang="uz-Latn-UZ" sz="2700" dirty="0"/>
              <a:t> </a:t>
            </a:r>
            <a:r>
              <a:rPr lang="en-US" sz="2700" dirty="0" err="1"/>
              <a:t>qo‘shing</a:t>
            </a:r>
            <a:r>
              <a:rPr lang="en-US" sz="2700" dirty="0"/>
              <a:t>. </a:t>
            </a:r>
            <a:r>
              <a:rPr lang="en-US" sz="2700" dirty="0" err="1"/>
              <a:t>Qanday</a:t>
            </a:r>
            <a:r>
              <a:rPr lang="en-US" sz="2700" dirty="0"/>
              <a:t> </a:t>
            </a:r>
            <a:r>
              <a:rPr lang="en-US" sz="2700" dirty="0" err="1"/>
              <a:t>ma’no</a:t>
            </a:r>
            <a:r>
              <a:rPr lang="en-US" sz="2700" dirty="0"/>
              <a:t> </a:t>
            </a:r>
            <a:r>
              <a:rPr lang="en-US" sz="2700" dirty="0" err="1"/>
              <a:t>ifodalanishini</a:t>
            </a:r>
            <a:r>
              <a:rPr lang="en-US" sz="2700" dirty="0"/>
              <a:t> </a:t>
            </a:r>
            <a:r>
              <a:rPr lang="en-US" sz="2700" dirty="0" err="1"/>
              <a:t>ayting</a:t>
            </a:r>
            <a:r>
              <a:rPr lang="en-US" sz="2700" dirty="0"/>
              <a:t>. </a:t>
            </a:r>
            <a:r>
              <a:rPr lang="en-US" sz="2700" dirty="0" err="1"/>
              <a:t>Qaysi</a:t>
            </a:r>
            <a:r>
              <a:rPr lang="en-US" sz="2700" dirty="0"/>
              <a:t> </a:t>
            </a:r>
            <a:r>
              <a:rPr lang="en-US" sz="2700" dirty="0" err="1"/>
              <a:t>holatda</a:t>
            </a:r>
            <a:r>
              <a:rPr lang="en-US" sz="2700" dirty="0"/>
              <a:t> -n</a:t>
            </a:r>
            <a:r>
              <a:rPr lang="uz-Latn-UZ" sz="2700" dirty="0"/>
              <a:t>c</a:t>
            </a:r>
            <a:r>
              <a:rPr lang="en-US" sz="2700" dirty="0"/>
              <a:t>hi,</a:t>
            </a:r>
            <a:r>
              <a:rPr lang="uz-Latn-UZ" sz="2700" dirty="0"/>
              <a:t> </a:t>
            </a:r>
            <a:r>
              <a:rPr lang="en-US" sz="2700" dirty="0"/>
              <a:t>-in</a:t>
            </a:r>
            <a:r>
              <a:rPr lang="uz-Latn-UZ" sz="2700" dirty="0"/>
              <a:t>c</a:t>
            </a:r>
            <a:r>
              <a:rPr lang="en-US" sz="2700" dirty="0"/>
              <a:t>hi </a:t>
            </a:r>
            <a:r>
              <a:rPr lang="en-US" sz="2700" dirty="0" err="1"/>
              <a:t>qo‘shilishini</a:t>
            </a:r>
            <a:r>
              <a:rPr lang="en-US" sz="2700" dirty="0"/>
              <a:t> </a:t>
            </a:r>
            <a:r>
              <a:rPr lang="en-US" sz="2700" dirty="0" err="1"/>
              <a:t>tushuntiring</a:t>
            </a:r>
            <a:r>
              <a:rPr lang="en-US" sz="2700" dirty="0"/>
              <a:t>.</a:t>
            </a:r>
            <a:endParaRPr lang="uz-Latn-UZ" sz="2700" dirty="0"/>
          </a:p>
          <a:p>
            <a:endParaRPr lang="uz-Latn-UZ" sz="2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204" y="2876037"/>
            <a:ext cx="6134089" cy="8796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75320" y="2942943"/>
            <a:ext cx="5145063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</a:t>
            </a:r>
            <a:r>
              <a:rPr lang="uz-Latn-UZ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h, </a:t>
            </a:r>
            <a:r>
              <a:rPr lang="en-US" sz="3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71" y="2945497"/>
            <a:ext cx="1734517" cy="181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7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7952" y="214868"/>
            <a:ext cx="5579058" cy="526563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uz-Latn-UZ" sz="3250" dirty="0"/>
              <a:t> </a:t>
            </a:r>
            <a:endParaRPr sz="3250" dirty="0"/>
          </a:p>
        </p:txBody>
      </p:sp>
      <p:grpSp>
        <p:nvGrpSpPr>
          <p:cNvPr id="61" name="Group 9">
            <a:extLst>
              <a:ext uri="{FF2B5EF4-FFF2-40B4-BE49-F238E27FC236}">
                <a16:creationId xmlns:a16="http://schemas.microsoft.com/office/drawing/2014/main" id="{C8D885E3-5255-4FC9-BFE3-2C9B301B7B76}"/>
              </a:ext>
            </a:extLst>
          </p:cNvPr>
          <p:cNvGrpSpPr/>
          <p:nvPr/>
        </p:nvGrpSpPr>
        <p:grpSpPr>
          <a:xfrm>
            <a:off x="3208424" y="2431322"/>
            <a:ext cx="995175" cy="995175"/>
            <a:chOff x="3994149" y="2298699"/>
            <a:chExt cx="1018542" cy="1018542"/>
          </a:xfrm>
          <a:solidFill>
            <a:srgbClr val="0070C0"/>
          </a:solidFill>
        </p:grpSpPr>
        <p:sp>
          <p:nvSpPr>
            <p:cNvPr id="62" name="Oval 6">
              <a:extLst>
                <a:ext uri="{FF2B5EF4-FFF2-40B4-BE49-F238E27FC236}">
                  <a16:creationId xmlns:a16="http://schemas.microsoft.com/office/drawing/2014/main" id="{367294B8-5A68-483E-8C18-233EEBC4F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94149" y="2298699"/>
              <a:ext cx="1018542" cy="1018542"/>
            </a:xfrm>
            <a:prstGeom prst="ellipse">
              <a:avLst/>
            </a:prstGeom>
            <a:grpFill/>
            <a:ln w="9525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04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17">
              <a:extLst>
                <a:ext uri="{FF2B5EF4-FFF2-40B4-BE49-F238E27FC236}">
                  <a16:creationId xmlns:a16="http://schemas.microsoft.com/office/drawing/2014/main" id="{9E1B930E-F308-469C-93C2-A257A4B208AE}"/>
                </a:ext>
              </a:extLst>
            </p:cNvPr>
            <p:cNvGrpSpPr/>
            <p:nvPr/>
          </p:nvGrpSpPr>
          <p:grpSpPr>
            <a:xfrm>
              <a:off x="4244342" y="2545759"/>
              <a:ext cx="518158" cy="524424"/>
              <a:chOff x="4525886" y="4183659"/>
              <a:chExt cx="558217" cy="564967"/>
            </a:xfrm>
            <a:grpFill/>
          </p:grpSpPr>
          <p:sp>
            <p:nvSpPr>
              <p:cNvPr id="64" name="Oval 55">
                <a:extLst>
                  <a:ext uri="{FF2B5EF4-FFF2-40B4-BE49-F238E27FC236}">
                    <a16:creationId xmlns:a16="http://schemas.microsoft.com/office/drawing/2014/main" id="{FDAE9CB9-5B75-4CE9-A1E1-85B71F546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5886" y="4387874"/>
                <a:ext cx="324888" cy="110546"/>
              </a:xfrm>
              <a:prstGeom prst="ellipse">
                <a:avLst/>
              </a:pr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56">
                <a:extLst>
                  <a:ext uri="{FF2B5EF4-FFF2-40B4-BE49-F238E27FC236}">
                    <a16:creationId xmlns:a16="http://schemas.microsoft.com/office/drawing/2014/main" id="{22E44EEE-C5AF-4E95-9C3E-93694B388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886" y="4443569"/>
                <a:ext cx="324888" cy="305057"/>
              </a:xfrm>
              <a:custGeom>
                <a:avLst/>
                <a:gdLst>
                  <a:gd name="T0" fmla="*/ 326 w 326"/>
                  <a:gd name="T1" fmla="*/ 0 h 306"/>
                  <a:gd name="T2" fmla="*/ 326 w 326"/>
                  <a:gd name="T3" fmla="*/ 250 h 306"/>
                  <a:gd name="T4" fmla="*/ 163 w 326"/>
                  <a:gd name="T5" fmla="*/ 306 h 306"/>
                  <a:gd name="T6" fmla="*/ 0 w 326"/>
                  <a:gd name="T7" fmla="*/ 250 h 306"/>
                  <a:gd name="T8" fmla="*/ 0 w 326"/>
                  <a:gd name="T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6" h="306">
                    <a:moveTo>
                      <a:pt x="326" y="0"/>
                    </a:moveTo>
                    <a:cubicBezTo>
                      <a:pt x="326" y="250"/>
                      <a:pt x="326" y="250"/>
                      <a:pt x="326" y="250"/>
                    </a:cubicBezTo>
                    <a:cubicBezTo>
                      <a:pt x="326" y="281"/>
                      <a:pt x="253" y="306"/>
                      <a:pt x="163" y="306"/>
                    </a:cubicBezTo>
                    <a:cubicBezTo>
                      <a:pt x="73" y="306"/>
                      <a:pt x="0" y="281"/>
                      <a:pt x="0" y="25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57">
                <a:extLst>
                  <a:ext uri="{FF2B5EF4-FFF2-40B4-BE49-F238E27FC236}">
                    <a16:creationId xmlns:a16="http://schemas.microsoft.com/office/drawing/2014/main" id="{6CBBA629-7772-4E0D-8A28-2CFF726DC4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886" y="4612342"/>
                <a:ext cx="324888" cy="55695"/>
              </a:xfrm>
              <a:custGeom>
                <a:avLst/>
                <a:gdLst>
                  <a:gd name="T0" fmla="*/ 326 w 326"/>
                  <a:gd name="T1" fmla="*/ 0 h 56"/>
                  <a:gd name="T2" fmla="*/ 163 w 326"/>
                  <a:gd name="T3" fmla="*/ 56 h 56"/>
                  <a:gd name="T4" fmla="*/ 0 w 32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6" h="56">
                    <a:moveTo>
                      <a:pt x="326" y="0"/>
                    </a:moveTo>
                    <a:cubicBezTo>
                      <a:pt x="326" y="31"/>
                      <a:pt x="253" y="56"/>
                      <a:pt x="163" y="56"/>
                    </a:cubicBezTo>
                    <a:cubicBezTo>
                      <a:pt x="73" y="56"/>
                      <a:pt x="0" y="31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58">
                <a:extLst>
                  <a:ext uri="{FF2B5EF4-FFF2-40B4-BE49-F238E27FC236}">
                    <a16:creationId xmlns:a16="http://schemas.microsoft.com/office/drawing/2014/main" id="{C93D992F-BCDB-45F9-A852-47FABB99F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886" y="4532597"/>
                <a:ext cx="324888" cy="54851"/>
              </a:xfrm>
              <a:custGeom>
                <a:avLst/>
                <a:gdLst>
                  <a:gd name="T0" fmla="*/ 326 w 326"/>
                  <a:gd name="T1" fmla="*/ 0 h 55"/>
                  <a:gd name="T2" fmla="*/ 163 w 326"/>
                  <a:gd name="T3" fmla="*/ 55 h 55"/>
                  <a:gd name="T4" fmla="*/ 0 w 326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6" h="55">
                    <a:moveTo>
                      <a:pt x="326" y="0"/>
                    </a:moveTo>
                    <a:cubicBezTo>
                      <a:pt x="326" y="30"/>
                      <a:pt x="253" y="55"/>
                      <a:pt x="163" y="55"/>
                    </a:cubicBezTo>
                    <a:cubicBezTo>
                      <a:pt x="73" y="55"/>
                      <a:pt x="0" y="30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59">
                <a:extLst>
                  <a:ext uri="{FF2B5EF4-FFF2-40B4-BE49-F238E27FC236}">
                    <a16:creationId xmlns:a16="http://schemas.microsoft.com/office/drawing/2014/main" id="{8CE196F8-FCDC-418E-8EFF-7C5BE9648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9215" y="4183659"/>
                <a:ext cx="324888" cy="109702"/>
              </a:xfrm>
              <a:prstGeom prst="ellipse">
                <a:avLst/>
              </a:pr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Line 60">
                <a:extLst>
                  <a:ext uri="{FF2B5EF4-FFF2-40B4-BE49-F238E27FC236}">
                    <a16:creationId xmlns:a16="http://schemas.microsoft.com/office/drawing/2014/main" id="{16894493-9859-4810-B3F6-365155E96D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9215" y="4238510"/>
                <a:ext cx="0" cy="155271"/>
              </a:xfrm>
              <a:prstGeom prst="line">
                <a:avLst/>
              </a:pr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id="{FEAA28E1-6D92-450B-BA77-51B81DDB88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0774" y="4238510"/>
                <a:ext cx="233329" cy="400414"/>
              </a:xfrm>
              <a:custGeom>
                <a:avLst/>
                <a:gdLst>
                  <a:gd name="T0" fmla="*/ 234 w 234"/>
                  <a:gd name="T1" fmla="*/ 0 h 402"/>
                  <a:gd name="T2" fmla="*/ 234 w 234"/>
                  <a:gd name="T3" fmla="*/ 347 h 402"/>
                  <a:gd name="T4" fmla="*/ 71 w 234"/>
                  <a:gd name="T5" fmla="*/ 402 h 402"/>
                  <a:gd name="T6" fmla="*/ 0 w 234"/>
                  <a:gd name="T7" fmla="*/ 397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4" h="402">
                    <a:moveTo>
                      <a:pt x="234" y="0"/>
                    </a:moveTo>
                    <a:cubicBezTo>
                      <a:pt x="234" y="347"/>
                      <a:pt x="234" y="347"/>
                      <a:pt x="234" y="347"/>
                    </a:cubicBezTo>
                    <a:cubicBezTo>
                      <a:pt x="234" y="377"/>
                      <a:pt x="161" y="402"/>
                      <a:pt x="71" y="402"/>
                    </a:cubicBezTo>
                    <a:cubicBezTo>
                      <a:pt x="46" y="402"/>
                      <a:pt x="22" y="400"/>
                      <a:pt x="0" y="397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62">
                <a:extLst>
                  <a:ext uri="{FF2B5EF4-FFF2-40B4-BE49-F238E27FC236}">
                    <a16:creationId xmlns:a16="http://schemas.microsoft.com/office/drawing/2014/main" id="{5F41F1EA-0825-41BD-8FC1-8D868182E6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0774" y="4503483"/>
                <a:ext cx="233329" cy="54851"/>
              </a:xfrm>
              <a:custGeom>
                <a:avLst/>
                <a:gdLst>
                  <a:gd name="T0" fmla="*/ 234 w 234"/>
                  <a:gd name="T1" fmla="*/ 0 h 55"/>
                  <a:gd name="T2" fmla="*/ 71 w 234"/>
                  <a:gd name="T3" fmla="*/ 55 h 55"/>
                  <a:gd name="T4" fmla="*/ 0 w 234"/>
                  <a:gd name="T5" fmla="*/ 5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4" h="55">
                    <a:moveTo>
                      <a:pt x="234" y="0"/>
                    </a:moveTo>
                    <a:cubicBezTo>
                      <a:pt x="234" y="30"/>
                      <a:pt x="161" y="55"/>
                      <a:pt x="71" y="55"/>
                    </a:cubicBezTo>
                    <a:cubicBezTo>
                      <a:pt x="46" y="55"/>
                      <a:pt x="22" y="53"/>
                      <a:pt x="0" y="5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63">
                <a:extLst>
                  <a:ext uri="{FF2B5EF4-FFF2-40B4-BE49-F238E27FC236}">
                    <a16:creationId xmlns:a16="http://schemas.microsoft.com/office/drawing/2014/main" id="{2A6E9DFF-169B-457A-A12D-3D7B3A2A5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0774" y="4417831"/>
                <a:ext cx="233329" cy="55695"/>
              </a:xfrm>
              <a:custGeom>
                <a:avLst/>
                <a:gdLst>
                  <a:gd name="T0" fmla="*/ 234 w 234"/>
                  <a:gd name="T1" fmla="*/ 0 h 56"/>
                  <a:gd name="T2" fmla="*/ 71 w 234"/>
                  <a:gd name="T3" fmla="*/ 56 h 56"/>
                  <a:gd name="T4" fmla="*/ 0 w 234"/>
                  <a:gd name="T5" fmla="*/ 5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4" h="56">
                    <a:moveTo>
                      <a:pt x="234" y="0"/>
                    </a:moveTo>
                    <a:cubicBezTo>
                      <a:pt x="234" y="31"/>
                      <a:pt x="161" y="56"/>
                      <a:pt x="71" y="56"/>
                    </a:cubicBezTo>
                    <a:cubicBezTo>
                      <a:pt x="46" y="56"/>
                      <a:pt x="22" y="54"/>
                      <a:pt x="0" y="5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64">
                <a:extLst>
                  <a:ext uri="{FF2B5EF4-FFF2-40B4-BE49-F238E27FC236}">
                    <a16:creationId xmlns:a16="http://schemas.microsoft.com/office/drawing/2014/main" id="{7B9BFDC4-02F0-405D-938C-645507903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9215" y="4333023"/>
                <a:ext cx="324888" cy="54851"/>
              </a:xfrm>
              <a:custGeom>
                <a:avLst/>
                <a:gdLst>
                  <a:gd name="T0" fmla="*/ 326 w 326"/>
                  <a:gd name="T1" fmla="*/ 0 h 55"/>
                  <a:gd name="T2" fmla="*/ 163 w 326"/>
                  <a:gd name="T3" fmla="*/ 55 h 55"/>
                  <a:gd name="T4" fmla="*/ 0 w 326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6" h="55">
                    <a:moveTo>
                      <a:pt x="326" y="0"/>
                    </a:moveTo>
                    <a:cubicBezTo>
                      <a:pt x="326" y="30"/>
                      <a:pt x="253" y="55"/>
                      <a:pt x="163" y="55"/>
                    </a:cubicBezTo>
                    <a:cubicBezTo>
                      <a:pt x="73" y="55"/>
                      <a:pt x="0" y="30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4" name="Group 10">
            <a:extLst>
              <a:ext uri="{FF2B5EF4-FFF2-40B4-BE49-F238E27FC236}">
                <a16:creationId xmlns:a16="http://schemas.microsoft.com/office/drawing/2014/main" id="{725D5887-BBB1-417E-9FD9-BA0B0294E034}"/>
              </a:ext>
            </a:extLst>
          </p:cNvPr>
          <p:cNvGrpSpPr/>
          <p:nvPr/>
        </p:nvGrpSpPr>
        <p:grpSpPr>
          <a:xfrm>
            <a:off x="1978418" y="3145375"/>
            <a:ext cx="995175" cy="995174"/>
            <a:chOff x="2412999" y="2813051"/>
            <a:chExt cx="1018542" cy="1018540"/>
          </a:xfrm>
          <a:solidFill>
            <a:srgbClr val="0070C0"/>
          </a:solidFill>
        </p:grpSpPr>
        <p:sp>
          <p:nvSpPr>
            <p:cNvPr id="75" name="Oval 5">
              <a:extLst>
                <a:ext uri="{FF2B5EF4-FFF2-40B4-BE49-F238E27FC236}">
                  <a16:creationId xmlns:a16="http://schemas.microsoft.com/office/drawing/2014/main" id="{4798382B-41CA-4E4C-BEC2-2D8C9AD2F7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12999" y="2813051"/>
              <a:ext cx="1018542" cy="1018540"/>
            </a:xfrm>
            <a:prstGeom prst="ellipse">
              <a:avLst/>
            </a:prstGeom>
            <a:grpFill/>
            <a:ln w="9525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04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6" name="Group 28">
              <a:extLst>
                <a:ext uri="{FF2B5EF4-FFF2-40B4-BE49-F238E27FC236}">
                  <a16:creationId xmlns:a16="http://schemas.microsoft.com/office/drawing/2014/main" id="{70709E9A-E050-49E4-AD09-E28BFDC176C3}"/>
                </a:ext>
              </a:extLst>
            </p:cNvPr>
            <p:cNvGrpSpPr/>
            <p:nvPr/>
          </p:nvGrpSpPr>
          <p:grpSpPr>
            <a:xfrm>
              <a:off x="2744884" y="3025141"/>
              <a:ext cx="354772" cy="530860"/>
              <a:chOff x="1068574" y="2664703"/>
              <a:chExt cx="461594" cy="690703"/>
            </a:xfrm>
            <a:grpFill/>
          </p:grpSpPr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8E2B0D90-F808-41A4-B613-5DF5C1714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219" y="2741495"/>
                <a:ext cx="422776" cy="467501"/>
              </a:xfrm>
              <a:custGeom>
                <a:avLst/>
                <a:gdLst>
                  <a:gd name="T0" fmla="*/ 49 w 424"/>
                  <a:gd name="T1" fmla="*/ 469 h 469"/>
                  <a:gd name="T2" fmla="*/ 0 w 424"/>
                  <a:gd name="T3" fmla="*/ 202 h 469"/>
                  <a:gd name="T4" fmla="*/ 226 w 424"/>
                  <a:gd name="T5" fmla="*/ 0 h 469"/>
                  <a:gd name="T6" fmla="*/ 306 w 424"/>
                  <a:gd name="T7" fmla="*/ 55 h 469"/>
                  <a:gd name="T8" fmla="*/ 424 w 424"/>
                  <a:gd name="T9" fmla="*/ 173 h 469"/>
                  <a:gd name="T10" fmla="*/ 388 w 424"/>
                  <a:gd name="T11" fmla="*/ 193 h 469"/>
                  <a:gd name="T12" fmla="*/ 354 w 424"/>
                  <a:gd name="T13" fmla="*/ 222 h 469"/>
                  <a:gd name="T14" fmla="*/ 298 w 424"/>
                  <a:gd name="T15" fmla="*/ 199 h 469"/>
                  <a:gd name="T16" fmla="*/ 245 w 424"/>
                  <a:gd name="T17" fmla="*/ 210 h 469"/>
                  <a:gd name="T18" fmla="*/ 214 w 424"/>
                  <a:gd name="T19" fmla="*/ 212 h 469"/>
                  <a:gd name="T20" fmla="*/ 356 w 424"/>
                  <a:gd name="T21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4" h="469">
                    <a:moveTo>
                      <a:pt x="49" y="469"/>
                    </a:moveTo>
                    <a:cubicBezTo>
                      <a:pt x="88" y="369"/>
                      <a:pt x="0" y="313"/>
                      <a:pt x="0" y="202"/>
                    </a:cubicBezTo>
                    <a:cubicBezTo>
                      <a:pt x="0" y="91"/>
                      <a:pt x="110" y="0"/>
                      <a:pt x="226" y="0"/>
                    </a:cubicBezTo>
                    <a:cubicBezTo>
                      <a:pt x="270" y="0"/>
                      <a:pt x="312" y="26"/>
                      <a:pt x="306" y="55"/>
                    </a:cubicBezTo>
                    <a:cubicBezTo>
                      <a:pt x="329" y="68"/>
                      <a:pt x="403" y="119"/>
                      <a:pt x="424" y="17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64" y="227"/>
                      <a:pt x="354" y="222"/>
                    </a:cubicBezTo>
                    <a:cubicBezTo>
                      <a:pt x="344" y="218"/>
                      <a:pt x="312" y="199"/>
                      <a:pt x="298" y="199"/>
                    </a:cubicBezTo>
                    <a:cubicBezTo>
                      <a:pt x="283" y="199"/>
                      <a:pt x="278" y="210"/>
                      <a:pt x="245" y="210"/>
                    </a:cubicBezTo>
                    <a:cubicBezTo>
                      <a:pt x="235" y="210"/>
                      <a:pt x="214" y="212"/>
                      <a:pt x="214" y="212"/>
                    </a:cubicBezTo>
                    <a:cubicBezTo>
                      <a:pt x="214" y="212"/>
                      <a:pt x="356" y="376"/>
                      <a:pt x="356" y="469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6">
                <a:extLst>
                  <a:ext uri="{FF2B5EF4-FFF2-40B4-BE49-F238E27FC236}">
                    <a16:creationId xmlns:a16="http://schemas.microsoft.com/office/drawing/2014/main" id="{9BE3B9AA-E435-4EA8-9A0B-BD086F32A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909" y="2664703"/>
                <a:ext cx="94935" cy="98732"/>
              </a:xfrm>
              <a:custGeom>
                <a:avLst/>
                <a:gdLst>
                  <a:gd name="T0" fmla="*/ 0 w 95"/>
                  <a:gd name="T1" fmla="*/ 99 h 99"/>
                  <a:gd name="T2" fmla="*/ 92 w 95"/>
                  <a:gd name="T3" fmla="*/ 0 h 99"/>
                  <a:gd name="T4" fmla="*/ 92 w 95"/>
                  <a:gd name="T5" fmla="*/ 7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99">
                    <a:moveTo>
                      <a:pt x="0" y="99"/>
                    </a:moveTo>
                    <a:cubicBezTo>
                      <a:pt x="0" y="99"/>
                      <a:pt x="18" y="5"/>
                      <a:pt x="92" y="0"/>
                    </a:cubicBezTo>
                    <a:cubicBezTo>
                      <a:pt x="95" y="28"/>
                      <a:pt x="92" y="77"/>
                      <a:pt x="92" y="77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7">
                <a:extLst>
                  <a:ext uri="{FF2B5EF4-FFF2-40B4-BE49-F238E27FC236}">
                    <a16:creationId xmlns:a16="http://schemas.microsoft.com/office/drawing/2014/main" id="{8300B2DF-420B-4DFA-A060-1F1B8D2AA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1359" y="3208996"/>
                <a:ext cx="415603" cy="69619"/>
              </a:xfrm>
              <a:custGeom>
                <a:avLst/>
                <a:gdLst>
                  <a:gd name="T0" fmla="*/ 35 w 417"/>
                  <a:gd name="T1" fmla="*/ 70 h 70"/>
                  <a:gd name="T2" fmla="*/ 0 w 417"/>
                  <a:gd name="T3" fmla="*/ 35 h 70"/>
                  <a:gd name="T4" fmla="*/ 35 w 417"/>
                  <a:gd name="T5" fmla="*/ 0 h 70"/>
                  <a:gd name="T6" fmla="*/ 381 w 417"/>
                  <a:gd name="T7" fmla="*/ 0 h 70"/>
                  <a:gd name="T8" fmla="*/ 417 w 417"/>
                  <a:gd name="T9" fmla="*/ 35 h 70"/>
                  <a:gd name="T10" fmla="*/ 381 w 417"/>
                  <a:gd name="T11" fmla="*/ 70 h 70"/>
                  <a:gd name="T12" fmla="*/ 35 w 417"/>
                  <a:gd name="T13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7" h="70">
                    <a:moveTo>
                      <a:pt x="35" y="70"/>
                    </a:moveTo>
                    <a:cubicBezTo>
                      <a:pt x="16" y="70"/>
                      <a:pt x="0" y="55"/>
                      <a:pt x="0" y="35"/>
                    </a:cubicBezTo>
                    <a:cubicBezTo>
                      <a:pt x="0" y="15"/>
                      <a:pt x="16" y="0"/>
                      <a:pt x="35" y="0"/>
                    </a:cubicBezTo>
                    <a:cubicBezTo>
                      <a:pt x="381" y="0"/>
                      <a:pt x="381" y="0"/>
                      <a:pt x="381" y="0"/>
                    </a:cubicBezTo>
                    <a:cubicBezTo>
                      <a:pt x="401" y="0"/>
                      <a:pt x="417" y="15"/>
                      <a:pt x="417" y="35"/>
                    </a:cubicBezTo>
                    <a:cubicBezTo>
                      <a:pt x="417" y="55"/>
                      <a:pt x="401" y="70"/>
                      <a:pt x="381" y="70"/>
                    </a:cubicBezTo>
                    <a:lnTo>
                      <a:pt x="35" y="70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8">
                <a:extLst>
                  <a:ext uri="{FF2B5EF4-FFF2-40B4-BE49-F238E27FC236}">
                    <a16:creationId xmlns:a16="http://schemas.microsoft.com/office/drawing/2014/main" id="{E72AE15B-3149-4265-9EB8-CA0D76066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8574" y="3278614"/>
                <a:ext cx="461594" cy="76792"/>
              </a:xfrm>
              <a:custGeom>
                <a:avLst/>
                <a:gdLst>
                  <a:gd name="T0" fmla="*/ 38 w 463"/>
                  <a:gd name="T1" fmla="*/ 77 h 77"/>
                  <a:gd name="T2" fmla="*/ 0 w 463"/>
                  <a:gd name="T3" fmla="*/ 39 h 77"/>
                  <a:gd name="T4" fmla="*/ 38 w 463"/>
                  <a:gd name="T5" fmla="*/ 0 h 77"/>
                  <a:gd name="T6" fmla="*/ 425 w 463"/>
                  <a:gd name="T7" fmla="*/ 0 h 77"/>
                  <a:gd name="T8" fmla="*/ 463 w 463"/>
                  <a:gd name="T9" fmla="*/ 39 h 77"/>
                  <a:gd name="T10" fmla="*/ 425 w 463"/>
                  <a:gd name="T11" fmla="*/ 77 h 77"/>
                  <a:gd name="T12" fmla="*/ 38 w 463"/>
                  <a:gd name="T1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3" h="77">
                    <a:moveTo>
                      <a:pt x="38" y="77"/>
                    </a:moveTo>
                    <a:cubicBezTo>
                      <a:pt x="17" y="77"/>
                      <a:pt x="0" y="60"/>
                      <a:pt x="0" y="39"/>
                    </a:cubicBezTo>
                    <a:cubicBezTo>
                      <a:pt x="0" y="18"/>
                      <a:pt x="17" y="0"/>
                      <a:pt x="38" y="0"/>
                    </a:cubicBezTo>
                    <a:cubicBezTo>
                      <a:pt x="425" y="0"/>
                      <a:pt x="425" y="0"/>
                      <a:pt x="425" y="0"/>
                    </a:cubicBezTo>
                    <a:cubicBezTo>
                      <a:pt x="446" y="0"/>
                      <a:pt x="463" y="18"/>
                      <a:pt x="463" y="39"/>
                    </a:cubicBezTo>
                    <a:cubicBezTo>
                      <a:pt x="463" y="60"/>
                      <a:pt x="446" y="77"/>
                      <a:pt x="425" y="77"/>
                    </a:cubicBezTo>
                    <a:lnTo>
                      <a:pt x="38" y="77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1" name="Group 11">
            <a:extLst>
              <a:ext uri="{FF2B5EF4-FFF2-40B4-BE49-F238E27FC236}">
                <a16:creationId xmlns:a16="http://schemas.microsoft.com/office/drawing/2014/main" id="{AEC854C0-368D-4383-8266-EC8A2F80AC1F}"/>
              </a:ext>
            </a:extLst>
          </p:cNvPr>
          <p:cNvGrpSpPr/>
          <p:nvPr/>
        </p:nvGrpSpPr>
        <p:grpSpPr>
          <a:xfrm>
            <a:off x="5745394" y="1024277"/>
            <a:ext cx="995175" cy="995174"/>
            <a:chOff x="6511020" y="404125"/>
            <a:chExt cx="1018542" cy="1018540"/>
          </a:xfrm>
          <a:solidFill>
            <a:srgbClr val="0070C0"/>
          </a:solidFill>
        </p:grpSpPr>
        <p:sp>
          <p:nvSpPr>
            <p:cNvPr id="82" name="Oval 8">
              <a:extLst>
                <a:ext uri="{FF2B5EF4-FFF2-40B4-BE49-F238E27FC236}">
                  <a16:creationId xmlns:a16="http://schemas.microsoft.com/office/drawing/2014/main" id="{B9C77743-0324-4502-8442-BC014D540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1020" y="404125"/>
              <a:ext cx="1018542" cy="1018540"/>
            </a:xfrm>
            <a:prstGeom prst="ellipse">
              <a:avLst/>
            </a:prstGeom>
            <a:grpFill/>
            <a:ln w="9525" cmpd="sng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04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id="{05EBF946-7D58-4EF7-93DF-26ADAD2D9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600" y="666750"/>
              <a:ext cx="629382" cy="398038"/>
            </a:xfrm>
            <a:custGeom>
              <a:avLst/>
              <a:gdLst>
                <a:gd name="T0" fmla="*/ 514 w 606"/>
                <a:gd name="T1" fmla="*/ 160 h 383"/>
                <a:gd name="T2" fmla="*/ 363 w 606"/>
                <a:gd name="T3" fmla="*/ 0 h 383"/>
                <a:gd name="T4" fmla="*/ 236 w 606"/>
                <a:gd name="T5" fmla="*/ 75 h 383"/>
                <a:gd name="T6" fmla="*/ 198 w 606"/>
                <a:gd name="T7" fmla="*/ 67 h 383"/>
                <a:gd name="T8" fmla="*/ 105 w 606"/>
                <a:gd name="T9" fmla="*/ 157 h 383"/>
                <a:gd name="T10" fmla="*/ 0 w 606"/>
                <a:gd name="T11" fmla="*/ 270 h 383"/>
                <a:gd name="T12" fmla="*/ 108 w 606"/>
                <a:gd name="T13" fmla="*/ 383 h 383"/>
                <a:gd name="T14" fmla="*/ 113 w 606"/>
                <a:gd name="T15" fmla="*/ 383 h 383"/>
                <a:gd name="T16" fmla="*/ 506 w 606"/>
                <a:gd name="T17" fmla="*/ 383 h 383"/>
                <a:gd name="T18" fmla="*/ 606 w 606"/>
                <a:gd name="T19" fmla="*/ 270 h 383"/>
                <a:gd name="T20" fmla="*/ 514 w 606"/>
                <a:gd name="T21" fmla="*/ 16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6" h="383">
                  <a:moveTo>
                    <a:pt x="514" y="160"/>
                  </a:moveTo>
                  <a:cubicBezTo>
                    <a:pt x="511" y="72"/>
                    <a:pt x="443" y="0"/>
                    <a:pt x="363" y="0"/>
                  </a:cubicBezTo>
                  <a:cubicBezTo>
                    <a:pt x="308" y="0"/>
                    <a:pt x="263" y="30"/>
                    <a:pt x="236" y="75"/>
                  </a:cubicBezTo>
                  <a:cubicBezTo>
                    <a:pt x="223" y="70"/>
                    <a:pt x="211" y="67"/>
                    <a:pt x="198" y="67"/>
                  </a:cubicBezTo>
                  <a:cubicBezTo>
                    <a:pt x="146" y="67"/>
                    <a:pt x="105" y="107"/>
                    <a:pt x="105" y="157"/>
                  </a:cubicBezTo>
                  <a:cubicBezTo>
                    <a:pt x="48" y="160"/>
                    <a:pt x="0" y="210"/>
                    <a:pt x="0" y="270"/>
                  </a:cubicBezTo>
                  <a:cubicBezTo>
                    <a:pt x="0" y="333"/>
                    <a:pt x="48" y="383"/>
                    <a:pt x="108" y="383"/>
                  </a:cubicBezTo>
                  <a:cubicBezTo>
                    <a:pt x="108" y="383"/>
                    <a:pt x="110" y="383"/>
                    <a:pt x="113" y="383"/>
                  </a:cubicBezTo>
                  <a:cubicBezTo>
                    <a:pt x="506" y="383"/>
                    <a:pt x="506" y="383"/>
                    <a:pt x="506" y="383"/>
                  </a:cubicBezTo>
                  <a:cubicBezTo>
                    <a:pt x="561" y="380"/>
                    <a:pt x="606" y="330"/>
                    <a:pt x="606" y="270"/>
                  </a:cubicBezTo>
                  <a:cubicBezTo>
                    <a:pt x="606" y="212"/>
                    <a:pt x="566" y="167"/>
                    <a:pt x="514" y="160"/>
                  </a:cubicBezTo>
                  <a:close/>
                </a:path>
              </a:pathLst>
            </a:custGeom>
            <a:grp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04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Group 3">
            <a:extLst>
              <a:ext uri="{FF2B5EF4-FFF2-40B4-BE49-F238E27FC236}">
                <a16:creationId xmlns:a16="http://schemas.microsoft.com/office/drawing/2014/main" id="{43B35A49-1493-4136-A9DF-7EDC82624EAA}"/>
              </a:ext>
            </a:extLst>
          </p:cNvPr>
          <p:cNvGrpSpPr/>
          <p:nvPr/>
        </p:nvGrpSpPr>
        <p:grpSpPr>
          <a:xfrm>
            <a:off x="748411" y="3859427"/>
            <a:ext cx="995175" cy="995175"/>
            <a:chOff x="807765" y="1727021"/>
            <a:chExt cx="1229366" cy="1229366"/>
          </a:xfrm>
          <a:solidFill>
            <a:srgbClr val="0070C0"/>
          </a:solidFill>
        </p:grpSpPr>
        <p:sp>
          <p:nvSpPr>
            <p:cNvPr id="85" name="Oval 4">
              <a:extLst>
                <a:ext uri="{FF2B5EF4-FFF2-40B4-BE49-F238E27FC236}">
                  <a16:creationId xmlns:a16="http://schemas.microsoft.com/office/drawing/2014/main" id="{FE3AC6EB-A1BF-4BDE-AC7B-1CEE8E518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7765" y="1727021"/>
              <a:ext cx="1229366" cy="1229366"/>
            </a:xfrm>
            <a:prstGeom prst="ellipse">
              <a:avLst/>
            </a:prstGeom>
            <a:grpFill/>
            <a:ln w="9525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04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6" name="Group 34">
              <a:extLst>
                <a:ext uri="{FF2B5EF4-FFF2-40B4-BE49-F238E27FC236}">
                  <a16:creationId xmlns:a16="http://schemas.microsoft.com/office/drawing/2014/main" id="{347FE9E6-AEF5-40E2-95AC-F32E745E85E4}"/>
                </a:ext>
              </a:extLst>
            </p:cNvPr>
            <p:cNvGrpSpPr/>
            <p:nvPr/>
          </p:nvGrpSpPr>
          <p:grpSpPr>
            <a:xfrm>
              <a:off x="1154010" y="2064698"/>
              <a:ext cx="536876" cy="554012"/>
              <a:chOff x="4224785" y="1773473"/>
              <a:chExt cx="381476" cy="393651"/>
            </a:xfrm>
            <a:grpFill/>
          </p:grpSpPr>
          <p:sp>
            <p:nvSpPr>
              <p:cNvPr id="87" name="Rectangle 49">
                <a:extLst>
                  <a:ext uri="{FF2B5EF4-FFF2-40B4-BE49-F238E27FC236}">
                    <a16:creationId xmlns:a16="http://schemas.microsoft.com/office/drawing/2014/main" id="{3B905AE7-717D-4727-A49D-21A04C8D33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3778" y="1773473"/>
                <a:ext cx="158852" cy="38264"/>
              </a:xfrm>
              <a:prstGeom prst="rect">
                <a:avLst/>
              </a:pr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50">
                <a:extLst>
                  <a:ext uri="{FF2B5EF4-FFF2-40B4-BE49-F238E27FC236}">
                    <a16:creationId xmlns:a16="http://schemas.microsoft.com/office/drawing/2014/main" id="{A736A884-B4F8-4ECA-9494-7C41CC774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4785" y="1811737"/>
                <a:ext cx="381476" cy="355387"/>
              </a:xfrm>
              <a:custGeom>
                <a:avLst/>
                <a:gdLst>
                  <a:gd name="T0" fmla="*/ 525 w 557"/>
                  <a:gd name="T1" fmla="*/ 399 h 519"/>
                  <a:gd name="T2" fmla="*/ 362 w 557"/>
                  <a:gd name="T3" fmla="*/ 67 h 519"/>
                  <a:gd name="T4" fmla="*/ 362 w 557"/>
                  <a:gd name="T5" fmla="*/ 0 h 519"/>
                  <a:gd name="T6" fmla="*/ 194 w 557"/>
                  <a:gd name="T7" fmla="*/ 0 h 519"/>
                  <a:gd name="T8" fmla="*/ 194 w 557"/>
                  <a:gd name="T9" fmla="*/ 67 h 519"/>
                  <a:gd name="T10" fmla="*/ 32 w 557"/>
                  <a:gd name="T11" fmla="*/ 399 h 519"/>
                  <a:gd name="T12" fmla="*/ 71 w 557"/>
                  <a:gd name="T13" fmla="*/ 519 h 519"/>
                  <a:gd name="T14" fmla="*/ 485 w 557"/>
                  <a:gd name="T15" fmla="*/ 519 h 519"/>
                  <a:gd name="T16" fmla="*/ 525 w 557"/>
                  <a:gd name="T17" fmla="*/ 39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7" h="519">
                    <a:moveTo>
                      <a:pt x="525" y="399"/>
                    </a:moveTo>
                    <a:cubicBezTo>
                      <a:pt x="362" y="67"/>
                      <a:pt x="362" y="67"/>
                      <a:pt x="362" y="67"/>
                    </a:cubicBezTo>
                    <a:cubicBezTo>
                      <a:pt x="362" y="0"/>
                      <a:pt x="362" y="0"/>
                      <a:pt x="362" y="0"/>
                    </a:cubicBezTo>
                    <a:cubicBezTo>
                      <a:pt x="194" y="0"/>
                      <a:pt x="194" y="0"/>
                      <a:pt x="194" y="0"/>
                    </a:cubicBezTo>
                    <a:cubicBezTo>
                      <a:pt x="194" y="67"/>
                      <a:pt x="194" y="67"/>
                      <a:pt x="194" y="67"/>
                    </a:cubicBezTo>
                    <a:cubicBezTo>
                      <a:pt x="32" y="399"/>
                      <a:pt x="32" y="399"/>
                      <a:pt x="32" y="399"/>
                    </a:cubicBezTo>
                    <a:cubicBezTo>
                      <a:pt x="6" y="460"/>
                      <a:pt x="0" y="519"/>
                      <a:pt x="71" y="519"/>
                    </a:cubicBezTo>
                    <a:cubicBezTo>
                      <a:pt x="485" y="519"/>
                      <a:pt x="485" y="519"/>
                      <a:pt x="485" y="519"/>
                    </a:cubicBezTo>
                    <a:cubicBezTo>
                      <a:pt x="557" y="519"/>
                      <a:pt x="551" y="460"/>
                      <a:pt x="525" y="399"/>
                    </a:cubicBezTo>
                    <a:close/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51">
                <a:extLst>
                  <a:ext uri="{FF2B5EF4-FFF2-40B4-BE49-F238E27FC236}">
                    <a16:creationId xmlns:a16="http://schemas.microsoft.com/office/drawing/2014/main" id="{44DF4E24-7CE8-4527-BE13-782B69AF7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6676" y="1996677"/>
                <a:ext cx="197115" cy="128705"/>
              </a:xfrm>
              <a:custGeom>
                <a:avLst/>
                <a:gdLst>
                  <a:gd name="T0" fmla="*/ 281 w 288"/>
                  <a:gd name="T1" fmla="*/ 1 h 188"/>
                  <a:gd name="T2" fmla="*/ 288 w 288"/>
                  <a:gd name="T3" fmla="*/ 44 h 188"/>
                  <a:gd name="T4" fmla="*/ 144 w 288"/>
                  <a:gd name="T5" fmla="*/ 188 h 188"/>
                  <a:gd name="T6" fmla="*/ 0 w 288"/>
                  <a:gd name="T7" fmla="*/ 44 h 188"/>
                  <a:gd name="T8" fmla="*/ 7 w 288"/>
                  <a:gd name="T9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" h="188">
                    <a:moveTo>
                      <a:pt x="281" y="1"/>
                    </a:moveTo>
                    <a:cubicBezTo>
                      <a:pt x="286" y="15"/>
                      <a:pt x="288" y="29"/>
                      <a:pt x="288" y="44"/>
                    </a:cubicBezTo>
                    <a:cubicBezTo>
                      <a:pt x="288" y="124"/>
                      <a:pt x="223" y="188"/>
                      <a:pt x="144" y="188"/>
                    </a:cubicBezTo>
                    <a:cubicBezTo>
                      <a:pt x="65" y="188"/>
                      <a:pt x="0" y="124"/>
                      <a:pt x="0" y="44"/>
                    </a:cubicBezTo>
                    <a:cubicBezTo>
                      <a:pt x="0" y="29"/>
                      <a:pt x="3" y="14"/>
                      <a:pt x="7" y="0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52">
                <a:extLst>
                  <a:ext uri="{FF2B5EF4-FFF2-40B4-BE49-F238E27FC236}">
                    <a16:creationId xmlns:a16="http://schemas.microsoft.com/office/drawing/2014/main" id="{6811CD64-A18A-4EBF-AD86-DECF5460D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314" y="1997257"/>
                <a:ext cx="95949" cy="57685"/>
              </a:xfrm>
              <a:custGeom>
                <a:avLst/>
                <a:gdLst>
                  <a:gd name="T0" fmla="*/ 140 w 140"/>
                  <a:gd name="T1" fmla="*/ 84 h 84"/>
                  <a:gd name="T2" fmla="*/ 0 w 140"/>
                  <a:gd name="T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0" h="84">
                    <a:moveTo>
                      <a:pt x="140" y="84"/>
                    </a:moveTo>
                    <a:cubicBezTo>
                      <a:pt x="111" y="35"/>
                      <a:pt x="59" y="3"/>
                      <a:pt x="0" y="0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53">
                <a:extLst>
                  <a:ext uri="{FF2B5EF4-FFF2-40B4-BE49-F238E27FC236}">
                    <a16:creationId xmlns:a16="http://schemas.microsoft.com/office/drawing/2014/main" id="{B5A89CB3-A9FC-40C0-9CF5-E0325C5ED4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0739" y="1997257"/>
                <a:ext cx="108413" cy="127545"/>
              </a:xfrm>
              <a:custGeom>
                <a:avLst/>
                <a:gdLst>
                  <a:gd name="T0" fmla="*/ 158 w 158"/>
                  <a:gd name="T1" fmla="*/ 0 h 186"/>
                  <a:gd name="T2" fmla="*/ 0 w 158"/>
                  <a:gd name="T3" fmla="*/ 172 h 186"/>
                  <a:gd name="T4" fmla="*/ 0 w 158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8" h="186">
                    <a:moveTo>
                      <a:pt x="158" y="0"/>
                    </a:moveTo>
                    <a:cubicBezTo>
                      <a:pt x="70" y="8"/>
                      <a:pt x="0" y="82"/>
                      <a:pt x="0" y="172"/>
                    </a:cubicBezTo>
                    <a:cubicBezTo>
                      <a:pt x="0" y="177"/>
                      <a:pt x="0" y="181"/>
                      <a:pt x="0" y="186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54">
                <a:extLst>
                  <a:ext uri="{FF2B5EF4-FFF2-40B4-BE49-F238E27FC236}">
                    <a16:creationId xmlns:a16="http://schemas.microsoft.com/office/drawing/2014/main" id="{90BE35AD-BE6A-4736-BBF2-02E6AA28B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9433" y="1928267"/>
                <a:ext cx="91021" cy="84064"/>
              </a:xfrm>
              <a:custGeom>
                <a:avLst/>
                <a:gdLst>
                  <a:gd name="T0" fmla="*/ 0 w 133"/>
                  <a:gd name="T1" fmla="*/ 119 h 123"/>
                  <a:gd name="T2" fmla="*/ 67 w 133"/>
                  <a:gd name="T3" fmla="*/ 0 h 123"/>
                  <a:gd name="T4" fmla="*/ 133 w 133"/>
                  <a:gd name="T5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123">
                    <a:moveTo>
                      <a:pt x="0" y="119"/>
                    </a:moveTo>
                    <a:cubicBezTo>
                      <a:pt x="7" y="47"/>
                      <a:pt x="56" y="0"/>
                      <a:pt x="67" y="0"/>
                    </a:cubicBezTo>
                    <a:cubicBezTo>
                      <a:pt x="78" y="0"/>
                      <a:pt x="120" y="51"/>
                      <a:pt x="133" y="123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3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1627097" y="4362599"/>
            <a:ext cx="2245806" cy="544310"/>
          </a:xfrm>
          <a:prstGeom prst="rect">
            <a:avLst/>
          </a:prstGeom>
          <a:solidFill>
            <a:srgbClr val="0070C0"/>
          </a:solidFill>
        </p:spPr>
        <p:txBody>
          <a:bodyPr wrap="square" lIns="182858" rIns="182858" bIns="45714">
            <a:spAutoFit/>
          </a:bodyPr>
          <a:lstStyle/>
          <a:p>
            <a:pPr defTabSz="914204">
              <a:lnSpc>
                <a:spcPct val="89000"/>
              </a:lnSpc>
            </a:pPr>
            <a:r>
              <a:rPr lang="uz-Latn-UZ" sz="3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en-US" sz="33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id="{8C94DBC6-7369-40EF-BA4F-FDA72617CC78}"/>
              </a:ext>
            </a:extLst>
          </p:cNvPr>
          <p:cNvSpPr/>
          <p:nvPr/>
        </p:nvSpPr>
        <p:spPr>
          <a:xfrm>
            <a:off x="2868777" y="3649104"/>
            <a:ext cx="2245806" cy="544310"/>
          </a:xfrm>
          <a:prstGeom prst="rect">
            <a:avLst/>
          </a:prstGeom>
          <a:solidFill>
            <a:srgbClr val="0070C0"/>
          </a:solidFill>
        </p:spPr>
        <p:txBody>
          <a:bodyPr wrap="square" lIns="182858" rIns="182858" bIns="45714">
            <a:spAutoFit/>
          </a:bodyPr>
          <a:lstStyle/>
          <a:p>
            <a:pPr defTabSz="914204">
              <a:lnSpc>
                <a:spcPct val="89000"/>
              </a:lnSpc>
            </a:pPr>
            <a:r>
              <a:rPr lang="uz-Latn-UZ" sz="3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endParaRPr lang="en-US" sz="33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id="{CFE4024A-543A-4427-AA84-B2B741855338}"/>
              </a:ext>
            </a:extLst>
          </p:cNvPr>
          <p:cNvSpPr/>
          <p:nvPr/>
        </p:nvSpPr>
        <p:spPr>
          <a:xfrm>
            <a:off x="4110455" y="2935607"/>
            <a:ext cx="2245806" cy="544310"/>
          </a:xfrm>
          <a:prstGeom prst="rect">
            <a:avLst/>
          </a:prstGeom>
          <a:solidFill>
            <a:srgbClr val="0070C0"/>
          </a:solidFill>
        </p:spPr>
        <p:txBody>
          <a:bodyPr wrap="square" lIns="182858" rIns="182858" bIns="45714">
            <a:spAutoFit/>
          </a:bodyPr>
          <a:lstStyle/>
          <a:p>
            <a:pPr defTabSz="914204">
              <a:lnSpc>
                <a:spcPct val="89000"/>
              </a:lnSpc>
            </a:pPr>
            <a:r>
              <a:rPr lang="uz-Latn-UZ" sz="3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endParaRPr lang="en-US" sz="33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id="{1BFA9AE4-309B-44F3-ABC9-FADB8C4916A1}"/>
              </a:ext>
            </a:extLst>
          </p:cNvPr>
          <p:cNvSpPr/>
          <p:nvPr/>
        </p:nvSpPr>
        <p:spPr>
          <a:xfrm>
            <a:off x="5352134" y="2222112"/>
            <a:ext cx="2245806" cy="544310"/>
          </a:xfrm>
          <a:prstGeom prst="rect">
            <a:avLst/>
          </a:prstGeom>
          <a:solidFill>
            <a:srgbClr val="0070C0"/>
          </a:solidFill>
        </p:spPr>
        <p:txBody>
          <a:bodyPr wrap="square" lIns="182858" rIns="182858" bIns="45714">
            <a:spAutoFit/>
          </a:bodyPr>
          <a:lstStyle/>
          <a:p>
            <a:pPr defTabSz="914204">
              <a:lnSpc>
                <a:spcPct val="89000"/>
              </a:lnSpc>
            </a:pPr>
            <a:r>
              <a:rPr lang="uz-Latn-UZ" sz="3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endParaRPr lang="en-US" sz="33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id="{EAF808B5-E952-4235-BE57-831646DD307B}"/>
              </a:ext>
            </a:extLst>
          </p:cNvPr>
          <p:cNvSpPr/>
          <p:nvPr/>
        </p:nvSpPr>
        <p:spPr>
          <a:xfrm>
            <a:off x="6593812" y="1508613"/>
            <a:ext cx="2245806" cy="544310"/>
          </a:xfrm>
          <a:prstGeom prst="rect">
            <a:avLst/>
          </a:prstGeom>
          <a:solidFill>
            <a:srgbClr val="0070C0"/>
          </a:solidFill>
        </p:spPr>
        <p:txBody>
          <a:bodyPr wrap="square" lIns="182858" rIns="182858" bIns="45714">
            <a:spAutoFit/>
          </a:bodyPr>
          <a:lstStyle/>
          <a:p>
            <a:pPr defTabSz="914204">
              <a:lnSpc>
                <a:spcPct val="89000"/>
              </a:lnSpc>
            </a:pPr>
            <a:r>
              <a:rPr lang="uz-Latn-UZ" sz="3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endParaRPr lang="en-US" sz="33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id="{5309FEC8-4BB6-4E09-8F26-FB502ADC4B26}"/>
              </a:ext>
            </a:extLst>
          </p:cNvPr>
          <p:cNvSpPr/>
          <p:nvPr/>
        </p:nvSpPr>
        <p:spPr>
          <a:xfrm>
            <a:off x="675710" y="3836359"/>
            <a:ext cx="376207" cy="376207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914204">
              <a:lnSpc>
                <a:spcPct val="89000"/>
              </a:lnSpc>
            </a:pPr>
            <a:r>
              <a:rPr lang="en-US" sz="160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id="{5CC70A5D-C440-4562-99A8-E9015B660481}"/>
              </a:ext>
            </a:extLst>
          </p:cNvPr>
          <p:cNvSpPr/>
          <p:nvPr/>
        </p:nvSpPr>
        <p:spPr>
          <a:xfrm>
            <a:off x="1965381" y="3083211"/>
            <a:ext cx="376207" cy="376207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914204">
              <a:lnSpc>
                <a:spcPct val="89000"/>
              </a:lnSpc>
            </a:pPr>
            <a:r>
              <a:rPr lang="en-US" sz="160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id="{35ED5DAF-4C55-40F8-B6DD-60CD27E3EBE5}"/>
              </a:ext>
            </a:extLst>
          </p:cNvPr>
          <p:cNvSpPr/>
          <p:nvPr/>
        </p:nvSpPr>
        <p:spPr>
          <a:xfrm>
            <a:off x="3200865" y="2345840"/>
            <a:ext cx="376207" cy="376207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914204">
              <a:lnSpc>
                <a:spcPct val="89000"/>
              </a:lnSpc>
            </a:pPr>
            <a:r>
              <a:rPr lang="en-US" sz="160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id="{566012F5-2C2F-4398-99A7-AC611F5301FE}"/>
              </a:ext>
            </a:extLst>
          </p:cNvPr>
          <p:cNvSpPr/>
          <p:nvPr/>
        </p:nvSpPr>
        <p:spPr>
          <a:xfrm>
            <a:off x="5645824" y="948717"/>
            <a:ext cx="376207" cy="376207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914204">
              <a:lnSpc>
                <a:spcPct val="89000"/>
              </a:lnSpc>
            </a:pPr>
            <a:r>
              <a:rPr lang="en-US" sz="160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id="{1725F111-85AF-48F0-A14A-500702299977}"/>
              </a:ext>
            </a:extLst>
          </p:cNvPr>
          <p:cNvCxnSpPr/>
          <p:nvPr/>
        </p:nvCxnSpPr>
        <p:spPr>
          <a:xfrm flipV="1">
            <a:off x="1673189" y="3909949"/>
            <a:ext cx="363062" cy="188290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id="{8EEB7967-C4B2-4585-95D1-A0753327D4C5}"/>
              </a:ext>
            </a:extLst>
          </p:cNvPr>
          <p:cNvCxnSpPr/>
          <p:nvPr/>
        </p:nvCxnSpPr>
        <p:spPr>
          <a:xfrm flipV="1">
            <a:off x="2918487" y="3192021"/>
            <a:ext cx="363062" cy="188290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id="{BE670096-13A7-42F8-BCA5-2D873A11FB3F}"/>
              </a:ext>
            </a:extLst>
          </p:cNvPr>
          <p:cNvCxnSpPr/>
          <p:nvPr/>
        </p:nvCxnSpPr>
        <p:spPr>
          <a:xfrm flipV="1">
            <a:off x="4144991" y="2470548"/>
            <a:ext cx="363062" cy="188290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id="{483564B3-83B9-4BD8-BF0E-EEF1EC4370F6}"/>
              </a:ext>
            </a:extLst>
          </p:cNvPr>
          <p:cNvCxnSpPr/>
          <p:nvPr/>
        </p:nvCxnSpPr>
        <p:spPr>
          <a:xfrm flipV="1">
            <a:off x="5390287" y="1752618"/>
            <a:ext cx="363062" cy="188290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7" name="Group 1">
            <a:extLst>
              <a:ext uri="{FF2B5EF4-FFF2-40B4-BE49-F238E27FC236}">
                <a16:creationId xmlns:a16="http://schemas.microsoft.com/office/drawing/2014/main" id="{3D8CBEE8-444E-42FD-B629-9066A3106457}"/>
              </a:ext>
            </a:extLst>
          </p:cNvPr>
          <p:cNvGrpSpPr/>
          <p:nvPr/>
        </p:nvGrpSpPr>
        <p:grpSpPr>
          <a:xfrm>
            <a:off x="4438431" y="1717270"/>
            <a:ext cx="995175" cy="995174"/>
            <a:chOff x="6144684" y="1620202"/>
            <a:chExt cx="1358056" cy="1358053"/>
          </a:xfrm>
          <a:solidFill>
            <a:srgbClr val="0070C0"/>
          </a:solidFill>
        </p:grpSpPr>
        <p:sp>
          <p:nvSpPr>
            <p:cNvPr id="108" name="Oval 7">
              <a:extLst>
                <a:ext uri="{FF2B5EF4-FFF2-40B4-BE49-F238E27FC236}">
                  <a16:creationId xmlns:a16="http://schemas.microsoft.com/office/drawing/2014/main" id="{87651407-2A3D-4014-93CF-B52254ED5E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4684" y="1620202"/>
              <a:ext cx="1358056" cy="1358053"/>
            </a:xfrm>
            <a:prstGeom prst="ellipse">
              <a:avLst/>
            </a:prstGeom>
            <a:grpFill/>
            <a:ln w="9525" cmpd="sng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04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9" name="Group 69">
              <a:extLst>
                <a:ext uri="{FF2B5EF4-FFF2-40B4-BE49-F238E27FC236}">
                  <a16:creationId xmlns:a16="http://schemas.microsoft.com/office/drawing/2014/main" id="{870D9C82-B21D-46DB-AADE-A84546303245}"/>
                </a:ext>
              </a:extLst>
            </p:cNvPr>
            <p:cNvGrpSpPr/>
            <p:nvPr/>
          </p:nvGrpSpPr>
          <p:grpSpPr>
            <a:xfrm>
              <a:off x="6428004" y="1924704"/>
              <a:ext cx="814133" cy="766805"/>
              <a:chOff x="6493350" y="2532947"/>
              <a:chExt cx="493658" cy="464960"/>
            </a:xfrm>
            <a:grpFill/>
          </p:grpSpPr>
          <p:sp>
            <p:nvSpPr>
              <p:cNvPr id="110" name="Freeform 272">
                <a:extLst>
                  <a:ext uri="{FF2B5EF4-FFF2-40B4-BE49-F238E27FC236}">
                    <a16:creationId xmlns:a16="http://schemas.microsoft.com/office/drawing/2014/main" id="{C4C2DB0E-3DBB-401E-9D87-9558D7419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3350" y="2697886"/>
                <a:ext cx="493658" cy="134792"/>
              </a:xfrm>
              <a:custGeom>
                <a:avLst/>
                <a:gdLst>
                  <a:gd name="T0" fmla="*/ 624 w 721"/>
                  <a:gd name="T1" fmla="*/ 166 h 197"/>
                  <a:gd name="T2" fmla="*/ 360 w 721"/>
                  <a:gd name="T3" fmla="*/ 197 h 197"/>
                  <a:gd name="T4" fmla="*/ 0 w 721"/>
                  <a:gd name="T5" fmla="*/ 99 h 197"/>
                  <a:gd name="T6" fmla="*/ 360 w 721"/>
                  <a:gd name="T7" fmla="*/ 0 h 197"/>
                  <a:gd name="T8" fmla="*/ 721 w 721"/>
                  <a:gd name="T9" fmla="*/ 99 h 197"/>
                  <a:gd name="T10" fmla="*/ 669 w 721"/>
                  <a:gd name="T11" fmla="*/ 149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1" h="197">
                    <a:moveTo>
                      <a:pt x="624" y="166"/>
                    </a:moveTo>
                    <a:cubicBezTo>
                      <a:pt x="558" y="185"/>
                      <a:pt x="465" y="197"/>
                      <a:pt x="360" y="197"/>
                    </a:cubicBezTo>
                    <a:cubicBezTo>
                      <a:pt x="161" y="197"/>
                      <a:pt x="0" y="153"/>
                      <a:pt x="0" y="99"/>
                    </a:cubicBezTo>
                    <a:cubicBezTo>
                      <a:pt x="0" y="44"/>
                      <a:pt x="161" y="0"/>
                      <a:pt x="360" y="0"/>
                    </a:cubicBezTo>
                    <a:cubicBezTo>
                      <a:pt x="559" y="0"/>
                      <a:pt x="721" y="44"/>
                      <a:pt x="721" y="99"/>
                    </a:cubicBezTo>
                    <a:cubicBezTo>
                      <a:pt x="721" y="117"/>
                      <a:pt x="702" y="135"/>
                      <a:pt x="669" y="149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273">
                <a:extLst>
                  <a:ext uri="{FF2B5EF4-FFF2-40B4-BE49-F238E27FC236}">
                    <a16:creationId xmlns:a16="http://schemas.microsoft.com/office/drawing/2014/main" id="{80EF2EBA-6898-430F-94D4-354844232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0314" y="2532947"/>
                <a:ext cx="295673" cy="464960"/>
              </a:xfrm>
              <a:custGeom>
                <a:avLst/>
                <a:gdLst>
                  <a:gd name="T0" fmla="*/ 26 w 432"/>
                  <a:gd name="T1" fmla="*/ 494 h 679"/>
                  <a:gd name="T2" fmla="*/ 119 w 432"/>
                  <a:gd name="T3" fmla="*/ 290 h 679"/>
                  <a:gd name="T4" fmla="*/ 385 w 432"/>
                  <a:gd name="T5" fmla="*/ 28 h 679"/>
                  <a:gd name="T6" fmla="*/ 290 w 432"/>
                  <a:gd name="T7" fmla="*/ 389 h 679"/>
                  <a:gd name="T8" fmla="*/ 24 w 432"/>
                  <a:gd name="T9" fmla="*/ 652 h 679"/>
                  <a:gd name="T10" fmla="*/ 13 w 432"/>
                  <a:gd name="T11" fmla="*/ 540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2" h="679">
                    <a:moveTo>
                      <a:pt x="26" y="494"/>
                    </a:moveTo>
                    <a:cubicBezTo>
                      <a:pt x="45" y="434"/>
                      <a:pt x="77" y="363"/>
                      <a:pt x="119" y="290"/>
                    </a:cubicBezTo>
                    <a:cubicBezTo>
                      <a:pt x="219" y="118"/>
                      <a:pt x="338" y="0"/>
                      <a:pt x="385" y="28"/>
                    </a:cubicBezTo>
                    <a:cubicBezTo>
                      <a:pt x="432" y="55"/>
                      <a:pt x="389" y="217"/>
                      <a:pt x="290" y="389"/>
                    </a:cubicBezTo>
                    <a:cubicBezTo>
                      <a:pt x="190" y="561"/>
                      <a:pt x="71" y="679"/>
                      <a:pt x="24" y="652"/>
                    </a:cubicBezTo>
                    <a:cubicBezTo>
                      <a:pt x="2" y="639"/>
                      <a:pt x="0" y="598"/>
                      <a:pt x="13" y="540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274">
                <a:extLst>
                  <a:ext uri="{FF2B5EF4-FFF2-40B4-BE49-F238E27FC236}">
                    <a16:creationId xmlns:a16="http://schemas.microsoft.com/office/drawing/2014/main" id="{0FCD003D-5CE1-4A5E-AA23-4257B1E8F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4371" y="2543962"/>
                <a:ext cx="311616" cy="453945"/>
              </a:xfrm>
              <a:custGeom>
                <a:avLst/>
                <a:gdLst>
                  <a:gd name="T0" fmla="*/ 173 w 455"/>
                  <a:gd name="T1" fmla="*/ 81 h 663"/>
                  <a:gd name="T2" fmla="*/ 313 w 455"/>
                  <a:gd name="T3" fmla="*/ 274 h 663"/>
                  <a:gd name="T4" fmla="*/ 408 w 455"/>
                  <a:gd name="T5" fmla="*/ 636 h 663"/>
                  <a:gd name="T6" fmla="*/ 142 w 455"/>
                  <a:gd name="T7" fmla="*/ 373 h 663"/>
                  <a:gd name="T8" fmla="*/ 47 w 455"/>
                  <a:gd name="T9" fmla="*/ 12 h 663"/>
                  <a:gd name="T10" fmla="*/ 138 w 455"/>
                  <a:gd name="T11" fmla="*/ 48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5" h="663">
                    <a:moveTo>
                      <a:pt x="173" y="81"/>
                    </a:moveTo>
                    <a:cubicBezTo>
                      <a:pt x="218" y="128"/>
                      <a:pt x="267" y="196"/>
                      <a:pt x="313" y="274"/>
                    </a:cubicBezTo>
                    <a:cubicBezTo>
                      <a:pt x="412" y="447"/>
                      <a:pt x="455" y="609"/>
                      <a:pt x="408" y="636"/>
                    </a:cubicBezTo>
                    <a:cubicBezTo>
                      <a:pt x="361" y="663"/>
                      <a:pt x="242" y="545"/>
                      <a:pt x="142" y="373"/>
                    </a:cubicBezTo>
                    <a:cubicBezTo>
                      <a:pt x="43" y="201"/>
                      <a:pt x="0" y="39"/>
                      <a:pt x="47" y="12"/>
                    </a:cubicBezTo>
                    <a:cubicBezTo>
                      <a:pt x="67" y="0"/>
                      <a:pt x="100" y="14"/>
                      <a:pt x="138" y="48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Oval 275">
                <a:extLst>
                  <a:ext uri="{FF2B5EF4-FFF2-40B4-BE49-F238E27FC236}">
                    <a16:creationId xmlns:a16="http://schemas.microsoft.com/office/drawing/2014/main" id="{607F396B-9298-4A79-B47B-278E9A124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0047" y="2789776"/>
                <a:ext cx="32756" cy="32756"/>
              </a:xfrm>
              <a:prstGeom prst="ellipse">
                <a:avLst/>
              </a:pr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Oval 276">
                <a:extLst>
                  <a:ext uri="{FF2B5EF4-FFF2-40B4-BE49-F238E27FC236}">
                    <a16:creationId xmlns:a16="http://schemas.microsoft.com/office/drawing/2014/main" id="{EF8D445B-50BB-4AE6-89E0-9559ED88DB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96836" y="2870362"/>
                <a:ext cx="32756" cy="33046"/>
              </a:xfrm>
              <a:prstGeom prst="ellipse">
                <a:avLst/>
              </a:pr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277">
                <a:extLst>
                  <a:ext uri="{FF2B5EF4-FFF2-40B4-BE49-F238E27FC236}">
                    <a16:creationId xmlns:a16="http://schemas.microsoft.com/office/drawing/2014/main" id="{A98837DD-C91B-4D83-86C8-17BAE6746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4812" y="2571210"/>
                <a:ext cx="32756" cy="32756"/>
              </a:xfrm>
              <a:custGeom>
                <a:avLst/>
                <a:gdLst>
                  <a:gd name="T0" fmla="*/ 48 w 48"/>
                  <a:gd name="T1" fmla="*/ 24 h 48"/>
                  <a:gd name="T2" fmla="*/ 40 w 48"/>
                  <a:gd name="T3" fmla="*/ 42 h 48"/>
                  <a:gd name="T4" fmla="*/ 24 w 48"/>
                  <a:gd name="T5" fmla="*/ 48 h 48"/>
                  <a:gd name="T6" fmla="*/ 0 w 48"/>
                  <a:gd name="T7" fmla="*/ 24 h 48"/>
                  <a:gd name="T8" fmla="*/ 24 w 48"/>
                  <a:gd name="T9" fmla="*/ 0 h 48"/>
                  <a:gd name="T10" fmla="*/ 48 w 48"/>
                  <a:gd name="T11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48" y="24"/>
                    </a:moveTo>
                    <a:cubicBezTo>
                      <a:pt x="48" y="31"/>
                      <a:pt x="45" y="37"/>
                      <a:pt x="40" y="42"/>
                    </a:cubicBezTo>
                    <a:cubicBezTo>
                      <a:pt x="36" y="46"/>
                      <a:pt x="30" y="48"/>
                      <a:pt x="24" y="48"/>
                    </a:cubicBezTo>
                    <a:cubicBezTo>
                      <a:pt x="11" y="48"/>
                      <a:pt x="0" y="37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lose/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30" tIns="45714" rIns="91430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204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6" name="Oval 63">
            <a:extLst>
              <a:ext uri="{FF2B5EF4-FFF2-40B4-BE49-F238E27FC236}">
                <a16:creationId xmlns:a16="http://schemas.microsoft.com/office/drawing/2014/main" id="{8F2FFE5B-59F2-48A9-8CA4-F7F74913E9E8}"/>
              </a:ext>
            </a:extLst>
          </p:cNvPr>
          <p:cNvSpPr/>
          <p:nvPr/>
        </p:nvSpPr>
        <p:spPr>
          <a:xfrm>
            <a:off x="4386576" y="1628895"/>
            <a:ext cx="376207" cy="376207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914204">
              <a:lnSpc>
                <a:spcPct val="89000"/>
              </a:lnSpc>
            </a:pPr>
            <a:r>
              <a:rPr lang="en-US" sz="160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440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8095" y="189094"/>
            <a:ext cx="3791018" cy="608574"/>
          </a:xfrm>
        </p:spPr>
        <p:txBody>
          <a:bodyPr/>
          <a:lstStyle/>
          <a:p>
            <a:r>
              <a:rPr lang="uz-Latn-UZ" sz="3400" dirty="0" smtClean="0"/>
              <a:t>DIQQAT QILING!</a:t>
            </a:r>
            <a:endParaRPr lang="ru-RU" sz="3400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1032517" y="990601"/>
            <a:ext cx="3041855" cy="895965"/>
          </a:xfrm>
          <a:prstGeom prst="flowChartTermina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300" b="1" dirty="0"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5424439" y="994042"/>
            <a:ext cx="3041855" cy="895965"/>
          </a:xfrm>
          <a:prstGeom prst="flowChartTerminator">
            <a:avLst/>
          </a:prstGeom>
          <a:solidFill>
            <a:srgbClr val="03A92B"/>
          </a:solidFill>
          <a:ln>
            <a:solidFill>
              <a:srgbClr val="03A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300" b="1" dirty="0"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235054" y="2834771"/>
            <a:ext cx="1626011" cy="573955"/>
          </a:xfrm>
          <a:prstGeom prst="flowChartTermina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b="1" dirty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2768095" y="2895001"/>
            <a:ext cx="1626011" cy="573955"/>
          </a:xfrm>
          <a:prstGeom prst="flowChartTerminator">
            <a:avLst/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300" b="1" dirty="0">
                <a:latin typeface="Arial" panose="020B0604020202020204" pitchFamily="34" charset="0"/>
                <a:cs typeface="Arial" panose="020B0604020202020204" pitchFamily="34" charset="0"/>
              </a:rPr>
              <a:t>-inchi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7272499" y="2890693"/>
            <a:ext cx="1626011" cy="573955"/>
          </a:xfrm>
          <a:prstGeom prst="flowChartTerminator">
            <a:avLst/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300" dirty="0">
                <a:latin typeface="Arial" panose="020B0604020202020204" pitchFamily="34" charset="0"/>
                <a:cs typeface="Arial" panose="020B0604020202020204" pitchFamily="34" charset="0"/>
              </a:rPr>
              <a:t>-nchi</a:t>
            </a: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4896725" y="2895000"/>
            <a:ext cx="1626011" cy="573955"/>
          </a:xfrm>
          <a:prstGeom prst="flowChartTerminator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300" b="1" dirty="0"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4" idx="2"/>
          </p:cNvCxnSpPr>
          <p:nvPr/>
        </p:nvCxnSpPr>
        <p:spPr>
          <a:xfrm>
            <a:off x="2553445" y="1886566"/>
            <a:ext cx="965680" cy="9160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1460810" y="1886566"/>
            <a:ext cx="1056705" cy="8120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2"/>
          </p:cNvCxnSpPr>
          <p:nvPr/>
        </p:nvCxnSpPr>
        <p:spPr>
          <a:xfrm>
            <a:off x="6945366" y="1890006"/>
            <a:ext cx="1373432" cy="9125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5" idx="2"/>
          </p:cNvCxnSpPr>
          <p:nvPr/>
        </p:nvCxnSpPr>
        <p:spPr>
          <a:xfrm flipH="1">
            <a:off x="5709731" y="1890006"/>
            <a:ext cx="1235636" cy="9531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люс 28"/>
          <p:cNvSpPr/>
          <p:nvPr/>
        </p:nvSpPr>
        <p:spPr>
          <a:xfrm>
            <a:off x="1982976" y="2895001"/>
            <a:ext cx="685800" cy="685800"/>
          </a:xfrm>
          <a:prstGeom prst="mathPlu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/>
          </a:p>
        </p:txBody>
      </p:sp>
      <p:sp>
        <p:nvSpPr>
          <p:cNvPr id="33" name="Плюс 32"/>
          <p:cNvSpPr/>
          <p:nvPr/>
        </p:nvSpPr>
        <p:spPr>
          <a:xfrm>
            <a:off x="6522736" y="2834771"/>
            <a:ext cx="685800" cy="685800"/>
          </a:xfrm>
          <a:prstGeom prst="mathPlu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/>
          </a:p>
        </p:txBody>
      </p:sp>
    </p:spTree>
    <p:extLst>
      <p:ext uri="{BB962C8B-B14F-4D97-AF65-F5344CB8AC3E}">
        <p14:creationId xmlns:p14="http://schemas.microsoft.com/office/powerpoint/2010/main" val="4159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830" y="1134972"/>
            <a:ext cx="7150501" cy="34662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Narsalarning ketma-ketlik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tartibini bildiradigan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sonlar </a:t>
            </a:r>
            <a:r>
              <a:rPr lang="uz-Latn-UZ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 sonlar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deyiladi. U -(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i)nchi qo‘shimchasi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yordamida yasaladi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Tartib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sonlar arab raqami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bilan yozilganda, -(i)nchi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qo‘shimchasi o‘rnida arab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raqamidan so‘ng chiziqcha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yoziladi: </a:t>
            </a:r>
            <a:r>
              <a:rPr lang="uz-Latn-UZ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9-sinf, 30-dekabr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Tartib sonlar rim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raqamlari bilan ifodalanganda,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chiziqcha qo‘yilmaydi: </a:t>
            </a:r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 asr,   VI bob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851" y="1052540"/>
            <a:ext cx="1304219" cy="2449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14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</TotalTime>
  <Words>602</Words>
  <Application>Microsoft Office PowerPoint</Application>
  <PresentationFormat>Экран (16:9)</PresentationFormat>
  <Paragraphs>88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Light</vt:lpstr>
      <vt:lpstr>1_Office Theme</vt:lpstr>
      <vt:lpstr>Office Theme</vt:lpstr>
      <vt:lpstr>2_Office Theme</vt:lpstr>
      <vt:lpstr>Тема Office</vt:lpstr>
      <vt:lpstr>5_Office Theme</vt:lpstr>
      <vt:lpstr>Презентация PowerPoint</vt:lpstr>
      <vt:lpstr>Mustahkamlash</vt:lpstr>
      <vt:lpstr>Mustahkamlash</vt:lpstr>
      <vt:lpstr>Mustahkamlash</vt:lpstr>
      <vt:lpstr>Birikmalar</vt:lpstr>
      <vt:lpstr>TOPSHIRIQ</vt:lpstr>
      <vt:lpstr> </vt:lpstr>
      <vt:lpstr>DIQQAT QILING!</vt:lpstr>
      <vt:lpstr>BILIB OLING!</vt:lpstr>
      <vt:lpstr>  436-mashq. Sonlarni toping. Ma’no turini va imlosini tushuntiring.</vt:lpstr>
      <vt:lpstr>Nuqtalar o‘rnini to‘ldiring.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89</cp:revision>
  <dcterms:created xsi:type="dcterms:W3CDTF">2020-04-11T16:25:36Z</dcterms:created>
  <dcterms:modified xsi:type="dcterms:W3CDTF">2021-03-16T07:35:42Z</dcterms:modified>
</cp:coreProperties>
</file>