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</p:sldMasterIdLst>
  <p:notesMasterIdLst>
    <p:notesMasterId r:id="rId50"/>
  </p:notesMasterIdLst>
  <p:sldIdLst>
    <p:sldId id="266" r:id="rId4"/>
    <p:sldId id="614" r:id="rId5"/>
    <p:sldId id="615" r:id="rId6"/>
    <p:sldId id="577" r:id="rId7"/>
    <p:sldId id="616" r:id="rId8"/>
    <p:sldId id="617" r:id="rId9"/>
    <p:sldId id="618" r:id="rId10"/>
    <p:sldId id="619" r:id="rId11"/>
    <p:sldId id="620" r:id="rId12"/>
    <p:sldId id="621" r:id="rId13"/>
    <p:sldId id="626" r:id="rId14"/>
    <p:sldId id="622" r:id="rId15"/>
    <p:sldId id="625" r:id="rId16"/>
    <p:sldId id="624" r:id="rId17"/>
    <p:sldId id="555" r:id="rId18"/>
    <p:sldId id="630" r:id="rId19"/>
    <p:sldId id="627" r:id="rId20"/>
    <p:sldId id="629" r:id="rId21"/>
    <p:sldId id="628" r:id="rId22"/>
    <p:sldId id="631" r:id="rId23"/>
    <p:sldId id="632" r:id="rId24"/>
    <p:sldId id="633" r:id="rId25"/>
    <p:sldId id="635" r:id="rId26"/>
    <p:sldId id="637" r:id="rId27"/>
    <p:sldId id="638" r:id="rId28"/>
    <p:sldId id="636" r:id="rId29"/>
    <p:sldId id="640" r:id="rId30"/>
    <p:sldId id="641" r:id="rId31"/>
    <p:sldId id="642" r:id="rId32"/>
    <p:sldId id="643" r:id="rId33"/>
    <p:sldId id="644" r:id="rId34"/>
    <p:sldId id="645" r:id="rId35"/>
    <p:sldId id="646" r:id="rId36"/>
    <p:sldId id="647" r:id="rId37"/>
    <p:sldId id="648" r:id="rId38"/>
    <p:sldId id="649" r:id="rId39"/>
    <p:sldId id="650" r:id="rId40"/>
    <p:sldId id="651" r:id="rId41"/>
    <p:sldId id="652" r:id="rId42"/>
    <p:sldId id="653" r:id="rId43"/>
    <p:sldId id="654" r:id="rId44"/>
    <p:sldId id="655" r:id="rId45"/>
    <p:sldId id="656" r:id="rId46"/>
    <p:sldId id="639" r:id="rId47"/>
    <p:sldId id="634" r:id="rId48"/>
    <p:sldId id="534" r:id="rId49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25" autoAdjust="0"/>
  </p:normalViewPr>
  <p:slideViewPr>
    <p:cSldViewPr>
      <p:cViewPr>
        <p:scale>
          <a:sx n="127" d="100"/>
          <a:sy n="127" d="100"/>
        </p:scale>
        <p:origin x="812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BC234-9311-4826-9728-89C1882C445C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81406-C751-4517-B02A-BE40C6E5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0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1FB6B5-008D-4D7E-8AA6-8DAC7DE779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13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26336"/>
            <a:ext cx="2547563" cy="30270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290" y="1029038"/>
            <a:ext cx="2547563" cy="1869545"/>
          </a:xfrm>
        </p:spPr>
        <p:txBody>
          <a:bodyPr/>
          <a:lstStyle>
            <a:lvl1pPr>
              <a:defRPr sz="1135"/>
            </a:lvl1pPr>
            <a:lvl2pPr>
              <a:defRPr sz="946"/>
            </a:lvl2pPr>
            <a:lvl3pPr>
              <a:defRPr sz="851"/>
            </a:lvl3pPr>
            <a:lvl4pPr>
              <a:defRPr sz="757"/>
            </a:lvl4pPr>
            <a:lvl5pPr>
              <a:defRPr sz="757"/>
            </a:lvl5pPr>
            <a:lvl6pPr>
              <a:defRPr sz="757"/>
            </a:lvl6pPr>
            <a:lvl7pPr>
              <a:defRPr sz="757"/>
            </a:lvl7pPr>
            <a:lvl8pPr>
              <a:defRPr sz="757"/>
            </a:lvl8pPr>
            <a:lvl9pPr>
              <a:defRPr sz="75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8947" y="726336"/>
            <a:ext cx="2548564" cy="30270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8947" y="1029038"/>
            <a:ext cx="2548564" cy="1869545"/>
          </a:xfrm>
        </p:spPr>
        <p:txBody>
          <a:bodyPr/>
          <a:lstStyle>
            <a:lvl1pPr>
              <a:defRPr sz="1135"/>
            </a:lvl1pPr>
            <a:lvl2pPr>
              <a:defRPr sz="946"/>
            </a:lvl2pPr>
            <a:lvl3pPr>
              <a:defRPr sz="851"/>
            </a:lvl3pPr>
            <a:lvl4pPr>
              <a:defRPr sz="757"/>
            </a:lvl4pPr>
            <a:lvl5pPr>
              <a:defRPr sz="757"/>
            </a:lvl5pPr>
            <a:lvl6pPr>
              <a:defRPr sz="757"/>
            </a:lvl6pPr>
            <a:lvl7pPr>
              <a:defRPr sz="757"/>
            </a:lvl7pPr>
            <a:lvl8pPr>
              <a:defRPr sz="757"/>
            </a:lvl8pPr>
            <a:lvl9pPr>
              <a:defRPr sz="75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7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0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96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1" y="129193"/>
            <a:ext cx="1896908" cy="549822"/>
          </a:xfrm>
        </p:spPr>
        <p:txBody>
          <a:bodyPr anchor="b"/>
          <a:lstStyle>
            <a:lvl1pPr algn="l">
              <a:defRPr sz="9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4267" y="129194"/>
            <a:ext cx="3223243" cy="2769390"/>
          </a:xfrm>
        </p:spPr>
        <p:txBody>
          <a:bodyPr/>
          <a:lstStyle>
            <a:lvl1pPr>
              <a:defRPr sz="1513"/>
            </a:lvl1pPr>
            <a:lvl2pPr>
              <a:defRPr sz="1324"/>
            </a:lvl2pPr>
            <a:lvl3pPr>
              <a:defRPr sz="1135"/>
            </a:lvl3pPr>
            <a:lvl4pPr>
              <a:defRPr sz="946"/>
            </a:lvl4pPr>
            <a:lvl5pPr>
              <a:defRPr sz="946"/>
            </a:lvl5pPr>
            <a:lvl6pPr>
              <a:defRPr sz="946"/>
            </a:lvl6pPr>
            <a:lvl7pPr>
              <a:defRPr sz="946"/>
            </a:lvl7pPr>
            <a:lvl8pPr>
              <a:defRPr sz="946"/>
            </a:lvl8pPr>
            <a:lvl9pPr>
              <a:defRPr sz="9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291" y="679016"/>
            <a:ext cx="1896908" cy="2219568"/>
          </a:xfrm>
        </p:spPr>
        <p:txBody>
          <a:bodyPr/>
          <a:lstStyle>
            <a:lvl1pPr marL="0" indent="0">
              <a:buNone/>
              <a:defRPr sz="662"/>
            </a:lvl1pPr>
            <a:lvl2pPr marL="216210" indent="0">
              <a:buNone/>
              <a:defRPr sz="567"/>
            </a:lvl2pPr>
            <a:lvl3pPr marL="432420" indent="0">
              <a:buNone/>
              <a:defRPr sz="473"/>
            </a:lvl3pPr>
            <a:lvl4pPr marL="648630" indent="0">
              <a:buNone/>
              <a:defRPr sz="426"/>
            </a:lvl4pPr>
            <a:lvl5pPr marL="864840" indent="0">
              <a:buNone/>
              <a:defRPr sz="426"/>
            </a:lvl5pPr>
            <a:lvl6pPr marL="1081049" indent="0">
              <a:buNone/>
              <a:defRPr sz="426"/>
            </a:lvl6pPr>
            <a:lvl7pPr marL="1297259" indent="0">
              <a:buNone/>
              <a:defRPr sz="426"/>
            </a:lvl7pPr>
            <a:lvl8pPr marL="1513469" indent="0">
              <a:buNone/>
              <a:defRPr sz="426"/>
            </a:lvl8pPr>
            <a:lvl9pPr marL="1729679" indent="0">
              <a:buNone/>
              <a:defRPr sz="42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37" y="2271395"/>
            <a:ext cx="3459480" cy="268151"/>
          </a:xfrm>
        </p:spPr>
        <p:txBody>
          <a:bodyPr anchor="b"/>
          <a:lstStyle>
            <a:lvl1pPr algn="l">
              <a:defRPr sz="9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0137" y="289933"/>
            <a:ext cx="3459480" cy="1946910"/>
          </a:xfrm>
        </p:spPr>
        <p:txBody>
          <a:bodyPr/>
          <a:lstStyle>
            <a:lvl1pPr marL="0" indent="0">
              <a:buNone/>
              <a:defRPr sz="1513"/>
            </a:lvl1pPr>
            <a:lvl2pPr marL="216210" indent="0">
              <a:buNone/>
              <a:defRPr sz="1324"/>
            </a:lvl2pPr>
            <a:lvl3pPr marL="432420" indent="0">
              <a:buNone/>
              <a:defRPr sz="1135"/>
            </a:lvl3pPr>
            <a:lvl4pPr marL="648630" indent="0">
              <a:buNone/>
              <a:defRPr sz="946"/>
            </a:lvl4pPr>
            <a:lvl5pPr marL="864840" indent="0">
              <a:buNone/>
              <a:defRPr sz="946"/>
            </a:lvl5pPr>
            <a:lvl6pPr marL="1081049" indent="0">
              <a:buNone/>
              <a:defRPr sz="946"/>
            </a:lvl6pPr>
            <a:lvl7pPr marL="1297259" indent="0">
              <a:buNone/>
              <a:defRPr sz="946"/>
            </a:lvl7pPr>
            <a:lvl8pPr marL="1513469" indent="0">
              <a:buNone/>
              <a:defRPr sz="946"/>
            </a:lvl8pPr>
            <a:lvl9pPr marL="1729679" indent="0">
              <a:buNone/>
              <a:defRPr sz="9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0137" y="2539546"/>
            <a:ext cx="3459480" cy="380819"/>
          </a:xfrm>
        </p:spPr>
        <p:txBody>
          <a:bodyPr/>
          <a:lstStyle>
            <a:lvl1pPr marL="0" indent="0">
              <a:buNone/>
              <a:defRPr sz="662"/>
            </a:lvl1pPr>
            <a:lvl2pPr marL="216210" indent="0">
              <a:buNone/>
              <a:defRPr sz="567"/>
            </a:lvl2pPr>
            <a:lvl3pPr marL="432420" indent="0">
              <a:buNone/>
              <a:defRPr sz="473"/>
            </a:lvl3pPr>
            <a:lvl4pPr marL="648630" indent="0">
              <a:buNone/>
              <a:defRPr sz="426"/>
            </a:lvl4pPr>
            <a:lvl5pPr marL="864840" indent="0">
              <a:buNone/>
              <a:defRPr sz="426"/>
            </a:lvl5pPr>
            <a:lvl6pPr marL="1081049" indent="0">
              <a:buNone/>
              <a:defRPr sz="426"/>
            </a:lvl6pPr>
            <a:lvl7pPr marL="1297259" indent="0">
              <a:buNone/>
              <a:defRPr sz="426"/>
            </a:lvl7pPr>
            <a:lvl8pPr marL="1513469" indent="0">
              <a:buNone/>
              <a:defRPr sz="426"/>
            </a:lvl8pPr>
            <a:lvl9pPr marL="1729679" indent="0">
              <a:buNone/>
              <a:defRPr sz="42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96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53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80205" y="129945"/>
            <a:ext cx="1297305" cy="27686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290" y="129945"/>
            <a:ext cx="3795818" cy="27686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50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1008007"/>
            <a:ext cx="4900930" cy="6955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70" y="1838749"/>
            <a:ext cx="4036060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1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3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9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69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58" y="2085117"/>
            <a:ext cx="4900930" cy="644463"/>
          </a:xfrm>
        </p:spPr>
        <p:txBody>
          <a:bodyPr anchor="t"/>
          <a:lstStyle>
            <a:lvl1pPr algn="l">
              <a:defRPr sz="18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58" y="1375306"/>
            <a:ext cx="4900930" cy="709811"/>
          </a:xfrm>
        </p:spPr>
        <p:txBody>
          <a:bodyPr anchor="b"/>
          <a:lstStyle>
            <a:lvl1pPr marL="0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1pPr>
            <a:lvl2pPr marL="21621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2pPr>
            <a:lvl3pPr marL="43242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630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4840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04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25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346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2967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9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290" y="757132"/>
            <a:ext cx="2546562" cy="2141451"/>
          </a:xfrm>
        </p:spPr>
        <p:txBody>
          <a:bodyPr/>
          <a:lstStyle>
            <a:lvl1pPr>
              <a:defRPr sz="1324"/>
            </a:lvl1pPr>
            <a:lvl2pPr>
              <a:defRPr sz="1135"/>
            </a:lvl2pPr>
            <a:lvl3pPr>
              <a:defRPr sz="946"/>
            </a:lvl3pPr>
            <a:lvl4pPr>
              <a:defRPr sz="851"/>
            </a:lvl4pPr>
            <a:lvl5pPr>
              <a:defRPr sz="851"/>
            </a:lvl5pPr>
            <a:lvl6pPr>
              <a:defRPr sz="851"/>
            </a:lvl6pPr>
            <a:lvl7pPr>
              <a:defRPr sz="851"/>
            </a:lvl7pPr>
            <a:lvl8pPr>
              <a:defRPr sz="851"/>
            </a:lvl8pPr>
            <a:lvl9pPr>
              <a:defRPr sz="8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0948" y="757132"/>
            <a:ext cx="2546562" cy="2141451"/>
          </a:xfrm>
        </p:spPr>
        <p:txBody>
          <a:bodyPr/>
          <a:lstStyle>
            <a:lvl1pPr>
              <a:defRPr sz="1324"/>
            </a:lvl1pPr>
            <a:lvl2pPr>
              <a:defRPr sz="1135"/>
            </a:lvl2pPr>
            <a:lvl3pPr>
              <a:defRPr sz="946"/>
            </a:lvl3pPr>
            <a:lvl4pPr>
              <a:defRPr sz="851"/>
            </a:lvl4pPr>
            <a:lvl5pPr>
              <a:defRPr sz="851"/>
            </a:lvl5pPr>
            <a:lvl6pPr>
              <a:defRPr sz="851"/>
            </a:lvl6pPr>
            <a:lvl7pPr>
              <a:defRPr sz="851"/>
            </a:lvl7pPr>
            <a:lvl8pPr>
              <a:defRPr sz="851"/>
            </a:lvl8pPr>
            <a:lvl9pPr>
              <a:defRPr sz="8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18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26336"/>
            <a:ext cx="2547563" cy="30270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290" y="1029038"/>
            <a:ext cx="2547563" cy="1869545"/>
          </a:xfrm>
        </p:spPr>
        <p:txBody>
          <a:bodyPr/>
          <a:lstStyle>
            <a:lvl1pPr>
              <a:defRPr sz="1135"/>
            </a:lvl1pPr>
            <a:lvl2pPr>
              <a:defRPr sz="946"/>
            </a:lvl2pPr>
            <a:lvl3pPr>
              <a:defRPr sz="851"/>
            </a:lvl3pPr>
            <a:lvl4pPr>
              <a:defRPr sz="757"/>
            </a:lvl4pPr>
            <a:lvl5pPr>
              <a:defRPr sz="757"/>
            </a:lvl5pPr>
            <a:lvl6pPr>
              <a:defRPr sz="757"/>
            </a:lvl6pPr>
            <a:lvl7pPr>
              <a:defRPr sz="757"/>
            </a:lvl7pPr>
            <a:lvl8pPr>
              <a:defRPr sz="757"/>
            </a:lvl8pPr>
            <a:lvl9pPr>
              <a:defRPr sz="75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8947" y="726336"/>
            <a:ext cx="2548564" cy="30270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8947" y="1029038"/>
            <a:ext cx="2548564" cy="1869545"/>
          </a:xfrm>
        </p:spPr>
        <p:txBody>
          <a:bodyPr/>
          <a:lstStyle>
            <a:lvl1pPr>
              <a:defRPr sz="1135"/>
            </a:lvl1pPr>
            <a:lvl2pPr>
              <a:defRPr sz="946"/>
            </a:lvl2pPr>
            <a:lvl3pPr>
              <a:defRPr sz="851"/>
            </a:lvl3pPr>
            <a:lvl4pPr>
              <a:defRPr sz="757"/>
            </a:lvl4pPr>
            <a:lvl5pPr>
              <a:defRPr sz="757"/>
            </a:lvl5pPr>
            <a:lvl6pPr>
              <a:defRPr sz="757"/>
            </a:lvl6pPr>
            <a:lvl7pPr>
              <a:defRPr sz="757"/>
            </a:lvl7pPr>
            <a:lvl8pPr>
              <a:defRPr sz="757"/>
            </a:lvl8pPr>
            <a:lvl9pPr>
              <a:defRPr sz="75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15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6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7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1" y="129193"/>
            <a:ext cx="1896908" cy="549822"/>
          </a:xfrm>
        </p:spPr>
        <p:txBody>
          <a:bodyPr anchor="b"/>
          <a:lstStyle>
            <a:lvl1pPr algn="l">
              <a:defRPr sz="9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4267" y="129194"/>
            <a:ext cx="3223243" cy="2769390"/>
          </a:xfrm>
        </p:spPr>
        <p:txBody>
          <a:bodyPr/>
          <a:lstStyle>
            <a:lvl1pPr>
              <a:defRPr sz="1513"/>
            </a:lvl1pPr>
            <a:lvl2pPr>
              <a:defRPr sz="1324"/>
            </a:lvl2pPr>
            <a:lvl3pPr>
              <a:defRPr sz="1135"/>
            </a:lvl3pPr>
            <a:lvl4pPr>
              <a:defRPr sz="946"/>
            </a:lvl4pPr>
            <a:lvl5pPr>
              <a:defRPr sz="946"/>
            </a:lvl5pPr>
            <a:lvl6pPr>
              <a:defRPr sz="946"/>
            </a:lvl6pPr>
            <a:lvl7pPr>
              <a:defRPr sz="946"/>
            </a:lvl7pPr>
            <a:lvl8pPr>
              <a:defRPr sz="946"/>
            </a:lvl8pPr>
            <a:lvl9pPr>
              <a:defRPr sz="9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291" y="679016"/>
            <a:ext cx="1896908" cy="2219568"/>
          </a:xfrm>
        </p:spPr>
        <p:txBody>
          <a:bodyPr/>
          <a:lstStyle>
            <a:lvl1pPr marL="0" indent="0">
              <a:buNone/>
              <a:defRPr sz="662"/>
            </a:lvl1pPr>
            <a:lvl2pPr marL="216210" indent="0">
              <a:buNone/>
              <a:defRPr sz="567"/>
            </a:lvl2pPr>
            <a:lvl3pPr marL="432420" indent="0">
              <a:buNone/>
              <a:defRPr sz="473"/>
            </a:lvl3pPr>
            <a:lvl4pPr marL="648630" indent="0">
              <a:buNone/>
              <a:defRPr sz="426"/>
            </a:lvl4pPr>
            <a:lvl5pPr marL="864840" indent="0">
              <a:buNone/>
              <a:defRPr sz="426"/>
            </a:lvl5pPr>
            <a:lvl6pPr marL="1081049" indent="0">
              <a:buNone/>
              <a:defRPr sz="426"/>
            </a:lvl6pPr>
            <a:lvl7pPr marL="1297259" indent="0">
              <a:buNone/>
              <a:defRPr sz="426"/>
            </a:lvl7pPr>
            <a:lvl8pPr marL="1513469" indent="0">
              <a:buNone/>
              <a:defRPr sz="426"/>
            </a:lvl8pPr>
            <a:lvl9pPr marL="1729679" indent="0">
              <a:buNone/>
              <a:defRPr sz="42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78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37" y="2271395"/>
            <a:ext cx="3459480" cy="268151"/>
          </a:xfrm>
        </p:spPr>
        <p:txBody>
          <a:bodyPr anchor="b"/>
          <a:lstStyle>
            <a:lvl1pPr algn="l">
              <a:defRPr sz="9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0137" y="289933"/>
            <a:ext cx="3459480" cy="1946910"/>
          </a:xfrm>
        </p:spPr>
        <p:txBody>
          <a:bodyPr/>
          <a:lstStyle>
            <a:lvl1pPr marL="0" indent="0">
              <a:buNone/>
              <a:defRPr sz="1513"/>
            </a:lvl1pPr>
            <a:lvl2pPr marL="216210" indent="0">
              <a:buNone/>
              <a:defRPr sz="1324"/>
            </a:lvl2pPr>
            <a:lvl3pPr marL="432420" indent="0">
              <a:buNone/>
              <a:defRPr sz="1135"/>
            </a:lvl3pPr>
            <a:lvl4pPr marL="648630" indent="0">
              <a:buNone/>
              <a:defRPr sz="946"/>
            </a:lvl4pPr>
            <a:lvl5pPr marL="864840" indent="0">
              <a:buNone/>
              <a:defRPr sz="946"/>
            </a:lvl5pPr>
            <a:lvl6pPr marL="1081049" indent="0">
              <a:buNone/>
              <a:defRPr sz="946"/>
            </a:lvl6pPr>
            <a:lvl7pPr marL="1297259" indent="0">
              <a:buNone/>
              <a:defRPr sz="946"/>
            </a:lvl7pPr>
            <a:lvl8pPr marL="1513469" indent="0">
              <a:buNone/>
              <a:defRPr sz="946"/>
            </a:lvl8pPr>
            <a:lvl9pPr marL="1729679" indent="0">
              <a:buNone/>
              <a:defRPr sz="9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0137" y="2539546"/>
            <a:ext cx="3459480" cy="380819"/>
          </a:xfrm>
        </p:spPr>
        <p:txBody>
          <a:bodyPr/>
          <a:lstStyle>
            <a:lvl1pPr marL="0" indent="0">
              <a:buNone/>
              <a:defRPr sz="662"/>
            </a:lvl1pPr>
            <a:lvl2pPr marL="216210" indent="0">
              <a:buNone/>
              <a:defRPr sz="567"/>
            </a:lvl2pPr>
            <a:lvl3pPr marL="432420" indent="0">
              <a:buNone/>
              <a:defRPr sz="473"/>
            </a:lvl3pPr>
            <a:lvl4pPr marL="648630" indent="0">
              <a:buNone/>
              <a:defRPr sz="426"/>
            </a:lvl4pPr>
            <a:lvl5pPr marL="864840" indent="0">
              <a:buNone/>
              <a:defRPr sz="426"/>
            </a:lvl5pPr>
            <a:lvl6pPr marL="1081049" indent="0">
              <a:buNone/>
              <a:defRPr sz="426"/>
            </a:lvl6pPr>
            <a:lvl7pPr marL="1297259" indent="0">
              <a:buNone/>
              <a:defRPr sz="426"/>
            </a:lvl7pPr>
            <a:lvl8pPr marL="1513469" indent="0">
              <a:buNone/>
              <a:defRPr sz="426"/>
            </a:lvl8pPr>
            <a:lvl9pPr marL="1729679" indent="0">
              <a:buNone/>
              <a:defRPr sz="42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18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20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80205" y="129945"/>
            <a:ext cx="1297305" cy="27686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290" y="129945"/>
            <a:ext cx="3795818" cy="27686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2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1008007"/>
            <a:ext cx="4900930" cy="6955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70" y="1838749"/>
            <a:ext cx="4036060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1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3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6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9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58" y="2085117"/>
            <a:ext cx="4900930" cy="644463"/>
          </a:xfrm>
        </p:spPr>
        <p:txBody>
          <a:bodyPr anchor="t"/>
          <a:lstStyle>
            <a:lvl1pPr algn="l">
              <a:defRPr sz="18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58" y="1375306"/>
            <a:ext cx="4900930" cy="709811"/>
          </a:xfrm>
        </p:spPr>
        <p:txBody>
          <a:bodyPr anchor="b"/>
          <a:lstStyle>
            <a:lvl1pPr marL="0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1pPr>
            <a:lvl2pPr marL="21621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2pPr>
            <a:lvl3pPr marL="43242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630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4840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04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25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346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2967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290" y="757132"/>
            <a:ext cx="2546562" cy="2141451"/>
          </a:xfrm>
        </p:spPr>
        <p:txBody>
          <a:bodyPr/>
          <a:lstStyle>
            <a:lvl1pPr>
              <a:defRPr sz="1324"/>
            </a:lvl1pPr>
            <a:lvl2pPr>
              <a:defRPr sz="1135"/>
            </a:lvl2pPr>
            <a:lvl3pPr>
              <a:defRPr sz="946"/>
            </a:lvl3pPr>
            <a:lvl4pPr>
              <a:defRPr sz="851"/>
            </a:lvl4pPr>
            <a:lvl5pPr>
              <a:defRPr sz="851"/>
            </a:lvl5pPr>
            <a:lvl6pPr>
              <a:defRPr sz="851"/>
            </a:lvl6pPr>
            <a:lvl7pPr>
              <a:defRPr sz="851"/>
            </a:lvl7pPr>
            <a:lvl8pPr>
              <a:defRPr sz="851"/>
            </a:lvl8pPr>
            <a:lvl9pPr>
              <a:defRPr sz="8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0948" y="757132"/>
            <a:ext cx="2546562" cy="2141451"/>
          </a:xfrm>
        </p:spPr>
        <p:txBody>
          <a:bodyPr/>
          <a:lstStyle>
            <a:lvl1pPr>
              <a:defRPr sz="1324"/>
            </a:lvl1pPr>
            <a:lvl2pPr>
              <a:defRPr sz="1135"/>
            </a:lvl2pPr>
            <a:lvl3pPr>
              <a:defRPr sz="946"/>
            </a:lvl3pPr>
            <a:lvl4pPr>
              <a:defRPr sz="851"/>
            </a:lvl4pPr>
            <a:lvl5pPr>
              <a:defRPr sz="851"/>
            </a:lvl5pPr>
            <a:lvl6pPr>
              <a:defRPr sz="851"/>
            </a:lvl6pPr>
            <a:lvl7pPr>
              <a:defRPr sz="851"/>
            </a:lvl7pPr>
            <a:lvl8pPr>
              <a:defRPr sz="851"/>
            </a:lvl8pPr>
            <a:lvl9pPr>
              <a:defRPr sz="8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8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54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57132"/>
            <a:ext cx="5189220" cy="214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290" y="3007496"/>
            <a:ext cx="1345353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9982" y="3007496"/>
            <a:ext cx="1825837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32157" y="3007496"/>
            <a:ext cx="1345353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32420" rtl="0" eaLnBrk="1" latinLnBrk="0" hangingPunct="1">
        <a:spcBef>
          <a:spcPct val="0"/>
        </a:spcBef>
        <a:buNone/>
        <a:defRPr sz="20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157" indent="-162157" algn="l" defTabSz="432420" rtl="0" eaLnBrk="1" latinLnBrk="0" hangingPunct="1">
        <a:spcBef>
          <a:spcPct val="20000"/>
        </a:spcBef>
        <a:buFont typeface="Arial" pitchFamily="34" charset="0"/>
        <a:buChar char="•"/>
        <a:defRPr sz="1513" kern="1200">
          <a:solidFill>
            <a:schemeClr val="tx1"/>
          </a:solidFill>
          <a:latin typeface="+mn-lt"/>
          <a:ea typeface="+mn-ea"/>
          <a:cs typeface="+mn-cs"/>
        </a:defRPr>
      </a:lvl1pPr>
      <a:lvl2pPr marL="351341" indent="-135131" algn="l" defTabSz="432420" rtl="0" eaLnBrk="1" latinLnBrk="0" hangingPunct="1">
        <a:spcBef>
          <a:spcPct val="20000"/>
        </a:spcBef>
        <a:buFont typeface="Arial" pitchFamily="34" charset="0"/>
        <a:buChar char="–"/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540525" indent="-108105" algn="l" defTabSz="432420" rtl="0" eaLnBrk="1" latinLnBrk="0" hangingPunct="1">
        <a:spcBef>
          <a:spcPct val="20000"/>
        </a:spcBef>
        <a:buFont typeface="Arial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3pPr>
      <a:lvl4pPr marL="756735" indent="-108105" algn="l" defTabSz="432420" rtl="0" eaLnBrk="1" latinLnBrk="0" hangingPunct="1">
        <a:spcBef>
          <a:spcPct val="20000"/>
        </a:spcBef>
        <a:buFont typeface="Arial" pitchFamily="34" charset="0"/>
        <a:buChar char="–"/>
        <a:defRPr sz="946" kern="1200">
          <a:solidFill>
            <a:schemeClr val="tx1"/>
          </a:solidFill>
          <a:latin typeface="+mn-lt"/>
          <a:ea typeface="+mn-ea"/>
          <a:cs typeface="+mn-cs"/>
        </a:defRPr>
      </a:lvl4pPr>
      <a:lvl5pPr marL="972944" indent="-108105" algn="l" defTabSz="432420" rtl="0" eaLnBrk="1" latinLnBrk="0" hangingPunct="1">
        <a:spcBef>
          <a:spcPct val="20000"/>
        </a:spcBef>
        <a:buFont typeface="Arial" pitchFamily="34" charset="0"/>
        <a:buChar char="»"/>
        <a:defRPr sz="946" kern="1200">
          <a:solidFill>
            <a:schemeClr val="tx1"/>
          </a:solidFill>
          <a:latin typeface="+mn-lt"/>
          <a:ea typeface="+mn-ea"/>
          <a:cs typeface="+mn-cs"/>
        </a:defRPr>
      </a:lvl5pPr>
      <a:lvl6pPr marL="1189154" indent="-108105" algn="l" defTabSz="432420" rtl="0" eaLnBrk="1" latinLnBrk="0" hangingPunct="1">
        <a:spcBef>
          <a:spcPct val="20000"/>
        </a:spcBef>
        <a:buFont typeface="Arial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6pPr>
      <a:lvl7pPr marL="1405364" indent="-108105" algn="l" defTabSz="432420" rtl="0" eaLnBrk="1" latinLnBrk="0" hangingPunct="1">
        <a:spcBef>
          <a:spcPct val="20000"/>
        </a:spcBef>
        <a:buFont typeface="Arial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7pPr>
      <a:lvl8pPr marL="1621574" indent="-108105" algn="l" defTabSz="432420" rtl="0" eaLnBrk="1" latinLnBrk="0" hangingPunct="1">
        <a:spcBef>
          <a:spcPct val="20000"/>
        </a:spcBef>
        <a:buFont typeface="Arial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8pPr>
      <a:lvl9pPr marL="1837784" indent="-108105" algn="l" defTabSz="432420" rtl="0" eaLnBrk="1" latinLnBrk="0" hangingPunct="1">
        <a:spcBef>
          <a:spcPct val="20000"/>
        </a:spcBef>
        <a:buFont typeface="Arial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1pPr>
      <a:lvl2pPr marL="21621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2pPr>
      <a:lvl3pPr marL="43242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3pPr>
      <a:lvl4pPr marL="64863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86484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08104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29725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51346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72967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54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57132"/>
            <a:ext cx="5189220" cy="214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290" y="3007496"/>
            <a:ext cx="1345353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242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16.03.2021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9982" y="3007496"/>
            <a:ext cx="1825837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2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32157" y="3007496"/>
            <a:ext cx="1345353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242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2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4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432420" rtl="0" eaLnBrk="1" latinLnBrk="0" hangingPunct="1">
        <a:spcBef>
          <a:spcPct val="0"/>
        </a:spcBef>
        <a:buNone/>
        <a:defRPr sz="20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157" indent="-162157" algn="l" defTabSz="432420" rtl="0" eaLnBrk="1" latinLnBrk="0" hangingPunct="1">
        <a:spcBef>
          <a:spcPct val="20000"/>
        </a:spcBef>
        <a:buFont typeface="Arial" pitchFamily="34" charset="0"/>
        <a:buChar char="•"/>
        <a:defRPr sz="1513" kern="1200">
          <a:solidFill>
            <a:schemeClr val="tx1"/>
          </a:solidFill>
          <a:latin typeface="+mn-lt"/>
          <a:ea typeface="+mn-ea"/>
          <a:cs typeface="+mn-cs"/>
        </a:defRPr>
      </a:lvl1pPr>
      <a:lvl2pPr marL="351341" indent="-135131" algn="l" defTabSz="432420" rtl="0" eaLnBrk="1" latinLnBrk="0" hangingPunct="1">
        <a:spcBef>
          <a:spcPct val="20000"/>
        </a:spcBef>
        <a:buFont typeface="Arial" pitchFamily="34" charset="0"/>
        <a:buChar char="–"/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540525" indent="-108105" algn="l" defTabSz="432420" rtl="0" eaLnBrk="1" latinLnBrk="0" hangingPunct="1">
        <a:spcBef>
          <a:spcPct val="20000"/>
        </a:spcBef>
        <a:buFont typeface="Arial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3pPr>
      <a:lvl4pPr marL="756735" indent="-108105" algn="l" defTabSz="432420" rtl="0" eaLnBrk="1" latinLnBrk="0" hangingPunct="1">
        <a:spcBef>
          <a:spcPct val="20000"/>
        </a:spcBef>
        <a:buFont typeface="Arial" pitchFamily="34" charset="0"/>
        <a:buChar char="–"/>
        <a:defRPr sz="946" kern="1200">
          <a:solidFill>
            <a:schemeClr val="tx1"/>
          </a:solidFill>
          <a:latin typeface="+mn-lt"/>
          <a:ea typeface="+mn-ea"/>
          <a:cs typeface="+mn-cs"/>
        </a:defRPr>
      </a:lvl4pPr>
      <a:lvl5pPr marL="972944" indent="-108105" algn="l" defTabSz="432420" rtl="0" eaLnBrk="1" latinLnBrk="0" hangingPunct="1">
        <a:spcBef>
          <a:spcPct val="20000"/>
        </a:spcBef>
        <a:buFont typeface="Arial" pitchFamily="34" charset="0"/>
        <a:buChar char="»"/>
        <a:defRPr sz="946" kern="1200">
          <a:solidFill>
            <a:schemeClr val="tx1"/>
          </a:solidFill>
          <a:latin typeface="+mn-lt"/>
          <a:ea typeface="+mn-ea"/>
          <a:cs typeface="+mn-cs"/>
        </a:defRPr>
      </a:lvl5pPr>
      <a:lvl6pPr marL="1189154" indent="-108105" algn="l" defTabSz="432420" rtl="0" eaLnBrk="1" latinLnBrk="0" hangingPunct="1">
        <a:spcBef>
          <a:spcPct val="20000"/>
        </a:spcBef>
        <a:buFont typeface="Arial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6pPr>
      <a:lvl7pPr marL="1405364" indent="-108105" algn="l" defTabSz="432420" rtl="0" eaLnBrk="1" latinLnBrk="0" hangingPunct="1">
        <a:spcBef>
          <a:spcPct val="20000"/>
        </a:spcBef>
        <a:buFont typeface="Arial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7pPr>
      <a:lvl8pPr marL="1621574" indent="-108105" algn="l" defTabSz="432420" rtl="0" eaLnBrk="1" latinLnBrk="0" hangingPunct="1">
        <a:spcBef>
          <a:spcPct val="20000"/>
        </a:spcBef>
        <a:buFont typeface="Arial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8pPr>
      <a:lvl9pPr marL="1837784" indent="-108105" algn="l" defTabSz="432420" rtl="0" eaLnBrk="1" latinLnBrk="0" hangingPunct="1">
        <a:spcBef>
          <a:spcPct val="20000"/>
        </a:spcBef>
        <a:buFont typeface="Arial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1pPr>
      <a:lvl2pPr marL="21621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2pPr>
      <a:lvl3pPr marL="43242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3pPr>
      <a:lvl4pPr marL="64863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86484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08104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29725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51346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72967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4130" y="1913685"/>
            <a:ext cx="449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8" name="AutoShape 2" descr="обои : небо, Синий фон, Зима, Макрос, филиал, мороз, Замораживание, Хлопья  снега, Дерево, Погода, время года 3840x2160 - rehctawatcher - 255751 -  красивые картинки - Wall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" descr="Орден Амира Темура — Википед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73100" y="1261585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Тема: Глагол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урок)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DBC94B1-E070-4636-9B69-341C4DA87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440" y="1261585"/>
            <a:ext cx="1473521" cy="1587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9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164295" cy="2123658"/>
          </a:xfrm>
        </p:spPr>
        <p:txBody>
          <a:bodyPr/>
          <a:lstStyle/>
          <a:p>
            <a:r>
              <a:rPr lang="ru-RU" dirty="0" smtClean="0"/>
              <a:t>Запишите </a:t>
            </a:r>
            <a:r>
              <a:rPr lang="ru-RU" dirty="0"/>
              <a:t>пословицы. Правильно </a:t>
            </a:r>
            <a:r>
              <a:rPr lang="ru-RU" dirty="0" smtClean="0"/>
              <a:t>напишите </a:t>
            </a:r>
            <a:r>
              <a:rPr lang="ru-RU" dirty="0"/>
              <a:t>частицу не с глаголами. Объясните смысл пословиц.</a:t>
            </a:r>
          </a:p>
          <a:p>
            <a:endParaRPr lang="ru-RU" dirty="0"/>
          </a:p>
          <a:p>
            <a:r>
              <a:rPr lang="ru-RU" sz="1600" dirty="0"/>
              <a:t>1</a:t>
            </a:r>
            <a:r>
              <a:rPr lang="ru-RU" sz="1800" dirty="0"/>
              <a:t>) Кто сегодня обманет, тому завтра (не) поверят. 2) Кто в Москве (не) бывал, красоты (не) видал. 3) Смелого да умелого и страх (не) возьмёт, и враг (не) побьёт. 4) (Не) </a:t>
            </a:r>
            <a:r>
              <a:rPr lang="ru-RU" sz="1800" dirty="0" smtClean="0"/>
              <a:t>угадаешь</a:t>
            </a:r>
            <a:r>
              <a:rPr lang="ru-RU" sz="1800" dirty="0"/>
              <a:t>, где </a:t>
            </a:r>
            <a:r>
              <a:rPr lang="ru-RU" sz="1800" dirty="0" smtClean="0"/>
              <a:t>найдёшь</a:t>
            </a:r>
            <a:r>
              <a:rPr lang="ru-RU" sz="1800" dirty="0"/>
              <a:t>, где </a:t>
            </a:r>
            <a:r>
              <a:rPr lang="ru-RU" sz="1800" dirty="0" smtClean="0"/>
              <a:t>потеряешь</a:t>
            </a:r>
            <a:r>
              <a:rPr lang="ru-RU" sz="1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6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9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164295" cy="2123658"/>
          </a:xfrm>
        </p:spPr>
        <p:txBody>
          <a:bodyPr/>
          <a:lstStyle/>
          <a:p>
            <a:r>
              <a:rPr lang="ru-RU" dirty="0" smtClean="0"/>
              <a:t>Запишите </a:t>
            </a:r>
            <a:r>
              <a:rPr lang="ru-RU" dirty="0"/>
              <a:t>пословицы. Правильно </a:t>
            </a:r>
            <a:r>
              <a:rPr lang="ru-RU" dirty="0" smtClean="0"/>
              <a:t>напишите </a:t>
            </a:r>
            <a:r>
              <a:rPr lang="ru-RU" dirty="0"/>
              <a:t>частицу не с глаголами. Объясните смысл пословиц.</a:t>
            </a:r>
          </a:p>
          <a:p>
            <a:endParaRPr lang="ru-RU" dirty="0"/>
          </a:p>
          <a:p>
            <a:r>
              <a:rPr lang="ru-RU" sz="1600" dirty="0"/>
              <a:t>1</a:t>
            </a:r>
            <a:r>
              <a:rPr lang="ru-RU" sz="1800" dirty="0"/>
              <a:t>) Кто сегодня обманет, тому завтра </a:t>
            </a:r>
            <a:r>
              <a:rPr lang="ru-RU" sz="1800" dirty="0" smtClean="0"/>
              <a:t>не </a:t>
            </a:r>
            <a:r>
              <a:rPr lang="ru-RU" sz="1800" dirty="0"/>
              <a:t>поверят. 2) Кто в Москве </a:t>
            </a:r>
            <a:r>
              <a:rPr lang="ru-RU" sz="1800" dirty="0" smtClean="0"/>
              <a:t>не </a:t>
            </a:r>
            <a:r>
              <a:rPr lang="ru-RU" sz="1800" dirty="0"/>
              <a:t>бывал, красоты </a:t>
            </a:r>
            <a:r>
              <a:rPr lang="ru-RU" sz="1800" dirty="0" smtClean="0"/>
              <a:t>не </a:t>
            </a:r>
            <a:r>
              <a:rPr lang="ru-RU" sz="1800" dirty="0"/>
              <a:t>видал. 3) Смелого да умелого и страх </a:t>
            </a:r>
            <a:r>
              <a:rPr lang="ru-RU" sz="1800" dirty="0" smtClean="0"/>
              <a:t>не </a:t>
            </a:r>
            <a:r>
              <a:rPr lang="ru-RU" sz="1800" dirty="0"/>
              <a:t>возьмёт, и враг </a:t>
            </a:r>
            <a:r>
              <a:rPr lang="ru-RU" sz="1800" dirty="0" smtClean="0"/>
              <a:t>не </a:t>
            </a:r>
            <a:r>
              <a:rPr lang="ru-RU" sz="1800" dirty="0"/>
              <a:t>побьёт. 4) </a:t>
            </a:r>
            <a:r>
              <a:rPr lang="ru-RU" sz="1800" dirty="0" smtClean="0"/>
              <a:t>Не угадаешь</a:t>
            </a:r>
            <a:r>
              <a:rPr lang="ru-RU" sz="1800" dirty="0"/>
              <a:t>, где </a:t>
            </a:r>
            <a:r>
              <a:rPr lang="ru-RU" sz="1800" dirty="0" smtClean="0"/>
              <a:t>найдёшь</a:t>
            </a:r>
            <a:r>
              <a:rPr lang="ru-RU" sz="1800" dirty="0"/>
              <a:t>, где </a:t>
            </a:r>
            <a:r>
              <a:rPr lang="ru-RU" sz="1800" dirty="0" smtClean="0"/>
              <a:t>потеряешь</a:t>
            </a:r>
            <a:r>
              <a:rPr lang="ru-RU" sz="1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4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98425"/>
            <a:ext cx="524914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Упражнение10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0" y="638810"/>
            <a:ext cx="5164295" cy="1723549"/>
          </a:xfrm>
        </p:spPr>
        <p:txBody>
          <a:bodyPr/>
          <a:lstStyle/>
          <a:p>
            <a:r>
              <a:rPr lang="ru-RU" sz="1600" dirty="0" smtClean="0"/>
              <a:t>— </a:t>
            </a:r>
            <a:r>
              <a:rPr lang="ru-RU" sz="1600" dirty="0" err="1" smtClean="0"/>
              <a:t>Мадина</a:t>
            </a:r>
            <a:r>
              <a:rPr lang="ru-RU" sz="1600" dirty="0" smtClean="0"/>
              <a:t>, </a:t>
            </a:r>
            <a:r>
              <a:rPr lang="ru-RU" sz="1600" dirty="0"/>
              <a:t>куда ты </a:t>
            </a:r>
            <a:r>
              <a:rPr lang="ru-RU" sz="1600" dirty="0" smtClean="0"/>
              <a:t>едешь</a:t>
            </a:r>
            <a:r>
              <a:rPr lang="ru-RU" sz="1600" dirty="0"/>
              <a:t>?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Я еду на </a:t>
            </a:r>
            <a:r>
              <a:rPr lang="ru-RU" sz="1600" dirty="0" smtClean="0"/>
              <a:t>выставку. </a:t>
            </a:r>
            <a:r>
              <a:rPr lang="ru-RU" sz="1600" dirty="0"/>
              <a:t>А ты уже был на </a:t>
            </a:r>
            <a:r>
              <a:rPr lang="ru-RU" sz="1600" dirty="0" smtClean="0"/>
              <a:t>выставке, Анвар? </a:t>
            </a:r>
          </a:p>
          <a:p>
            <a:r>
              <a:rPr lang="ru-RU" sz="1600" dirty="0" smtClean="0"/>
              <a:t>— </a:t>
            </a:r>
            <a:r>
              <a:rPr lang="ru-RU" sz="1600" dirty="0"/>
              <a:t>Я ездил два раза. Очень интересно!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А в </a:t>
            </a:r>
            <a:r>
              <a:rPr lang="ru-RU" sz="1600" dirty="0" smtClean="0"/>
              <a:t>новом зоопарке ты была? Хочешь </a:t>
            </a:r>
            <a:r>
              <a:rPr lang="ru-RU" sz="1600" dirty="0"/>
              <a:t>поехать с нами?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Спасибо, с удовольствием поеду. 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5275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0" y="98425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Упражнение10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0" y="638810"/>
            <a:ext cx="5164295" cy="1723549"/>
          </a:xfrm>
        </p:spPr>
        <p:txBody>
          <a:bodyPr/>
          <a:lstStyle/>
          <a:p>
            <a:r>
              <a:rPr lang="ru-RU" sz="1600" dirty="0" smtClean="0"/>
              <a:t>— </a:t>
            </a:r>
            <a:r>
              <a:rPr lang="ru-RU" sz="1600" dirty="0" err="1" smtClean="0"/>
              <a:t>Зафар</a:t>
            </a:r>
            <a:r>
              <a:rPr lang="ru-RU" sz="1600" dirty="0" smtClean="0"/>
              <a:t>, </a:t>
            </a:r>
            <a:r>
              <a:rPr lang="ru-RU" sz="1600" dirty="0"/>
              <a:t>куда ты </a:t>
            </a:r>
            <a:r>
              <a:rPr lang="ru-RU" sz="1600" dirty="0" smtClean="0"/>
              <a:t>едешь</a:t>
            </a:r>
            <a:r>
              <a:rPr lang="ru-RU" sz="1600" dirty="0"/>
              <a:t>?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Я </a:t>
            </a:r>
            <a:r>
              <a:rPr lang="ru-RU" sz="1600" dirty="0" smtClean="0"/>
              <a:t>еду в бассейн. </a:t>
            </a:r>
            <a:r>
              <a:rPr lang="ru-RU" sz="1600" dirty="0"/>
              <a:t>А ты уже был </a:t>
            </a:r>
            <a:r>
              <a:rPr lang="ru-RU" sz="1600" dirty="0" smtClean="0"/>
              <a:t>в бассейне, </a:t>
            </a:r>
            <a:r>
              <a:rPr lang="ru-RU" sz="1600" dirty="0" err="1"/>
              <a:t>Даврон</a:t>
            </a:r>
            <a:r>
              <a:rPr lang="ru-RU" sz="1600" dirty="0"/>
              <a:t>? </a:t>
            </a:r>
            <a:endParaRPr lang="ru-RU" sz="1600" dirty="0" smtClean="0"/>
          </a:p>
          <a:p>
            <a:r>
              <a:rPr lang="ru-RU" sz="1600" dirty="0" smtClean="0"/>
              <a:t>— Я был там. </a:t>
            </a:r>
            <a:r>
              <a:rPr lang="ru-RU" sz="1600" dirty="0"/>
              <a:t>Очень интересно!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А </a:t>
            </a:r>
            <a:r>
              <a:rPr lang="ru-RU" sz="1600" dirty="0" smtClean="0"/>
              <a:t> </a:t>
            </a:r>
            <a:r>
              <a:rPr lang="ru-RU" sz="1600" dirty="0" smtClean="0"/>
              <a:t>на концерте группы «</a:t>
            </a:r>
            <a:r>
              <a:rPr lang="ru-RU" sz="1600" dirty="0" err="1" smtClean="0"/>
              <a:t>Болалар</a:t>
            </a:r>
            <a:r>
              <a:rPr lang="ru-RU" sz="1600" dirty="0" smtClean="0"/>
              <a:t>» ты </a:t>
            </a:r>
            <a:r>
              <a:rPr lang="ru-RU" sz="1600" dirty="0"/>
              <a:t>был? </a:t>
            </a:r>
            <a:r>
              <a:rPr lang="ru-RU" sz="1600" dirty="0" smtClean="0"/>
              <a:t>Хочешь </a:t>
            </a:r>
            <a:r>
              <a:rPr lang="ru-RU" sz="1600" dirty="0"/>
              <a:t>поехать с нами?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Спасибо, с удовольствием поеду. 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80844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0" y="98425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Упражнение10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0" y="638810"/>
            <a:ext cx="5249150" cy="1723549"/>
          </a:xfrm>
        </p:spPr>
        <p:txBody>
          <a:bodyPr/>
          <a:lstStyle/>
          <a:p>
            <a:r>
              <a:rPr lang="ru-RU" sz="1600" dirty="0" smtClean="0"/>
              <a:t>— </a:t>
            </a:r>
            <a:r>
              <a:rPr lang="ru-RU" sz="1600" dirty="0" err="1" smtClean="0"/>
              <a:t>Наргиза</a:t>
            </a:r>
            <a:r>
              <a:rPr lang="ru-RU" sz="1600" dirty="0" smtClean="0"/>
              <a:t>, </a:t>
            </a:r>
            <a:r>
              <a:rPr lang="ru-RU" sz="1600" dirty="0"/>
              <a:t>куда ты </a:t>
            </a:r>
            <a:r>
              <a:rPr lang="ru-RU" sz="1600" dirty="0" smtClean="0"/>
              <a:t>едешь</a:t>
            </a:r>
            <a:r>
              <a:rPr lang="ru-RU" sz="1600" dirty="0"/>
              <a:t>?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Я еду на </a:t>
            </a:r>
            <a:r>
              <a:rPr lang="ru-RU" sz="1600" dirty="0" smtClean="0"/>
              <a:t>лекцию в музей. </a:t>
            </a:r>
            <a:r>
              <a:rPr lang="ru-RU" sz="1600" dirty="0"/>
              <a:t>А ты уже </a:t>
            </a:r>
            <a:r>
              <a:rPr lang="ru-RU" sz="1600" dirty="0" smtClean="0"/>
              <a:t>была в музее, </a:t>
            </a:r>
            <a:r>
              <a:rPr lang="ru-RU" sz="1600" dirty="0" err="1" smtClean="0"/>
              <a:t>Мафтуна</a:t>
            </a:r>
            <a:r>
              <a:rPr lang="ru-RU" sz="1600" dirty="0" smtClean="0"/>
              <a:t>? </a:t>
            </a:r>
          </a:p>
          <a:p>
            <a:r>
              <a:rPr lang="ru-RU" sz="1600" dirty="0" smtClean="0"/>
              <a:t>— </a:t>
            </a:r>
            <a:r>
              <a:rPr lang="ru-RU" sz="1600" dirty="0"/>
              <a:t>Я </a:t>
            </a:r>
            <a:r>
              <a:rPr lang="ru-RU" sz="1600" dirty="0" smtClean="0"/>
              <a:t>ездила </a:t>
            </a:r>
            <a:r>
              <a:rPr lang="ru-RU" sz="1600" dirty="0"/>
              <a:t>два раза. Очень интересно!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А в </a:t>
            </a:r>
            <a:r>
              <a:rPr lang="ru-RU" sz="1600" dirty="0" smtClean="0"/>
              <a:t>театре «Аладдин» ты была? Хочешь </a:t>
            </a:r>
            <a:r>
              <a:rPr lang="ru-RU" sz="1600" dirty="0"/>
              <a:t>поехать с нами?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Спасибо, с удовольствием поеду. 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9313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471839" y="2686261"/>
            <a:ext cx="5334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975994" y="784225"/>
            <a:ext cx="3813810" cy="1846659"/>
          </a:xfrm>
        </p:spPr>
        <p:txBody>
          <a:bodyPr/>
          <a:lstStyle/>
          <a:p>
            <a:pPr algn="ctr"/>
            <a:r>
              <a:rPr lang="ru-RU" sz="2000" dirty="0" smtClean="0"/>
              <a:t>Выполнить упражнение 11 на странице 164</a:t>
            </a:r>
          </a:p>
          <a:p>
            <a:pPr algn="ctr"/>
            <a:r>
              <a:rPr lang="ru-RU" sz="2000" dirty="0" smtClean="0"/>
              <a:t>Сделать памятку</a:t>
            </a:r>
          </a:p>
          <a:p>
            <a:pPr algn="ctr"/>
            <a:r>
              <a:rPr lang="ru-RU" sz="2000" dirty="0" smtClean="0"/>
              <a:t>«Правила поведения в общественном транспорте»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286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4130" y="1913685"/>
            <a:ext cx="449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8" name="AutoShape 2" descr="обои : небо, Синий фон, Зима, Макрос, филиал, мороз, Замораживание, Хлопья  снега, Дерево, Погода, время года 3840x2160 - rehctawatcher - 255751 -  красивые картинки - Wall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" descr="Орден Амира Темура — Википед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25500" y="1241425"/>
            <a:ext cx="2712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Повторение и обобщение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DBC94B1-E070-4636-9B69-341C4DA87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49" y="1248610"/>
            <a:ext cx="1473521" cy="1587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577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Упражнение11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4935243" cy="215443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400" dirty="0"/>
              <a:t>Выберите нужное слово из скобок и </a:t>
            </a:r>
            <a:r>
              <a:rPr lang="ru-RU" sz="1400" dirty="0" smtClean="0"/>
              <a:t>запишите</a:t>
            </a:r>
            <a:r>
              <a:rPr lang="ru-RU" sz="1400" dirty="0"/>
              <a:t>. </a:t>
            </a:r>
            <a:endParaRPr lang="ru-RU" sz="1400" dirty="0" smtClean="0"/>
          </a:p>
          <a:p>
            <a:r>
              <a:rPr lang="ru-RU" sz="1600" dirty="0" smtClean="0"/>
              <a:t>Я</a:t>
            </a:r>
            <a:r>
              <a:rPr lang="ru-RU" sz="1400" dirty="0" smtClean="0"/>
              <a:t> </a:t>
            </a:r>
            <a:r>
              <a:rPr lang="ru-RU" sz="1800" dirty="0"/>
              <a:t>люблю (смотрю, смотреть, смотрим) программу «Новости». Завтра мы (еду, ехать, едем) в парк. Вчера Саида (опаздываю, опоздать, опоздала) на урок. Максим не может (</a:t>
            </a:r>
            <a:r>
              <a:rPr lang="ru-RU" sz="1800" dirty="0" smtClean="0"/>
              <a:t>решаю</a:t>
            </a:r>
            <a:r>
              <a:rPr lang="ru-RU" sz="1800" dirty="0"/>
              <a:t>, </a:t>
            </a:r>
            <a:r>
              <a:rPr lang="ru-RU" sz="1800" dirty="0" smtClean="0"/>
              <a:t>решить</a:t>
            </a:r>
            <a:r>
              <a:rPr lang="ru-RU" sz="1800" dirty="0"/>
              <a:t>, </a:t>
            </a:r>
            <a:r>
              <a:rPr lang="ru-RU" sz="1800" dirty="0" smtClean="0"/>
              <a:t>решили</a:t>
            </a:r>
            <a:r>
              <a:rPr lang="ru-RU" sz="1800" dirty="0"/>
              <a:t>) трудную задачу. Завтра ребята (делали, делать, будут делать) модель </a:t>
            </a:r>
            <a:r>
              <a:rPr lang="ru-RU" sz="1800" dirty="0" smtClean="0"/>
              <a:t>машины</a:t>
            </a:r>
            <a:r>
              <a:rPr lang="ru-RU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317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Упражнение11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096748" cy="206210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400" dirty="0"/>
              <a:t>Выберите нужное слово из скобок и </a:t>
            </a:r>
            <a:r>
              <a:rPr lang="ru-RU" sz="1400" dirty="0" smtClean="0"/>
              <a:t>запишите</a:t>
            </a:r>
            <a:r>
              <a:rPr lang="ru-RU" sz="1400" dirty="0"/>
              <a:t>. </a:t>
            </a:r>
            <a:endParaRPr lang="ru-RU" sz="1400" dirty="0" smtClean="0"/>
          </a:p>
          <a:p>
            <a:r>
              <a:rPr lang="ru-RU" sz="2000" dirty="0"/>
              <a:t>Я</a:t>
            </a:r>
            <a:r>
              <a:rPr lang="ru-RU" sz="1600" dirty="0" smtClean="0"/>
              <a:t> </a:t>
            </a:r>
            <a:r>
              <a:rPr lang="ru-RU" sz="2000" dirty="0"/>
              <a:t>люблю </a:t>
            </a:r>
            <a:r>
              <a:rPr lang="ru-RU" sz="2000" dirty="0" smtClean="0"/>
              <a:t>смотреть программу </a:t>
            </a:r>
            <a:r>
              <a:rPr lang="ru-RU" sz="2000" dirty="0"/>
              <a:t>«Новости». Завтра мы </a:t>
            </a:r>
            <a:r>
              <a:rPr lang="ru-RU" sz="2000" dirty="0" smtClean="0"/>
              <a:t>едем в </a:t>
            </a:r>
            <a:r>
              <a:rPr lang="ru-RU" sz="2000" dirty="0"/>
              <a:t>парк. Вчера Саида </a:t>
            </a:r>
            <a:r>
              <a:rPr lang="ru-RU" sz="2000" dirty="0" smtClean="0"/>
              <a:t>опоздала </a:t>
            </a:r>
            <a:r>
              <a:rPr lang="ru-RU" sz="2000" dirty="0"/>
              <a:t>на урок. Максим не может </a:t>
            </a:r>
            <a:r>
              <a:rPr lang="ru-RU" sz="2000" dirty="0" smtClean="0"/>
              <a:t>решить трудную </a:t>
            </a:r>
            <a:r>
              <a:rPr lang="ru-RU" sz="2000" dirty="0"/>
              <a:t>задачу. Завтра ребята </a:t>
            </a:r>
            <a:r>
              <a:rPr lang="ru-RU" sz="2000" dirty="0" smtClean="0"/>
              <a:t>будут делать </a:t>
            </a:r>
            <a:r>
              <a:rPr lang="ru-RU" sz="2000" dirty="0"/>
              <a:t>модель </a:t>
            </a:r>
            <a:r>
              <a:rPr lang="ru-RU" sz="2000" dirty="0" smtClean="0"/>
              <a:t>машины</a:t>
            </a:r>
            <a:r>
              <a:rPr lang="ru-RU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824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7" y="606551"/>
            <a:ext cx="4935243" cy="369332"/>
          </a:xfrm>
        </p:spPr>
        <p:txBody>
          <a:bodyPr/>
          <a:lstStyle/>
          <a:p>
            <a:r>
              <a:rPr lang="ru-RU" dirty="0"/>
              <a:t>Расскажите по картинке, что будут делать летом Анвар, </a:t>
            </a:r>
            <a:r>
              <a:rPr lang="ru-RU" dirty="0" err="1"/>
              <a:t>Даврон</a:t>
            </a:r>
            <a:r>
              <a:rPr lang="ru-RU" dirty="0"/>
              <a:t>, </a:t>
            </a:r>
            <a:r>
              <a:rPr lang="ru-RU" dirty="0" err="1"/>
              <a:t>Феруза</a:t>
            </a:r>
            <a:r>
              <a:rPr lang="ru-RU" dirty="0"/>
              <a:t> и Малика. А как вы собираетесь провести летние каникулы?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392" y="1089025"/>
            <a:ext cx="2676525" cy="193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700" y="979168"/>
            <a:ext cx="27566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Анвар будет играть в шахматы.</a:t>
            </a:r>
          </a:p>
          <a:p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Даврон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летом будет играть в футбол.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Малика летом будет ходить на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изокружок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Феруза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будет делать проект.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08025"/>
            <a:ext cx="5410200" cy="215443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Вставьте слова правильно и </a:t>
            </a:r>
            <a:r>
              <a:rPr lang="ru-RU" dirty="0" smtClean="0"/>
              <a:t>запишите </a:t>
            </a:r>
            <a:r>
              <a:rPr lang="ru-RU" dirty="0"/>
              <a:t>в тетрадь.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sz="1600" dirty="0"/>
              <a:t>) Я люблю ... на велосипеде, а брат </a:t>
            </a:r>
            <a:r>
              <a:rPr lang="ru-RU" sz="1600" dirty="0" smtClean="0"/>
              <a:t>больше </a:t>
            </a:r>
            <a:r>
              <a:rPr lang="ru-RU" sz="1600" dirty="0"/>
              <a:t>любит ... </a:t>
            </a:r>
            <a:r>
              <a:rPr lang="ru-RU" sz="1600" dirty="0" smtClean="0"/>
              <a:t>пешком </a:t>
            </a:r>
            <a:r>
              <a:rPr lang="ru-RU" sz="1600" dirty="0"/>
              <a:t>(ходить, ездить). 2) Я ещё не ... в Аквапарк. Завтра я ... туда (ходил, пойду). 3) Недавно мои друзья ... в Чимган. Они ... туда ещё раз (ездили, поедут). 4) Поезд «</a:t>
            </a:r>
            <a:r>
              <a:rPr lang="ru-RU" sz="1600" dirty="0" err="1"/>
              <a:t>Афросиаб</a:t>
            </a:r>
            <a:r>
              <a:rPr lang="ru-RU" sz="1600" dirty="0"/>
              <a:t>» ... в Самарканд. Вчера Надя ... на экскурсию на новом автобусе (едет, ездила).</a:t>
            </a:r>
          </a:p>
          <a:p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60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1" y="174625"/>
            <a:ext cx="5325349" cy="946413"/>
          </a:xfrm>
        </p:spPr>
        <p:txBody>
          <a:bodyPr/>
          <a:lstStyle/>
          <a:p>
            <a:pPr algn="ctr"/>
            <a:r>
              <a:rPr lang="ru-RU" dirty="0"/>
              <a:t>Найдите </a:t>
            </a:r>
            <a:r>
              <a:rPr lang="ru-RU" dirty="0" smtClean="0"/>
              <a:t>синонимы </a:t>
            </a:r>
            <a:br>
              <a:rPr lang="ru-RU" dirty="0" smtClean="0"/>
            </a:br>
            <a:r>
              <a:rPr lang="ru-RU" b="0" dirty="0" smtClean="0">
                <a:solidFill>
                  <a:schemeClr val="tx2"/>
                </a:solidFill>
              </a:rPr>
              <a:t>Составьте </a:t>
            </a:r>
            <a:r>
              <a:rPr lang="ru-RU" b="0" dirty="0">
                <a:solidFill>
                  <a:schemeClr val="tx2"/>
                </a:solidFill>
              </a:rPr>
              <a:t>предложения с этими </a:t>
            </a:r>
            <a:r>
              <a:rPr lang="ru-RU" b="0" dirty="0" smtClean="0">
                <a:solidFill>
                  <a:schemeClr val="tx2"/>
                </a:solidFill>
              </a:rPr>
              <a:t>словами.</a:t>
            </a:r>
            <a:r>
              <a:rPr lang="ru-RU" b="0" dirty="0" smtClean="0"/>
              <a:t>. </a:t>
            </a:r>
            <a:endParaRPr lang="ru-RU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121038"/>
            <a:ext cx="5257800" cy="119460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732087" y="1359565"/>
            <a:ext cx="1143000" cy="68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504207" y="1632614"/>
            <a:ext cx="409774" cy="2751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693193" y="1394087"/>
            <a:ext cx="1181894" cy="20400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610196" y="1964738"/>
            <a:ext cx="1347887" cy="1612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4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41234"/>
            <a:ext cx="5249148" cy="1754326"/>
          </a:xfrm>
        </p:spPr>
        <p:txBody>
          <a:bodyPr/>
          <a:lstStyle/>
          <a:p>
            <a:r>
              <a:rPr lang="ru-RU" dirty="0" smtClean="0"/>
              <a:t>Допишите </a:t>
            </a:r>
            <a:r>
              <a:rPr lang="ru-RU" dirty="0"/>
              <a:t>пословицы, вставляя антонимы. Как эти пословицы звучат в родном языке? </a:t>
            </a:r>
            <a:endParaRPr lang="ru-RU" dirty="0" smtClean="0"/>
          </a:p>
          <a:p>
            <a:r>
              <a:rPr lang="ru-RU" sz="1800" dirty="0" smtClean="0"/>
              <a:t>Умей </a:t>
            </a:r>
            <a:r>
              <a:rPr lang="ru-RU" sz="1800" dirty="0"/>
              <a:t>не только брать, но и ... . Легко друга потерять, трудно друга ... . </a:t>
            </a:r>
            <a:r>
              <a:rPr lang="ru-RU" sz="1800" dirty="0" smtClean="0"/>
              <a:t>Хорошие </a:t>
            </a:r>
            <a:r>
              <a:rPr lang="ru-RU" sz="1800" dirty="0"/>
              <a:t>люди умирают, а дела их ... . Дождик вымочит, </a:t>
            </a:r>
            <a:r>
              <a:rPr lang="ru-RU" sz="1800" dirty="0" smtClean="0"/>
              <a:t>солнышко </a:t>
            </a:r>
            <a:r>
              <a:rPr lang="ru-RU" sz="1800" dirty="0"/>
              <a:t>... . Ласточка день начинает, а соловей ... . 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41599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08025"/>
            <a:ext cx="5249148" cy="2123658"/>
          </a:xfrm>
        </p:spPr>
        <p:txBody>
          <a:bodyPr/>
          <a:lstStyle/>
          <a:p>
            <a:r>
              <a:rPr lang="ru-RU" dirty="0" smtClean="0"/>
              <a:t>Допишите </a:t>
            </a:r>
            <a:r>
              <a:rPr lang="ru-RU" dirty="0"/>
              <a:t>пословицы, вставляя антонимы. Как эти пословицы звучат в родном языке? </a:t>
            </a:r>
            <a:endParaRPr lang="ru-RU" dirty="0" smtClean="0"/>
          </a:p>
          <a:p>
            <a:r>
              <a:rPr lang="ru-RU" sz="1800" dirty="0" smtClean="0"/>
              <a:t>Умей </a:t>
            </a:r>
            <a:r>
              <a:rPr lang="ru-RU" sz="1800" dirty="0"/>
              <a:t>не только брать, но и </a:t>
            </a:r>
            <a:r>
              <a:rPr lang="ru-RU" sz="1800" dirty="0" smtClean="0"/>
              <a:t>давать </a:t>
            </a:r>
            <a:r>
              <a:rPr lang="ru-RU" sz="1800" dirty="0"/>
              <a:t>. Легко друга потерять, трудно друга </a:t>
            </a:r>
            <a:r>
              <a:rPr lang="ru-RU" sz="1800" dirty="0" smtClean="0"/>
              <a:t>найти. Хорошие </a:t>
            </a:r>
            <a:r>
              <a:rPr lang="ru-RU" sz="1800" dirty="0"/>
              <a:t>люди умирают, а дела их </a:t>
            </a:r>
            <a:r>
              <a:rPr lang="ru-RU" sz="1800" dirty="0" smtClean="0"/>
              <a:t>живут. </a:t>
            </a:r>
            <a:r>
              <a:rPr lang="ru-RU" sz="1800" dirty="0"/>
              <a:t>Дождик вымочит, </a:t>
            </a:r>
            <a:r>
              <a:rPr lang="ru-RU" sz="1800" dirty="0" smtClean="0"/>
              <a:t>солнышко высушит </a:t>
            </a:r>
            <a:r>
              <a:rPr lang="ru-RU" sz="1800" dirty="0"/>
              <a:t>. Ласточка день начинает, а соловей </a:t>
            </a:r>
            <a:r>
              <a:rPr lang="ru-RU" sz="1800" dirty="0" smtClean="0"/>
              <a:t>кончает 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ru-RU" dirty="0" smtClean="0"/>
              <a:t>Слова </a:t>
            </a:r>
            <a:r>
              <a:rPr lang="ru-RU" dirty="0"/>
              <a:t>для справок: живут, </a:t>
            </a:r>
            <a:r>
              <a:rPr lang="ru-RU" dirty="0" smtClean="0"/>
              <a:t>высушит</a:t>
            </a:r>
            <a:r>
              <a:rPr lang="ru-RU" dirty="0"/>
              <a:t>, кончает, давать, найти.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Знаменательные части речи"/>
          <p:cNvPicPr>
            <a:picLocks noChangeAspect="1" noChangeArrowheads="1"/>
          </p:cNvPicPr>
          <p:nvPr/>
        </p:nvPicPr>
        <p:blipFill>
          <a:blip r:embed="rId2"/>
          <a:srcRect t="19666" b="8819"/>
          <a:stretch>
            <a:fillRect/>
          </a:stretch>
        </p:blipFill>
        <p:spPr bwMode="auto">
          <a:xfrm>
            <a:off x="444499" y="631825"/>
            <a:ext cx="5020547" cy="243840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160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393835" y="860425"/>
            <a:ext cx="2057400" cy="709469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некотором царстве, в некотором государстве стоит город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Частереченск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Знаменательные части речи"/>
          <p:cNvPicPr>
            <a:picLocks noChangeAspect="1" noChangeArrowheads="1"/>
          </p:cNvPicPr>
          <p:nvPr/>
        </p:nvPicPr>
        <p:blipFill>
          <a:blip r:embed="rId2"/>
          <a:srcRect b="20475"/>
          <a:stretch>
            <a:fillRect/>
          </a:stretch>
        </p:blipFill>
        <p:spPr bwMode="auto">
          <a:xfrm>
            <a:off x="160337" y="631825"/>
            <a:ext cx="3233498" cy="2286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691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2100" y="936625"/>
            <a:ext cx="1828800" cy="18288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живёт в этом городе? 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Какие части речи вы знаете?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Знаменательные части речи"/>
          <p:cNvPicPr>
            <a:picLocks noChangeAspect="1" noChangeArrowheads="1"/>
          </p:cNvPicPr>
          <p:nvPr/>
        </p:nvPicPr>
        <p:blipFill>
          <a:blip r:embed="rId2"/>
          <a:srcRect b="12941"/>
          <a:stretch>
            <a:fillRect/>
          </a:stretch>
        </p:blipFill>
        <p:spPr bwMode="auto">
          <a:xfrm>
            <a:off x="2197100" y="631825"/>
            <a:ext cx="3315972" cy="2361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49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Имя существительное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784225"/>
            <a:ext cx="2209799" cy="1538883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Угадайте, кто я. Я называю предметы. Как меня зовут?</a:t>
            </a:r>
          </a:p>
          <a:p>
            <a:endParaRPr lang="ru-RU" sz="2000" dirty="0"/>
          </a:p>
        </p:txBody>
      </p:sp>
      <p:pic>
        <p:nvPicPr>
          <p:cNvPr id="4" name="Picture 2" descr="Знаменательные части речи"/>
          <p:cNvPicPr>
            <a:picLocks noChangeAspect="1" noChangeArrowheads="1"/>
          </p:cNvPicPr>
          <p:nvPr/>
        </p:nvPicPr>
        <p:blipFill>
          <a:blip r:embed="rId2"/>
          <a:srcRect b="14990"/>
          <a:stretch>
            <a:fillRect/>
          </a:stretch>
        </p:blipFill>
        <p:spPr bwMode="auto">
          <a:xfrm>
            <a:off x="2425700" y="555625"/>
            <a:ext cx="3183641" cy="2367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294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9" y="1083504"/>
            <a:ext cx="2315222" cy="1107996"/>
          </a:xfrm>
        </p:spPr>
        <p:txBody>
          <a:bodyPr/>
          <a:lstStyle/>
          <a:p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Правильно, это Имя существительное.</a:t>
            </a:r>
          </a:p>
          <a:p>
            <a:endParaRPr lang="ru-RU" sz="1800" dirty="0"/>
          </a:p>
        </p:txBody>
      </p:sp>
      <p:pic>
        <p:nvPicPr>
          <p:cNvPr id="4" name="Picture 2" descr="Знаменательные части речи"/>
          <p:cNvPicPr>
            <a:picLocks noChangeAspect="1" noChangeArrowheads="1"/>
          </p:cNvPicPr>
          <p:nvPr/>
        </p:nvPicPr>
        <p:blipFill>
          <a:blip r:embed="rId2"/>
          <a:srcRect b="17733"/>
          <a:stretch>
            <a:fillRect/>
          </a:stretch>
        </p:blipFill>
        <p:spPr bwMode="auto">
          <a:xfrm>
            <a:off x="2806700" y="805373"/>
            <a:ext cx="27432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58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900" y="634428"/>
            <a:ext cx="1676400" cy="1231106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А меня все спрашивают: «Что делать? Что сделать?»</a:t>
            </a:r>
          </a:p>
          <a:p>
            <a:endParaRPr lang="ru-RU" sz="1600" dirty="0"/>
          </a:p>
        </p:txBody>
      </p:sp>
      <p:pic>
        <p:nvPicPr>
          <p:cNvPr id="16386" name="Picture 2" descr="Знаменательные части речи"/>
          <p:cNvPicPr>
            <a:picLocks noChangeAspect="1" noChangeArrowheads="1"/>
          </p:cNvPicPr>
          <p:nvPr/>
        </p:nvPicPr>
        <p:blipFill>
          <a:blip r:embed="rId2"/>
          <a:srcRect b="19060"/>
          <a:stretch>
            <a:fillRect/>
          </a:stretch>
        </p:blipFill>
        <p:spPr bwMode="auto">
          <a:xfrm>
            <a:off x="1892300" y="634428"/>
            <a:ext cx="3732127" cy="2263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01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2100" y="860425"/>
            <a:ext cx="1752600" cy="13716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А у меня все спрашивают: «Сколько?» Я могу назвать любое количество!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Маме\Учительская деятельность\Модератор\5 класс\5 класс 4 четв\5 класс урок 68\1332703651_28.jpg"/>
          <p:cNvPicPr>
            <a:picLocks noChangeAspect="1" noChangeArrowheads="1"/>
          </p:cNvPicPr>
          <p:nvPr/>
        </p:nvPicPr>
        <p:blipFill>
          <a:blip r:embed="rId2"/>
          <a:srcRect b="9506"/>
          <a:stretch>
            <a:fillRect/>
          </a:stretch>
        </p:blipFill>
        <p:spPr bwMode="auto">
          <a:xfrm>
            <a:off x="1968500" y="756444"/>
            <a:ext cx="3487599" cy="2364895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149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8217" y="631825"/>
            <a:ext cx="4123452" cy="2215991"/>
          </a:xfrm>
        </p:spPr>
        <p:txBody>
          <a:bodyPr/>
          <a:lstStyle/>
          <a:p>
            <a:r>
              <a:rPr lang="ru-RU" sz="1400" dirty="0" smtClean="0"/>
              <a:t>1</a:t>
            </a:r>
            <a:r>
              <a:rPr lang="ru-RU" sz="1600" dirty="0"/>
              <a:t>) Я люблю </a:t>
            </a:r>
            <a:r>
              <a:rPr lang="ru-RU" sz="1600" dirty="0" smtClean="0"/>
              <a:t>ездить </a:t>
            </a:r>
            <a:r>
              <a:rPr lang="ru-RU" sz="1600" dirty="0"/>
              <a:t>на велосипеде, а брат </a:t>
            </a:r>
            <a:r>
              <a:rPr lang="ru-RU" sz="1600" dirty="0" smtClean="0"/>
              <a:t>больше </a:t>
            </a:r>
            <a:r>
              <a:rPr lang="ru-RU" sz="1600" dirty="0"/>
              <a:t>любит </a:t>
            </a:r>
            <a:r>
              <a:rPr lang="ru-RU" sz="1600" dirty="0" smtClean="0"/>
              <a:t>ходить пешком . </a:t>
            </a:r>
            <a:r>
              <a:rPr lang="ru-RU" sz="1600" dirty="0"/>
              <a:t>2) Я ещё не </a:t>
            </a:r>
            <a:r>
              <a:rPr lang="ru-RU" sz="1600" dirty="0" smtClean="0"/>
              <a:t>ходил </a:t>
            </a:r>
            <a:r>
              <a:rPr lang="ru-RU" sz="1600" dirty="0"/>
              <a:t>в Аквапарк. Завтра я </a:t>
            </a:r>
            <a:r>
              <a:rPr lang="ru-RU" sz="1600" dirty="0" smtClean="0"/>
              <a:t>пойду туда. </a:t>
            </a:r>
            <a:r>
              <a:rPr lang="ru-RU" sz="1600" dirty="0"/>
              <a:t>3) Недавно мои друзья </a:t>
            </a:r>
            <a:r>
              <a:rPr lang="ru-RU" sz="1600" dirty="0" smtClean="0"/>
              <a:t>ездили </a:t>
            </a:r>
            <a:r>
              <a:rPr lang="ru-RU" sz="1600" dirty="0"/>
              <a:t>в Чимган. Они </a:t>
            </a:r>
            <a:r>
              <a:rPr lang="ru-RU" sz="1600" dirty="0" smtClean="0"/>
              <a:t>поедут </a:t>
            </a:r>
            <a:r>
              <a:rPr lang="ru-RU" sz="1600" dirty="0"/>
              <a:t>туда ещё раз </a:t>
            </a:r>
            <a:r>
              <a:rPr lang="ru-RU" sz="1600" dirty="0" smtClean="0"/>
              <a:t>. </a:t>
            </a:r>
            <a:r>
              <a:rPr lang="ru-RU" sz="1600" dirty="0"/>
              <a:t>4) Поезд «</a:t>
            </a:r>
            <a:r>
              <a:rPr lang="ru-RU" sz="1600" dirty="0" err="1"/>
              <a:t>Афросиаб</a:t>
            </a:r>
            <a:r>
              <a:rPr lang="ru-RU" sz="1600" dirty="0"/>
              <a:t>» </a:t>
            </a:r>
            <a:r>
              <a:rPr lang="ru-RU" sz="1600" dirty="0" smtClean="0"/>
              <a:t>едет </a:t>
            </a:r>
            <a:r>
              <a:rPr lang="ru-RU" sz="1600" dirty="0"/>
              <a:t>в Самарканд. Вчера Надя </a:t>
            </a:r>
            <a:r>
              <a:rPr lang="ru-RU" sz="1600" dirty="0" smtClean="0"/>
              <a:t>ездила </a:t>
            </a:r>
            <a:r>
              <a:rPr lang="ru-RU" sz="1600" dirty="0"/>
              <a:t>на экскурсию на новом автобусе 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22" y="631825"/>
            <a:ext cx="1313295" cy="1031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94" y="1663700"/>
            <a:ext cx="1290173" cy="102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68300" y="1012825"/>
            <a:ext cx="2286000" cy="1107996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Это Имя числительное!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Знаменательные части речи"/>
          <p:cNvPicPr>
            <a:picLocks noChangeAspect="1" noChangeArrowheads="1"/>
          </p:cNvPicPr>
          <p:nvPr/>
        </p:nvPicPr>
        <p:blipFill>
          <a:blip r:embed="rId2"/>
          <a:srcRect b="14990"/>
          <a:stretch>
            <a:fillRect/>
          </a:stretch>
        </p:blipFill>
        <p:spPr bwMode="auto">
          <a:xfrm>
            <a:off x="2654300" y="631825"/>
            <a:ext cx="2895600" cy="184447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581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2100" y="936625"/>
            <a:ext cx="2590800" cy="138499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Сегодня в городе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Частереченске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праздник. День рождения принцессы Грамматики.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06" name="Picture 2" descr="Знаменательные части речи"/>
          <p:cNvPicPr>
            <a:picLocks noChangeAspect="1" noChangeArrowheads="1"/>
          </p:cNvPicPr>
          <p:nvPr/>
        </p:nvPicPr>
        <p:blipFill>
          <a:blip r:embed="rId2"/>
          <a:srcRect b="19103"/>
          <a:stretch>
            <a:fillRect/>
          </a:stretch>
        </p:blipFill>
        <p:spPr bwMode="auto">
          <a:xfrm>
            <a:off x="3035300" y="708025"/>
            <a:ext cx="2609291" cy="1620973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42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9700" y="555625"/>
            <a:ext cx="2133600" cy="23622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будет поздравлять принцессу? Кто подарит ей шарики? Имя существительное, Имя прилагательное и Глагол стали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спорить. </a:t>
            </a:r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1600" dirty="0"/>
          </a:p>
        </p:txBody>
      </p:sp>
      <p:pic>
        <p:nvPicPr>
          <p:cNvPr id="22530" name="Picture 2" descr="Знаменательные части речи"/>
          <p:cNvPicPr>
            <a:picLocks noChangeAspect="1" noChangeArrowheads="1"/>
          </p:cNvPicPr>
          <p:nvPr/>
        </p:nvPicPr>
        <p:blipFill>
          <a:blip r:embed="rId2"/>
          <a:srcRect b="14990"/>
          <a:stretch>
            <a:fillRect/>
          </a:stretch>
        </p:blipFill>
        <p:spPr bwMode="auto">
          <a:xfrm>
            <a:off x="2159269" y="664261"/>
            <a:ext cx="3606531" cy="2297327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193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900" y="631825"/>
            <a:ext cx="2590800" cy="20447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Имя существительное говорит: «Я самый главный. Я обозначаю все предметы. Например, шар». </a:t>
            </a:r>
          </a:p>
          <a:p>
            <a:endParaRPr lang="ru-RU" sz="1800" dirty="0"/>
          </a:p>
        </p:txBody>
      </p:sp>
      <p:pic>
        <p:nvPicPr>
          <p:cNvPr id="23554" name="Picture 2" descr="Знаменательные части речи"/>
          <p:cNvPicPr>
            <a:picLocks noChangeAspect="1" noChangeArrowheads="1"/>
          </p:cNvPicPr>
          <p:nvPr/>
        </p:nvPicPr>
        <p:blipFill>
          <a:blip r:embed="rId2"/>
          <a:srcRect b="17651"/>
          <a:stretch>
            <a:fillRect/>
          </a:stretch>
        </p:blipFill>
        <p:spPr bwMode="auto">
          <a:xfrm>
            <a:off x="2882900" y="784225"/>
            <a:ext cx="2667000" cy="1645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33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2100" y="784225"/>
            <a:ext cx="2362200" cy="14478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Имя прилагательное ему отвечает: «Без меня шарики не будут красивые: синие, красные, зелёные».</a:t>
            </a:r>
          </a:p>
        </p:txBody>
      </p:sp>
      <p:pic>
        <p:nvPicPr>
          <p:cNvPr id="24578" name="Picture 2" descr="D:\Маме\Учительская деятельность\Модератор\5 класс\5 класс 4 четв\5 класс урок 68\1332703651_26.jpg"/>
          <p:cNvPicPr>
            <a:picLocks noChangeAspect="1" noChangeArrowheads="1"/>
          </p:cNvPicPr>
          <p:nvPr/>
        </p:nvPicPr>
        <p:blipFill>
          <a:blip r:embed="rId2"/>
          <a:srcRect b="13619"/>
          <a:stretch>
            <a:fillRect/>
          </a:stretch>
        </p:blipFill>
        <p:spPr bwMode="auto">
          <a:xfrm>
            <a:off x="2806700" y="708025"/>
            <a:ext cx="2707702" cy="175260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1277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8918" y="860426"/>
            <a:ext cx="2501582" cy="15240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«А я заставлю шарики подняться в небо и полететь!» - похвастался Глагол.</a:t>
            </a:r>
          </a:p>
          <a:p>
            <a:endParaRPr lang="ru-RU" sz="1800" dirty="0"/>
          </a:p>
        </p:txBody>
      </p:sp>
      <p:pic>
        <p:nvPicPr>
          <p:cNvPr id="25602" name="Picture 2" descr="D:\Маме\Учительская деятельность\Модератор\5 класс\5 класс 4 четв\5 класс урок 68\1332703672_27.jpg"/>
          <p:cNvPicPr>
            <a:picLocks noChangeAspect="1" noChangeArrowheads="1"/>
          </p:cNvPicPr>
          <p:nvPr/>
        </p:nvPicPr>
        <p:blipFill>
          <a:blip r:embed="rId2"/>
          <a:srcRect b="14990"/>
          <a:stretch>
            <a:fillRect/>
          </a:stretch>
        </p:blipFill>
        <p:spPr bwMode="auto">
          <a:xfrm>
            <a:off x="2959100" y="708025"/>
            <a:ext cx="2526308" cy="1839675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626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9700" y="862279"/>
            <a:ext cx="2133600" cy="1826946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«Подумаешь, - обиделось Числительное. – Улетит шарик и потеряется. А я шарики посчитаю и все на месте будут». </a:t>
            </a:r>
          </a:p>
          <a:p>
            <a:endParaRPr lang="ru-RU" sz="1600" dirty="0"/>
          </a:p>
        </p:txBody>
      </p:sp>
      <p:pic>
        <p:nvPicPr>
          <p:cNvPr id="26626" name="Picture 2" descr="D:\Маме\Учительская деятельность\Модератор\5 класс\5 класс 4 четв\5 класс урок 68\1332703651_28.jpg"/>
          <p:cNvPicPr>
            <a:picLocks noChangeAspect="1" noChangeArrowheads="1"/>
          </p:cNvPicPr>
          <p:nvPr/>
        </p:nvPicPr>
        <p:blipFill>
          <a:blip r:embed="rId2"/>
          <a:srcRect b="9506"/>
          <a:stretch>
            <a:fillRect/>
          </a:stretch>
        </p:blipFill>
        <p:spPr bwMode="auto">
          <a:xfrm>
            <a:off x="2197100" y="631825"/>
            <a:ext cx="3288308" cy="2469588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489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2100" y="631825"/>
            <a:ext cx="2362200" cy="18288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Хватит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говорить: «Я! 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!»,-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сказало Местоимение.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должны все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вместе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сделать подарок.</a:t>
            </a:r>
          </a:p>
        </p:txBody>
      </p:sp>
      <p:pic>
        <p:nvPicPr>
          <p:cNvPr id="27650" name="Picture 2" descr="D:\Маме\Учительская деятельность\Модератор\5 класс\5 класс 4 четв\5 класс урок 68\1332703667_29.jpg"/>
          <p:cNvPicPr>
            <a:picLocks noChangeAspect="1" noChangeArrowheads="1"/>
          </p:cNvPicPr>
          <p:nvPr/>
        </p:nvPicPr>
        <p:blipFill>
          <a:blip r:embed="rId2"/>
          <a:srcRect b="16361"/>
          <a:stretch>
            <a:fillRect/>
          </a:stretch>
        </p:blipFill>
        <p:spPr bwMode="auto">
          <a:xfrm>
            <a:off x="2654300" y="631826"/>
            <a:ext cx="2831108" cy="1774302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953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6943" y="2467031"/>
            <a:ext cx="3891915" cy="6419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Мы тоже хотим поздравить Грамматику! – сказали малыши.</a:t>
            </a:r>
          </a:p>
          <a:p>
            <a:endParaRPr lang="ru-RU" sz="1600" dirty="0"/>
          </a:p>
        </p:txBody>
      </p:sp>
      <p:pic>
        <p:nvPicPr>
          <p:cNvPr id="28674" name="Picture 2" descr="D:\Маме\Учительская деятельность\Модератор\5 класс\5 класс 4 четв\5 класс урок 68\1332703676_30.jpg"/>
          <p:cNvPicPr>
            <a:picLocks noChangeAspect="1" noChangeArrowheads="1"/>
          </p:cNvPicPr>
          <p:nvPr/>
        </p:nvPicPr>
        <p:blipFill>
          <a:blip r:embed="rId2"/>
          <a:srcRect b="9506"/>
          <a:stretch>
            <a:fillRect/>
          </a:stretch>
        </p:blipFill>
        <p:spPr bwMode="auto">
          <a:xfrm>
            <a:off x="1054100" y="237272"/>
            <a:ext cx="3288308" cy="2229759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742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6943" y="2534599"/>
            <a:ext cx="3891915" cy="608116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А кто вы такие? – удивился Глагол. – Мы вас не знаем!</a:t>
            </a:r>
          </a:p>
        </p:txBody>
      </p:sp>
      <p:pic>
        <p:nvPicPr>
          <p:cNvPr id="29698" name="Picture 2" descr="D:\Маме\Учительская деятельность\Модератор\5 класс\5 класс 4 четв\5 класс урок 68\1332703726_31.jpg"/>
          <p:cNvPicPr>
            <a:picLocks noChangeAspect="1" noChangeArrowheads="1"/>
          </p:cNvPicPr>
          <p:nvPr/>
        </p:nvPicPr>
        <p:blipFill>
          <a:blip r:embed="rId3"/>
          <a:srcRect b="12248"/>
          <a:stretch>
            <a:fillRect/>
          </a:stretch>
        </p:blipFill>
        <p:spPr bwMode="auto">
          <a:xfrm>
            <a:off x="1126121" y="102135"/>
            <a:ext cx="3493827" cy="2297327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128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102424"/>
            <a:ext cx="4868147" cy="315471"/>
          </a:xfrm>
        </p:spPr>
        <p:txBody>
          <a:bodyPr/>
          <a:lstStyle/>
          <a:p>
            <a:pPr algn="ctr"/>
            <a:r>
              <a:rPr lang="ru-RU" dirty="0" smtClean="0"/>
              <a:t>-</a:t>
            </a:r>
            <a:r>
              <a:rPr lang="ru-RU" dirty="0" err="1" smtClean="0"/>
              <a:t>тся</a:t>
            </a:r>
            <a:r>
              <a:rPr lang="ru-RU" dirty="0"/>
              <a:t> </a:t>
            </a:r>
            <a:r>
              <a:rPr lang="ru-RU" dirty="0" smtClean="0"/>
              <a:t>или -</a:t>
            </a:r>
            <a:r>
              <a:rPr lang="ru-RU" dirty="0" err="1" smtClean="0"/>
              <a:t>ться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400" cy="276999"/>
          </a:xfrm>
        </p:spPr>
        <p:txBody>
          <a:bodyPr/>
          <a:lstStyle/>
          <a:p>
            <a:r>
              <a:rPr lang="ru-RU" sz="1800" dirty="0" smtClean="0"/>
              <a:t>   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2" y="708025"/>
            <a:ext cx="51339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900" y="860425"/>
            <a:ext cx="2133600" cy="16002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принцесса Грамматика защитила малышей: «Без них в нашем городе трудно жить. Они всем нужны».</a:t>
            </a:r>
          </a:p>
        </p:txBody>
      </p:sp>
      <p:pic>
        <p:nvPicPr>
          <p:cNvPr id="31746" name="Picture 2" descr="D:\Маме\Учительская деятельность\Модератор\5 класс\5 класс 4 четв\5 класс урок 68\1332703723_33.jpg"/>
          <p:cNvPicPr>
            <a:picLocks noChangeAspect="1" noChangeArrowheads="1"/>
          </p:cNvPicPr>
          <p:nvPr/>
        </p:nvPicPr>
        <p:blipFill>
          <a:blip r:embed="rId2"/>
          <a:srcRect b="16361"/>
          <a:stretch>
            <a:fillRect/>
          </a:stretch>
        </p:blipFill>
        <p:spPr bwMode="auto">
          <a:xfrm>
            <a:off x="2341562" y="555625"/>
            <a:ext cx="3288308" cy="2060837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554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900" y="936625"/>
            <a:ext cx="2098357" cy="10668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Союз И соединяет слова, делает их друзьями.</a:t>
            </a:r>
          </a:p>
        </p:txBody>
      </p:sp>
      <p:pic>
        <p:nvPicPr>
          <p:cNvPr id="32770" name="Picture 2" descr="D:\Маме\Учительская деятельность\Модератор\5 класс\5 класс 4 четв\5 класс урок 68\1332703712_34.jpg"/>
          <p:cNvPicPr>
            <a:picLocks noChangeAspect="1" noChangeArrowheads="1"/>
          </p:cNvPicPr>
          <p:nvPr/>
        </p:nvPicPr>
        <p:blipFill>
          <a:blip r:embed="rId2"/>
          <a:srcRect b="14990"/>
          <a:stretch>
            <a:fillRect/>
          </a:stretch>
        </p:blipFill>
        <p:spPr bwMode="auto">
          <a:xfrm>
            <a:off x="2425700" y="555625"/>
            <a:ext cx="3288308" cy="2094622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679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900" y="1062395"/>
            <a:ext cx="2286000" cy="830997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Предлог помогает Существительному и Глаголу. </a:t>
            </a:r>
          </a:p>
        </p:txBody>
      </p:sp>
      <p:pic>
        <p:nvPicPr>
          <p:cNvPr id="33794" name="Picture 2" descr="D:\Маме\Учительская деятельность\Модератор\5 класс\5 класс 4 четв\5 класс урок 68\1332703676_35.jpg"/>
          <p:cNvPicPr>
            <a:picLocks noChangeAspect="1" noChangeArrowheads="1"/>
          </p:cNvPicPr>
          <p:nvPr/>
        </p:nvPicPr>
        <p:blipFill>
          <a:blip r:embed="rId2"/>
          <a:srcRect b="13619"/>
          <a:stretch>
            <a:fillRect/>
          </a:stretch>
        </p:blipFill>
        <p:spPr bwMode="auto">
          <a:xfrm>
            <a:off x="2501900" y="708025"/>
            <a:ext cx="3059708" cy="1980441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630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900" y="860425"/>
            <a:ext cx="2286000" cy="11430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маленькая частица НЕ умеет все отрицать.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4818" name="Picture 2" descr="D:\Маме\Учительская деятельность\Модератор\5 класс\5 класс 4 четв\5 класс урок 68\1332703700_36.jpg"/>
          <p:cNvPicPr>
            <a:picLocks noChangeAspect="1" noChangeArrowheads="1"/>
          </p:cNvPicPr>
          <p:nvPr/>
        </p:nvPicPr>
        <p:blipFill>
          <a:blip r:embed="rId2"/>
          <a:srcRect b="10877"/>
          <a:stretch>
            <a:fillRect/>
          </a:stretch>
        </p:blipFill>
        <p:spPr bwMode="auto">
          <a:xfrm>
            <a:off x="2425700" y="524438"/>
            <a:ext cx="2843808" cy="219597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2" descr="D:\Маме\Учительская деятельность\Модератор\5 класс\5 класс 4 четв\5 класс урок 68\1332703723_33.jpg"/>
          <p:cNvPicPr>
            <a:picLocks noChangeAspect="1" noChangeArrowheads="1"/>
          </p:cNvPicPr>
          <p:nvPr/>
        </p:nvPicPr>
        <p:blipFill>
          <a:blip r:embed="rId3"/>
          <a:srcRect l="72946" t="42505" r="7534" b="25959"/>
          <a:stretch>
            <a:fillRect/>
          </a:stretch>
        </p:blipFill>
        <p:spPr bwMode="auto">
          <a:xfrm>
            <a:off x="3340100" y="1622425"/>
            <a:ext cx="844606" cy="1022417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375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325348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804" y="784225"/>
            <a:ext cx="4935243" cy="1107996"/>
          </a:xfrm>
        </p:spPr>
        <p:txBody>
          <a:bodyPr/>
          <a:lstStyle/>
          <a:p>
            <a:r>
              <a:rPr lang="ru-RU" sz="2400" dirty="0" smtClean="0"/>
              <a:t>Повторить все части речи. </a:t>
            </a:r>
          </a:p>
          <a:p>
            <a:r>
              <a:rPr lang="ru-RU" sz="2400" dirty="0" smtClean="0"/>
              <a:t>Выучить стихи любимого поэта.</a:t>
            </a:r>
          </a:p>
          <a:p>
            <a:r>
              <a:rPr lang="ru-RU" sz="2400" dirty="0" smtClean="0"/>
              <a:t>Прочитать о самолётах.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935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Как назвали самолёт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164295" cy="553998"/>
          </a:xfrm>
        </p:spPr>
        <p:txBody>
          <a:bodyPr/>
          <a:lstStyle/>
          <a:p>
            <a:r>
              <a:rPr lang="ru-RU" dirty="0"/>
              <a:t>Люди всегда мечтали летать, как птицы. Но ведь крыльев у человека не было! Леонардо да Винчи оставил нам чертежи планера, вертолёта, </a:t>
            </a:r>
            <a:r>
              <a:rPr lang="ru-RU" dirty="0" smtClean="0"/>
              <a:t>парашюта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49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555625"/>
            <a:ext cx="2743200" cy="1107996"/>
          </a:xfrm>
        </p:spPr>
        <p:txBody>
          <a:bodyPr/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 </a:t>
            </a:r>
            <a:r>
              <a:rPr lang="uz-Latn-UZ" sz="1800" dirty="0" smtClean="0"/>
              <a:t> 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730501" y="479425"/>
            <a:ext cx="273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z-Latn-U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 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249148" cy="2523768"/>
          </a:xfrm>
        </p:spPr>
        <p:txBody>
          <a:bodyPr/>
          <a:lstStyle/>
          <a:p>
            <a:r>
              <a:rPr lang="ru-RU" dirty="0"/>
              <a:t>Прочитайте стихотворение Романа </a:t>
            </a:r>
            <a:r>
              <a:rPr lang="ru-RU" dirty="0" err="1"/>
              <a:t>Сефа</a:t>
            </a:r>
            <a:r>
              <a:rPr lang="ru-RU" dirty="0"/>
              <a:t> «Можно». Какую букву нужно дописать в окончаниях глагола? Расскажите, о чём вы мечтаете. </a:t>
            </a:r>
          </a:p>
          <a:p>
            <a:r>
              <a:rPr lang="ru-RU" sz="1600" dirty="0"/>
              <a:t>Можно </a:t>
            </a:r>
            <a:r>
              <a:rPr lang="ru-RU" sz="1600" dirty="0" smtClean="0"/>
              <a:t>в </a:t>
            </a:r>
            <a:r>
              <a:rPr lang="ru-RU" sz="1600" dirty="0"/>
              <a:t>ракете </a:t>
            </a:r>
            <a:r>
              <a:rPr lang="ru-RU" sz="1600" dirty="0" err="1" smtClean="0"/>
              <a:t>добрат</a:t>
            </a:r>
            <a:r>
              <a:rPr lang="ru-RU" sz="1600" dirty="0"/>
              <a:t>...</a:t>
            </a:r>
            <a:r>
              <a:rPr lang="ru-RU" sz="1600" dirty="0" err="1"/>
              <a:t>ся</a:t>
            </a:r>
            <a:r>
              <a:rPr lang="ru-RU" sz="1600" dirty="0"/>
              <a:t> </a:t>
            </a:r>
            <a:r>
              <a:rPr lang="ru-RU" sz="1600" dirty="0" smtClean="0"/>
              <a:t>до </a:t>
            </a:r>
            <a:r>
              <a:rPr lang="ru-RU" sz="1600" dirty="0"/>
              <a:t>Марса. </a:t>
            </a:r>
            <a:endParaRPr lang="ru-RU" sz="1600" dirty="0" smtClean="0"/>
          </a:p>
          <a:p>
            <a:r>
              <a:rPr lang="ru-RU" sz="1600" dirty="0" smtClean="0"/>
              <a:t>Можно в </a:t>
            </a:r>
            <a:r>
              <a:rPr lang="ru-RU" sz="1600" dirty="0"/>
              <a:t>тайге </a:t>
            </a:r>
            <a:r>
              <a:rPr lang="ru-RU" sz="1600" dirty="0" smtClean="0"/>
              <a:t>встретить снежного </a:t>
            </a:r>
            <a:r>
              <a:rPr lang="ru-RU" sz="1600" dirty="0"/>
              <a:t>барса. </a:t>
            </a:r>
            <a:endParaRPr lang="ru-RU" sz="1600" dirty="0" smtClean="0"/>
          </a:p>
          <a:p>
            <a:r>
              <a:rPr lang="ru-RU" sz="1600" dirty="0" smtClean="0"/>
              <a:t>Можно гадать </a:t>
            </a:r>
            <a:r>
              <a:rPr lang="ru-RU" sz="1600" dirty="0"/>
              <a:t>— </a:t>
            </a:r>
            <a:r>
              <a:rPr lang="ru-RU" sz="1600" dirty="0" smtClean="0"/>
              <a:t>почему не </a:t>
            </a:r>
            <a:r>
              <a:rPr lang="ru-RU" sz="1600" dirty="0"/>
              <a:t>раскрыта</a:t>
            </a:r>
          </a:p>
          <a:p>
            <a:r>
              <a:rPr lang="ru-RU" sz="1600" dirty="0" smtClean="0"/>
              <a:t>Тайна Тунгусского </a:t>
            </a:r>
            <a:r>
              <a:rPr lang="ru-RU" sz="1600" dirty="0"/>
              <a:t>метеорита. </a:t>
            </a:r>
            <a:endParaRPr lang="ru-RU" sz="1600" dirty="0" smtClean="0"/>
          </a:p>
          <a:p>
            <a:r>
              <a:rPr lang="ru-RU" sz="1600" dirty="0" smtClean="0"/>
              <a:t>Можно стремит</a:t>
            </a:r>
            <a:r>
              <a:rPr lang="ru-RU" sz="1600" dirty="0"/>
              <a:t>...</a:t>
            </a:r>
            <a:r>
              <a:rPr lang="ru-RU" sz="1600" dirty="0" err="1"/>
              <a:t>ся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Всю </a:t>
            </a:r>
            <a:r>
              <a:rPr lang="ru-RU" sz="1600" dirty="0"/>
              <a:t>жизнь </a:t>
            </a:r>
            <a:r>
              <a:rPr lang="ru-RU" sz="1600" dirty="0" smtClean="0"/>
              <a:t>за </a:t>
            </a:r>
            <a:r>
              <a:rPr lang="ru-RU" sz="1600" dirty="0"/>
              <a:t>сокровищем. </a:t>
            </a:r>
            <a:endParaRPr lang="ru-RU" sz="1600" dirty="0" smtClean="0"/>
          </a:p>
          <a:p>
            <a:r>
              <a:rPr lang="ru-RU" sz="1600" dirty="0" smtClean="0"/>
              <a:t>Всё </a:t>
            </a:r>
            <a:r>
              <a:rPr lang="ru-RU" sz="1600" dirty="0"/>
              <a:t>это может </a:t>
            </a:r>
            <a:r>
              <a:rPr lang="ru-RU" sz="1600" dirty="0" smtClean="0"/>
              <a:t>со </a:t>
            </a:r>
            <a:r>
              <a:rPr lang="ru-RU" sz="1600" dirty="0"/>
              <a:t>временем </a:t>
            </a:r>
            <a:r>
              <a:rPr lang="ru-RU" sz="1600" dirty="0" smtClean="0"/>
              <a:t>сбыт</a:t>
            </a:r>
            <a:r>
              <a:rPr lang="ru-RU" sz="1600" dirty="0"/>
              <a:t>...</a:t>
            </a:r>
            <a:r>
              <a:rPr lang="ru-RU" sz="1600" dirty="0" err="1"/>
              <a:t>ся</a:t>
            </a:r>
            <a:r>
              <a:rPr lang="ru-RU" sz="1600" dirty="0"/>
              <a:t>, </a:t>
            </a:r>
            <a:endParaRPr lang="ru-RU" sz="1600" dirty="0" smtClean="0"/>
          </a:p>
          <a:p>
            <a:r>
              <a:rPr lang="ru-RU" sz="1600" dirty="0" smtClean="0"/>
              <a:t>Надо </a:t>
            </a:r>
            <a:r>
              <a:rPr lang="ru-RU" sz="1600" dirty="0"/>
              <a:t>всего </a:t>
            </a:r>
            <a:r>
              <a:rPr lang="ru-RU" sz="1600" dirty="0" smtClean="0"/>
              <a:t>лишь мечтать и </a:t>
            </a:r>
            <a:r>
              <a:rPr lang="ru-RU" sz="1600" dirty="0"/>
              <a:t>добит...</a:t>
            </a:r>
            <a:r>
              <a:rPr lang="ru-RU" sz="1600" dirty="0" err="1"/>
              <a:t>ся</a:t>
            </a:r>
            <a:r>
              <a:rPr lang="ru-RU" sz="16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2500" y="2601768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6300" y="2384425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39900" y="1888430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34293" y="898749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val="34817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6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389" y="708025"/>
            <a:ext cx="4935243" cy="2400657"/>
          </a:xfrm>
        </p:spPr>
        <p:txBody>
          <a:bodyPr/>
          <a:lstStyle/>
          <a:p>
            <a:r>
              <a:rPr lang="ru-RU" dirty="0" smtClean="0"/>
              <a:t>Запишите </a:t>
            </a:r>
            <a:r>
              <a:rPr lang="ru-RU" dirty="0"/>
              <a:t>в тетрадь. Правильно </a:t>
            </a:r>
            <a:r>
              <a:rPr lang="ru-RU" dirty="0" smtClean="0"/>
              <a:t>напишите </a:t>
            </a:r>
            <a:r>
              <a:rPr lang="ru-RU" dirty="0"/>
              <a:t>глаголы. </a:t>
            </a:r>
            <a:endParaRPr lang="ru-RU" dirty="0" smtClean="0"/>
          </a:p>
          <a:p>
            <a:r>
              <a:rPr lang="ru-RU" sz="1600" dirty="0" smtClean="0"/>
              <a:t>1</a:t>
            </a:r>
            <a:r>
              <a:rPr lang="ru-RU" sz="1800" dirty="0"/>
              <a:t>) Мансур будет учит...</a:t>
            </a:r>
            <a:r>
              <a:rPr lang="ru-RU" sz="1800" dirty="0" err="1"/>
              <a:t>ся</a:t>
            </a:r>
            <a:r>
              <a:rPr lang="ru-RU" sz="1800" dirty="0"/>
              <a:t> в </a:t>
            </a:r>
            <a:r>
              <a:rPr lang="ru-RU" sz="1800" dirty="0" smtClean="0"/>
              <a:t>шестом </a:t>
            </a:r>
            <a:r>
              <a:rPr lang="ru-RU" sz="1800" dirty="0"/>
              <a:t>классе. Аня учит...</a:t>
            </a:r>
            <a:r>
              <a:rPr lang="ru-RU" sz="1800" dirty="0" err="1"/>
              <a:t>ся</a:t>
            </a:r>
            <a:r>
              <a:rPr lang="ru-RU" sz="1800" dirty="0"/>
              <a:t> в пятом классе. 2) Мир правдой держит...</a:t>
            </a:r>
            <a:r>
              <a:rPr lang="ru-RU" sz="1800" dirty="0" err="1"/>
              <a:t>ся</a:t>
            </a:r>
            <a:r>
              <a:rPr lang="ru-RU" sz="1800" dirty="0"/>
              <a:t>. </a:t>
            </a:r>
            <a:r>
              <a:rPr lang="ru-RU" sz="1800" dirty="0" smtClean="0"/>
              <a:t>Малышу </a:t>
            </a:r>
            <a:r>
              <a:rPr lang="ru-RU" sz="1800" dirty="0"/>
              <a:t>на улице нужно держат...</a:t>
            </a:r>
            <a:r>
              <a:rPr lang="ru-RU" sz="1800" dirty="0" err="1"/>
              <a:t>ся</a:t>
            </a:r>
            <a:r>
              <a:rPr lang="ru-RU" sz="1800" dirty="0"/>
              <a:t> за руку мамы. 3) Этим ребятам надо </a:t>
            </a:r>
            <a:r>
              <a:rPr lang="ru-RU" sz="1800" dirty="0" err="1"/>
              <a:t>занимат</a:t>
            </a:r>
            <a:r>
              <a:rPr lang="ru-RU" sz="1800" dirty="0"/>
              <a:t>...</a:t>
            </a:r>
            <a:r>
              <a:rPr lang="ru-RU" sz="1800" dirty="0" err="1"/>
              <a:t>ся</a:t>
            </a:r>
            <a:r>
              <a:rPr lang="ru-RU" sz="1800" dirty="0"/>
              <a:t> спортом. Сергей занимает...</a:t>
            </a:r>
            <a:r>
              <a:rPr lang="ru-RU" sz="1800" dirty="0" err="1"/>
              <a:t>ся</a:t>
            </a:r>
            <a:r>
              <a:rPr lang="ru-RU" sz="1800" dirty="0"/>
              <a:t> историей. 4) </a:t>
            </a:r>
            <a:r>
              <a:rPr lang="ru-RU" sz="1800" dirty="0" err="1"/>
              <a:t>Азиза</a:t>
            </a:r>
            <a:r>
              <a:rPr lang="ru-RU" sz="1800" dirty="0"/>
              <a:t> </a:t>
            </a:r>
            <a:r>
              <a:rPr lang="ru-RU" sz="1800" dirty="0" err="1"/>
              <a:t>боит</a:t>
            </a:r>
            <a:r>
              <a:rPr lang="ru-RU" sz="1800" dirty="0"/>
              <a:t>...</a:t>
            </a:r>
            <a:r>
              <a:rPr lang="ru-RU" sz="1800" dirty="0" err="1"/>
              <a:t>ся</a:t>
            </a:r>
            <a:r>
              <a:rPr lang="ru-RU" sz="1800" dirty="0"/>
              <a:t> говорить по-русски. </a:t>
            </a:r>
            <a:r>
              <a:rPr lang="ru-RU" sz="1800" dirty="0" smtClean="0"/>
              <a:t>Тебе </a:t>
            </a:r>
            <a:r>
              <a:rPr lang="ru-RU" sz="1800" dirty="0"/>
              <a:t>не нужно </a:t>
            </a:r>
            <a:r>
              <a:rPr lang="ru-RU" sz="1800" dirty="0" err="1"/>
              <a:t>боят</a:t>
            </a:r>
            <a:r>
              <a:rPr lang="ru-RU" sz="1800" dirty="0"/>
              <a:t>...</a:t>
            </a:r>
            <a:r>
              <a:rPr lang="ru-RU" sz="1800" dirty="0" err="1"/>
              <a:t>ся</a:t>
            </a:r>
            <a:r>
              <a:rPr lang="ru-RU" sz="1800" dirty="0"/>
              <a:t>.</a:t>
            </a:r>
          </a:p>
          <a:p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90468" y="860425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4100" y="1622425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39900" y="1942722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59300" y="2460625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val="42135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7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7" y="741234"/>
            <a:ext cx="4935243" cy="369332"/>
          </a:xfrm>
        </p:spPr>
        <p:txBody>
          <a:bodyPr/>
          <a:lstStyle/>
          <a:p>
            <a:r>
              <a:rPr lang="ru-RU" dirty="0"/>
              <a:t>Как надо вести себя в транспорте? Как нельзя поступать? Составьте рассказ по картинкам.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77" y="1144697"/>
            <a:ext cx="496976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37265"/>
            <a:ext cx="4935243" cy="2585323"/>
          </a:xfrm>
        </p:spPr>
        <p:txBody>
          <a:bodyPr/>
          <a:lstStyle/>
          <a:p>
            <a:r>
              <a:rPr lang="ru-RU" dirty="0"/>
              <a:t> Прочитайте стихи </a:t>
            </a:r>
            <a:r>
              <a:rPr lang="ru-RU" dirty="0" err="1"/>
              <a:t>Куддуса</a:t>
            </a:r>
            <a:r>
              <a:rPr lang="ru-RU" dirty="0"/>
              <a:t> </a:t>
            </a:r>
            <a:r>
              <a:rPr lang="ru-RU" dirty="0" err="1"/>
              <a:t>Мухаммади</a:t>
            </a:r>
            <a:r>
              <a:rPr lang="ru-RU" dirty="0"/>
              <a:t>. Обратите внимание, как написаны выделенные глаголы. </a:t>
            </a:r>
            <a:endParaRPr lang="ru-RU" dirty="0" smtClean="0"/>
          </a:p>
          <a:p>
            <a:r>
              <a:rPr lang="ru-RU" sz="1600" dirty="0" smtClean="0"/>
              <a:t>Время </a:t>
            </a:r>
            <a:r>
              <a:rPr lang="ru-RU" sz="1600" dirty="0"/>
              <a:t>— это самый хитрый вор. </a:t>
            </a:r>
            <a:endParaRPr lang="ru-RU" sz="1600" dirty="0" smtClean="0"/>
          </a:p>
          <a:p>
            <a:r>
              <a:rPr lang="ru-RU" sz="1600" b="1" dirty="0" smtClean="0"/>
              <a:t>Не </a:t>
            </a:r>
            <a:r>
              <a:rPr lang="ru-RU" sz="1600" b="1" dirty="0"/>
              <a:t>вернёшь</a:t>
            </a:r>
            <a:r>
              <a:rPr lang="ru-RU" sz="1600" dirty="0"/>
              <a:t> того, что </a:t>
            </a:r>
            <a:r>
              <a:rPr lang="ru-RU" sz="1600" dirty="0" smtClean="0"/>
              <a:t>прозеваешь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dirty="0" smtClean="0"/>
              <a:t>Вовремя </a:t>
            </a:r>
            <a:r>
              <a:rPr lang="ru-RU" sz="1600" b="1" dirty="0"/>
              <a:t>не снимешь </a:t>
            </a:r>
            <a:r>
              <a:rPr lang="ru-RU" sz="1600" dirty="0"/>
              <a:t>плов с огня — </a:t>
            </a:r>
            <a:endParaRPr lang="ru-RU" sz="1600" dirty="0" smtClean="0"/>
          </a:p>
          <a:p>
            <a:r>
              <a:rPr lang="ru-RU" sz="1600" dirty="0" smtClean="0"/>
              <a:t>И </a:t>
            </a:r>
            <a:r>
              <a:rPr lang="ru-RU" sz="1600" dirty="0"/>
              <a:t>в котле не плов, а размазня. </a:t>
            </a:r>
            <a:endParaRPr lang="ru-RU" sz="1600" dirty="0" smtClean="0"/>
          </a:p>
          <a:p>
            <a:r>
              <a:rPr lang="ru-RU" sz="1600" dirty="0" smtClean="0"/>
              <a:t>В </a:t>
            </a:r>
            <a:r>
              <a:rPr lang="ru-RU" sz="1600" dirty="0"/>
              <a:t>путь </a:t>
            </a:r>
            <a:r>
              <a:rPr lang="ru-RU" sz="1600" b="1" dirty="0"/>
              <a:t>не выйдешь</a:t>
            </a:r>
            <a:r>
              <a:rPr lang="ru-RU" sz="1600" dirty="0"/>
              <a:t>, </a:t>
            </a:r>
            <a:r>
              <a:rPr lang="ru-RU" sz="1600" b="1" dirty="0"/>
              <a:t>не протопчешь </a:t>
            </a:r>
            <a:r>
              <a:rPr lang="ru-RU" sz="1600" dirty="0"/>
              <a:t>тропок — </a:t>
            </a:r>
            <a:endParaRPr lang="ru-RU" sz="1600" dirty="0" smtClean="0"/>
          </a:p>
          <a:p>
            <a:r>
              <a:rPr lang="ru-RU" sz="1600" b="1" dirty="0" smtClean="0"/>
              <a:t>Не </a:t>
            </a:r>
            <a:r>
              <a:rPr lang="ru-RU" sz="1600" b="1" dirty="0"/>
              <a:t>достигнешь </a:t>
            </a:r>
            <a:r>
              <a:rPr lang="ru-RU" sz="1600" dirty="0"/>
              <a:t>цели, так и знай. </a:t>
            </a:r>
            <a:endParaRPr lang="ru-RU" sz="1600" dirty="0" smtClean="0"/>
          </a:p>
          <a:p>
            <a:r>
              <a:rPr lang="ru-RU" sz="1600" dirty="0" smtClean="0"/>
              <a:t>А </a:t>
            </a:r>
            <a:r>
              <a:rPr lang="ru-RU" sz="1600" dirty="0"/>
              <a:t>весною </a:t>
            </a:r>
            <a:r>
              <a:rPr lang="ru-RU" sz="1600" b="1" dirty="0"/>
              <a:t>не посеешь </a:t>
            </a:r>
            <a:r>
              <a:rPr lang="ru-RU" sz="1600" dirty="0"/>
              <a:t>хлопок — </a:t>
            </a:r>
            <a:endParaRPr lang="ru-RU" sz="1600" dirty="0" smtClean="0"/>
          </a:p>
          <a:p>
            <a:r>
              <a:rPr lang="ru-RU" sz="1600" dirty="0" smtClean="0"/>
              <a:t>Осенью </a:t>
            </a:r>
            <a:r>
              <a:rPr lang="ru-RU" sz="1600" dirty="0"/>
              <a:t>не снимешь урожай.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623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Запомни!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804" y="860425"/>
            <a:ext cx="4935243" cy="1415772"/>
          </a:xfrm>
        </p:spPr>
        <p:txBody>
          <a:bodyPr/>
          <a:lstStyle/>
          <a:p>
            <a:pPr algn="ctr"/>
            <a:r>
              <a:rPr lang="ru-RU" sz="2000" dirty="0"/>
              <a:t>Глаголы с не </a:t>
            </a:r>
            <a:r>
              <a:rPr lang="ru-RU" sz="2000" dirty="0" smtClean="0"/>
              <a:t>пишутся </a:t>
            </a:r>
            <a:r>
              <a:rPr lang="ru-RU" sz="2000" dirty="0"/>
              <a:t>обычно раздельно: </a:t>
            </a:r>
            <a:endParaRPr lang="ru-RU" sz="2000" dirty="0" smtClean="0"/>
          </a:p>
          <a:p>
            <a:pPr algn="ctr"/>
            <a:r>
              <a:rPr lang="ru-RU" sz="2000" i="1" dirty="0">
                <a:solidFill>
                  <a:schemeClr val="tx2"/>
                </a:solidFill>
              </a:rPr>
              <a:t>н</a:t>
            </a:r>
            <a:r>
              <a:rPr lang="ru-RU" sz="2000" i="1" dirty="0" smtClean="0">
                <a:solidFill>
                  <a:schemeClr val="tx2"/>
                </a:solidFill>
              </a:rPr>
              <a:t>е </a:t>
            </a:r>
            <a:r>
              <a:rPr lang="ru-RU" sz="2000" i="1" dirty="0">
                <a:solidFill>
                  <a:schemeClr val="tx2"/>
                </a:solidFill>
              </a:rPr>
              <a:t>сделал, не пишет, </a:t>
            </a:r>
            <a:endParaRPr lang="ru-RU" sz="2000" i="1" dirty="0" smtClean="0">
              <a:solidFill>
                <a:schemeClr val="tx2"/>
              </a:solidFill>
            </a:endParaRPr>
          </a:p>
          <a:p>
            <a:pPr algn="ctr"/>
            <a:r>
              <a:rPr lang="ru-RU" sz="2000" i="1" dirty="0" smtClean="0">
                <a:solidFill>
                  <a:schemeClr val="tx2"/>
                </a:solidFill>
              </a:rPr>
              <a:t>не </a:t>
            </a:r>
            <a:r>
              <a:rPr lang="ru-RU" sz="2000" i="1" dirty="0">
                <a:solidFill>
                  <a:schemeClr val="tx2"/>
                </a:solidFill>
              </a:rPr>
              <a:t>будешь читать.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7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9071</TotalTime>
  <Words>1404</Words>
  <Application>Microsoft Office PowerPoint</Application>
  <PresentationFormat>Произвольный</PresentationFormat>
  <Paragraphs>142</Paragraphs>
  <Slides>46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Calibri</vt:lpstr>
      <vt:lpstr>Office Theme</vt:lpstr>
      <vt:lpstr>Тема Office</vt:lpstr>
      <vt:lpstr>1_Тема Office</vt:lpstr>
      <vt:lpstr> Русский язык</vt:lpstr>
      <vt:lpstr>Упражнение 4</vt:lpstr>
      <vt:lpstr>Упражнение 4</vt:lpstr>
      <vt:lpstr>-тся или -ться</vt:lpstr>
      <vt:lpstr>Упражнение  5</vt:lpstr>
      <vt:lpstr>Упражнение 6</vt:lpstr>
      <vt:lpstr>Упражнение 7</vt:lpstr>
      <vt:lpstr>Презентация PowerPoint</vt:lpstr>
      <vt:lpstr>Запомни!</vt:lpstr>
      <vt:lpstr>Упражнение 9</vt:lpstr>
      <vt:lpstr>Упражнение 9</vt:lpstr>
      <vt:lpstr>Упражнение10</vt:lpstr>
      <vt:lpstr>Упражнение10</vt:lpstr>
      <vt:lpstr>Упражнение10</vt:lpstr>
      <vt:lpstr>Задание для самостоятельного выполнения</vt:lpstr>
      <vt:lpstr> Русский язык</vt:lpstr>
      <vt:lpstr>Упражнение11</vt:lpstr>
      <vt:lpstr>Упражнение11</vt:lpstr>
      <vt:lpstr>Упражнение 12</vt:lpstr>
      <vt:lpstr>Найдите синонимы  Составьте предложения с этими словами.. </vt:lpstr>
      <vt:lpstr>Упражнение 14</vt:lpstr>
      <vt:lpstr>Упражнение 14</vt:lpstr>
      <vt:lpstr>Презентация PowerPoint</vt:lpstr>
      <vt:lpstr>Презентация PowerPoint</vt:lpstr>
      <vt:lpstr>Презентация PowerPoint</vt:lpstr>
      <vt:lpstr>Имя существительное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самостоятельного выполнения</vt:lpstr>
      <vt:lpstr>Как назвали самолёт </vt:lpstr>
      <vt:lpstr>Словарная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Пользователь</dc:creator>
  <cp:lastModifiedBy>Пользователь</cp:lastModifiedBy>
  <cp:revision>361</cp:revision>
  <dcterms:created xsi:type="dcterms:W3CDTF">2020-04-13T08:06:06Z</dcterms:created>
  <dcterms:modified xsi:type="dcterms:W3CDTF">2021-03-16T12:46:32Z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