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6" r:id="rId2"/>
    <p:sldMasterId id="2147483678" r:id="rId3"/>
  </p:sldMasterIdLst>
  <p:notesMasterIdLst>
    <p:notesMasterId r:id="rId50"/>
  </p:notesMasterIdLst>
  <p:sldIdLst>
    <p:sldId id="266" r:id="rId4"/>
    <p:sldId id="614" r:id="rId5"/>
    <p:sldId id="615" r:id="rId6"/>
    <p:sldId id="577" r:id="rId7"/>
    <p:sldId id="616" r:id="rId8"/>
    <p:sldId id="617" r:id="rId9"/>
    <p:sldId id="618" r:id="rId10"/>
    <p:sldId id="619" r:id="rId11"/>
    <p:sldId id="620" r:id="rId12"/>
    <p:sldId id="621" r:id="rId13"/>
    <p:sldId id="626" r:id="rId14"/>
    <p:sldId id="622" r:id="rId15"/>
    <p:sldId id="625" r:id="rId16"/>
    <p:sldId id="624" r:id="rId17"/>
    <p:sldId id="555" r:id="rId18"/>
    <p:sldId id="630" r:id="rId19"/>
    <p:sldId id="627" r:id="rId20"/>
    <p:sldId id="629" r:id="rId21"/>
    <p:sldId id="628" r:id="rId22"/>
    <p:sldId id="631" r:id="rId23"/>
    <p:sldId id="632" r:id="rId24"/>
    <p:sldId id="633" r:id="rId25"/>
    <p:sldId id="635" r:id="rId26"/>
    <p:sldId id="637" r:id="rId27"/>
    <p:sldId id="638" r:id="rId28"/>
    <p:sldId id="636" r:id="rId29"/>
    <p:sldId id="640" r:id="rId30"/>
    <p:sldId id="641" r:id="rId31"/>
    <p:sldId id="642" r:id="rId32"/>
    <p:sldId id="643" r:id="rId33"/>
    <p:sldId id="644" r:id="rId34"/>
    <p:sldId id="645" r:id="rId35"/>
    <p:sldId id="646" r:id="rId36"/>
    <p:sldId id="647" r:id="rId37"/>
    <p:sldId id="648" r:id="rId38"/>
    <p:sldId id="649" r:id="rId39"/>
    <p:sldId id="650" r:id="rId40"/>
    <p:sldId id="651" r:id="rId41"/>
    <p:sldId id="652" r:id="rId42"/>
    <p:sldId id="653" r:id="rId43"/>
    <p:sldId id="654" r:id="rId44"/>
    <p:sldId id="655" r:id="rId45"/>
    <p:sldId id="656" r:id="rId46"/>
    <p:sldId id="639" r:id="rId47"/>
    <p:sldId id="634" r:id="rId48"/>
    <p:sldId id="534" r:id="rId49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025" autoAdjust="0"/>
  </p:normalViewPr>
  <p:slideViewPr>
    <p:cSldViewPr>
      <p:cViewPr>
        <p:scale>
          <a:sx n="127" d="100"/>
          <a:sy n="127" d="100"/>
        </p:scale>
        <p:origin x="812" y="7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notesMaster" Target="notesMasters/notes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8" Type="http://schemas.openxmlformats.org/officeDocument/2006/relationships/slide" Target="slides/slide5.xml"/><Relationship Id="rId51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6BC234-9311-4826-9728-89C1882C445C}" type="datetimeFigureOut">
              <a:rPr lang="ru-RU" smtClean="0"/>
              <a:t>16.03.2021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C81406-C751-4517-B02A-BE40C6E5A9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16086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A1FB6B5-008D-4D7E-8AA6-8DAC7DE7793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39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341308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3/16/2021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88290" y="726336"/>
            <a:ext cx="2547563" cy="302702"/>
          </a:xfrm>
        </p:spPr>
        <p:txBody>
          <a:bodyPr anchor="b"/>
          <a:lstStyle>
            <a:lvl1pPr marL="0" indent="0">
              <a:buNone/>
              <a:defRPr sz="1135" b="1"/>
            </a:lvl1pPr>
            <a:lvl2pPr marL="216210" indent="0">
              <a:buNone/>
              <a:defRPr sz="946" b="1"/>
            </a:lvl2pPr>
            <a:lvl3pPr marL="432420" indent="0">
              <a:buNone/>
              <a:defRPr sz="851" b="1"/>
            </a:lvl3pPr>
            <a:lvl4pPr marL="648630" indent="0">
              <a:buNone/>
              <a:defRPr sz="757" b="1"/>
            </a:lvl4pPr>
            <a:lvl5pPr marL="864840" indent="0">
              <a:buNone/>
              <a:defRPr sz="757" b="1"/>
            </a:lvl5pPr>
            <a:lvl6pPr marL="1081049" indent="0">
              <a:buNone/>
              <a:defRPr sz="757" b="1"/>
            </a:lvl6pPr>
            <a:lvl7pPr marL="1297259" indent="0">
              <a:buNone/>
              <a:defRPr sz="757" b="1"/>
            </a:lvl7pPr>
            <a:lvl8pPr marL="1513469" indent="0">
              <a:buNone/>
              <a:defRPr sz="757" b="1"/>
            </a:lvl8pPr>
            <a:lvl9pPr marL="1729679" indent="0">
              <a:buNone/>
              <a:defRPr sz="757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88290" y="1029038"/>
            <a:ext cx="2547563" cy="1869545"/>
          </a:xfrm>
        </p:spPr>
        <p:txBody>
          <a:bodyPr/>
          <a:lstStyle>
            <a:lvl1pPr>
              <a:defRPr sz="1135"/>
            </a:lvl1pPr>
            <a:lvl2pPr>
              <a:defRPr sz="946"/>
            </a:lvl2pPr>
            <a:lvl3pPr>
              <a:defRPr sz="851"/>
            </a:lvl3pPr>
            <a:lvl4pPr>
              <a:defRPr sz="757"/>
            </a:lvl4pPr>
            <a:lvl5pPr>
              <a:defRPr sz="757"/>
            </a:lvl5pPr>
            <a:lvl6pPr>
              <a:defRPr sz="757"/>
            </a:lvl6pPr>
            <a:lvl7pPr>
              <a:defRPr sz="757"/>
            </a:lvl7pPr>
            <a:lvl8pPr>
              <a:defRPr sz="757"/>
            </a:lvl8pPr>
            <a:lvl9pPr>
              <a:defRPr sz="757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2928947" y="726336"/>
            <a:ext cx="2548564" cy="302702"/>
          </a:xfrm>
        </p:spPr>
        <p:txBody>
          <a:bodyPr anchor="b"/>
          <a:lstStyle>
            <a:lvl1pPr marL="0" indent="0">
              <a:buNone/>
              <a:defRPr sz="1135" b="1"/>
            </a:lvl1pPr>
            <a:lvl2pPr marL="216210" indent="0">
              <a:buNone/>
              <a:defRPr sz="946" b="1"/>
            </a:lvl2pPr>
            <a:lvl3pPr marL="432420" indent="0">
              <a:buNone/>
              <a:defRPr sz="851" b="1"/>
            </a:lvl3pPr>
            <a:lvl4pPr marL="648630" indent="0">
              <a:buNone/>
              <a:defRPr sz="757" b="1"/>
            </a:lvl4pPr>
            <a:lvl5pPr marL="864840" indent="0">
              <a:buNone/>
              <a:defRPr sz="757" b="1"/>
            </a:lvl5pPr>
            <a:lvl6pPr marL="1081049" indent="0">
              <a:buNone/>
              <a:defRPr sz="757" b="1"/>
            </a:lvl6pPr>
            <a:lvl7pPr marL="1297259" indent="0">
              <a:buNone/>
              <a:defRPr sz="757" b="1"/>
            </a:lvl7pPr>
            <a:lvl8pPr marL="1513469" indent="0">
              <a:buNone/>
              <a:defRPr sz="757" b="1"/>
            </a:lvl8pPr>
            <a:lvl9pPr marL="1729679" indent="0">
              <a:buNone/>
              <a:defRPr sz="757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2928947" y="1029038"/>
            <a:ext cx="2548564" cy="1869545"/>
          </a:xfrm>
        </p:spPr>
        <p:txBody>
          <a:bodyPr/>
          <a:lstStyle>
            <a:lvl1pPr>
              <a:defRPr sz="1135"/>
            </a:lvl1pPr>
            <a:lvl2pPr>
              <a:defRPr sz="946"/>
            </a:lvl2pPr>
            <a:lvl3pPr>
              <a:defRPr sz="851"/>
            </a:lvl3pPr>
            <a:lvl4pPr>
              <a:defRPr sz="757"/>
            </a:lvl4pPr>
            <a:lvl5pPr>
              <a:defRPr sz="757"/>
            </a:lvl5pPr>
            <a:lvl6pPr>
              <a:defRPr sz="757"/>
            </a:lvl6pPr>
            <a:lvl7pPr>
              <a:defRPr sz="757"/>
            </a:lvl7pPr>
            <a:lvl8pPr>
              <a:defRPr sz="757"/>
            </a:lvl8pPr>
            <a:lvl9pPr>
              <a:defRPr sz="757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32420"/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2420"/>
              <a:t>16.03.2021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3242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32420"/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242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85795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32420"/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2420"/>
              <a:t>16.03.2021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3242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32420"/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242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25023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32420"/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2420"/>
              <a:t>16.03.2021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3242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32420"/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242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999647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8291" y="129193"/>
            <a:ext cx="1896908" cy="549822"/>
          </a:xfrm>
        </p:spPr>
        <p:txBody>
          <a:bodyPr anchor="b"/>
          <a:lstStyle>
            <a:lvl1pPr algn="l">
              <a:defRPr sz="946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54267" y="129194"/>
            <a:ext cx="3223243" cy="2769390"/>
          </a:xfrm>
        </p:spPr>
        <p:txBody>
          <a:bodyPr/>
          <a:lstStyle>
            <a:lvl1pPr>
              <a:defRPr sz="1513"/>
            </a:lvl1pPr>
            <a:lvl2pPr>
              <a:defRPr sz="1324"/>
            </a:lvl2pPr>
            <a:lvl3pPr>
              <a:defRPr sz="1135"/>
            </a:lvl3pPr>
            <a:lvl4pPr>
              <a:defRPr sz="946"/>
            </a:lvl4pPr>
            <a:lvl5pPr>
              <a:defRPr sz="946"/>
            </a:lvl5pPr>
            <a:lvl6pPr>
              <a:defRPr sz="946"/>
            </a:lvl6pPr>
            <a:lvl7pPr>
              <a:defRPr sz="946"/>
            </a:lvl7pPr>
            <a:lvl8pPr>
              <a:defRPr sz="946"/>
            </a:lvl8pPr>
            <a:lvl9pPr>
              <a:defRPr sz="946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88291" y="679016"/>
            <a:ext cx="1896908" cy="2219568"/>
          </a:xfrm>
        </p:spPr>
        <p:txBody>
          <a:bodyPr/>
          <a:lstStyle>
            <a:lvl1pPr marL="0" indent="0">
              <a:buNone/>
              <a:defRPr sz="662"/>
            </a:lvl1pPr>
            <a:lvl2pPr marL="216210" indent="0">
              <a:buNone/>
              <a:defRPr sz="567"/>
            </a:lvl2pPr>
            <a:lvl3pPr marL="432420" indent="0">
              <a:buNone/>
              <a:defRPr sz="473"/>
            </a:lvl3pPr>
            <a:lvl4pPr marL="648630" indent="0">
              <a:buNone/>
              <a:defRPr sz="426"/>
            </a:lvl4pPr>
            <a:lvl5pPr marL="864840" indent="0">
              <a:buNone/>
              <a:defRPr sz="426"/>
            </a:lvl5pPr>
            <a:lvl6pPr marL="1081049" indent="0">
              <a:buNone/>
              <a:defRPr sz="426"/>
            </a:lvl6pPr>
            <a:lvl7pPr marL="1297259" indent="0">
              <a:buNone/>
              <a:defRPr sz="426"/>
            </a:lvl7pPr>
            <a:lvl8pPr marL="1513469" indent="0">
              <a:buNone/>
              <a:defRPr sz="426"/>
            </a:lvl8pPr>
            <a:lvl9pPr marL="1729679" indent="0">
              <a:buNone/>
              <a:defRPr sz="426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32420"/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2420"/>
              <a:t>16.03.2021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3242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32420"/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242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8762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30137" y="2271395"/>
            <a:ext cx="3459480" cy="268151"/>
          </a:xfrm>
        </p:spPr>
        <p:txBody>
          <a:bodyPr anchor="b"/>
          <a:lstStyle>
            <a:lvl1pPr algn="l">
              <a:defRPr sz="946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30137" y="289933"/>
            <a:ext cx="3459480" cy="1946910"/>
          </a:xfrm>
        </p:spPr>
        <p:txBody>
          <a:bodyPr/>
          <a:lstStyle>
            <a:lvl1pPr marL="0" indent="0">
              <a:buNone/>
              <a:defRPr sz="1513"/>
            </a:lvl1pPr>
            <a:lvl2pPr marL="216210" indent="0">
              <a:buNone/>
              <a:defRPr sz="1324"/>
            </a:lvl2pPr>
            <a:lvl3pPr marL="432420" indent="0">
              <a:buNone/>
              <a:defRPr sz="1135"/>
            </a:lvl3pPr>
            <a:lvl4pPr marL="648630" indent="0">
              <a:buNone/>
              <a:defRPr sz="946"/>
            </a:lvl4pPr>
            <a:lvl5pPr marL="864840" indent="0">
              <a:buNone/>
              <a:defRPr sz="946"/>
            </a:lvl5pPr>
            <a:lvl6pPr marL="1081049" indent="0">
              <a:buNone/>
              <a:defRPr sz="946"/>
            </a:lvl6pPr>
            <a:lvl7pPr marL="1297259" indent="0">
              <a:buNone/>
              <a:defRPr sz="946"/>
            </a:lvl7pPr>
            <a:lvl8pPr marL="1513469" indent="0">
              <a:buNone/>
              <a:defRPr sz="946"/>
            </a:lvl8pPr>
            <a:lvl9pPr marL="1729679" indent="0">
              <a:buNone/>
              <a:defRPr sz="946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30137" y="2539546"/>
            <a:ext cx="3459480" cy="380819"/>
          </a:xfrm>
        </p:spPr>
        <p:txBody>
          <a:bodyPr/>
          <a:lstStyle>
            <a:lvl1pPr marL="0" indent="0">
              <a:buNone/>
              <a:defRPr sz="662"/>
            </a:lvl1pPr>
            <a:lvl2pPr marL="216210" indent="0">
              <a:buNone/>
              <a:defRPr sz="567"/>
            </a:lvl2pPr>
            <a:lvl3pPr marL="432420" indent="0">
              <a:buNone/>
              <a:defRPr sz="473"/>
            </a:lvl3pPr>
            <a:lvl4pPr marL="648630" indent="0">
              <a:buNone/>
              <a:defRPr sz="426"/>
            </a:lvl4pPr>
            <a:lvl5pPr marL="864840" indent="0">
              <a:buNone/>
              <a:defRPr sz="426"/>
            </a:lvl5pPr>
            <a:lvl6pPr marL="1081049" indent="0">
              <a:buNone/>
              <a:defRPr sz="426"/>
            </a:lvl6pPr>
            <a:lvl7pPr marL="1297259" indent="0">
              <a:buNone/>
              <a:defRPr sz="426"/>
            </a:lvl7pPr>
            <a:lvl8pPr marL="1513469" indent="0">
              <a:buNone/>
              <a:defRPr sz="426"/>
            </a:lvl8pPr>
            <a:lvl9pPr marL="1729679" indent="0">
              <a:buNone/>
              <a:defRPr sz="426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32420"/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2420"/>
              <a:t>16.03.2021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3242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32420"/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242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649602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32420"/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2420"/>
              <a:t>16.03.2021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3242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32420"/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242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225379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180205" y="129945"/>
            <a:ext cx="1297305" cy="27686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88290" y="129945"/>
            <a:ext cx="3795818" cy="27686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32420"/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2420"/>
              <a:t>16.03.2021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3242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32420"/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242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49509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32435" y="1008007"/>
            <a:ext cx="4900930" cy="69554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64870" y="1838749"/>
            <a:ext cx="4036060" cy="82923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162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324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486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8648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0810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2972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5134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7296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32420"/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2420"/>
              <a:t>16.03.2021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3242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32420"/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242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56907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32420"/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2420"/>
              <a:t>16.03.2021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3242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32420"/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242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356956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5458" y="2085117"/>
            <a:ext cx="4900930" cy="644463"/>
          </a:xfrm>
        </p:spPr>
        <p:txBody>
          <a:bodyPr anchor="t"/>
          <a:lstStyle>
            <a:lvl1pPr algn="l">
              <a:defRPr sz="1892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5458" y="1375306"/>
            <a:ext cx="4900930" cy="709811"/>
          </a:xfrm>
        </p:spPr>
        <p:txBody>
          <a:bodyPr anchor="b"/>
          <a:lstStyle>
            <a:lvl1pPr marL="0" indent="0">
              <a:buNone/>
              <a:defRPr sz="946">
                <a:solidFill>
                  <a:schemeClr val="tx1">
                    <a:tint val="75000"/>
                  </a:schemeClr>
                </a:solidFill>
              </a:defRPr>
            </a:lvl1pPr>
            <a:lvl2pPr marL="216210" indent="0">
              <a:buNone/>
              <a:defRPr sz="851">
                <a:solidFill>
                  <a:schemeClr val="tx1">
                    <a:tint val="75000"/>
                  </a:schemeClr>
                </a:solidFill>
              </a:defRPr>
            </a:lvl2pPr>
            <a:lvl3pPr marL="432420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630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4840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04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25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346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2967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32420"/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2420"/>
              <a:t>16.03.2021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3242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32420"/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242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06952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3/16/2021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88290" y="757132"/>
            <a:ext cx="2546562" cy="2141451"/>
          </a:xfrm>
        </p:spPr>
        <p:txBody>
          <a:bodyPr/>
          <a:lstStyle>
            <a:lvl1pPr>
              <a:defRPr sz="1324"/>
            </a:lvl1pPr>
            <a:lvl2pPr>
              <a:defRPr sz="1135"/>
            </a:lvl2pPr>
            <a:lvl3pPr>
              <a:defRPr sz="946"/>
            </a:lvl3pPr>
            <a:lvl4pPr>
              <a:defRPr sz="851"/>
            </a:lvl4pPr>
            <a:lvl5pPr>
              <a:defRPr sz="851"/>
            </a:lvl5pPr>
            <a:lvl6pPr>
              <a:defRPr sz="851"/>
            </a:lvl6pPr>
            <a:lvl7pPr>
              <a:defRPr sz="851"/>
            </a:lvl7pPr>
            <a:lvl8pPr>
              <a:defRPr sz="851"/>
            </a:lvl8pPr>
            <a:lvl9pPr>
              <a:defRPr sz="851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930948" y="757132"/>
            <a:ext cx="2546562" cy="2141451"/>
          </a:xfrm>
        </p:spPr>
        <p:txBody>
          <a:bodyPr/>
          <a:lstStyle>
            <a:lvl1pPr>
              <a:defRPr sz="1324"/>
            </a:lvl1pPr>
            <a:lvl2pPr>
              <a:defRPr sz="1135"/>
            </a:lvl2pPr>
            <a:lvl3pPr>
              <a:defRPr sz="946"/>
            </a:lvl3pPr>
            <a:lvl4pPr>
              <a:defRPr sz="851"/>
            </a:lvl4pPr>
            <a:lvl5pPr>
              <a:defRPr sz="851"/>
            </a:lvl5pPr>
            <a:lvl6pPr>
              <a:defRPr sz="851"/>
            </a:lvl6pPr>
            <a:lvl7pPr>
              <a:defRPr sz="851"/>
            </a:lvl7pPr>
            <a:lvl8pPr>
              <a:defRPr sz="851"/>
            </a:lvl8pPr>
            <a:lvl9pPr>
              <a:defRPr sz="851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32420"/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2420"/>
              <a:t>16.03.2021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3242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32420"/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242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531878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88290" y="726336"/>
            <a:ext cx="2547563" cy="302702"/>
          </a:xfrm>
        </p:spPr>
        <p:txBody>
          <a:bodyPr anchor="b"/>
          <a:lstStyle>
            <a:lvl1pPr marL="0" indent="0">
              <a:buNone/>
              <a:defRPr sz="1135" b="1"/>
            </a:lvl1pPr>
            <a:lvl2pPr marL="216210" indent="0">
              <a:buNone/>
              <a:defRPr sz="946" b="1"/>
            </a:lvl2pPr>
            <a:lvl3pPr marL="432420" indent="0">
              <a:buNone/>
              <a:defRPr sz="851" b="1"/>
            </a:lvl3pPr>
            <a:lvl4pPr marL="648630" indent="0">
              <a:buNone/>
              <a:defRPr sz="757" b="1"/>
            </a:lvl4pPr>
            <a:lvl5pPr marL="864840" indent="0">
              <a:buNone/>
              <a:defRPr sz="757" b="1"/>
            </a:lvl5pPr>
            <a:lvl6pPr marL="1081049" indent="0">
              <a:buNone/>
              <a:defRPr sz="757" b="1"/>
            </a:lvl6pPr>
            <a:lvl7pPr marL="1297259" indent="0">
              <a:buNone/>
              <a:defRPr sz="757" b="1"/>
            </a:lvl7pPr>
            <a:lvl8pPr marL="1513469" indent="0">
              <a:buNone/>
              <a:defRPr sz="757" b="1"/>
            </a:lvl8pPr>
            <a:lvl9pPr marL="1729679" indent="0">
              <a:buNone/>
              <a:defRPr sz="757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88290" y="1029038"/>
            <a:ext cx="2547563" cy="1869545"/>
          </a:xfrm>
        </p:spPr>
        <p:txBody>
          <a:bodyPr/>
          <a:lstStyle>
            <a:lvl1pPr>
              <a:defRPr sz="1135"/>
            </a:lvl1pPr>
            <a:lvl2pPr>
              <a:defRPr sz="946"/>
            </a:lvl2pPr>
            <a:lvl3pPr>
              <a:defRPr sz="851"/>
            </a:lvl3pPr>
            <a:lvl4pPr>
              <a:defRPr sz="757"/>
            </a:lvl4pPr>
            <a:lvl5pPr>
              <a:defRPr sz="757"/>
            </a:lvl5pPr>
            <a:lvl6pPr>
              <a:defRPr sz="757"/>
            </a:lvl6pPr>
            <a:lvl7pPr>
              <a:defRPr sz="757"/>
            </a:lvl7pPr>
            <a:lvl8pPr>
              <a:defRPr sz="757"/>
            </a:lvl8pPr>
            <a:lvl9pPr>
              <a:defRPr sz="757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2928947" y="726336"/>
            <a:ext cx="2548564" cy="302702"/>
          </a:xfrm>
        </p:spPr>
        <p:txBody>
          <a:bodyPr anchor="b"/>
          <a:lstStyle>
            <a:lvl1pPr marL="0" indent="0">
              <a:buNone/>
              <a:defRPr sz="1135" b="1"/>
            </a:lvl1pPr>
            <a:lvl2pPr marL="216210" indent="0">
              <a:buNone/>
              <a:defRPr sz="946" b="1"/>
            </a:lvl2pPr>
            <a:lvl3pPr marL="432420" indent="0">
              <a:buNone/>
              <a:defRPr sz="851" b="1"/>
            </a:lvl3pPr>
            <a:lvl4pPr marL="648630" indent="0">
              <a:buNone/>
              <a:defRPr sz="757" b="1"/>
            </a:lvl4pPr>
            <a:lvl5pPr marL="864840" indent="0">
              <a:buNone/>
              <a:defRPr sz="757" b="1"/>
            </a:lvl5pPr>
            <a:lvl6pPr marL="1081049" indent="0">
              <a:buNone/>
              <a:defRPr sz="757" b="1"/>
            </a:lvl6pPr>
            <a:lvl7pPr marL="1297259" indent="0">
              <a:buNone/>
              <a:defRPr sz="757" b="1"/>
            </a:lvl7pPr>
            <a:lvl8pPr marL="1513469" indent="0">
              <a:buNone/>
              <a:defRPr sz="757" b="1"/>
            </a:lvl8pPr>
            <a:lvl9pPr marL="1729679" indent="0">
              <a:buNone/>
              <a:defRPr sz="757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2928947" y="1029038"/>
            <a:ext cx="2548564" cy="1869545"/>
          </a:xfrm>
        </p:spPr>
        <p:txBody>
          <a:bodyPr/>
          <a:lstStyle>
            <a:lvl1pPr>
              <a:defRPr sz="1135"/>
            </a:lvl1pPr>
            <a:lvl2pPr>
              <a:defRPr sz="946"/>
            </a:lvl2pPr>
            <a:lvl3pPr>
              <a:defRPr sz="851"/>
            </a:lvl3pPr>
            <a:lvl4pPr>
              <a:defRPr sz="757"/>
            </a:lvl4pPr>
            <a:lvl5pPr>
              <a:defRPr sz="757"/>
            </a:lvl5pPr>
            <a:lvl6pPr>
              <a:defRPr sz="757"/>
            </a:lvl6pPr>
            <a:lvl7pPr>
              <a:defRPr sz="757"/>
            </a:lvl7pPr>
            <a:lvl8pPr>
              <a:defRPr sz="757"/>
            </a:lvl8pPr>
            <a:lvl9pPr>
              <a:defRPr sz="757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32420"/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2420"/>
              <a:t>16.03.2021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3242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32420"/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242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701536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32420"/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2420"/>
              <a:t>16.03.2021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3242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32420"/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242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77690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32420"/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2420"/>
              <a:t>16.03.2021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3242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32420"/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242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86758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8291" y="129193"/>
            <a:ext cx="1896908" cy="549822"/>
          </a:xfrm>
        </p:spPr>
        <p:txBody>
          <a:bodyPr anchor="b"/>
          <a:lstStyle>
            <a:lvl1pPr algn="l">
              <a:defRPr sz="946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54267" y="129194"/>
            <a:ext cx="3223243" cy="2769390"/>
          </a:xfrm>
        </p:spPr>
        <p:txBody>
          <a:bodyPr/>
          <a:lstStyle>
            <a:lvl1pPr>
              <a:defRPr sz="1513"/>
            </a:lvl1pPr>
            <a:lvl2pPr>
              <a:defRPr sz="1324"/>
            </a:lvl2pPr>
            <a:lvl3pPr>
              <a:defRPr sz="1135"/>
            </a:lvl3pPr>
            <a:lvl4pPr>
              <a:defRPr sz="946"/>
            </a:lvl4pPr>
            <a:lvl5pPr>
              <a:defRPr sz="946"/>
            </a:lvl5pPr>
            <a:lvl6pPr>
              <a:defRPr sz="946"/>
            </a:lvl6pPr>
            <a:lvl7pPr>
              <a:defRPr sz="946"/>
            </a:lvl7pPr>
            <a:lvl8pPr>
              <a:defRPr sz="946"/>
            </a:lvl8pPr>
            <a:lvl9pPr>
              <a:defRPr sz="946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88291" y="679016"/>
            <a:ext cx="1896908" cy="2219568"/>
          </a:xfrm>
        </p:spPr>
        <p:txBody>
          <a:bodyPr/>
          <a:lstStyle>
            <a:lvl1pPr marL="0" indent="0">
              <a:buNone/>
              <a:defRPr sz="662"/>
            </a:lvl1pPr>
            <a:lvl2pPr marL="216210" indent="0">
              <a:buNone/>
              <a:defRPr sz="567"/>
            </a:lvl2pPr>
            <a:lvl3pPr marL="432420" indent="0">
              <a:buNone/>
              <a:defRPr sz="473"/>
            </a:lvl3pPr>
            <a:lvl4pPr marL="648630" indent="0">
              <a:buNone/>
              <a:defRPr sz="426"/>
            </a:lvl4pPr>
            <a:lvl5pPr marL="864840" indent="0">
              <a:buNone/>
              <a:defRPr sz="426"/>
            </a:lvl5pPr>
            <a:lvl6pPr marL="1081049" indent="0">
              <a:buNone/>
              <a:defRPr sz="426"/>
            </a:lvl6pPr>
            <a:lvl7pPr marL="1297259" indent="0">
              <a:buNone/>
              <a:defRPr sz="426"/>
            </a:lvl7pPr>
            <a:lvl8pPr marL="1513469" indent="0">
              <a:buNone/>
              <a:defRPr sz="426"/>
            </a:lvl8pPr>
            <a:lvl9pPr marL="1729679" indent="0">
              <a:buNone/>
              <a:defRPr sz="426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32420"/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2420"/>
              <a:t>16.03.2021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3242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32420"/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242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497874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30137" y="2271395"/>
            <a:ext cx="3459480" cy="268151"/>
          </a:xfrm>
        </p:spPr>
        <p:txBody>
          <a:bodyPr anchor="b"/>
          <a:lstStyle>
            <a:lvl1pPr algn="l">
              <a:defRPr sz="946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30137" y="289933"/>
            <a:ext cx="3459480" cy="1946910"/>
          </a:xfrm>
        </p:spPr>
        <p:txBody>
          <a:bodyPr/>
          <a:lstStyle>
            <a:lvl1pPr marL="0" indent="0">
              <a:buNone/>
              <a:defRPr sz="1513"/>
            </a:lvl1pPr>
            <a:lvl2pPr marL="216210" indent="0">
              <a:buNone/>
              <a:defRPr sz="1324"/>
            </a:lvl2pPr>
            <a:lvl3pPr marL="432420" indent="0">
              <a:buNone/>
              <a:defRPr sz="1135"/>
            </a:lvl3pPr>
            <a:lvl4pPr marL="648630" indent="0">
              <a:buNone/>
              <a:defRPr sz="946"/>
            </a:lvl4pPr>
            <a:lvl5pPr marL="864840" indent="0">
              <a:buNone/>
              <a:defRPr sz="946"/>
            </a:lvl5pPr>
            <a:lvl6pPr marL="1081049" indent="0">
              <a:buNone/>
              <a:defRPr sz="946"/>
            </a:lvl6pPr>
            <a:lvl7pPr marL="1297259" indent="0">
              <a:buNone/>
              <a:defRPr sz="946"/>
            </a:lvl7pPr>
            <a:lvl8pPr marL="1513469" indent="0">
              <a:buNone/>
              <a:defRPr sz="946"/>
            </a:lvl8pPr>
            <a:lvl9pPr marL="1729679" indent="0">
              <a:buNone/>
              <a:defRPr sz="946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30137" y="2539546"/>
            <a:ext cx="3459480" cy="380819"/>
          </a:xfrm>
        </p:spPr>
        <p:txBody>
          <a:bodyPr/>
          <a:lstStyle>
            <a:lvl1pPr marL="0" indent="0">
              <a:buNone/>
              <a:defRPr sz="662"/>
            </a:lvl1pPr>
            <a:lvl2pPr marL="216210" indent="0">
              <a:buNone/>
              <a:defRPr sz="567"/>
            </a:lvl2pPr>
            <a:lvl3pPr marL="432420" indent="0">
              <a:buNone/>
              <a:defRPr sz="473"/>
            </a:lvl3pPr>
            <a:lvl4pPr marL="648630" indent="0">
              <a:buNone/>
              <a:defRPr sz="426"/>
            </a:lvl4pPr>
            <a:lvl5pPr marL="864840" indent="0">
              <a:buNone/>
              <a:defRPr sz="426"/>
            </a:lvl5pPr>
            <a:lvl6pPr marL="1081049" indent="0">
              <a:buNone/>
              <a:defRPr sz="426"/>
            </a:lvl6pPr>
            <a:lvl7pPr marL="1297259" indent="0">
              <a:buNone/>
              <a:defRPr sz="426"/>
            </a:lvl7pPr>
            <a:lvl8pPr marL="1513469" indent="0">
              <a:buNone/>
              <a:defRPr sz="426"/>
            </a:lvl8pPr>
            <a:lvl9pPr marL="1729679" indent="0">
              <a:buNone/>
              <a:defRPr sz="426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32420"/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2420"/>
              <a:t>16.03.2021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3242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32420"/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242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681847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32420"/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2420"/>
              <a:t>16.03.2021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3242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32420"/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242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502017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180205" y="129945"/>
            <a:ext cx="1297305" cy="27686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88290" y="129945"/>
            <a:ext cx="3795818" cy="27686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32420"/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2420"/>
              <a:t>16.03.2021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3242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32420"/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242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27256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3/16/2021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3/16/2021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3/16/2021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32435" y="1008007"/>
            <a:ext cx="4900930" cy="69554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64870" y="1838749"/>
            <a:ext cx="4036060" cy="82923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162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324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486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8648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0810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2972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5134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7296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32420"/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2420"/>
              <a:t>16.03.2021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3242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32420"/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242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70648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32420"/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2420"/>
              <a:t>16.03.2021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3242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32420"/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242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93949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5458" y="2085117"/>
            <a:ext cx="4900930" cy="644463"/>
          </a:xfrm>
        </p:spPr>
        <p:txBody>
          <a:bodyPr anchor="t"/>
          <a:lstStyle>
            <a:lvl1pPr algn="l">
              <a:defRPr sz="1892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5458" y="1375306"/>
            <a:ext cx="4900930" cy="709811"/>
          </a:xfrm>
        </p:spPr>
        <p:txBody>
          <a:bodyPr anchor="b"/>
          <a:lstStyle>
            <a:lvl1pPr marL="0" indent="0">
              <a:buNone/>
              <a:defRPr sz="946">
                <a:solidFill>
                  <a:schemeClr val="tx1">
                    <a:tint val="75000"/>
                  </a:schemeClr>
                </a:solidFill>
              </a:defRPr>
            </a:lvl1pPr>
            <a:lvl2pPr marL="216210" indent="0">
              <a:buNone/>
              <a:defRPr sz="851">
                <a:solidFill>
                  <a:schemeClr val="tx1">
                    <a:tint val="75000"/>
                  </a:schemeClr>
                </a:solidFill>
              </a:defRPr>
            </a:lvl2pPr>
            <a:lvl3pPr marL="432420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630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4840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04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25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346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2967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32420"/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2420"/>
              <a:t>16.03.2021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3242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32420"/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242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8432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88290" y="757132"/>
            <a:ext cx="2546562" cy="2141451"/>
          </a:xfrm>
        </p:spPr>
        <p:txBody>
          <a:bodyPr/>
          <a:lstStyle>
            <a:lvl1pPr>
              <a:defRPr sz="1324"/>
            </a:lvl1pPr>
            <a:lvl2pPr>
              <a:defRPr sz="1135"/>
            </a:lvl2pPr>
            <a:lvl3pPr>
              <a:defRPr sz="946"/>
            </a:lvl3pPr>
            <a:lvl4pPr>
              <a:defRPr sz="851"/>
            </a:lvl4pPr>
            <a:lvl5pPr>
              <a:defRPr sz="851"/>
            </a:lvl5pPr>
            <a:lvl6pPr>
              <a:defRPr sz="851"/>
            </a:lvl6pPr>
            <a:lvl7pPr>
              <a:defRPr sz="851"/>
            </a:lvl7pPr>
            <a:lvl8pPr>
              <a:defRPr sz="851"/>
            </a:lvl8pPr>
            <a:lvl9pPr>
              <a:defRPr sz="851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930948" y="757132"/>
            <a:ext cx="2546562" cy="2141451"/>
          </a:xfrm>
        </p:spPr>
        <p:txBody>
          <a:bodyPr/>
          <a:lstStyle>
            <a:lvl1pPr>
              <a:defRPr sz="1324"/>
            </a:lvl1pPr>
            <a:lvl2pPr>
              <a:defRPr sz="1135"/>
            </a:lvl2pPr>
            <a:lvl3pPr>
              <a:defRPr sz="946"/>
            </a:lvl3pPr>
            <a:lvl4pPr>
              <a:defRPr sz="851"/>
            </a:lvl4pPr>
            <a:lvl5pPr>
              <a:defRPr sz="851"/>
            </a:lvl5pPr>
            <a:lvl6pPr>
              <a:defRPr sz="851"/>
            </a:lvl6pPr>
            <a:lvl7pPr>
              <a:defRPr sz="851"/>
            </a:lvl7pPr>
            <a:lvl8pPr>
              <a:defRPr sz="851"/>
            </a:lvl8pPr>
            <a:lvl9pPr>
              <a:defRPr sz="851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32420"/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2420"/>
              <a:t>16.03.2021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3242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32420"/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242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57830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15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15278" y="1083504"/>
            <a:ext cx="4935243" cy="14249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3/16/2021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8290" y="129945"/>
            <a:ext cx="5189220" cy="5408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88290" y="757132"/>
            <a:ext cx="5189220" cy="21414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288290" y="3007496"/>
            <a:ext cx="1345353" cy="1727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56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32420"/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2420"/>
              <a:t>16.03.2021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1969982" y="3007496"/>
            <a:ext cx="1825837" cy="1727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56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3242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132157" y="3007496"/>
            <a:ext cx="1345353" cy="1727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56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32420"/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242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029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</p:sldLayoutIdLst>
  <p:txStyles>
    <p:titleStyle>
      <a:lvl1pPr algn="ctr" defTabSz="432420" rtl="0" eaLnBrk="1" latinLnBrk="0" hangingPunct="1">
        <a:spcBef>
          <a:spcPct val="0"/>
        </a:spcBef>
        <a:buNone/>
        <a:defRPr sz="208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62157" indent="-162157" algn="l" defTabSz="432420" rtl="0" eaLnBrk="1" latinLnBrk="0" hangingPunct="1">
        <a:spcBef>
          <a:spcPct val="20000"/>
        </a:spcBef>
        <a:buFont typeface="Arial" pitchFamily="34" charset="0"/>
        <a:buChar char="•"/>
        <a:defRPr sz="1513" kern="1200">
          <a:solidFill>
            <a:schemeClr val="tx1"/>
          </a:solidFill>
          <a:latin typeface="+mn-lt"/>
          <a:ea typeface="+mn-ea"/>
          <a:cs typeface="+mn-cs"/>
        </a:defRPr>
      </a:lvl1pPr>
      <a:lvl2pPr marL="351341" indent="-135131" algn="l" defTabSz="432420" rtl="0" eaLnBrk="1" latinLnBrk="0" hangingPunct="1">
        <a:spcBef>
          <a:spcPct val="20000"/>
        </a:spcBef>
        <a:buFont typeface="Arial" pitchFamily="34" charset="0"/>
        <a:buChar char="–"/>
        <a:defRPr sz="1324" kern="1200">
          <a:solidFill>
            <a:schemeClr val="tx1"/>
          </a:solidFill>
          <a:latin typeface="+mn-lt"/>
          <a:ea typeface="+mn-ea"/>
          <a:cs typeface="+mn-cs"/>
        </a:defRPr>
      </a:lvl2pPr>
      <a:lvl3pPr marL="540525" indent="-108105" algn="l" defTabSz="432420" rtl="0" eaLnBrk="1" latinLnBrk="0" hangingPunct="1">
        <a:spcBef>
          <a:spcPct val="20000"/>
        </a:spcBef>
        <a:buFont typeface="Arial" pitchFamily="34" charset="0"/>
        <a:buChar char="•"/>
        <a:defRPr sz="1135" kern="1200">
          <a:solidFill>
            <a:schemeClr val="tx1"/>
          </a:solidFill>
          <a:latin typeface="+mn-lt"/>
          <a:ea typeface="+mn-ea"/>
          <a:cs typeface="+mn-cs"/>
        </a:defRPr>
      </a:lvl3pPr>
      <a:lvl4pPr marL="756735" indent="-108105" algn="l" defTabSz="432420" rtl="0" eaLnBrk="1" latinLnBrk="0" hangingPunct="1">
        <a:spcBef>
          <a:spcPct val="20000"/>
        </a:spcBef>
        <a:buFont typeface="Arial" pitchFamily="34" charset="0"/>
        <a:buChar char="–"/>
        <a:defRPr sz="946" kern="1200">
          <a:solidFill>
            <a:schemeClr val="tx1"/>
          </a:solidFill>
          <a:latin typeface="+mn-lt"/>
          <a:ea typeface="+mn-ea"/>
          <a:cs typeface="+mn-cs"/>
        </a:defRPr>
      </a:lvl4pPr>
      <a:lvl5pPr marL="972944" indent="-108105" algn="l" defTabSz="432420" rtl="0" eaLnBrk="1" latinLnBrk="0" hangingPunct="1">
        <a:spcBef>
          <a:spcPct val="20000"/>
        </a:spcBef>
        <a:buFont typeface="Arial" pitchFamily="34" charset="0"/>
        <a:buChar char="»"/>
        <a:defRPr sz="946" kern="1200">
          <a:solidFill>
            <a:schemeClr val="tx1"/>
          </a:solidFill>
          <a:latin typeface="+mn-lt"/>
          <a:ea typeface="+mn-ea"/>
          <a:cs typeface="+mn-cs"/>
        </a:defRPr>
      </a:lvl5pPr>
      <a:lvl6pPr marL="1189154" indent="-108105" algn="l" defTabSz="432420" rtl="0" eaLnBrk="1" latinLnBrk="0" hangingPunct="1">
        <a:spcBef>
          <a:spcPct val="20000"/>
        </a:spcBef>
        <a:buFont typeface="Arial" pitchFamily="34" charset="0"/>
        <a:buChar char="•"/>
        <a:defRPr sz="946" kern="1200">
          <a:solidFill>
            <a:schemeClr val="tx1"/>
          </a:solidFill>
          <a:latin typeface="+mn-lt"/>
          <a:ea typeface="+mn-ea"/>
          <a:cs typeface="+mn-cs"/>
        </a:defRPr>
      </a:lvl6pPr>
      <a:lvl7pPr marL="1405364" indent="-108105" algn="l" defTabSz="432420" rtl="0" eaLnBrk="1" latinLnBrk="0" hangingPunct="1">
        <a:spcBef>
          <a:spcPct val="20000"/>
        </a:spcBef>
        <a:buFont typeface="Arial" pitchFamily="34" charset="0"/>
        <a:buChar char="•"/>
        <a:defRPr sz="946" kern="1200">
          <a:solidFill>
            <a:schemeClr val="tx1"/>
          </a:solidFill>
          <a:latin typeface="+mn-lt"/>
          <a:ea typeface="+mn-ea"/>
          <a:cs typeface="+mn-cs"/>
        </a:defRPr>
      </a:lvl7pPr>
      <a:lvl8pPr marL="1621574" indent="-108105" algn="l" defTabSz="432420" rtl="0" eaLnBrk="1" latinLnBrk="0" hangingPunct="1">
        <a:spcBef>
          <a:spcPct val="20000"/>
        </a:spcBef>
        <a:buFont typeface="Arial" pitchFamily="34" charset="0"/>
        <a:buChar char="•"/>
        <a:defRPr sz="946" kern="1200">
          <a:solidFill>
            <a:schemeClr val="tx1"/>
          </a:solidFill>
          <a:latin typeface="+mn-lt"/>
          <a:ea typeface="+mn-ea"/>
          <a:cs typeface="+mn-cs"/>
        </a:defRPr>
      </a:lvl8pPr>
      <a:lvl9pPr marL="1837784" indent="-108105" algn="l" defTabSz="432420" rtl="0" eaLnBrk="1" latinLnBrk="0" hangingPunct="1">
        <a:spcBef>
          <a:spcPct val="20000"/>
        </a:spcBef>
        <a:buFont typeface="Arial" pitchFamily="34" charset="0"/>
        <a:buChar char="•"/>
        <a:defRPr sz="94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432420" rtl="0" eaLnBrk="1" latinLnBrk="0" hangingPunct="1">
        <a:defRPr sz="851" kern="1200">
          <a:solidFill>
            <a:schemeClr val="tx1"/>
          </a:solidFill>
          <a:latin typeface="+mn-lt"/>
          <a:ea typeface="+mn-ea"/>
          <a:cs typeface="+mn-cs"/>
        </a:defRPr>
      </a:lvl1pPr>
      <a:lvl2pPr marL="216210" algn="l" defTabSz="432420" rtl="0" eaLnBrk="1" latinLnBrk="0" hangingPunct="1">
        <a:defRPr sz="851" kern="1200">
          <a:solidFill>
            <a:schemeClr val="tx1"/>
          </a:solidFill>
          <a:latin typeface="+mn-lt"/>
          <a:ea typeface="+mn-ea"/>
          <a:cs typeface="+mn-cs"/>
        </a:defRPr>
      </a:lvl2pPr>
      <a:lvl3pPr marL="432420" algn="l" defTabSz="432420" rtl="0" eaLnBrk="1" latinLnBrk="0" hangingPunct="1">
        <a:defRPr sz="851" kern="1200">
          <a:solidFill>
            <a:schemeClr val="tx1"/>
          </a:solidFill>
          <a:latin typeface="+mn-lt"/>
          <a:ea typeface="+mn-ea"/>
          <a:cs typeface="+mn-cs"/>
        </a:defRPr>
      </a:lvl3pPr>
      <a:lvl4pPr marL="648630" algn="l" defTabSz="432420" rtl="0" eaLnBrk="1" latinLnBrk="0" hangingPunct="1">
        <a:defRPr sz="851" kern="1200">
          <a:solidFill>
            <a:schemeClr val="tx1"/>
          </a:solidFill>
          <a:latin typeface="+mn-lt"/>
          <a:ea typeface="+mn-ea"/>
          <a:cs typeface="+mn-cs"/>
        </a:defRPr>
      </a:lvl4pPr>
      <a:lvl5pPr marL="864840" algn="l" defTabSz="432420" rtl="0" eaLnBrk="1" latinLnBrk="0" hangingPunct="1">
        <a:defRPr sz="851" kern="1200">
          <a:solidFill>
            <a:schemeClr val="tx1"/>
          </a:solidFill>
          <a:latin typeface="+mn-lt"/>
          <a:ea typeface="+mn-ea"/>
          <a:cs typeface="+mn-cs"/>
        </a:defRPr>
      </a:lvl5pPr>
      <a:lvl6pPr marL="1081049" algn="l" defTabSz="432420" rtl="0" eaLnBrk="1" latinLnBrk="0" hangingPunct="1">
        <a:defRPr sz="851" kern="1200">
          <a:solidFill>
            <a:schemeClr val="tx1"/>
          </a:solidFill>
          <a:latin typeface="+mn-lt"/>
          <a:ea typeface="+mn-ea"/>
          <a:cs typeface="+mn-cs"/>
        </a:defRPr>
      </a:lvl6pPr>
      <a:lvl7pPr marL="1297259" algn="l" defTabSz="432420" rtl="0" eaLnBrk="1" latinLnBrk="0" hangingPunct="1">
        <a:defRPr sz="851" kern="1200">
          <a:solidFill>
            <a:schemeClr val="tx1"/>
          </a:solidFill>
          <a:latin typeface="+mn-lt"/>
          <a:ea typeface="+mn-ea"/>
          <a:cs typeface="+mn-cs"/>
        </a:defRPr>
      </a:lvl7pPr>
      <a:lvl8pPr marL="1513469" algn="l" defTabSz="432420" rtl="0" eaLnBrk="1" latinLnBrk="0" hangingPunct="1">
        <a:defRPr sz="851" kern="1200">
          <a:solidFill>
            <a:schemeClr val="tx1"/>
          </a:solidFill>
          <a:latin typeface="+mn-lt"/>
          <a:ea typeface="+mn-ea"/>
          <a:cs typeface="+mn-cs"/>
        </a:defRPr>
      </a:lvl8pPr>
      <a:lvl9pPr marL="1729679" algn="l" defTabSz="432420" rtl="0" eaLnBrk="1" latinLnBrk="0" hangingPunct="1">
        <a:defRPr sz="85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8290" y="129945"/>
            <a:ext cx="5189220" cy="5408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88290" y="757132"/>
            <a:ext cx="5189220" cy="21414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288290" y="3007496"/>
            <a:ext cx="1345353" cy="1727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56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32420"/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2420"/>
              <a:t>16.03.2021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1969982" y="3007496"/>
            <a:ext cx="1825837" cy="1727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56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3242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132157" y="3007496"/>
            <a:ext cx="1345353" cy="1727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56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32420"/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242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57404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txStyles>
    <p:titleStyle>
      <a:lvl1pPr algn="ctr" defTabSz="432420" rtl="0" eaLnBrk="1" latinLnBrk="0" hangingPunct="1">
        <a:spcBef>
          <a:spcPct val="0"/>
        </a:spcBef>
        <a:buNone/>
        <a:defRPr sz="208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62157" indent="-162157" algn="l" defTabSz="432420" rtl="0" eaLnBrk="1" latinLnBrk="0" hangingPunct="1">
        <a:spcBef>
          <a:spcPct val="20000"/>
        </a:spcBef>
        <a:buFont typeface="Arial" pitchFamily="34" charset="0"/>
        <a:buChar char="•"/>
        <a:defRPr sz="1513" kern="1200">
          <a:solidFill>
            <a:schemeClr val="tx1"/>
          </a:solidFill>
          <a:latin typeface="+mn-lt"/>
          <a:ea typeface="+mn-ea"/>
          <a:cs typeface="+mn-cs"/>
        </a:defRPr>
      </a:lvl1pPr>
      <a:lvl2pPr marL="351341" indent="-135131" algn="l" defTabSz="432420" rtl="0" eaLnBrk="1" latinLnBrk="0" hangingPunct="1">
        <a:spcBef>
          <a:spcPct val="20000"/>
        </a:spcBef>
        <a:buFont typeface="Arial" pitchFamily="34" charset="0"/>
        <a:buChar char="–"/>
        <a:defRPr sz="1324" kern="1200">
          <a:solidFill>
            <a:schemeClr val="tx1"/>
          </a:solidFill>
          <a:latin typeface="+mn-lt"/>
          <a:ea typeface="+mn-ea"/>
          <a:cs typeface="+mn-cs"/>
        </a:defRPr>
      </a:lvl2pPr>
      <a:lvl3pPr marL="540525" indent="-108105" algn="l" defTabSz="432420" rtl="0" eaLnBrk="1" latinLnBrk="0" hangingPunct="1">
        <a:spcBef>
          <a:spcPct val="20000"/>
        </a:spcBef>
        <a:buFont typeface="Arial" pitchFamily="34" charset="0"/>
        <a:buChar char="•"/>
        <a:defRPr sz="1135" kern="1200">
          <a:solidFill>
            <a:schemeClr val="tx1"/>
          </a:solidFill>
          <a:latin typeface="+mn-lt"/>
          <a:ea typeface="+mn-ea"/>
          <a:cs typeface="+mn-cs"/>
        </a:defRPr>
      </a:lvl3pPr>
      <a:lvl4pPr marL="756735" indent="-108105" algn="l" defTabSz="432420" rtl="0" eaLnBrk="1" latinLnBrk="0" hangingPunct="1">
        <a:spcBef>
          <a:spcPct val="20000"/>
        </a:spcBef>
        <a:buFont typeface="Arial" pitchFamily="34" charset="0"/>
        <a:buChar char="–"/>
        <a:defRPr sz="946" kern="1200">
          <a:solidFill>
            <a:schemeClr val="tx1"/>
          </a:solidFill>
          <a:latin typeface="+mn-lt"/>
          <a:ea typeface="+mn-ea"/>
          <a:cs typeface="+mn-cs"/>
        </a:defRPr>
      </a:lvl4pPr>
      <a:lvl5pPr marL="972944" indent="-108105" algn="l" defTabSz="432420" rtl="0" eaLnBrk="1" latinLnBrk="0" hangingPunct="1">
        <a:spcBef>
          <a:spcPct val="20000"/>
        </a:spcBef>
        <a:buFont typeface="Arial" pitchFamily="34" charset="0"/>
        <a:buChar char="»"/>
        <a:defRPr sz="946" kern="1200">
          <a:solidFill>
            <a:schemeClr val="tx1"/>
          </a:solidFill>
          <a:latin typeface="+mn-lt"/>
          <a:ea typeface="+mn-ea"/>
          <a:cs typeface="+mn-cs"/>
        </a:defRPr>
      </a:lvl5pPr>
      <a:lvl6pPr marL="1189154" indent="-108105" algn="l" defTabSz="432420" rtl="0" eaLnBrk="1" latinLnBrk="0" hangingPunct="1">
        <a:spcBef>
          <a:spcPct val="20000"/>
        </a:spcBef>
        <a:buFont typeface="Arial" pitchFamily="34" charset="0"/>
        <a:buChar char="•"/>
        <a:defRPr sz="946" kern="1200">
          <a:solidFill>
            <a:schemeClr val="tx1"/>
          </a:solidFill>
          <a:latin typeface="+mn-lt"/>
          <a:ea typeface="+mn-ea"/>
          <a:cs typeface="+mn-cs"/>
        </a:defRPr>
      </a:lvl6pPr>
      <a:lvl7pPr marL="1405364" indent="-108105" algn="l" defTabSz="432420" rtl="0" eaLnBrk="1" latinLnBrk="0" hangingPunct="1">
        <a:spcBef>
          <a:spcPct val="20000"/>
        </a:spcBef>
        <a:buFont typeface="Arial" pitchFamily="34" charset="0"/>
        <a:buChar char="•"/>
        <a:defRPr sz="946" kern="1200">
          <a:solidFill>
            <a:schemeClr val="tx1"/>
          </a:solidFill>
          <a:latin typeface="+mn-lt"/>
          <a:ea typeface="+mn-ea"/>
          <a:cs typeface="+mn-cs"/>
        </a:defRPr>
      </a:lvl7pPr>
      <a:lvl8pPr marL="1621574" indent="-108105" algn="l" defTabSz="432420" rtl="0" eaLnBrk="1" latinLnBrk="0" hangingPunct="1">
        <a:spcBef>
          <a:spcPct val="20000"/>
        </a:spcBef>
        <a:buFont typeface="Arial" pitchFamily="34" charset="0"/>
        <a:buChar char="•"/>
        <a:defRPr sz="946" kern="1200">
          <a:solidFill>
            <a:schemeClr val="tx1"/>
          </a:solidFill>
          <a:latin typeface="+mn-lt"/>
          <a:ea typeface="+mn-ea"/>
          <a:cs typeface="+mn-cs"/>
        </a:defRPr>
      </a:lvl8pPr>
      <a:lvl9pPr marL="1837784" indent="-108105" algn="l" defTabSz="432420" rtl="0" eaLnBrk="1" latinLnBrk="0" hangingPunct="1">
        <a:spcBef>
          <a:spcPct val="20000"/>
        </a:spcBef>
        <a:buFont typeface="Arial" pitchFamily="34" charset="0"/>
        <a:buChar char="•"/>
        <a:defRPr sz="94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432420" rtl="0" eaLnBrk="1" latinLnBrk="0" hangingPunct="1">
        <a:defRPr sz="851" kern="1200">
          <a:solidFill>
            <a:schemeClr val="tx1"/>
          </a:solidFill>
          <a:latin typeface="+mn-lt"/>
          <a:ea typeface="+mn-ea"/>
          <a:cs typeface="+mn-cs"/>
        </a:defRPr>
      </a:lvl1pPr>
      <a:lvl2pPr marL="216210" algn="l" defTabSz="432420" rtl="0" eaLnBrk="1" latinLnBrk="0" hangingPunct="1">
        <a:defRPr sz="851" kern="1200">
          <a:solidFill>
            <a:schemeClr val="tx1"/>
          </a:solidFill>
          <a:latin typeface="+mn-lt"/>
          <a:ea typeface="+mn-ea"/>
          <a:cs typeface="+mn-cs"/>
        </a:defRPr>
      </a:lvl2pPr>
      <a:lvl3pPr marL="432420" algn="l" defTabSz="432420" rtl="0" eaLnBrk="1" latinLnBrk="0" hangingPunct="1">
        <a:defRPr sz="851" kern="1200">
          <a:solidFill>
            <a:schemeClr val="tx1"/>
          </a:solidFill>
          <a:latin typeface="+mn-lt"/>
          <a:ea typeface="+mn-ea"/>
          <a:cs typeface="+mn-cs"/>
        </a:defRPr>
      </a:lvl3pPr>
      <a:lvl4pPr marL="648630" algn="l" defTabSz="432420" rtl="0" eaLnBrk="1" latinLnBrk="0" hangingPunct="1">
        <a:defRPr sz="851" kern="1200">
          <a:solidFill>
            <a:schemeClr val="tx1"/>
          </a:solidFill>
          <a:latin typeface="+mn-lt"/>
          <a:ea typeface="+mn-ea"/>
          <a:cs typeface="+mn-cs"/>
        </a:defRPr>
      </a:lvl4pPr>
      <a:lvl5pPr marL="864840" algn="l" defTabSz="432420" rtl="0" eaLnBrk="1" latinLnBrk="0" hangingPunct="1">
        <a:defRPr sz="851" kern="1200">
          <a:solidFill>
            <a:schemeClr val="tx1"/>
          </a:solidFill>
          <a:latin typeface="+mn-lt"/>
          <a:ea typeface="+mn-ea"/>
          <a:cs typeface="+mn-cs"/>
        </a:defRPr>
      </a:lvl5pPr>
      <a:lvl6pPr marL="1081049" algn="l" defTabSz="432420" rtl="0" eaLnBrk="1" latinLnBrk="0" hangingPunct="1">
        <a:defRPr sz="851" kern="1200">
          <a:solidFill>
            <a:schemeClr val="tx1"/>
          </a:solidFill>
          <a:latin typeface="+mn-lt"/>
          <a:ea typeface="+mn-ea"/>
          <a:cs typeface="+mn-cs"/>
        </a:defRPr>
      </a:lvl6pPr>
      <a:lvl7pPr marL="1297259" algn="l" defTabSz="432420" rtl="0" eaLnBrk="1" latinLnBrk="0" hangingPunct="1">
        <a:defRPr sz="851" kern="1200">
          <a:solidFill>
            <a:schemeClr val="tx1"/>
          </a:solidFill>
          <a:latin typeface="+mn-lt"/>
          <a:ea typeface="+mn-ea"/>
          <a:cs typeface="+mn-cs"/>
        </a:defRPr>
      </a:lvl7pPr>
      <a:lvl8pPr marL="1513469" algn="l" defTabSz="432420" rtl="0" eaLnBrk="1" latinLnBrk="0" hangingPunct="1">
        <a:defRPr sz="851" kern="1200">
          <a:solidFill>
            <a:schemeClr val="tx1"/>
          </a:solidFill>
          <a:latin typeface="+mn-lt"/>
          <a:ea typeface="+mn-ea"/>
          <a:cs typeface="+mn-cs"/>
        </a:defRPr>
      </a:lvl8pPr>
      <a:lvl9pPr marL="1729679" algn="l" defTabSz="432420" rtl="0" eaLnBrk="1" latinLnBrk="0" hangingPunct="1">
        <a:defRPr sz="85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5757267" cy="10205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9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68755" y="228029"/>
            <a:ext cx="3361945" cy="537640"/>
          </a:xfrm>
          <a:prstGeom prst="rect">
            <a:avLst/>
          </a:prstGeom>
        </p:spPr>
        <p:txBody>
          <a:bodyPr vert="horz" wrap="square" lIns="0" tIns="14597" rIns="0" bIns="0" rtlCol="0" anchor="ctr">
            <a:spAutoFit/>
          </a:bodyPr>
          <a:lstStyle/>
          <a:p>
            <a:pPr marL="12693" algn="ctr">
              <a:spcBef>
                <a:spcPts val="114"/>
              </a:spcBef>
            </a:pPr>
            <a:r>
              <a:rPr lang="ru-RU" sz="3398" spc="-5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398" spc="-5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Русский</a:t>
            </a:r>
            <a:r>
              <a:rPr sz="3398" spc="-55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398" spc="10" dirty="0">
                <a:latin typeface="Arial" panose="020B0604020202020204" pitchFamily="34" charset="0"/>
                <a:cs typeface="Arial" panose="020B0604020202020204" pitchFamily="34" charset="0"/>
              </a:rPr>
              <a:t>язык</a:t>
            </a:r>
            <a:endParaRPr sz="3398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42012" y="1195133"/>
            <a:ext cx="344001" cy="675944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9"/>
          </a:p>
        </p:txBody>
      </p:sp>
      <p:grpSp>
        <p:nvGrpSpPr>
          <p:cNvPr id="10" name="object 10"/>
          <p:cNvGrpSpPr/>
          <p:nvPr/>
        </p:nvGrpSpPr>
        <p:grpSpPr>
          <a:xfrm>
            <a:off x="4685877" y="213558"/>
            <a:ext cx="634055" cy="634055"/>
            <a:chOff x="4686759" y="212868"/>
            <a:chExt cx="634365" cy="634365"/>
          </a:xfrm>
        </p:grpSpPr>
        <p:sp>
          <p:nvSpPr>
            <p:cNvPr id="11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12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4923208" y="249697"/>
            <a:ext cx="173270" cy="362142"/>
          </a:xfrm>
          <a:prstGeom prst="rect">
            <a:avLst/>
          </a:prstGeom>
        </p:spPr>
        <p:txBody>
          <a:bodyPr vert="horz" wrap="square" lIns="0" tIns="15867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ru-RU" sz="2249" b="1" spc="10" dirty="0">
                <a:solidFill>
                  <a:srgbClr val="FFFFFF"/>
                </a:solidFill>
                <a:latin typeface="Arial"/>
                <a:cs typeface="Arial"/>
              </a:rPr>
              <a:t>5</a:t>
            </a:r>
            <a:endParaRPr sz="2249" dirty="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797359" y="542482"/>
            <a:ext cx="439205" cy="212232"/>
          </a:xfrm>
          <a:prstGeom prst="rect">
            <a:avLst/>
          </a:prstGeom>
        </p:spPr>
        <p:txBody>
          <a:bodyPr vert="horz" wrap="square" lIns="0" tIns="12059" rIns="0" bIns="0" rtlCol="0">
            <a:spAutoFit/>
          </a:bodyPr>
          <a:lstStyle/>
          <a:p>
            <a:pPr>
              <a:spcBef>
                <a:spcPts val="95"/>
              </a:spcBef>
            </a:pPr>
            <a:r>
              <a:rPr sz="1300" spc="5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300" spc="-5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1300">
              <a:latin typeface="Arial"/>
              <a:cs typeface="Arial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347773" y="289663"/>
            <a:ext cx="467131" cy="466497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</p:grpSp>
      <p:sp>
        <p:nvSpPr>
          <p:cNvPr id="27" name="object 5"/>
          <p:cNvSpPr/>
          <p:nvPr/>
        </p:nvSpPr>
        <p:spPr>
          <a:xfrm>
            <a:off x="142012" y="2092582"/>
            <a:ext cx="344001" cy="675944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lIns="0" tIns="0" rIns="0" bIns="0" rtlCol="0"/>
          <a:lstStyle/>
          <a:p>
            <a:endParaRPr sz="1799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534130" y="1913685"/>
            <a:ext cx="44960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</a:p>
        </p:txBody>
      </p:sp>
      <p:sp>
        <p:nvSpPr>
          <p:cNvPr id="8" name="AutoShape 2" descr="обои : небо, Синий фон, Зима, Макрос, филиал, мороз, Замораживание, Хлопья  снега, Дерево, Погода, время года 3840x2160 - rehctawatcher - 255751 -  красивые картинки - WallHer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2" descr="Отдаем ребенка в спортивную секцию | NORMA.UZ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4" descr="Отдаем ребенка в спортивную секцию | NORMA.UZ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9" name="AutoShape 2" descr="Орден Амира Темура — Википедия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8" name="TextBox 27"/>
          <p:cNvSpPr txBox="1"/>
          <p:nvPr/>
        </p:nvSpPr>
        <p:spPr>
          <a:xfrm>
            <a:off x="673100" y="1261585"/>
            <a:ext cx="27432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Тема: Глагол </a:t>
            </a:r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2 урок)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BDBC94B1-E070-4636-9B69-341C4DA8777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3440" y="1261585"/>
            <a:ext cx="1473521" cy="158710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534860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/>
              <a:t>Упражнение 9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0752" y="631825"/>
            <a:ext cx="5164295" cy="2123658"/>
          </a:xfrm>
        </p:spPr>
        <p:txBody>
          <a:bodyPr/>
          <a:lstStyle/>
          <a:p>
            <a:r>
              <a:rPr lang="ru-RU" dirty="0" smtClean="0"/>
              <a:t>Запишите </a:t>
            </a:r>
            <a:r>
              <a:rPr lang="ru-RU" dirty="0"/>
              <a:t>пословицы. Правильно </a:t>
            </a:r>
            <a:r>
              <a:rPr lang="ru-RU" dirty="0" smtClean="0"/>
              <a:t>напишите </a:t>
            </a:r>
            <a:r>
              <a:rPr lang="ru-RU" dirty="0"/>
              <a:t>частицу не с глаголами. Объясните смысл пословиц.</a:t>
            </a:r>
          </a:p>
          <a:p>
            <a:endParaRPr lang="ru-RU" dirty="0"/>
          </a:p>
          <a:p>
            <a:r>
              <a:rPr lang="ru-RU" sz="1600" dirty="0"/>
              <a:t>1</a:t>
            </a:r>
            <a:r>
              <a:rPr lang="ru-RU" sz="1800" dirty="0"/>
              <a:t>) Кто сегодня обманет, тому завтра (не) поверят. 2) Кто в Москве (не) бывал, красоты (не) видал. 3) Смелого да умелого и страх (не) возьмёт, и враг (не) побьёт. 4) (Не) </a:t>
            </a:r>
            <a:r>
              <a:rPr lang="ru-RU" sz="1800" dirty="0" smtClean="0"/>
              <a:t>угадаешь</a:t>
            </a:r>
            <a:r>
              <a:rPr lang="ru-RU" sz="1800" dirty="0"/>
              <a:t>, где </a:t>
            </a:r>
            <a:r>
              <a:rPr lang="ru-RU" sz="1800" dirty="0" smtClean="0"/>
              <a:t>найдёшь</a:t>
            </a:r>
            <a:r>
              <a:rPr lang="ru-RU" sz="1800" dirty="0"/>
              <a:t>, где </a:t>
            </a:r>
            <a:r>
              <a:rPr lang="ru-RU" sz="1800" dirty="0" smtClean="0"/>
              <a:t>потеряешь</a:t>
            </a:r>
            <a:r>
              <a:rPr lang="ru-RU" sz="1800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96654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Упражнение 9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0752" y="631825"/>
            <a:ext cx="5164295" cy="2123658"/>
          </a:xfrm>
        </p:spPr>
        <p:txBody>
          <a:bodyPr/>
          <a:lstStyle/>
          <a:p>
            <a:r>
              <a:rPr lang="ru-RU" dirty="0" smtClean="0"/>
              <a:t>Запишите </a:t>
            </a:r>
            <a:r>
              <a:rPr lang="ru-RU" dirty="0"/>
              <a:t>пословицы. Правильно </a:t>
            </a:r>
            <a:r>
              <a:rPr lang="ru-RU" dirty="0" smtClean="0"/>
              <a:t>напишите </a:t>
            </a:r>
            <a:r>
              <a:rPr lang="ru-RU" dirty="0"/>
              <a:t>частицу не с глаголами. Объясните смысл пословиц.</a:t>
            </a:r>
          </a:p>
          <a:p>
            <a:endParaRPr lang="ru-RU" dirty="0"/>
          </a:p>
          <a:p>
            <a:r>
              <a:rPr lang="ru-RU" sz="1600" dirty="0"/>
              <a:t>1</a:t>
            </a:r>
            <a:r>
              <a:rPr lang="ru-RU" sz="1800" dirty="0"/>
              <a:t>) Кто сегодня обманет, тому завтра </a:t>
            </a:r>
            <a:r>
              <a:rPr lang="ru-RU" sz="1800" dirty="0" smtClean="0"/>
              <a:t>не </a:t>
            </a:r>
            <a:r>
              <a:rPr lang="ru-RU" sz="1800" dirty="0"/>
              <a:t>поверят. 2) Кто в Москве </a:t>
            </a:r>
            <a:r>
              <a:rPr lang="ru-RU" sz="1800" dirty="0" smtClean="0"/>
              <a:t>не </a:t>
            </a:r>
            <a:r>
              <a:rPr lang="ru-RU" sz="1800" dirty="0"/>
              <a:t>бывал, красоты </a:t>
            </a:r>
            <a:r>
              <a:rPr lang="ru-RU" sz="1800" dirty="0" smtClean="0"/>
              <a:t>не </a:t>
            </a:r>
            <a:r>
              <a:rPr lang="ru-RU" sz="1800" dirty="0"/>
              <a:t>видал. 3) Смелого да умелого и страх </a:t>
            </a:r>
            <a:r>
              <a:rPr lang="ru-RU" sz="1800" dirty="0" smtClean="0"/>
              <a:t>не </a:t>
            </a:r>
            <a:r>
              <a:rPr lang="ru-RU" sz="1800" dirty="0"/>
              <a:t>возьмёт, и враг </a:t>
            </a:r>
            <a:r>
              <a:rPr lang="ru-RU" sz="1800" dirty="0" smtClean="0"/>
              <a:t>не </a:t>
            </a:r>
            <a:r>
              <a:rPr lang="ru-RU" sz="1800" dirty="0"/>
              <a:t>побьёт. 4) </a:t>
            </a:r>
            <a:r>
              <a:rPr lang="ru-RU" sz="1800" dirty="0" smtClean="0"/>
              <a:t>Не угадаешь</a:t>
            </a:r>
            <a:r>
              <a:rPr lang="ru-RU" sz="1800" dirty="0"/>
              <a:t>, где </a:t>
            </a:r>
            <a:r>
              <a:rPr lang="ru-RU" sz="1800" dirty="0" smtClean="0"/>
              <a:t>найдёшь</a:t>
            </a:r>
            <a:r>
              <a:rPr lang="ru-RU" sz="1800" dirty="0"/>
              <a:t>, где </a:t>
            </a:r>
            <a:r>
              <a:rPr lang="ru-RU" sz="1800" dirty="0" smtClean="0"/>
              <a:t>потеряешь</a:t>
            </a:r>
            <a:r>
              <a:rPr lang="ru-RU" sz="1800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01491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5900" y="98425"/>
            <a:ext cx="5249145" cy="315471"/>
          </a:xfrm>
        </p:spPr>
        <p:txBody>
          <a:bodyPr/>
          <a:lstStyle/>
          <a:p>
            <a:pPr algn="ctr"/>
            <a:r>
              <a:rPr lang="ru-RU" dirty="0" smtClean="0"/>
              <a:t>Упражнение10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0750" y="638810"/>
            <a:ext cx="5164295" cy="1723549"/>
          </a:xfrm>
        </p:spPr>
        <p:txBody>
          <a:bodyPr/>
          <a:lstStyle/>
          <a:p>
            <a:r>
              <a:rPr lang="ru-RU" sz="1600" dirty="0" smtClean="0"/>
              <a:t>— </a:t>
            </a:r>
            <a:r>
              <a:rPr lang="ru-RU" sz="1600" dirty="0" err="1" smtClean="0"/>
              <a:t>Мадина</a:t>
            </a:r>
            <a:r>
              <a:rPr lang="ru-RU" sz="1600" dirty="0" smtClean="0"/>
              <a:t>, </a:t>
            </a:r>
            <a:r>
              <a:rPr lang="ru-RU" sz="1600" dirty="0"/>
              <a:t>куда ты </a:t>
            </a:r>
            <a:r>
              <a:rPr lang="ru-RU" sz="1600" dirty="0" smtClean="0"/>
              <a:t>едешь</a:t>
            </a:r>
            <a:r>
              <a:rPr lang="ru-RU" sz="1600" dirty="0"/>
              <a:t>? </a:t>
            </a:r>
            <a:endParaRPr lang="ru-RU" sz="1600" dirty="0" smtClean="0"/>
          </a:p>
          <a:p>
            <a:r>
              <a:rPr lang="ru-RU" sz="1600" dirty="0" smtClean="0"/>
              <a:t>— </a:t>
            </a:r>
            <a:r>
              <a:rPr lang="ru-RU" sz="1600" dirty="0"/>
              <a:t>Я еду на </a:t>
            </a:r>
            <a:r>
              <a:rPr lang="ru-RU" sz="1600" dirty="0" smtClean="0"/>
              <a:t>выставку. </a:t>
            </a:r>
            <a:r>
              <a:rPr lang="ru-RU" sz="1600" dirty="0"/>
              <a:t>А ты уже был на </a:t>
            </a:r>
            <a:r>
              <a:rPr lang="ru-RU" sz="1600" dirty="0" smtClean="0"/>
              <a:t>выставке, Анвар? </a:t>
            </a:r>
          </a:p>
          <a:p>
            <a:r>
              <a:rPr lang="ru-RU" sz="1600" dirty="0" smtClean="0"/>
              <a:t>— </a:t>
            </a:r>
            <a:r>
              <a:rPr lang="ru-RU" sz="1600" dirty="0"/>
              <a:t>Я ездил два раза. Очень интересно! </a:t>
            </a:r>
            <a:endParaRPr lang="ru-RU" sz="1600" dirty="0" smtClean="0"/>
          </a:p>
          <a:p>
            <a:r>
              <a:rPr lang="ru-RU" sz="1600" dirty="0" smtClean="0"/>
              <a:t>— </a:t>
            </a:r>
            <a:r>
              <a:rPr lang="ru-RU" sz="1600" dirty="0"/>
              <a:t>А в </a:t>
            </a:r>
            <a:r>
              <a:rPr lang="ru-RU" sz="1600" dirty="0" smtClean="0"/>
              <a:t>новом зоопарке ты была? Хочешь </a:t>
            </a:r>
            <a:r>
              <a:rPr lang="ru-RU" sz="1600" dirty="0"/>
              <a:t>поехать с нами? </a:t>
            </a:r>
            <a:endParaRPr lang="ru-RU" sz="1600" dirty="0" smtClean="0"/>
          </a:p>
          <a:p>
            <a:r>
              <a:rPr lang="ru-RU" sz="1600" dirty="0" smtClean="0"/>
              <a:t>— </a:t>
            </a:r>
            <a:r>
              <a:rPr lang="ru-RU" sz="1600" dirty="0"/>
              <a:t>Спасибо, с удовольствием поеду. </a:t>
            </a:r>
            <a:endParaRPr lang="ru-RU" sz="1600" dirty="0" smtClean="0"/>
          </a:p>
        </p:txBody>
      </p:sp>
    </p:spTree>
    <p:extLst>
      <p:ext uri="{BB962C8B-B14F-4D97-AF65-F5344CB8AC3E}">
        <p14:creationId xmlns:p14="http://schemas.microsoft.com/office/powerpoint/2010/main" val="2527513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0" y="98425"/>
            <a:ext cx="5164295" cy="315471"/>
          </a:xfrm>
        </p:spPr>
        <p:txBody>
          <a:bodyPr/>
          <a:lstStyle/>
          <a:p>
            <a:pPr algn="ctr"/>
            <a:r>
              <a:rPr lang="ru-RU" dirty="0"/>
              <a:t>Упражнение10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0750" y="638810"/>
            <a:ext cx="5164295" cy="1723549"/>
          </a:xfrm>
        </p:spPr>
        <p:txBody>
          <a:bodyPr/>
          <a:lstStyle/>
          <a:p>
            <a:r>
              <a:rPr lang="ru-RU" sz="1600" dirty="0" smtClean="0"/>
              <a:t>— </a:t>
            </a:r>
            <a:r>
              <a:rPr lang="ru-RU" sz="1600" dirty="0" err="1" smtClean="0"/>
              <a:t>Зафар</a:t>
            </a:r>
            <a:r>
              <a:rPr lang="ru-RU" sz="1600" dirty="0" smtClean="0"/>
              <a:t>, </a:t>
            </a:r>
            <a:r>
              <a:rPr lang="ru-RU" sz="1600" dirty="0"/>
              <a:t>куда ты </a:t>
            </a:r>
            <a:r>
              <a:rPr lang="ru-RU" sz="1600" dirty="0" smtClean="0"/>
              <a:t>едешь</a:t>
            </a:r>
            <a:r>
              <a:rPr lang="ru-RU" sz="1600" dirty="0"/>
              <a:t>? </a:t>
            </a:r>
            <a:endParaRPr lang="ru-RU" sz="1600" dirty="0" smtClean="0"/>
          </a:p>
          <a:p>
            <a:r>
              <a:rPr lang="ru-RU" sz="1600" dirty="0" smtClean="0"/>
              <a:t>— </a:t>
            </a:r>
            <a:r>
              <a:rPr lang="ru-RU" sz="1600" dirty="0"/>
              <a:t>Я </a:t>
            </a:r>
            <a:r>
              <a:rPr lang="ru-RU" sz="1600" dirty="0" smtClean="0"/>
              <a:t>еду в бассейн. </a:t>
            </a:r>
            <a:r>
              <a:rPr lang="ru-RU" sz="1600" dirty="0"/>
              <a:t>А ты уже был </a:t>
            </a:r>
            <a:r>
              <a:rPr lang="ru-RU" sz="1600" dirty="0" smtClean="0"/>
              <a:t>в бассейне, </a:t>
            </a:r>
            <a:r>
              <a:rPr lang="ru-RU" sz="1600" dirty="0" err="1"/>
              <a:t>Даврон</a:t>
            </a:r>
            <a:r>
              <a:rPr lang="ru-RU" sz="1600" dirty="0"/>
              <a:t>? </a:t>
            </a:r>
            <a:endParaRPr lang="ru-RU" sz="1600" dirty="0" smtClean="0"/>
          </a:p>
          <a:p>
            <a:r>
              <a:rPr lang="ru-RU" sz="1600" dirty="0" smtClean="0"/>
              <a:t>— Я был там. </a:t>
            </a:r>
            <a:r>
              <a:rPr lang="ru-RU" sz="1600" dirty="0"/>
              <a:t>Очень интересно! </a:t>
            </a:r>
            <a:endParaRPr lang="ru-RU" sz="1600" dirty="0" smtClean="0"/>
          </a:p>
          <a:p>
            <a:r>
              <a:rPr lang="ru-RU" sz="1600" dirty="0" smtClean="0"/>
              <a:t>— </a:t>
            </a:r>
            <a:r>
              <a:rPr lang="ru-RU" sz="1600" dirty="0"/>
              <a:t>А </a:t>
            </a:r>
            <a:r>
              <a:rPr lang="ru-RU" sz="1600" dirty="0" smtClean="0"/>
              <a:t> </a:t>
            </a:r>
            <a:r>
              <a:rPr lang="ru-RU" sz="1600" dirty="0" smtClean="0"/>
              <a:t>на концерте группы «</a:t>
            </a:r>
            <a:r>
              <a:rPr lang="ru-RU" sz="1600" dirty="0" err="1" smtClean="0"/>
              <a:t>Болалар</a:t>
            </a:r>
            <a:r>
              <a:rPr lang="ru-RU" sz="1600" dirty="0" smtClean="0"/>
              <a:t>» ты </a:t>
            </a:r>
            <a:r>
              <a:rPr lang="ru-RU" sz="1600" dirty="0"/>
              <a:t>был? </a:t>
            </a:r>
            <a:r>
              <a:rPr lang="ru-RU" sz="1600" dirty="0" smtClean="0"/>
              <a:t>Хочешь </a:t>
            </a:r>
            <a:r>
              <a:rPr lang="ru-RU" sz="1600" dirty="0"/>
              <a:t>поехать с нами? </a:t>
            </a:r>
            <a:endParaRPr lang="ru-RU" sz="1600" dirty="0" smtClean="0"/>
          </a:p>
          <a:p>
            <a:r>
              <a:rPr lang="ru-RU" sz="1600" dirty="0" smtClean="0"/>
              <a:t>— </a:t>
            </a:r>
            <a:r>
              <a:rPr lang="ru-RU" sz="1600" dirty="0"/>
              <a:t>Спасибо, с удовольствием поеду. </a:t>
            </a:r>
            <a:endParaRPr lang="ru-RU" sz="1600" dirty="0" smtClean="0"/>
          </a:p>
        </p:txBody>
      </p:sp>
    </p:spTree>
    <p:extLst>
      <p:ext uri="{BB962C8B-B14F-4D97-AF65-F5344CB8AC3E}">
        <p14:creationId xmlns:p14="http://schemas.microsoft.com/office/powerpoint/2010/main" val="1808440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0" y="98425"/>
            <a:ext cx="5164295" cy="315471"/>
          </a:xfrm>
        </p:spPr>
        <p:txBody>
          <a:bodyPr/>
          <a:lstStyle/>
          <a:p>
            <a:pPr algn="ctr"/>
            <a:r>
              <a:rPr lang="ru-RU" dirty="0"/>
              <a:t>Упражнение10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0750" y="638810"/>
            <a:ext cx="5249150" cy="1723549"/>
          </a:xfrm>
        </p:spPr>
        <p:txBody>
          <a:bodyPr/>
          <a:lstStyle/>
          <a:p>
            <a:r>
              <a:rPr lang="ru-RU" sz="1600" dirty="0" smtClean="0"/>
              <a:t>— </a:t>
            </a:r>
            <a:r>
              <a:rPr lang="ru-RU" sz="1600" dirty="0" err="1" smtClean="0"/>
              <a:t>Наргиза</a:t>
            </a:r>
            <a:r>
              <a:rPr lang="ru-RU" sz="1600" dirty="0" smtClean="0"/>
              <a:t>, </a:t>
            </a:r>
            <a:r>
              <a:rPr lang="ru-RU" sz="1600" dirty="0"/>
              <a:t>куда ты </a:t>
            </a:r>
            <a:r>
              <a:rPr lang="ru-RU" sz="1600" dirty="0" smtClean="0"/>
              <a:t>едешь</a:t>
            </a:r>
            <a:r>
              <a:rPr lang="ru-RU" sz="1600" dirty="0"/>
              <a:t>? </a:t>
            </a:r>
            <a:endParaRPr lang="ru-RU" sz="1600" dirty="0" smtClean="0"/>
          </a:p>
          <a:p>
            <a:r>
              <a:rPr lang="ru-RU" sz="1600" dirty="0" smtClean="0"/>
              <a:t>— </a:t>
            </a:r>
            <a:r>
              <a:rPr lang="ru-RU" sz="1600" dirty="0"/>
              <a:t>Я еду на </a:t>
            </a:r>
            <a:r>
              <a:rPr lang="ru-RU" sz="1600" dirty="0" smtClean="0"/>
              <a:t>лекцию в музей. </a:t>
            </a:r>
            <a:r>
              <a:rPr lang="ru-RU" sz="1600" dirty="0"/>
              <a:t>А ты уже </a:t>
            </a:r>
            <a:r>
              <a:rPr lang="ru-RU" sz="1600" dirty="0" smtClean="0"/>
              <a:t>была в музее, </a:t>
            </a:r>
            <a:r>
              <a:rPr lang="ru-RU" sz="1600" dirty="0" err="1" smtClean="0"/>
              <a:t>Мафтуна</a:t>
            </a:r>
            <a:r>
              <a:rPr lang="ru-RU" sz="1600" dirty="0" smtClean="0"/>
              <a:t>? </a:t>
            </a:r>
          </a:p>
          <a:p>
            <a:r>
              <a:rPr lang="ru-RU" sz="1600" dirty="0" smtClean="0"/>
              <a:t>— </a:t>
            </a:r>
            <a:r>
              <a:rPr lang="ru-RU" sz="1600" dirty="0"/>
              <a:t>Я </a:t>
            </a:r>
            <a:r>
              <a:rPr lang="ru-RU" sz="1600" dirty="0" smtClean="0"/>
              <a:t>ездила </a:t>
            </a:r>
            <a:r>
              <a:rPr lang="ru-RU" sz="1600" dirty="0"/>
              <a:t>два раза. Очень интересно! </a:t>
            </a:r>
            <a:endParaRPr lang="ru-RU" sz="1600" dirty="0" smtClean="0"/>
          </a:p>
          <a:p>
            <a:r>
              <a:rPr lang="ru-RU" sz="1600" dirty="0" smtClean="0"/>
              <a:t>— </a:t>
            </a:r>
            <a:r>
              <a:rPr lang="ru-RU" sz="1600" dirty="0"/>
              <a:t>А в </a:t>
            </a:r>
            <a:r>
              <a:rPr lang="ru-RU" sz="1600" dirty="0" smtClean="0"/>
              <a:t>театре «Аладдин» ты была? Хочешь </a:t>
            </a:r>
            <a:r>
              <a:rPr lang="ru-RU" sz="1600" dirty="0"/>
              <a:t>поехать с нами? </a:t>
            </a:r>
            <a:endParaRPr lang="ru-RU" sz="1600" dirty="0" smtClean="0"/>
          </a:p>
          <a:p>
            <a:r>
              <a:rPr lang="ru-RU" sz="1600" dirty="0" smtClean="0"/>
              <a:t>— </a:t>
            </a:r>
            <a:r>
              <a:rPr lang="ru-RU" sz="1600" dirty="0"/>
              <a:t>Спасибо, с удовольствием поеду. </a:t>
            </a:r>
            <a:endParaRPr lang="ru-RU" sz="1600" dirty="0" smtClean="0"/>
          </a:p>
        </p:txBody>
      </p:sp>
    </p:spTree>
    <p:extLst>
      <p:ext uri="{BB962C8B-B14F-4D97-AF65-F5344CB8AC3E}">
        <p14:creationId xmlns:p14="http://schemas.microsoft.com/office/powerpoint/2010/main" val="931303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276999"/>
          </a:xfrm>
        </p:spPr>
        <p:txBody>
          <a:bodyPr/>
          <a:lstStyle/>
          <a:p>
            <a:r>
              <a:rPr lang="ru-RU" sz="1800" dirty="0" smtClean="0"/>
              <a:t>Задание для самостоятельного выполнения</a:t>
            </a:r>
            <a:endParaRPr lang="ru-RU" sz="1800" dirty="0"/>
          </a:p>
        </p:txBody>
      </p:sp>
      <p:sp>
        <p:nvSpPr>
          <p:cNvPr id="5" name="TextBox 4"/>
          <p:cNvSpPr txBox="1"/>
          <p:nvPr/>
        </p:nvSpPr>
        <p:spPr>
          <a:xfrm>
            <a:off x="4471839" y="2686261"/>
            <a:ext cx="533400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ru-RU" sz="800" dirty="0"/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975994" y="784225"/>
            <a:ext cx="3813810" cy="1846659"/>
          </a:xfrm>
        </p:spPr>
        <p:txBody>
          <a:bodyPr/>
          <a:lstStyle/>
          <a:p>
            <a:pPr algn="ctr"/>
            <a:r>
              <a:rPr lang="ru-RU" sz="2000" dirty="0" smtClean="0"/>
              <a:t>Выполнить упражнение 11 на странице 164</a:t>
            </a:r>
          </a:p>
          <a:p>
            <a:pPr algn="ctr"/>
            <a:r>
              <a:rPr lang="ru-RU" sz="2000" dirty="0" smtClean="0"/>
              <a:t>Сделать памятку</a:t>
            </a:r>
          </a:p>
          <a:p>
            <a:pPr algn="ctr"/>
            <a:r>
              <a:rPr lang="ru-RU" sz="2000" dirty="0" smtClean="0"/>
              <a:t>«Правила поведения в общественном транспорте»</a:t>
            </a:r>
          </a:p>
          <a:p>
            <a:pPr algn="ctr"/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228655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5757267" cy="10205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9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68755" y="228029"/>
            <a:ext cx="3361945" cy="537640"/>
          </a:xfrm>
          <a:prstGeom prst="rect">
            <a:avLst/>
          </a:prstGeom>
        </p:spPr>
        <p:txBody>
          <a:bodyPr vert="horz" wrap="square" lIns="0" tIns="14597" rIns="0" bIns="0" rtlCol="0" anchor="ctr">
            <a:spAutoFit/>
          </a:bodyPr>
          <a:lstStyle/>
          <a:p>
            <a:pPr marL="12693" algn="ctr">
              <a:spcBef>
                <a:spcPts val="114"/>
              </a:spcBef>
            </a:pPr>
            <a:r>
              <a:rPr lang="ru-RU" sz="3398" spc="-5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398" spc="-5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Русский</a:t>
            </a:r>
            <a:r>
              <a:rPr sz="3398" spc="-55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398" spc="10" dirty="0">
                <a:latin typeface="Arial" panose="020B0604020202020204" pitchFamily="34" charset="0"/>
                <a:cs typeface="Arial" panose="020B0604020202020204" pitchFamily="34" charset="0"/>
              </a:rPr>
              <a:t>язык</a:t>
            </a:r>
            <a:endParaRPr sz="3398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42012" y="1195133"/>
            <a:ext cx="344001" cy="675944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9"/>
          </a:p>
        </p:txBody>
      </p:sp>
      <p:grpSp>
        <p:nvGrpSpPr>
          <p:cNvPr id="10" name="object 10"/>
          <p:cNvGrpSpPr/>
          <p:nvPr/>
        </p:nvGrpSpPr>
        <p:grpSpPr>
          <a:xfrm>
            <a:off x="4685877" y="213558"/>
            <a:ext cx="634055" cy="634055"/>
            <a:chOff x="4686759" y="212868"/>
            <a:chExt cx="634365" cy="634365"/>
          </a:xfrm>
        </p:grpSpPr>
        <p:sp>
          <p:nvSpPr>
            <p:cNvPr id="11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12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4923208" y="249697"/>
            <a:ext cx="173270" cy="362142"/>
          </a:xfrm>
          <a:prstGeom prst="rect">
            <a:avLst/>
          </a:prstGeom>
        </p:spPr>
        <p:txBody>
          <a:bodyPr vert="horz" wrap="square" lIns="0" tIns="15867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ru-RU" sz="2249" b="1" spc="10" dirty="0">
                <a:solidFill>
                  <a:srgbClr val="FFFFFF"/>
                </a:solidFill>
                <a:latin typeface="Arial"/>
                <a:cs typeface="Arial"/>
              </a:rPr>
              <a:t>5</a:t>
            </a:r>
            <a:endParaRPr sz="2249" dirty="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797359" y="542482"/>
            <a:ext cx="439205" cy="212232"/>
          </a:xfrm>
          <a:prstGeom prst="rect">
            <a:avLst/>
          </a:prstGeom>
        </p:spPr>
        <p:txBody>
          <a:bodyPr vert="horz" wrap="square" lIns="0" tIns="12059" rIns="0" bIns="0" rtlCol="0">
            <a:spAutoFit/>
          </a:bodyPr>
          <a:lstStyle/>
          <a:p>
            <a:pPr>
              <a:spcBef>
                <a:spcPts val="95"/>
              </a:spcBef>
            </a:pPr>
            <a:r>
              <a:rPr sz="1300" spc="5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300" spc="-5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1300">
              <a:latin typeface="Arial"/>
              <a:cs typeface="Arial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347773" y="289663"/>
            <a:ext cx="467131" cy="466497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</p:grpSp>
      <p:sp>
        <p:nvSpPr>
          <p:cNvPr id="27" name="object 5"/>
          <p:cNvSpPr/>
          <p:nvPr/>
        </p:nvSpPr>
        <p:spPr>
          <a:xfrm>
            <a:off x="142012" y="2092582"/>
            <a:ext cx="344001" cy="675944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lIns="0" tIns="0" rIns="0" bIns="0" rtlCol="0"/>
          <a:lstStyle/>
          <a:p>
            <a:endParaRPr sz="1799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534130" y="1913685"/>
            <a:ext cx="44960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</a:p>
        </p:txBody>
      </p:sp>
      <p:sp>
        <p:nvSpPr>
          <p:cNvPr id="8" name="AutoShape 2" descr="обои : небо, Синий фон, Зима, Макрос, филиал, мороз, Замораживание, Хлопья  снега, Дерево, Погода, время года 3840x2160 - rehctawatcher - 255751 -  красивые картинки - WallHer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2" descr="Отдаем ребенка в спортивную секцию | NORMA.UZ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4" descr="Отдаем ребенка в спортивную секцию | NORMA.UZ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9" name="AutoShape 2" descr="Орден Амира Темура — Википедия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8" name="TextBox 27"/>
          <p:cNvSpPr txBox="1"/>
          <p:nvPr/>
        </p:nvSpPr>
        <p:spPr>
          <a:xfrm>
            <a:off x="825500" y="1241425"/>
            <a:ext cx="271202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Повторение и обобщение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BDBC94B1-E070-4636-9B69-341C4DA8777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4349" y="1248610"/>
            <a:ext cx="1473521" cy="158710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485775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Упражнение11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0752" y="631825"/>
            <a:ext cx="4935243" cy="2154436"/>
          </a:xfrm>
        </p:spPr>
        <p:txBody>
          <a:bodyPr/>
          <a:lstStyle/>
          <a:p>
            <a:r>
              <a:rPr lang="ru-RU" dirty="0" smtClean="0"/>
              <a:t> </a:t>
            </a:r>
            <a:r>
              <a:rPr lang="ru-RU" sz="1400" dirty="0"/>
              <a:t>Выберите нужное слово из скобок и </a:t>
            </a:r>
            <a:r>
              <a:rPr lang="ru-RU" sz="1400" dirty="0" smtClean="0"/>
              <a:t>запишите</a:t>
            </a:r>
            <a:r>
              <a:rPr lang="ru-RU" sz="1400" dirty="0"/>
              <a:t>. </a:t>
            </a:r>
            <a:endParaRPr lang="ru-RU" sz="1400" dirty="0" smtClean="0"/>
          </a:p>
          <a:p>
            <a:r>
              <a:rPr lang="ru-RU" sz="1600" dirty="0" smtClean="0"/>
              <a:t>Я</a:t>
            </a:r>
            <a:r>
              <a:rPr lang="ru-RU" sz="1400" dirty="0" smtClean="0"/>
              <a:t> </a:t>
            </a:r>
            <a:r>
              <a:rPr lang="ru-RU" sz="1800" dirty="0"/>
              <a:t>люблю (смотрю, смотреть, смотрим) программу «Новости». Завтра мы (еду, ехать, едем) в парк. Вчера Саида (опаздываю, опоздать, опоздала) на урок. Максим не может (</a:t>
            </a:r>
            <a:r>
              <a:rPr lang="ru-RU" sz="1800" dirty="0" smtClean="0"/>
              <a:t>решаю</a:t>
            </a:r>
            <a:r>
              <a:rPr lang="ru-RU" sz="1800" dirty="0"/>
              <a:t>, </a:t>
            </a:r>
            <a:r>
              <a:rPr lang="ru-RU" sz="1800" dirty="0" smtClean="0"/>
              <a:t>решить</a:t>
            </a:r>
            <a:r>
              <a:rPr lang="ru-RU" sz="1800" dirty="0"/>
              <a:t>, </a:t>
            </a:r>
            <a:r>
              <a:rPr lang="ru-RU" sz="1800" dirty="0" smtClean="0"/>
              <a:t>решили</a:t>
            </a:r>
            <a:r>
              <a:rPr lang="ru-RU" sz="1800" dirty="0"/>
              <a:t>) трудную задачу. Завтра ребята (делали, делать, будут делать) модель </a:t>
            </a:r>
            <a:r>
              <a:rPr lang="ru-RU" sz="1800" dirty="0" smtClean="0"/>
              <a:t>машины</a:t>
            </a:r>
            <a:r>
              <a:rPr lang="ru-RU" sz="16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431717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Упражнение11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0752" y="631825"/>
            <a:ext cx="5096748" cy="2062103"/>
          </a:xfrm>
        </p:spPr>
        <p:txBody>
          <a:bodyPr/>
          <a:lstStyle/>
          <a:p>
            <a:r>
              <a:rPr lang="ru-RU" dirty="0" smtClean="0"/>
              <a:t> </a:t>
            </a:r>
            <a:r>
              <a:rPr lang="ru-RU" sz="1400" dirty="0"/>
              <a:t>Выберите нужное слово из скобок и </a:t>
            </a:r>
            <a:r>
              <a:rPr lang="ru-RU" sz="1400" dirty="0" smtClean="0"/>
              <a:t>запишите</a:t>
            </a:r>
            <a:r>
              <a:rPr lang="ru-RU" sz="1400" dirty="0"/>
              <a:t>. </a:t>
            </a:r>
            <a:endParaRPr lang="ru-RU" sz="1400" dirty="0" smtClean="0"/>
          </a:p>
          <a:p>
            <a:r>
              <a:rPr lang="ru-RU" sz="2000" dirty="0"/>
              <a:t>Я</a:t>
            </a:r>
            <a:r>
              <a:rPr lang="ru-RU" sz="1600" dirty="0" smtClean="0"/>
              <a:t> </a:t>
            </a:r>
            <a:r>
              <a:rPr lang="ru-RU" sz="2000" dirty="0"/>
              <a:t>люблю </a:t>
            </a:r>
            <a:r>
              <a:rPr lang="ru-RU" sz="2000" dirty="0" smtClean="0"/>
              <a:t>смотреть программу </a:t>
            </a:r>
            <a:r>
              <a:rPr lang="ru-RU" sz="2000" dirty="0"/>
              <a:t>«Новости». Завтра мы </a:t>
            </a:r>
            <a:r>
              <a:rPr lang="ru-RU" sz="2000" dirty="0" smtClean="0"/>
              <a:t>едем в </a:t>
            </a:r>
            <a:r>
              <a:rPr lang="ru-RU" sz="2000" dirty="0"/>
              <a:t>парк. Вчера Саида </a:t>
            </a:r>
            <a:r>
              <a:rPr lang="ru-RU" sz="2000" dirty="0" smtClean="0"/>
              <a:t>опоздала </a:t>
            </a:r>
            <a:r>
              <a:rPr lang="ru-RU" sz="2000" dirty="0"/>
              <a:t>на урок. Максим не может </a:t>
            </a:r>
            <a:r>
              <a:rPr lang="ru-RU" sz="2000" dirty="0" smtClean="0"/>
              <a:t>решить трудную </a:t>
            </a:r>
            <a:r>
              <a:rPr lang="ru-RU" sz="2000" dirty="0"/>
              <a:t>задачу. Завтра ребята </a:t>
            </a:r>
            <a:r>
              <a:rPr lang="ru-RU" sz="2000" dirty="0" smtClean="0"/>
              <a:t>будут делать </a:t>
            </a:r>
            <a:r>
              <a:rPr lang="ru-RU" sz="2000" dirty="0"/>
              <a:t>модель </a:t>
            </a:r>
            <a:r>
              <a:rPr lang="ru-RU" sz="2000" dirty="0" smtClean="0"/>
              <a:t>машины</a:t>
            </a:r>
            <a:r>
              <a:rPr lang="ru-RU" sz="18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882419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Упражнение 12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15277" y="606551"/>
            <a:ext cx="4935243" cy="369332"/>
          </a:xfrm>
        </p:spPr>
        <p:txBody>
          <a:bodyPr/>
          <a:lstStyle/>
          <a:p>
            <a:r>
              <a:rPr lang="ru-RU" dirty="0"/>
              <a:t>Расскажите по картинке, что будут делать летом Анвар, </a:t>
            </a:r>
            <a:r>
              <a:rPr lang="ru-RU" dirty="0" err="1"/>
              <a:t>Даврон</a:t>
            </a:r>
            <a:r>
              <a:rPr lang="ru-RU" dirty="0"/>
              <a:t>, </a:t>
            </a:r>
            <a:r>
              <a:rPr lang="ru-RU" dirty="0" err="1"/>
              <a:t>Феруза</a:t>
            </a:r>
            <a:r>
              <a:rPr lang="ru-RU" dirty="0"/>
              <a:t> и Малика. А как вы собираетесь провести летние каникулы?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96392" y="1089025"/>
            <a:ext cx="2676525" cy="193357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39700" y="979168"/>
            <a:ext cx="2756691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Анвар будет играть в шахматы.</a:t>
            </a:r>
          </a:p>
          <a:p>
            <a:r>
              <a:rPr lang="ru-RU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Даврон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летом будет играть в футбол.</a:t>
            </a:r>
          </a:p>
          <a:p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Малика летом будет ходить на </a:t>
            </a:r>
            <a:r>
              <a:rPr lang="ru-RU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изокружок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ru-RU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Феруза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будет делать проект. 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6621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/>
              <a:t>Упражнение 4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0752" y="708025"/>
            <a:ext cx="5410200" cy="2154436"/>
          </a:xfrm>
        </p:spPr>
        <p:txBody>
          <a:bodyPr/>
          <a:lstStyle/>
          <a:p>
            <a:r>
              <a:rPr lang="ru-RU" dirty="0" smtClean="0"/>
              <a:t> </a:t>
            </a:r>
            <a:r>
              <a:rPr lang="ru-RU" dirty="0"/>
              <a:t>Вставьте слова правильно и </a:t>
            </a:r>
            <a:r>
              <a:rPr lang="ru-RU" dirty="0" smtClean="0"/>
              <a:t>запишите </a:t>
            </a:r>
            <a:r>
              <a:rPr lang="ru-RU" dirty="0"/>
              <a:t>в тетрадь. </a:t>
            </a:r>
            <a:endParaRPr lang="ru-RU" dirty="0" smtClean="0"/>
          </a:p>
          <a:p>
            <a:r>
              <a:rPr lang="ru-RU" dirty="0" smtClean="0"/>
              <a:t>1</a:t>
            </a:r>
            <a:r>
              <a:rPr lang="ru-RU" sz="1600" dirty="0"/>
              <a:t>) Я люблю ... на велосипеде, а брат </a:t>
            </a:r>
            <a:r>
              <a:rPr lang="ru-RU" sz="1600" dirty="0" smtClean="0"/>
              <a:t>больше </a:t>
            </a:r>
            <a:r>
              <a:rPr lang="ru-RU" sz="1600" dirty="0"/>
              <a:t>любит ... </a:t>
            </a:r>
            <a:r>
              <a:rPr lang="ru-RU" sz="1600" dirty="0" smtClean="0"/>
              <a:t>пешком </a:t>
            </a:r>
            <a:r>
              <a:rPr lang="ru-RU" sz="1600" dirty="0"/>
              <a:t>(ходить, ездить). 2) Я ещё не ... в Аквапарк. Завтра я ... туда (ходил, пойду). 3) Недавно мои друзья ... в Чимган. Они ... туда ещё раз (ездили, поедут). 4) Поезд «</a:t>
            </a:r>
            <a:r>
              <a:rPr lang="ru-RU" sz="1600" dirty="0" err="1"/>
              <a:t>Афросиаб</a:t>
            </a:r>
            <a:r>
              <a:rPr lang="ru-RU" sz="1600" dirty="0"/>
              <a:t>» ... в Самарканд. Вчера Надя ... на экскурсию на новом автобусе (едет, ездила).</a:t>
            </a:r>
          </a:p>
          <a:p>
            <a:r>
              <a:rPr lang="ru-RU" sz="16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086083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1" y="174625"/>
            <a:ext cx="5325349" cy="946413"/>
          </a:xfrm>
        </p:spPr>
        <p:txBody>
          <a:bodyPr/>
          <a:lstStyle/>
          <a:p>
            <a:pPr algn="ctr"/>
            <a:r>
              <a:rPr lang="ru-RU" dirty="0"/>
              <a:t>Найдите </a:t>
            </a:r>
            <a:r>
              <a:rPr lang="ru-RU" dirty="0" smtClean="0"/>
              <a:t>синонимы </a:t>
            </a:r>
            <a:br>
              <a:rPr lang="ru-RU" dirty="0" smtClean="0"/>
            </a:br>
            <a:r>
              <a:rPr lang="ru-RU" b="0" dirty="0" smtClean="0">
                <a:solidFill>
                  <a:schemeClr val="tx2"/>
                </a:solidFill>
              </a:rPr>
              <a:t>Составьте </a:t>
            </a:r>
            <a:r>
              <a:rPr lang="ru-RU" b="0" dirty="0">
                <a:solidFill>
                  <a:schemeClr val="tx2"/>
                </a:solidFill>
              </a:rPr>
              <a:t>предложения с этими </a:t>
            </a:r>
            <a:r>
              <a:rPr lang="ru-RU" b="0" dirty="0" smtClean="0">
                <a:solidFill>
                  <a:schemeClr val="tx2"/>
                </a:solidFill>
              </a:rPr>
              <a:t>словами.</a:t>
            </a:r>
            <a:r>
              <a:rPr lang="ru-RU" b="0" dirty="0" smtClean="0"/>
              <a:t>. </a:t>
            </a:r>
            <a:endParaRPr lang="ru-RU" b="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700" y="1121038"/>
            <a:ext cx="5257800" cy="1194605"/>
          </a:xfrm>
          <a:prstGeom prst="rect">
            <a:avLst/>
          </a:prstGeom>
        </p:spPr>
      </p:pic>
      <p:cxnSp>
        <p:nvCxnSpPr>
          <p:cNvPr id="6" name="Прямая соединительная линия 5"/>
          <p:cNvCxnSpPr/>
          <p:nvPr/>
        </p:nvCxnSpPr>
        <p:spPr>
          <a:xfrm>
            <a:off x="2732087" y="1359565"/>
            <a:ext cx="1143000" cy="68580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flipV="1">
            <a:off x="3504207" y="1632614"/>
            <a:ext cx="409774" cy="275182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2693193" y="1394087"/>
            <a:ext cx="1181894" cy="204005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flipV="1">
            <a:off x="2610196" y="1964738"/>
            <a:ext cx="1347887" cy="161253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674764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Упражнение 14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0752" y="741234"/>
            <a:ext cx="5249148" cy="1754326"/>
          </a:xfrm>
        </p:spPr>
        <p:txBody>
          <a:bodyPr/>
          <a:lstStyle/>
          <a:p>
            <a:r>
              <a:rPr lang="ru-RU" dirty="0" smtClean="0"/>
              <a:t>Допишите </a:t>
            </a:r>
            <a:r>
              <a:rPr lang="ru-RU" dirty="0"/>
              <a:t>пословицы, вставляя антонимы. Как эти пословицы звучат в родном языке? </a:t>
            </a:r>
            <a:endParaRPr lang="ru-RU" dirty="0" smtClean="0"/>
          </a:p>
          <a:p>
            <a:r>
              <a:rPr lang="ru-RU" sz="1800" dirty="0" smtClean="0"/>
              <a:t>Умей </a:t>
            </a:r>
            <a:r>
              <a:rPr lang="ru-RU" sz="1800" dirty="0"/>
              <a:t>не только брать, но и ... . Легко друга потерять, трудно друга ... . </a:t>
            </a:r>
            <a:r>
              <a:rPr lang="ru-RU" sz="1800" dirty="0" smtClean="0"/>
              <a:t>Хорошие </a:t>
            </a:r>
            <a:r>
              <a:rPr lang="ru-RU" sz="1800" dirty="0"/>
              <a:t>люди умирают, а дела их ... . Дождик вымочит, </a:t>
            </a:r>
            <a:r>
              <a:rPr lang="ru-RU" sz="1800" dirty="0" smtClean="0"/>
              <a:t>солнышко </a:t>
            </a:r>
            <a:r>
              <a:rPr lang="ru-RU" sz="1800" dirty="0"/>
              <a:t>... . Ласточка день начинает, а соловей ... . </a:t>
            </a:r>
            <a:endParaRPr lang="ru-RU" sz="1800" dirty="0" smtClean="0"/>
          </a:p>
        </p:txBody>
      </p:sp>
    </p:spTree>
    <p:extLst>
      <p:ext uri="{BB962C8B-B14F-4D97-AF65-F5344CB8AC3E}">
        <p14:creationId xmlns:p14="http://schemas.microsoft.com/office/powerpoint/2010/main" val="4159972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Упражнение 14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0752" y="708025"/>
            <a:ext cx="5249148" cy="2123658"/>
          </a:xfrm>
        </p:spPr>
        <p:txBody>
          <a:bodyPr/>
          <a:lstStyle/>
          <a:p>
            <a:r>
              <a:rPr lang="ru-RU" dirty="0" smtClean="0"/>
              <a:t>Допишите </a:t>
            </a:r>
            <a:r>
              <a:rPr lang="ru-RU" dirty="0"/>
              <a:t>пословицы, вставляя антонимы. Как эти пословицы звучат в родном языке? </a:t>
            </a:r>
            <a:endParaRPr lang="ru-RU" dirty="0" smtClean="0"/>
          </a:p>
          <a:p>
            <a:r>
              <a:rPr lang="ru-RU" sz="1800" dirty="0" smtClean="0"/>
              <a:t>Умей </a:t>
            </a:r>
            <a:r>
              <a:rPr lang="ru-RU" sz="1800" dirty="0"/>
              <a:t>не только брать, но и </a:t>
            </a:r>
            <a:r>
              <a:rPr lang="ru-RU" sz="1800" dirty="0" smtClean="0"/>
              <a:t>давать </a:t>
            </a:r>
            <a:r>
              <a:rPr lang="ru-RU" sz="1800" dirty="0"/>
              <a:t>. Легко друга потерять, трудно друга </a:t>
            </a:r>
            <a:r>
              <a:rPr lang="ru-RU" sz="1800" dirty="0" smtClean="0"/>
              <a:t>найти. Хорошие </a:t>
            </a:r>
            <a:r>
              <a:rPr lang="ru-RU" sz="1800" dirty="0"/>
              <a:t>люди умирают, а дела их </a:t>
            </a:r>
            <a:r>
              <a:rPr lang="ru-RU" sz="1800" dirty="0" smtClean="0"/>
              <a:t>живут. </a:t>
            </a:r>
            <a:r>
              <a:rPr lang="ru-RU" sz="1800" dirty="0"/>
              <a:t>Дождик вымочит, </a:t>
            </a:r>
            <a:r>
              <a:rPr lang="ru-RU" sz="1800" dirty="0" smtClean="0"/>
              <a:t>солнышко высушит </a:t>
            </a:r>
            <a:r>
              <a:rPr lang="ru-RU" sz="1800" dirty="0"/>
              <a:t>. Ласточка день начинает, а соловей </a:t>
            </a:r>
            <a:r>
              <a:rPr lang="ru-RU" sz="1800" dirty="0" smtClean="0"/>
              <a:t>кончает </a:t>
            </a:r>
            <a:r>
              <a:rPr lang="ru-RU" sz="1800" dirty="0"/>
              <a:t>. </a:t>
            </a:r>
            <a:endParaRPr lang="ru-RU" sz="1800" dirty="0" smtClean="0"/>
          </a:p>
          <a:p>
            <a:r>
              <a:rPr lang="ru-RU" dirty="0" smtClean="0"/>
              <a:t>Слова </a:t>
            </a:r>
            <a:r>
              <a:rPr lang="ru-RU" dirty="0"/>
              <a:t>для справок: живут, </a:t>
            </a:r>
            <a:r>
              <a:rPr lang="ru-RU" dirty="0" smtClean="0"/>
              <a:t>высушит</a:t>
            </a:r>
            <a:r>
              <a:rPr lang="ru-RU" dirty="0"/>
              <a:t>, кончает, давать, найти.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1457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 descr="Знаменательные части речи"/>
          <p:cNvPicPr>
            <a:picLocks noChangeAspect="1" noChangeArrowheads="1"/>
          </p:cNvPicPr>
          <p:nvPr/>
        </p:nvPicPr>
        <p:blipFill>
          <a:blip r:embed="rId2"/>
          <a:srcRect t="19666" b="8819"/>
          <a:stretch>
            <a:fillRect/>
          </a:stretch>
        </p:blipFill>
        <p:spPr bwMode="auto">
          <a:xfrm>
            <a:off x="444499" y="631825"/>
            <a:ext cx="5020547" cy="2438400"/>
          </a:xfrm>
          <a:prstGeom prst="rect">
            <a:avLst/>
          </a:prstGeom>
          <a:noFill/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val="1916047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3393835" y="860425"/>
            <a:ext cx="2057400" cy="709469"/>
          </a:xfrm>
          <a:solidFill>
            <a:schemeClr val="tx2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 некотором царстве, в некотором государстве стоит город </a:t>
            </a:r>
            <a:r>
              <a:rPr lang="ru-RU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Частереченск</a:t>
            </a: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.</a:t>
            </a:r>
            <a:endParaRPr lang="ru-RU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2050" name="Picture 2" descr="Знаменательные части речи"/>
          <p:cNvPicPr>
            <a:picLocks noChangeAspect="1" noChangeArrowheads="1"/>
          </p:cNvPicPr>
          <p:nvPr/>
        </p:nvPicPr>
        <p:blipFill>
          <a:blip r:embed="rId2"/>
          <a:srcRect b="20475"/>
          <a:stretch>
            <a:fillRect/>
          </a:stretch>
        </p:blipFill>
        <p:spPr bwMode="auto">
          <a:xfrm>
            <a:off x="160337" y="631825"/>
            <a:ext cx="3233498" cy="2286000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val="1269117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292100" y="936625"/>
            <a:ext cx="1828800" cy="1828800"/>
          </a:xfrm>
          <a:solidFill>
            <a:schemeClr val="tx2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r>
              <a:rPr lang="ru-RU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Кто живёт в этом городе? </a:t>
            </a:r>
          </a:p>
          <a:p>
            <a:r>
              <a:rPr lang="ru-RU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Какие части речи вы знаете?</a:t>
            </a:r>
            <a:endParaRPr lang="ru-RU" sz="2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Знаменательные части речи"/>
          <p:cNvPicPr>
            <a:picLocks noChangeAspect="1" noChangeArrowheads="1"/>
          </p:cNvPicPr>
          <p:nvPr/>
        </p:nvPicPr>
        <p:blipFill>
          <a:blip r:embed="rId2"/>
          <a:srcRect b="12941"/>
          <a:stretch>
            <a:fillRect/>
          </a:stretch>
        </p:blipFill>
        <p:spPr bwMode="auto">
          <a:xfrm>
            <a:off x="2197100" y="631825"/>
            <a:ext cx="3315972" cy="23619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284932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Имя существительное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1" y="784225"/>
            <a:ext cx="2209799" cy="1538883"/>
          </a:xfrm>
        </p:spPr>
        <p:txBody>
          <a:bodyPr/>
          <a:lstStyle/>
          <a:p>
            <a:r>
              <a:rPr lang="ru-RU" sz="2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- Угадайте, кто я. Я называю предметы. Как меня зовут?</a:t>
            </a:r>
          </a:p>
          <a:p>
            <a:endParaRPr lang="ru-RU" sz="2000" dirty="0"/>
          </a:p>
        </p:txBody>
      </p:sp>
      <p:pic>
        <p:nvPicPr>
          <p:cNvPr id="4" name="Picture 2" descr="Знаменательные части речи"/>
          <p:cNvPicPr>
            <a:picLocks noChangeAspect="1" noChangeArrowheads="1"/>
          </p:cNvPicPr>
          <p:nvPr/>
        </p:nvPicPr>
        <p:blipFill>
          <a:blip r:embed="rId2"/>
          <a:srcRect b="14990"/>
          <a:stretch>
            <a:fillRect/>
          </a:stretch>
        </p:blipFill>
        <p:spPr bwMode="auto">
          <a:xfrm>
            <a:off x="2425700" y="555625"/>
            <a:ext cx="3183641" cy="23677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062940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15279" y="1083504"/>
            <a:ext cx="2315222" cy="1107996"/>
          </a:xfrm>
        </p:spPr>
        <p:txBody>
          <a:bodyPr/>
          <a:lstStyle/>
          <a:p>
            <a:r>
              <a:rPr lang="ru-RU" sz="1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Правильно, это Имя существительное.</a:t>
            </a:r>
          </a:p>
          <a:p>
            <a:endParaRPr lang="ru-RU" sz="1800" dirty="0"/>
          </a:p>
        </p:txBody>
      </p:sp>
      <p:pic>
        <p:nvPicPr>
          <p:cNvPr id="4" name="Picture 2" descr="Знаменательные части речи"/>
          <p:cNvPicPr>
            <a:picLocks noChangeAspect="1" noChangeArrowheads="1"/>
          </p:cNvPicPr>
          <p:nvPr/>
        </p:nvPicPr>
        <p:blipFill>
          <a:blip r:embed="rId2"/>
          <a:srcRect b="17733"/>
          <a:stretch>
            <a:fillRect/>
          </a:stretch>
        </p:blipFill>
        <p:spPr bwMode="auto">
          <a:xfrm>
            <a:off x="2806700" y="805373"/>
            <a:ext cx="2743200" cy="19812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85810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215900" y="634428"/>
            <a:ext cx="1676400" cy="1231106"/>
          </a:xfrm>
          <a:solidFill>
            <a:schemeClr val="tx2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ru-RU" sz="1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- А меня все спрашивают: «Что делать? Что сделать?»</a:t>
            </a:r>
          </a:p>
          <a:p>
            <a:endParaRPr lang="ru-RU" sz="1600" dirty="0"/>
          </a:p>
        </p:txBody>
      </p:sp>
      <p:pic>
        <p:nvPicPr>
          <p:cNvPr id="16386" name="Picture 2" descr="Знаменательные части речи"/>
          <p:cNvPicPr>
            <a:picLocks noChangeAspect="1" noChangeArrowheads="1"/>
          </p:cNvPicPr>
          <p:nvPr/>
        </p:nvPicPr>
        <p:blipFill>
          <a:blip r:embed="rId2"/>
          <a:srcRect b="19060"/>
          <a:stretch>
            <a:fillRect/>
          </a:stretch>
        </p:blipFill>
        <p:spPr bwMode="auto">
          <a:xfrm>
            <a:off x="1892300" y="634428"/>
            <a:ext cx="3732127" cy="22635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750138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292100" y="860425"/>
            <a:ext cx="1752600" cy="1371600"/>
          </a:xfrm>
          <a:solidFill>
            <a:schemeClr val="tx2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r>
              <a:rPr lang="ru-RU" sz="1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- А у меня все спрашивают: «Сколько?» Я могу назвать любое количество!</a:t>
            </a:r>
            <a:endParaRPr lang="ru-RU" sz="1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2" descr="D:\Маме\Учительская деятельность\Модератор\5 класс\5 класс 4 четв\5 класс урок 68\1332703651_28.jpg"/>
          <p:cNvPicPr>
            <a:picLocks noChangeAspect="1" noChangeArrowheads="1"/>
          </p:cNvPicPr>
          <p:nvPr/>
        </p:nvPicPr>
        <p:blipFill>
          <a:blip r:embed="rId2"/>
          <a:srcRect b="9506"/>
          <a:stretch>
            <a:fillRect/>
          </a:stretch>
        </p:blipFill>
        <p:spPr bwMode="auto">
          <a:xfrm>
            <a:off x="1968500" y="756444"/>
            <a:ext cx="3487599" cy="2364895"/>
          </a:xfrm>
          <a:prstGeom prst="rect">
            <a:avLst/>
          </a:prstGeom>
          <a:noFill/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val="1514985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/>
              <a:t>Упражнение 4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8217" y="631825"/>
            <a:ext cx="4123452" cy="2215991"/>
          </a:xfrm>
        </p:spPr>
        <p:txBody>
          <a:bodyPr/>
          <a:lstStyle/>
          <a:p>
            <a:r>
              <a:rPr lang="ru-RU" sz="1400" dirty="0" smtClean="0"/>
              <a:t>1</a:t>
            </a:r>
            <a:r>
              <a:rPr lang="ru-RU" sz="1600" dirty="0"/>
              <a:t>) Я люблю </a:t>
            </a:r>
            <a:r>
              <a:rPr lang="ru-RU" sz="1600" dirty="0" smtClean="0"/>
              <a:t>ездить </a:t>
            </a:r>
            <a:r>
              <a:rPr lang="ru-RU" sz="1600" dirty="0"/>
              <a:t>на велосипеде, а брат </a:t>
            </a:r>
            <a:r>
              <a:rPr lang="ru-RU" sz="1600" dirty="0" smtClean="0"/>
              <a:t>больше </a:t>
            </a:r>
            <a:r>
              <a:rPr lang="ru-RU" sz="1600" dirty="0"/>
              <a:t>любит </a:t>
            </a:r>
            <a:r>
              <a:rPr lang="ru-RU" sz="1600" dirty="0" smtClean="0"/>
              <a:t>ходить пешком . </a:t>
            </a:r>
            <a:r>
              <a:rPr lang="ru-RU" sz="1600" dirty="0"/>
              <a:t>2) Я ещё не </a:t>
            </a:r>
            <a:r>
              <a:rPr lang="ru-RU" sz="1600" dirty="0" smtClean="0"/>
              <a:t>ходил </a:t>
            </a:r>
            <a:r>
              <a:rPr lang="ru-RU" sz="1600" dirty="0"/>
              <a:t>в Аквапарк. Завтра я </a:t>
            </a:r>
            <a:r>
              <a:rPr lang="ru-RU" sz="1600" dirty="0" smtClean="0"/>
              <a:t>пойду туда. </a:t>
            </a:r>
            <a:r>
              <a:rPr lang="ru-RU" sz="1600" dirty="0"/>
              <a:t>3) Недавно мои друзья </a:t>
            </a:r>
            <a:r>
              <a:rPr lang="ru-RU" sz="1600" dirty="0" smtClean="0"/>
              <a:t>ездили </a:t>
            </a:r>
            <a:r>
              <a:rPr lang="ru-RU" sz="1600" dirty="0"/>
              <a:t>в Чимган. Они </a:t>
            </a:r>
            <a:r>
              <a:rPr lang="ru-RU" sz="1600" dirty="0" smtClean="0"/>
              <a:t>поедут </a:t>
            </a:r>
            <a:r>
              <a:rPr lang="ru-RU" sz="1600" dirty="0"/>
              <a:t>туда ещё раз </a:t>
            </a:r>
            <a:r>
              <a:rPr lang="ru-RU" sz="1600" dirty="0" smtClean="0"/>
              <a:t>. </a:t>
            </a:r>
            <a:r>
              <a:rPr lang="ru-RU" sz="1600" dirty="0"/>
              <a:t>4) Поезд «</a:t>
            </a:r>
            <a:r>
              <a:rPr lang="ru-RU" sz="1600" dirty="0" err="1"/>
              <a:t>Афросиаб</a:t>
            </a:r>
            <a:r>
              <a:rPr lang="ru-RU" sz="1600" dirty="0"/>
              <a:t>» </a:t>
            </a:r>
            <a:r>
              <a:rPr lang="ru-RU" sz="1600" dirty="0" smtClean="0"/>
              <a:t>едет </a:t>
            </a:r>
            <a:r>
              <a:rPr lang="ru-RU" sz="1600" dirty="0"/>
              <a:t>в Самарканд. Вчера Надя </a:t>
            </a:r>
            <a:r>
              <a:rPr lang="ru-RU" sz="1600" dirty="0" smtClean="0"/>
              <a:t>ездила </a:t>
            </a:r>
            <a:r>
              <a:rPr lang="ru-RU" sz="1600" dirty="0"/>
              <a:t>на экскурсию на новом автобусе </a:t>
            </a:r>
            <a:r>
              <a:rPr lang="ru-RU" sz="1600" dirty="0" smtClean="0"/>
              <a:t>.</a:t>
            </a:r>
            <a:endParaRPr lang="ru-RU" sz="1600" dirty="0"/>
          </a:p>
          <a:p>
            <a:r>
              <a:rPr lang="ru-RU" sz="1600" dirty="0"/>
              <a:t>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022" y="631825"/>
            <a:ext cx="1313295" cy="103187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9594" y="1663700"/>
            <a:ext cx="1290173" cy="1029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335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368300" y="1012825"/>
            <a:ext cx="2286000" cy="1107996"/>
          </a:xfrm>
          <a:solidFill>
            <a:schemeClr val="tx2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ru-RU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- Это Имя числительное!</a:t>
            </a:r>
            <a:endParaRPr lang="ru-RU" sz="2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6" name="Picture 2" descr="Знаменательные части речи"/>
          <p:cNvPicPr>
            <a:picLocks noChangeAspect="1" noChangeArrowheads="1"/>
          </p:cNvPicPr>
          <p:nvPr/>
        </p:nvPicPr>
        <p:blipFill>
          <a:blip r:embed="rId2"/>
          <a:srcRect b="14990"/>
          <a:stretch>
            <a:fillRect/>
          </a:stretch>
        </p:blipFill>
        <p:spPr bwMode="auto">
          <a:xfrm>
            <a:off x="2654300" y="631825"/>
            <a:ext cx="2895600" cy="1844470"/>
          </a:xfrm>
          <a:prstGeom prst="rect">
            <a:avLst/>
          </a:prstGeom>
          <a:noFill/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val="3958177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292100" y="936625"/>
            <a:ext cx="2590800" cy="1384995"/>
          </a:xfrm>
          <a:solidFill>
            <a:schemeClr val="tx2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ru-RU" sz="1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Сегодня в городе </a:t>
            </a:r>
            <a:r>
              <a:rPr lang="ru-RU" sz="18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Частереченске</a:t>
            </a:r>
            <a:r>
              <a:rPr lang="ru-RU" sz="1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праздник. День рождения принцессы Грамматики.</a:t>
            </a:r>
            <a:endParaRPr lang="ru-RU" sz="1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21506" name="Picture 2" descr="Знаменательные части речи"/>
          <p:cNvPicPr>
            <a:picLocks noChangeAspect="1" noChangeArrowheads="1"/>
          </p:cNvPicPr>
          <p:nvPr/>
        </p:nvPicPr>
        <p:blipFill>
          <a:blip r:embed="rId2"/>
          <a:srcRect b="19103"/>
          <a:stretch>
            <a:fillRect/>
          </a:stretch>
        </p:blipFill>
        <p:spPr bwMode="auto">
          <a:xfrm>
            <a:off x="3035300" y="708025"/>
            <a:ext cx="2609291" cy="1620973"/>
          </a:xfrm>
          <a:prstGeom prst="rect">
            <a:avLst/>
          </a:prstGeom>
          <a:noFill/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val="184229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139700" y="555625"/>
            <a:ext cx="2133600" cy="2362200"/>
          </a:xfrm>
          <a:solidFill>
            <a:schemeClr val="tx2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r>
              <a:rPr lang="ru-RU" sz="1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Кто будет поздравлять принцессу? Кто подарит ей шарики? Имя существительное, Имя прилагательное и Глагол стали </a:t>
            </a:r>
            <a:r>
              <a:rPr lang="ru-RU" sz="1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спорить. </a:t>
            </a:r>
            <a:endParaRPr lang="ru-RU" sz="16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endParaRPr lang="ru-RU" sz="1600" dirty="0"/>
          </a:p>
        </p:txBody>
      </p:sp>
      <p:pic>
        <p:nvPicPr>
          <p:cNvPr id="22530" name="Picture 2" descr="Знаменательные части речи"/>
          <p:cNvPicPr>
            <a:picLocks noChangeAspect="1" noChangeArrowheads="1"/>
          </p:cNvPicPr>
          <p:nvPr/>
        </p:nvPicPr>
        <p:blipFill>
          <a:blip r:embed="rId2"/>
          <a:srcRect b="14990"/>
          <a:stretch>
            <a:fillRect/>
          </a:stretch>
        </p:blipFill>
        <p:spPr bwMode="auto">
          <a:xfrm>
            <a:off x="2159269" y="664261"/>
            <a:ext cx="3606531" cy="2297327"/>
          </a:xfrm>
          <a:prstGeom prst="rect">
            <a:avLst/>
          </a:prstGeom>
          <a:noFill/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val="3219367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215900" y="631825"/>
            <a:ext cx="2590800" cy="2044700"/>
          </a:xfrm>
          <a:solidFill>
            <a:schemeClr val="tx2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r>
              <a:rPr lang="ru-RU" sz="1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Имя существительное говорит: «Я самый главный. Я обозначаю все предметы. Например, шар». </a:t>
            </a:r>
          </a:p>
          <a:p>
            <a:endParaRPr lang="ru-RU" sz="1800" dirty="0"/>
          </a:p>
        </p:txBody>
      </p:sp>
      <p:pic>
        <p:nvPicPr>
          <p:cNvPr id="23554" name="Picture 2" descr="Знаменательные части речи"/>
          <p:cNvPicPr>
            <a:picLocks noChangeAspect="1" noChangeArrowheads="1"/>
          </p:cNvPicPr>
          <p:nvPr/>
        </p:nvPicPr>
        <p:blipFill>
          <a:blip r:embed="rId2"/>
          <a:srcRect b="17651"/>
          <a:stretch>
            <a:fillRect/>
          </a:stretch>
        </p:blipFill>
        <p:spPr bwMode="auto">
          <a:xfrm>
            <a:off x="2882900" y="784225"/>
            <a:ext cx="2667000" cy="164567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233311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292100" y="784225"/>
            <a:ext cx="2362200" cy="1447800"/>
          </a:xfrm>
          <a:solidFill>
            <a:schemeClr val="tx2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ru-RU" sz="1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А Имя прилагательное ему отвечает: «Без меня шарики не будут красивые: синие, красные, зелёные».</a:t>
            </a:r>
          </a:p>
        </p:txBody>
      </p:sp>
      <p:pic>
        <p:nvPicPr>
          <p:cNvPr id="24578" name="Picture 2" descr="D:\Маме\Учительская деятельность\Модератор\5 класс\5 класс 4 четв\5 класс урок 68\1332703651_26.jpg"/>
          <p:cNvPicPr>
            <a:picLocks noChangeAspect="1" noChangeArrowheads="1"/>
          </p:cNvPicPr>
          <p:nvPr/>
        </p:nvPicPr>
        <p:blipFill>
          <a:blip r:embed="rId2"/>
          <a:srcRect b="13619"/>
          <a:stretch>
            <a:fillRect/>
          </a:stretch>
        </p:blipFill>
        <p:spPr bwMode="auto">
          <a:xfrm>
            <a:off x="2806700" y="708025"/>
            <a:ext cx="2707702" cy="1752600"/>
          </a:xfrm>
          <a:prstGeom prst="rect">
            <a:avLst/>
          </a:prstGeom>
          <a:noFill/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val="1012773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228918" y="860426"/>
            <a:ext cx="2501582" cy="1524000"/>
          </a:xfrm>
          <a:solidFill>
            <a:schemeClr val="tx2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ru-RU" sz="1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«А я заставлю шарики подняться в небо и полететь!» - похвастался Глагол.</a:t>
            </a:r>
          </a:p>
          <a:p>
            <a:endParaRPr lang="ru-RU" sz="1800" dirty="0"/>
          </a:p>
        </p:txBody>
      </p:sp>
      <p:pic>
        <p:nvPicPr>
          <p:cNvPr id="25602" name="Picture 2" descr="D:\Маме\Учительская деятельность\Модератор\5 класс\5 класс 4 четв\5 класс урок 68\1332703672_27.jpg"/>
          <p:cNvPicPr>
            <a:picLocks noChangeAspect="1" noChangeArrowheads="1"/>
          </p:cNvPicPr>
          <p:nvPr/>
        </p:nvPicPr>
        <p:blipFill>
          <a:blip r:embed="rId2"/>
          <a:srcRect b="14990"/>
          <a:stretch>
            <a:fillRect/>
          </a:stretch>
        </p:blipFill>
        <p:spPr bwMode="auto">
          <a:xfrm>
            <a:off x="2959100" y="708025"/>
            <a:ext cx="2526308" cy="1839675"/>
          </a:xfrm>
          <a:prstGeom prst="rect">
            <a:avLst/>
          </a:prstGeom>
          <a:noFill/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val="1662684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139700" y="862279"/>
            <a:ext cx="2133600" cy="1826946"/>
          </a:xfrm>
          <a:solidFill>
            <a:schemeClr val="tx2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r>
              <a:rPr lang="ru-RU" sz="1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«Подумаешь, - обиделось Числительное. – Улетит шарик и потеряется. А я шарики посчитаю и все на месте будут». </a:t>
            </a:r>
          </a:p>
          <a:p>
            <a:endParaRPr lang="ru-RU" sz="1600" dirty="0"/>
          </a:p>
        </p:txBody>
      </p:sp>
      <p:pic>
        <p:nvPicPr>
          <p:cNvPr id="26626" name="Picture 2" descr="D:\Маме\Учительская деятельность\Модератор\5 класс\5 класс 4 четв\5 класс урок 68\1332703651_28.jpg"/>
          <p:cNvPicPr>
            <a:picLocks noChangeAspect="1" noChangeArrowheads="1"/>
          </p:cNvPicPr>
          <p:nvPr/>
        </p:nvPicPr>
        <p:blipFill>
          <a:blip r:embed="rId2"/>
          <a:srcRect b="9506"/>
          <a:stretch>
            <a:fillRect/>
          </a:stretch>
        </p:blipFill>
        <p:spPr bwMode="auto">
          <a:xfrm>
            <a:off x="2197100" y="631825"/>
            <a:ext cx="3288308" cy="2469588"/>
          </a:xfrm>
          <a:prstGeom prst="rect">
            <a:avLst/>
          </a:prstGeom>
          <a:noFill/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val="3548925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292100" y="631825"/>
            <a:ext cx="2362200" cy="1828800"/>
          </a:xfrm>
          <a:solidFill>
            <a:schemeClr val="tx2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r>
              <a:rPr lang="ru-RU" sz="1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- Хватит </a:t>
            </a:r>
            <a:r>
              <a:rPr lang="ru-RU" sz="1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говорить: «Я! Я</a:t>
            </a:r>
            <a:r>
              <a:rPr lang="ru-RU" sz="1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!»,- </a:t>
            </a:r>
            <a:r>
              <a:rPr lang="ru-RU" sz="1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сказало Местоимение. </a:t>
            </a:r>
            <a:endParaRPr lang="ru-RU" sz="18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r>
              <a:rPr lang="ru-RU" sz="1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– </a:t>
            </a:r>
            <a:r>
              <a:rPr lang="ru-RU" sz="1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Мы должны все </a:t>
            </a:r>
            <a:r>
              <a:rPr lang="ru-RU" sz="1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      вместе </a:t>
            </a:r>
            <a:r>
              <a:rPr lang="ru-RU" sz="1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сделать подарок.</a:t>
            </a:r>
          </a:p>
        </p:txBody>
      </p:sp>
      <p:pic>
        <p:nvPicPr>
          <p:cNvPr id="27650" name="Picture 2" descr="D:\Маме\Учительская деятельность\Модератор\5 класс\5 класс 4 четв\5 класс урок 68\1332703667_29.jpg"/>
          <p:cNvPicPr>
            <a:picLocks noChangeAspect="1" noChangeArrowheads="1"/>
          </p:cNvPicPr>
          <p:nvPr/>
        </p:nvPicPr>
        <p:blipFill>
          <a:blip r:embed="rId2"/>
          <a:srcRect b="16361"/>
          <a:stretch>
            <a:fillRect/>
          </a:stretch>
        </p:blipFill>
        <p:spPr bwMode="auto">
          <a:xfrm>
            <a:off x="2654300" y="631826"/>
            <a:ext cx="2831108" cy="1774302"/>
          </a:xfrm>
          <a:prstGeom prst="rect">
            <a:avLst/>
          </a:prstGeom>
          <a:noFill/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val="2295322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36943" y="2467031"/>
            <a:ext cx="3891915" cy="641900"/>
          </a:xfrm>
          <a:solidFill>
            <a:schemeClr val="tx2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ru-RU" sz="1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- Мы тоже хотим поздравить Грамматику! – сказали малыши.</a:t>
            </a:r>
          </a:p>
          <a:p>
            <a:endParaRPr lang="ru-RU" sz="1600" dirty="0"/>
          </a:p>
        </p:txBody>
      </p:sp>
      <p:pic>
        <p:nvPicPr>
          <p:cNvPr id="28674" name="Picture 2" descr="D:\Маме\Учительская деятельность\Модератор\5 класс\5 класс 4 четв\5 класс урок 68\1332703676_30.jpg"/>
          <p:cNvPicPr>
            <a:picLocks noChangeAspect="1" noChangeArrowheads="1"/>
          </p:cNvPicPr>
          <p:nvPr/>
        </p:nvPicPr>
        <p:blipFill>
          <a:blip r:embed="rId2"/>
          <a:srcRect b="9506"/>
          <a:stretch>
            <a:fillRect/>
          </a:stretch>
        </p:blipFill>
        <p:spPr bwMode="auto">
          <a:xfrm>
            <a:off x="1054100" y="237272"/>
            <a:ext cx="3288308" cy="2229759"/>
          </a:xfrm>
          <a:prstGeom prst="rect">
            <a:avLst/>
          </a:prstGeom>
          <a:noFill/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val="2174217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36943" y="2534599"/>
            <a:ext cx="3891915" cy="608116"/>
          </a:xfrm>
          <a:solidFill>
            <a:schemeClr val="tx2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ru-RU" sz="1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- А кто вы такие? – удивился Глагол. – Мы вас не знаем!</a:t>
            </a:r>
          </a:p>
        </p:txBody>
      </p:sp>
      <p:pic>
        <p:nvPicPr>
          <p:cNvPr id="29698" name="Picture 2" descr="D:\Маме\Учительская деятельность\Модератор\5 класс\5 класс 4 четв\5 класс урок 68\1332703726_31.jpg"/>
          <p:cNvPicPr>
            <a:picLocks noChangeAspect="1" noChangeArrowheads="1"/>
          </p:cNvPicPr>
          <p:nvPr/>
        </p:nvPicPr>
        <p:blipFill>
          <a:blip r:embed="rId3"/>
          <a:srcRect b="12248"/>
          <a:stretch>
            <a:fillRect/>
          </a:stretch>
        </p:blipFill>
        <p:spPr bwMode="auto">
          <a:xfrm>
            <a:off x="1126121" y="102135"/>
            <a:ext cx="3493827" cy="2297327"/>
          </a:xfrm>
          <a:prstGeom prst="rect">
            <a:avLst/>
          </a:prstGeom>
          <a:noFill/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val="1812845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6900" y="102424"/>
            <a:ext cx="4868147" cy="315471"/>
          </a:xfrm>
        </p:spPr>
        <p:txBody>
          <a:bodyPr/>
          <a:lstStyle/>
          <a:p>
            <a:pPr algn="ctr"/>
            <a:r>
              <a:rPr lang="ru-RU" dirty="0" smtClean="0"/>
              <a:t>-</a:t>
            </a:r>
            <a:r>
              <a:rPr lang="ru-RU" dirty="0" err="1" smtClean="0"/>
              <a:t>тся</a:t>
            </a:r>
            <a:r>
              <a:rPr lang="ru-RU" dirty="0"/>
              <a:t> </a:t>
            </a:r>
            <a:r>
              <a:rPr lang="ru-RU" dirty="0" smtClean="0"/>
              <a:t>или -</a:t>
            </a:r>
            <a:r>
              <a:rPr lang="ru-RU" dirty="0" err="1" smtClean="0"/>
              <a:t>ться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631825"/>
            <a:ext cx="5486400" cy="276999"/>
          </a:xfrm>
        </p:spPr>
        <p:txBody>
          <a:bodyPr/>
          <a:lstStyle/>
          <a:p>
            <a:r>
              <a:rPr lang="ru-RU" sz="1800" dirty="0" smtClean="0"/>
              <a:t>   </a:t>
            </a:r>
            <a:endParaRPr lang="ru-RU" sz="18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5912" y="708025"/>
            <a:ext cx="5133975" cy="114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8715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215900" y="860425"/>
            <a:ext cx="2133600" cy="1600200"/>
          </a:xfrm>
          <a:solidFill>
            <a:schemeClr val="tx2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ru-RU" sz="1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Но принцесса Грамматика защитила малышей: «Без них в нашем городе трудно жить. Они всем нужны».</a:t>
            </a:r>
          </a:p>
        </p:txBody>
      </p:sp>
      <p:pic>
        <p:nvPicPr>
          <p:cNvPr id="31746" name="Picture 2" descr="D:\Маме\Учительская деятельность\Модератор\5 класс\5 класс 4 четв\5 класс урок 68\1332703723_33.jpg"/>
          <p:cNvPicPr>
            <a:picLocks noChangeAspect="1" noChangeArrowheads="1"/>
          </p:cNvPicPr>
          <p:nvPr/>
        </p:nvPicPr>
        <p:blipFill>
          <a:blip r:embed="rId2"/>
          <a:srcRect b="16361"/>
          <a:stretch>
            <a:fillRect/>
          </a:stretch>
        </p:blipFill>
        <p:spPr bwMode="auto">
          <a:xfrm>
            <a:off x="2341562" y="555625"/>
            <a:ext cx="3288308" cy="2060837"/>
          </a:xfrm>
          <a:prstGeom prst="rect">
            <a:avLst/>
          </a:prstGeom>
          <a:noFill/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val="1755415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215900" y="936625"/>
            <a:ext cx="2098357" cy="1066800"/>
          </a:xfrm>
          <a:solidFill>
            <a:schemeClr val="tx2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ru-RU" sz="1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Союз И соединяет слова, делает их друзьями.</a:t>
            </a:r>
          </a:p>
        </p:txBody>
      </p:sp>
      <p:pic>
        <p:nvPicPr>
          <p:cNvPr id="32770" name="Picture 2" descr="D:\Маме\Учительская деятельность\Модератор\5 класс\5 класс 4 четв\5 класс урок 68\1332703712_34.jpg"/>
          <p:cNvPicPr>
            <a:picLocks noChangeAspect="1" noChangeArrowheads="1"/>
          </p:cNvPicPr>
          <p:nvPr/>
        </p:nvPicPr>
        <p:blipFill>
          <a:blip r:embed="rId2"/>
          <a:srcRect b="14990"/>
          <a:stretch>
            <a:fillRect/>
          </a:stretch>
        </p:blipFill>
        <p:spPr bwMode="auto">
          <a:xfrm>
            <a:off x="2425700" y="555625"/>
            <a:ext cx="3288308" cy="2094622"/>
          </a:xfrm>
          <a:prstGeom prst="rect">
            <a:avLst/>
          </a:prstGeom>
          <a:noFill/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val="1267901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215900" y="1062395"/>
            <a:ext cx="2286000" cy="830997"/>
          </a:xfrm>
          <a:solidFill>
            <a:schemeClr val="tx2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ru-RU" sz="1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Предлог помогает Существительному и Глаголу. </a:t>
            </a:r>
          </a:p>
        </p:txBody>
      </p:sp>
      <p:pic>
        <p:nvPicPr>
          <p:cNvPr id="33794" name="Picture 2" descr="D:\Маме\Учительская деятельность\Модератор\5 класс\5 класс 4 четв\5 класс урок 68\1332703676_35.jpg"/>
          <p:cNvPicPr>
            <a:picLocks noChangeAspect="1" noChangeArrowheads="1"/>
          </p:cNvPicPr>
          <p:nvPr/>
        </p:nvPicPr>
        <p:blipFill>
          <a:blip r:embed="rId2"/>
          <a:srcRect b="13619"/>
          <a:stretch>
            <a:fillRect/>
          </a:stretch>
        </p:blipFill>
        <p:spPr bwMode="auto">
          <a:xfrm>
            <a:off x="2501900" y="708025"/>
            <a:ext cx="3059708" cy="1980441"/>
          </a:xfrm>
          <a:prstGeom prst="rect">
            <a:avLst/>
          </a:prstGeom>
          <a:noFill/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val="3663086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215900" y="860425"/>
            <a:ext cx="2286000" cy="1143000"/>
          </a:xfrm>
          <a:solidFill>
            <a:schemeClr val="tx2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ru-RU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А маленькая частица НЕ умеет все отрицать. </a:t>
            </a:r>
            <a:endParaRPr lang="ru-RU" sz="2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34818" name="Picture 2" descr="D:\Маме\Учительская деятельность\Модератор\5 класс\5 класс 4 четв\5 класс урок 68\1332703700_36.jpg"/>
          <p:cNvPicPr>
            <a:picLocks noChangeAspect="1" noChangeArrowheads="1"/>
          </p:cNvPicPr>
          <p:nvPr/>
        </p:nvPicPr>
        <p:blipFill>
          <a:blip r:embed="rId2"/>
          <a:srcRect b="10877"/>
          <a:stretch>
            <a:fillRect/>
          </a:stretch>
        </p:blipFill>
        <p:spPr bwMode="auto">
          <a:xfrm>
            <a:off x="2425700" y="524438"/>
            <a:ext cx="2843808" cy="2195974"/>
          </a:xfrm>
          <a:prstGeom prst="rect">
            <a:avLst/>
          </a:prstGeom>
          <a:noFill/>
          <a:effectLst>
            <a:softEdge rad="317500"/>
          </a:effectLst>
        </p:spPr>
      </p:pic>
      <p:pic>
        <p:nvPicPr>
          <p:cNvPr id="5" name="Picture 2" descr="D:\Маме\Учительская деятельность\Модератор\5 класс\5 класс 4 четв\5 класс урок 68\1332703723_33.jpg"/>
          <p:cNvPicPr>
            <a:picLocks noChangeAspect="1" noChangeArrowheads="1"/>
          </p:cNvPicPr>
          <p:nvPr/>
        </p:nvPicPr>
        <p:blipFill>
          <a:blip r:embed="rId3"/>
          <a:srcRect l="72946" t="42505" r="7534" b="25959"/>
          <a:stretch>
            <a:fillRect/>
          </a:stretch>
        </p:blipFill>
        <p:spPr bwMode="auto">
          <a:xfrm>
            <a:off x="3340100" y="1622425"/>
            <a:ext cx="844606" cy="1022417"/>
          </a:xfrm>
          <a:prstGeom prst="rect">
            <a:avLst/>
          </a:prstGeom>
          <a:noFill/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val="3637562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325348" cy="276999"/>
          </a:xfrm>
        </p:spPr>
        <p:txBody>
          <a:bodyPr/>
          <a:lstStyle/>
          <a:p>
            <a:r>
              <a:rPr lang="ru-RU" sz="1800" dirty="0" smtClean="0"/>
              <a:t>Задание для самостоятельного выполнения</a:t>
            </a:r>
            <a:endParaRPr lang="ru-RU" sz="1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804" y="784225"/>
            <a:ext cx="4935243" cy="1107996"/>
          </a:xfrm>
        </p:spPr>
        <p:txBody>
          <a:bodyPr/>
          <a:lstStyle/>
          <a:p>
            <a:r>
              <a:rPr lang="ru-RU" sz="2400" dirty="0" smtClean="0"/>
              <a:t>Повторить все части речи. </a:t>
            </a:r>
          </a:p>
          <a:p>
            <a:r>
              <a:rPr lang="ru-RU" sz="2400" dirty="0" smtClean="0"/>
              <a:t>Выучить стихи любимого поэта.</a:t>
            </a:r>
          </a:p>
          <a:p>
            <a:r>
              <a:rPr lang="ru-RU" sz="2400" dirty="0" smtClean="0"/>
              <a:t>Прочитать о самолётах.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4293527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/>
              <a:t>Как назвали самолёт 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0752" y="631825"/>
            <a:ext cx="5164295" cy="553998"/>
          </a:xfrm>
        </p:spPr>
        <p:txBody>
          <a:bodyPr/>
          <a:lstStyle/>
          <a:p>
            <a:r>
              <a:rPr lang="ru-RU" dirty="0"/>
              <a:t>Люди всегда мечтали летать, как птицы. Но ведь крыльев у человека не было! Леонардо да Винчи оставил нам чертежи планера, вертолёта, </a:t>
            </a:r>
            <a:r>
              <a:rPr lang="ru-RU" dirty="0" smtClean="0"/>
              <a:t>парашюта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84984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Словарная работа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1" y="555625"/>
            <a:ext cx="2743200" cy="1107996"/>
          </a:xfrm>
        </p:spPr>
        <p:txBody>
          <a:bodyPr/>
          <a:lstStyle/>
          <a:p>
            <a:endParaRPr lang="ru-RU" sz="1800" dirty="0" smtClean="0"/>
          </a:p>
          <a:p>
            <a:endParaRPr lang="ru-RU" sz="1800" dirty="0" smtClean="0"/>
          </a:p>
          <a:p>
            <a:endParaRPr lang="ru-RU" sz="1800" dirty="0" smtClean="0"/>
          </a:p>
          <a:p>
            <a:r>
              <a:rPr lang="ru-RU" sz="1800" dirty="0" smtClean="0"/>
              <a:t> </a:t>
            </a:r>
            <a:r>
              <a:rPr lang="uz-Latn-UZ" sz="1800" dirty="0" smtClean="0"/>
              <a:t> </a:t>
            </a:r>
            <a:endParaRPr lang="ru-RU" sz="1800" dirty="0"/>
          </a:p>
        </p:txBody>
      </p:sp>
      <p:sp>
        <p:nvSpPr>
          <p:cNvPr id="6" name="TextBox 5"/>
          <p:cNvSpPr txBox="1"/>
          <p:nvPr/>
        </p:nvSpPr>
        <p:spPr>
          <a:xfrm>
            <a:off x="2730501" y="479425"/>
            <a:ext cx="27345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uz-Latn-UZ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6351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Упражнение  5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0752" y="631825"/>
            <a:ext cx="5249148" cy="2523768"/>
          </a:xfrm>
        </p:spPr>
        <p:txBody>
          <a:bodyPr/>
          <a:lstStyle/>
          <a:p>
            <a:r>
              <a:rPr lang="ru-RU" dirty="0"/>
              <a:t>Прочитайте стихотворение Романа </a:t>
            </a:r>
            <a:r>
              <a:rPr lang="ru-RU" dirty="0" err="1"/>
              <a:t>Сефа</a:t>
            </a:r>
            <a:r>
              <a:rPr lang="ru-RU" dirty="0"/>
              <a:t> «Можно». Какую букву нужно дописать в окончаниях глагола? Расскажите, о чём вы мечтаете. </a:t>
            </a:r>
          </a:p>
          <a:p>
            <a:r>
              <a:rPr lang="ru-RU" sz="1600" dirty="0"/>
              <a:t>Можно </a:t>
            </a:r>
            <a:r>
              <a:rPr lang="ru-RU" sz="1600" dirty="0" smtClean="0"/>
              <a:t>в </a:t>
            </a:r>
            <a:r>
              <a:rPr lang="ru-RU" sz="1600" dirty="0"/>
              <a:t>ракете </a:t>
            </a:r>
            <a:r>
              <a:rPr lang="ru-RU" sz="1600" dirty="0" err="1" smtClean="0"/>
              <a:t>добрат</a:t>
            </a:r>
            <a:r>
              <a:rPr lang="ru-RU" sz="1600" dirty="0"/>
              <a:t>...</a:t>
            </a:r>
            <a:r>
              <a:rPr lang="ru-RU" sz="1600" dirty="0" err="1"/>
              <a:t>ся</a:t>
            </a:r>
            <a:r>
              <a:rPr lang="ru-RU" sz="1600" dirty="0"/>
              <a:t> </a:t>
            </a:r>
            <a:r>
              <a:rPr lang="ru-RU" sz="1600" dirty="0" smtClean="0"/>
              <a:t>до </a:t>
            </a:r>
            <a:r>
              <a:rPr lang="ru-RU" sz="1600" dirty="0"/>
              <a:t>Марса. </a:t>
            </a:r>
            <a:endParaRPr lang="ru-RU" sz="1600" dirty="0" smtClean="0"/>
          </a:p>
          <a:p>
            <a:r>
              <a:rPr lang="ru-RU" sz="1600" dirty="0" smtClean="0"/>
              <a:t>Можно в </a:t>
            </a:r>
            <a:r>
              <a:rPr lang="ru-RU" sz="1600" dirty="0"/>
              <a:t>тайге </a:t>
            </a:r>
            <a:r>
              <a:rPr lang="ru-RU" sz="1600" dirty="0" smtClean="0"/>
              <a:t>встретить снежного </a:t>
            </a:r>
            <a:r>
              <a:rPr lang="ru-RU" sz="1600" dirty="0"/>
              <a:t>барса. </a:t>
            </a:r>
            <a:endParaRPr lang="ru-RU" sz="1600" dirty="0" smtClean="0"/>
          </a:p>
          <a:p>
            <a:r>
              <a:rPr lang="ru-RU" sz="1600" dirty="0" smtClean="0"/>
              <a:t>Можно гадать </a:t>
            </a:r>
            <a:r>
              <a:rPr lang="ru-RU" sz="1600" dirty="0"/>
              <a:t>— </a:t>
            </a:r>
            <a:r>
              <a:rPr lang="ru-RU" sz="1600" dirty="0" smtClean="0"/>
              <a:t>почему не </a:t>
            </a:r>
            <a:r>
              <a:rPr lang="ru-RU" sz="1600" dirty="0"/>
              <a:t>раскрыта</a:t>
            </a:r>
          </a:p>
          <a:p>
            <a:r>
              <a:rPr lang="ru-RU" sz="1600" dirty="0" smtClean="0"/>
              <a:t>Тайна Тунгусского </a:t>
            </a:r>
            <a:r>
              <a:rPr lang="ru-RU" sz="1600" dirty="0"/>
              <a:t>метеорита. </a:t>
            </a:r>
            <a:endParaRPr lang="ru-RU" sz="1600" dirty="0" smtClean="0"/>
          </a:p>
          <a:p>
            <a:r>
              <a:rPr lang="ru-RU" sz="1600" dirty="0" smtClean="0"/>
              <a:t>Можно стремит</a:t>
            </a:r>
            <a:r>
              <a:rPr lang="ru-RU" sz="1600" dirty="0"/>
              <a:t>...</a:t>
            </a:r>
            <a:r>
              <a:rPr lang="ru-RU" sz="1600" dirty="0" err="1"/>
              <a:t>ся</a:t>
            </a:r>
            <a:r>
              <a:rPr lang="ru-RU" sz="1600" dirty="0"/>
              <a:t> </a:t>
            </a:r>
            <a:endParaRPr lang="ru-RU" sz="1600" dirty="0" smtClean="0"/>
          </a:p>
          <a:p>
            <a:r>
              <a:rPr lang="ru-RU" sz="1600" dirty="0" smtClean="0"/>
              <a:t>Всю </a:t>
            </a:r>
            <a:r>
              <a:rPr lang="ru-RU" sz="1600" dirty="0"/>
              <a:t>жизнь </a:t>
            </a:r>
            <a:r>
              <a:rPr lang="ru-RU" sz="1600" dirty="0" smtClean="0"/>
              <a:t>за </a:t>
            </a:r>
            <a:r>
              <a:rPr lang="ru-RU" sz="1600" dirty="0"/>
              <a:t>сокровищем. </a:t>
            </a:r>
            <a:endParaRPr lang="ru-RU" sz="1600" dirty="0" smtClean="0"/>
          </a:p>
          <a:p>
            <a:r>
              <a:rPr lang="ru-RU" sz="1600" dirty="0" smtClean="0"/>
              <a:t>Всё </a:t>
            </a:r>
            <a:r>
              <a:rPr lang="ru-RU" sz="1600" dirty="0"/>
              <a:t>это может </a:t>
            </a:r>
            <a:r>
              <a:rPr lang="ru-RU" sz="1600" dirty="0" smtClean="0"/>
              <a:t>со </a:t>
            </a:r>
            <a:r>
              <a:rPr lang="ru-RU" sz="1600" dirty="0"/>
              <a:t>временем </a:t>
            </a:r>
            <a:r>
              <a:rPr lang="ru-RU" sz="1600" dirty="0" smtClean="0"/>
              <a:t>сбыт</a:t>
            </a:r>
            <a:r>
              <a:rPr lang="ru-RU" sz="1600" dirty="0"/>
              <a:t>...</a:t>
            </a:r>
            <a:r>
              <a:rPr lang="ru-RU" sz="1600" dirty="0" err="1"/>
              <a:t>ся</a:t>
            </a:r>
            <a:r>
              <a:rPr lang="ru-RU" sz="1600" dirty="0"/>
              <a:t>, </a:t>
            </a:r>
            <a:endParaRPr lang="ru-RU" sz="1600" dirty="0" smtClean="0"/>
          </a:p>
          <a:p>
            <a:r>
              <a:rPr lang="ru-RU" sz="1600" dirty="0" smtClean="0"/>
              <a:t>Надо </a:t>
            </a:r>
            <a:r>
              <a:rPr lang="ru-RU" sz="1600" dirty="0"/>
              <a:t>всего </a:t>
            </a:r>
            <a:r>
              <a:rPr lang="ru-RU" sz="1600" dirty="0" smtClean="0"/>
              <a:t>лишь мечтать и </a:t>
            </a:r>
            <a:r>
              <a:rPr lang="ru-RU" sz="1600" dirty="0"/>
              <a:t>добит...</a:t>
            </a:r>
            <a:r>
              <a:rPr lang="ru-RU" sz="1600" dirty="0" err="1"/>
              <a:t>ся</a:t>
            </a:r>
            <a:r>
              <a:rPr lang="ru-RU" sz="1600" dirty="0"/>
              <a:t>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492500" y="2601768"/>
            <a:ext cx="3048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ь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416300" y="2384425"/>
            <a:ext cx="3048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ь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739900" y="1888430"/>
            <a:ext cx="3048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ь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434293" y="898749"/>
            <a:ext cx="3048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ь</a:t>
            </a:r>
          </a:p>
        </p:txBody>
      </p:sp>
    </p:spTree>
    <p:extLst>
      <p:ext uri="{BB962C8B-B14F-4D97-AF65-F5344CB8AC3E}">
        <p14:creationId xmlns:p14="http://schemas.microsoft.com/office/powerpoint/2010/main" val="34817188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Упражнение 6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21389" y="708025"/>
            <a:ext cx="4935243" cy="2400657"/>
          </a:xfrm>
        </p:spPr>
        <p:txBody>
          <a:bodyPr/>
          <a:lstStyle/>
          <a:p>
            <a:r>
              <a:rPr lang="ru-RU" dirty="0" smtClean="0"/>
              <a:t>Запишите </a:t>
            </a:r>
            <a:r>
              <a:rPr lang="ru-RU" dirty="0"/>
              <a:t>в тетрадь. Правильно </a:t>
            </a:r>
            <a:r>
              <a:rPr lang="ru-RU" dirty="0" smtClean="0"/>
              <a:t>напишите </a:t>
            </a:r>
            <a:r>
              <a:rPr lang="ru-RU" dirty="0"/>
              <a:t>глаголы. </a:t>
            </a:r>
            <a:endParaRPr lang="ru-RU" dirty="0" smtClean="0"/>
          </a:p>
          <a:p>
            <a:r>
              <a:rPr lang="ru-RU" sz="1600" dirty="0" smtClean="0"/>
              <a:t>1</a:t>
            </a:r>
            <a:r>
              <a:rPr lang="ru-RU" sz="1800" dirty="0"/>
              <a:t>) Мансур будет учит...</a:t>
            </a:r>
            <a:r>
              <a:rPr lang="ru-RU" sz="1800" dirty="0" err="1"/>
              <a:t>ся</a:t>
            </a:r>
            <a:r>
              <a:rPr lang="ru-RU" sz="1800" dirty="0"/>
              <a:t> в </a:t>
            </a:r>
            <a:r>
              <a:rPr lang="ru-RU" sz="1800" dirty="0" smtClean="0"/>
              <a:t>шестом </a:t>
            </a:r>
            <a:r>
              <a:rPr lang="ru-RU" sz="1800" dirty="0"/>
              <a:t>классе. Аня учит...</a:t>
            </a:r>
            <a:r>
              <a:rPr lang="ru-RU" sz="1800" dirty="0" err="1"/>
              <a:t>ся</a:t>
            </a:r>
            <a:r>
              <a:rPr lang="ru-RU" sz="1800" dirty="0"/>
              <a:t> в пятом классе. 2) Мир правдой держит...</a:t>
            </a:r>
            <a:r>
              <a:rPr lang="ru-RU" sz="1800" dirty="0" err="1"/>
              <a:t>ся</a:t>
            </a:r>
            <a:r>
              <a:rPr lang="ru-RU" sz="1800" dirty="0"/>
              <a:t>. </a:t>
            </a:r>
            <a:r>
              <a:rPr lang="ru-RU" sz="1800" dirty="0" smtClean="0"/>
              <a:t>Малышу </a:t>
            </a:r>
            <a:r>
              <a:rPr lang="ru-RU" sz="1800" dirty="0"/>
              <a:t>на улице нужно держат...</a:t>
            </a:r>
            <a:r>
              <a:rPr lang="ru-RU" sz="1800" dirty="0" err="1"/>
              <a:t>ся</a:t>
            </a:r>
            <a:r>
              <a:rPr lang="ru-RU" sz="1800" dirty="0"/>
              <a:t> за руку мамы. 3) Этим ребятам надо </a:t>
            </a:r>
            <a:r>
              <a:rPr lang="ru-RU" sz="1800" dirty="0" err="1"/>
              <a:t>занимат</a:t>
            </a:r>
            <a:r>
              <a:rPr lang="ru-RU" sz="1800" dirty="0"/>
              <a:t>...</a:t>
            </a:r>
            <a:r>
              <a:rPr lang="ru-RU" sz="1800" dirty="0" err="1"/>
              <a:t>ся</a:t>
            </a:r>
            <a:r>
              <a:rPr lang="ru-RU" sz="1800" dirty="0"/>
              <a:t> спортом. Сергей занимает...</a:t>
            </a:r>
            <a:r>
              <a:rPr lang="ru-RU" sz="1800" dirty="0" err="1"/>
              <a:t>ся</a:t>
            </a:r>
            <a:r>
              <a:rPr lang="ru-RU" sz="1800" dirty="0"/>
              <a:t> историей. 4) </a:t>
            </a:r>
            <a:r>
              <a:rPr lang="ru-RU" sz="1800" dirty="0" err="1"/>
              <a:t>Азиза</a:t>
            </a:r>
            <a:r>
              <a:rPr lang="ru-RU" sz="1800" dirty="0"/>
              <a:t> </a:t>
            </a:r>
            <a:r>
              <a:rPr lang="ru-RU" sz="1800" dirty="0" err="1"/>
              <a:t>боит</a:t>
            </a:r>
            <a:r>
              <a:rPr lang="ru-RU" sz="1800" dirty="0"/>
              <a:t>...</a:t>
            </a:r>
            <a:r>
              <a:rPr lang="ru-RU" sz="1800" dirty="0" err="1"/>
              <a:t>ся</a:t>
            </a:r>
            <a:r>
              <a:rPr lang="ru-RU" sz="1800" dirty="0"/>
              <a:t> говорить по-русски. </a:t>
            </a:r>
            <a:r>
              <a:rPr lang="ru-RU" sz="1800" dirty="0" smtClean="0"/>
              <a:t>Тебе </a:t>
            </a:r>
            <a:r>
              <a:rPr lang="ru-RU" sz="1800" dirty="0"/>
              <a:t>не нужно </a:t>
            </a:r>
            <a:r>
              <a:rPr lang="ru-RU" sz="1800" dirty="0" err="1"/>
              <a:t>боят</a:t>
            </a:r>
            <a:r>
              <a:rPr lang="ru-RU" sz="1800" dirty="0"/>
              <a:t>...</a:t>
            </a:r>
            <a:r>
              <a:rPr lang="ru-RU" sz="1800" dirty="0" err="1"/>
              <a:t>ся</a:t>
            </a:r>
            <a:r>
              <a:rPr lang="ru-RU" sz="1800" dirty="0"/>
              <a:t>.</a:t>
            </a:r>
          </a:p>
          <a:p>
            <a:endParaRPr lang="ru-RU" sz="18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490468" y="860425"/>
            <a:ext cx="3048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ь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054100" y="1622425"/>
            <a:ext cx="3048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ь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739900" y="1942722"/>
            <a:ext cx="3048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ь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4559300" y="2460625"/>
            <a:ext cx="3048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ь</a:t>
            </a:r>
          </a:p>
        </p:txBody>
      </p:sp>
    </p:spTree>
    <p:extLst>
      <p:ext uri="{BB962C8B-B14F-4D97-AF65-F5344CB8AC3E}">
        <p14:creationId xmlns:p14="http://schemas.microsoft.com/office/powerpoint/2010/main" val="4213561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Упражнение 7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15277" y="741234"/>
            <a:ext cx="4935243" cy="369332"/>
          </a:xfrm>
        </p:spPr>
        <p:txBody>
          <a:bodyPr/>
          <a:lstStyle/>
          <a:p>
            <a:r>
              <a:rPr lang="ru-RU" dirty="0"/>
              <a:t>Как надо вести себя в транспорте? Как нельзя поступать? Составьте рассказ по картинкам.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5277" y="1144697"/>
            <a:ext cx="4969760" cy="190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2853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0752" y="737265"/>
            <a:ext cx="4935243" cy="2585323"/>
          </a:xfrm>
        </p:spPr>
        <p:txBody>
          <a:bodyPr/>
          <a:lstStyle/>
          <a:p>
            <a:r>
              <a:rPr lang="ru-RU" dirty="0"/>
              <a:t> Прочитайте стихи </a:t>
            </a:r>
            <a:r>
              <a:rPr lang="ru-RU" dirty="0" err="1"/>
              <a:t>Куддуса</a:t>
            </a:r>
            <a:r>
              <a:rPr lang="ru-RU" dirty="0"/>
              <a:t> </a:t>
            </a:r>
            <a:r>
              <a:rPr lang="ru-RU" dirty="0" err="1"/>
              <a:t>Мухаммади</a:t>
            </a:r>
            <a:r>
              <a:rPr lang="ru-RU" dirty="0"/>
              <a:t>. Обратите внимание, как написаны выделенные глаголы. </a:t>
            </a:r>
            <a:endParaRPr lang="ru-RU" dirty="0" smtClean="0"/>
          </a:p>
          <a:p>
            <a:r>
              <a:rPr lang="ru-RU" sz="1600" dirty="0" smtClean="0"/>
              <a:t>Время </a:t>
            </a:r>
            <a:r>
              <a:rPr lang="ru-RU" sz="1600" dirty="0"/>
              <a:t>— это самый хитрый вор. </a:t>
            </a:r>
            <a:endParaRPr lang="ru-RU" sz="1600" dirty="0" smtClean="0"/>
          </a:p>
          <a:p>
            <a:r>
              <a:rPr lang="ru-RU" sz="1600" b="1" dirty="0" smtClean="0"/>
              <a:t>Не </a:t>
            </a:r>
            <a:r>
              <a:rPr lang="ru-RU" sz="1600" b="1" dirty="0"/>
              <a:t>вернёшь</a:t>
            </a:r>
            <a:r>
              <a:rPr lang="ru-RU" sz="1600" dirty="0"/>
              <a:t> того, что </a:t>
            </a:r>
            <a:r>
              <a:rPr lang="ru-RU" sz="1600" dirty="0" smtClean="0"/>
              <a:t>прозеваешь</a:t>
            </a:r>
            <a:r>
              <a:rPr lang="ru-RU" sz="1600" dirty="0"/>
              <a:t>. </a:t>
            </a:r>
            <a:endParaRPr lang="ru-RU" sz="1600" dirty="0" smtClean="0"/>
          </a:p>
          <a:p>
            <a:r>
              <a:rPr lang="ru-RU" sz="1600" dirty="0" smtClean="0"/>
              <a:t>Вовремя </a:t>
            </a:r>
            <a:r>
              <a:rPr lang="ru-RU" sz="1600" b="1" dirty="0"/>
              <a:t>не снимешь </a:t>
            </a:r>
            <a:r>
              <a:rPr lang="ru-RU" sz="1600" dirty="0"/>
              <a:t>плов с огня — </a:t>
            </a:r>
            <a:endParaRPr lang="ru-RU" sz="1600" dirty="0" smtClean="0"/>
          </a:p>
          <a:p>
            <a:r>
              <a:rPr lang="ru-RU" sz="1600" dirty="0" smtClean="0"/>
              <a:t>И </a:t>
            </a:r>
            <a:r>
              <a:rPr lang="ru-RU" sz="1600" dirty="0"/>
              <a:t>в котле не плов, а размазня. </a:t>
            </a:r>
            <a:endParaRPr lang="ru-RU" sz="1600" dirty="0" smtClean="0"/>
          </a:p>
          <a:p>
            <a:r>
              <a:rPr lang="ru-RU" sz="1600" dirty="0" smtClean="0"/>
              <a:t>В </a:t>
            </a:r>
            <a:r>
              <a:rPr lang="ru-RU" sz="1600" dirty="0"/>
              <a:t>путь </a:t>
            </a:r>
            <a:r>
              <a:rPr lang="ru-RU" sz="1600" b="1" dirty="0"/>
              <a:t>не выйдешь</a:t>
            </a:r>
            <a:r>
              <a:rPr lang="ru-RU" sz="1600" dirty="0"/>
              <a:t>, </a:t>
            </a:r>
            <a:r>
              <a:rPr lang="ru-RU" sz="1600" b="1" dirty="0"/>
              <a:t>не протопчешь </a:t>
            </a:r>
            <a:r>
              <a:rPr lang="ru-RU" sz="1600" dirty="0"/>
              <a:t>тропок — </a:t>
            </a:r>
            <a:endParaRPr lang="ru-RU" sz="1600" dirty="0" smtClean="0"/>
          </a:p>
          <a:p>
            <a:r>
              <a:rPr lang="ru-RU" sz="1600" b="1" dirty="0" smtClean="0"/>
              <a:t>Не </a:t>
            </a:r>
            <a:r>
              <a:rPr lang="ru-RU" sz="1600" b="1" dirty="0"/>
              <a:t>достигнешь </a:t>
            </a:r>
            <a:r>
              <a:rPr lang="ru-RU" sz="1600" dirty="0"/>
              <a:t>цели, так и знай. </a:t>
            </a:r>
            <a:endParaRPr lang="ru-RU" sz="1600" dirty="0" smtClean="0"/>
          </a:p>
          <a:p>
            <a:r>
              <a:rPr lang="ru-RU" sz="1600" dirty="0" smtClean="0"/>
              <a:t>А </a:t>
            </a:r>
            <a:r>
              <a:rPr lang="ru-RU" sz="1600" dirty="0"/>
              <a:t>весною </a:t>
            </a:r>
            <a:r>
              <a:rPr lang="ru-RU" sz="1600" b="1" dirty="0"/>
              <a:t>не посеешь </a:t>
            </a:r>
            <a:r>
              <a:rPr lang="ru-RU" sz="1600" dirty="0"/>
              <a:t>хлопок — </a:t>
            </a:r>
            <a:endParaRPr lang="ru-RU" sz="1600" dirty="0" smtClean="0"/>
          </a:p>
          <a:p>
            <a:r>
              <a:rPr lang="ru-RU" sz="1600" dirty="0" smtClean="0"/>
              <a:t>Осенью </a:t>
            </a:r>
            <a:r>
              <a:rPr lang="ru-RU" sz="1600" dirty="0"/>
              <a:t>не снимешь урожай.</a:t>
            </a:r>
          </a:p>
          <a:p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1162311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Запомни!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29804" y="860425"/>
            <a:ext cx="4935243" cy="1415772"/>
          </a:xfrm>
        </p:spPr>
        <p:txBody>
          <a:bodyPr/>
          <a:lstStyle/>
          <a:p>
            <a:pPr algn="ctr"/>
            <a:r>
              <a:rPr lang="ru-RU" sz="2000" dirty="0"/>
              <a:t>Глаголы с не </a:t>
            </a:r>
            <a:r>
              <a:rPr lang="ru-RU" sz="2000" dirty="0" smtClean="0"/>
              <a:t>пишутся </a:t>
            </a:r>
            <a:r>
              <a:rPr lang="ru-RU" sz="2000" dirty="0"/>
              <a:t>обычно раздельно: </a:t>
            </a:r>
            <a:endParaRPr lang="ru-RU" sz="2000" dirty="0" smtClean="0"/>
          </a:p>
          <a:p>
            <a:pPr algn="ctr"/>
            <a:r>
              <a:rPr lang="ru-RU" sz="2000" i="1" dirty="0">
                <a:solidFill>
                  <a:schemeClr val="tx2"/>
                </a:solidFill>
              </a:rPr>
              <a:t>н</a:t>
            </a:r>
            <a:r>
              <a:rPr lang="ru-RU" sz="2000" i="1" dirty="0" smtClean="0">
                <a:solidFill>
                  <a:schemeClr val="tx2"/>
                </a:solidFill>
              </a:rPr>
              <a:t>е </a:t>
            </a:r>
            <a:r>
              <a:rPr lang="ru-RU" sz="2000" i="1" dirty="0">
                <a:solidFill>
                  <a:schemeClr val="tx2"/>
                </a:solidFill>
              </a:rPr>
              <a:t>сделал, не пишет, </a:t>
            </a:r>
            <a:endParaRPr lang="ru-RU" sz="2000" i="1" dirty="0" smtClean="0">
              <a:solidFill>
                <a:schemeClr val="tx2"/>
              </a:solidFill>
            </a:endParaRPr>
          </a:p>
          <a:p>
            <a:pPr algn="ctr"/>
            <a:r>
              <a:rPr lang="ru-RU" sz="2000" i="1" dirty="0" smtClean="0">
                <a:solidFill>
                  <a:schemeClr val="tx2"/>
                </a:solidFill>
              </a:rPr>
              <a:t>не </a:t>
            </a:r>
            <a:r>
              <a:rPr lang="ru-RU" sz="2000" i="1" dirty="0">
                <a:solidFill>
                  <a:schemeClr val="tx2"/>
                </a:solidFill>
              </a:rPr>
              <a:t>будешь читать.</a:t>
            </a: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77795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9071</TotalTime>
  <Words>1404</Words>
  <Application>Microsoft Office PowerPoint</Application>
  <PresentationFormat>Произвольный</PresentationFormat>
  <Paragraphs>142</Paragraphs>
  <Slides>46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46</vt:i4>
      </vt:variant>
    </vt:vector>
  </HeadingPairs>
  <TitlesOfParts>
    <vt:vector size="51" baseType="lpstr">
      <vt:lpstr>Arial</vt:lpstr>
      <vt:lpstr>Calibri</vt:lpstr>
      <vt:lpstr>Office Theme</vt:lpstr>
      <vt:lpstr>Тема Office</vt:lpstr>
      <vt:lpstr>1_Тема Office</vt:lpstr>
      <vt:lpstr> Русский язык</vt:lpstr>
      <vt:lpstr>Упражнение 4</vt:lpstr>
      <vt:lpstr>Упражнение 4</vt:lpstr>
      <vt:lpstr>-тся или -ться</vt:lpstr>
      <vt:lpstr>Упражнение  5</vt:lpstr>
      <vt:lpstr>Упражнение 6</vt:lpstr>
      <vt:lpstr>Упражнение 7</vt:lpstr>
      <vt:lpstr>Презентация PowerPoint</vt:lpstr>
      <vt:lpstr>Запомни!</vt:lpstr>
      <vt:lpstr>Упражнение 9</vt:lpstr>
      <vt:lpstr>Упражнение 9</vt:lpstr>
      <vt:lpstr>Упражнение10</vt:lpstr>
      <vt:lpstr>Упражнение10</vt:lpstr>
      <vt:lpstr>Упражнение10</vt:lpstr>
      <vt:lpstr>Задание для самостоятельного выполнения</vt:lpstr>
      <vt:lpstr> Русский язык</vt:lpstr>
      <vt:lpstr>Упражнение11</vt:lpstr>
      <vt:lpstr>Упражнение11</vt:lpstr>
      <vt:lpstr>Упражнение 12</vt:lpstr>
      <vt:lpstr>Найдите синонимы  Составьте предложения с этими словами.. </vt:lpstr>
      <vt:lpstr>Упражнение 14</vt:lpstr>
      <vt:lpstr>Упражнение 14</vt:lpstr>
      <vt:lpstr>Презентация PowerPoint</vt:lpstr>
      <vt:lpstr>Презентация PowerPoint</vt:lpstr>
      <vt:lpstr>Презентация PowerPoint</vt:lpstr>
      <vt:lpstr>Имя существительное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Задание для самостоятельного выполнения</vt:lpstr>
      <vt:lpstr>Как назвали самолёт </vt:lpstr>
      <vt:lpstr>Словарная работа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Ona tili</dc:title>
  <dc:creator>Пользователь</dc:creator>
  <cp:lastModifiedBy>Пользователь</cp:lastModifiedBy>
  <cp:revision>361</cp:revision>
  <dcterms:created xsi:type="dcterms:W3CDTF">2020-04-13T08:06:06Z</dcterms:created>
  <dcterms:modified xsi:type="dcterms:W3CDTF">2021-03-16T12:46:32Z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