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6" r:id="rId2"/>
    <p:sldId id="465" r:id="rId3"/>
    <p:sldId id="466" r:id="rId4"/>
    <p:sldId id="434" r:id="rId5"/>
    <p:sldId id="459" r:id="rId6"/>
    <p:sldId id="457" r:id="rId7"/>
    <p:sldId id="458" r:id="rId8"/>
    <p:sldId id="437" r:id="rId9"/>
    <p:sldId id="438" r:id="rId10"/>
    <p:sldId id="440" r:id="rId11"/>
    <p:sldId id="441" r:id="rId12"/>
    <p:sldId id="442" r:id="rId13"/>
    <p:sldId id="443" r:id="rId14"/>
    <p:sldId id="444" r:id="rId15"/>
    <p:sldId id="445" r:id="rId16"/>
    <p:sldId id="419" r:id="rId17"/>
    <p:sldId id="449" r:id="rId18"/>
    <p:sldId id="450" r:id="rId19"/>
    <p:sldId id="461" r:id="rId20"/>
    <p:sldId id="467" r:id="rId21"/>
    <p:sldId id="460" r:id="rId22"/>
    <p:sldId id="448" r:id="rId23"/>
    <p:sldId id="462" r:id="rId24"/>
    <p:sldId id="463" r:id="rId25"/>
    <p:sldId id="451" r:id="rId26"/>
    <p:sldId id="452" r:id="rId27"/>
    <p:sldId id="453" r:id="rId28"/>
    <p:sldId id="454" r:id="rId29"/>
    <p:sldId id="455" r:id="rId30"/>
    <p:sldId id="446" r:id="rId31"/>
    <p:sldId id="447" r:id="rId32"/>
    <p:sldId id="464" r:id="rId33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EBE9"/>
    <a:srgbClr val="F1F8FF"/>
    <a:srgbClr val="F1F9FB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136" d="100"/>
          <a:sy n="136" d="100"/>
        </p:scale>
        <p:origin x="672" y="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37" y="132463"/>
            <a:ext cx="4900931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435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5868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9301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2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435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5868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9301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662"/>
            </a:lvl1pPr>
            <a:lvl2pPr marL="72071" indent="-72071">
              <a:buFont typeface="Arial" panose="020B0604020202020204" pitchFamily="34" charset="0"/>
              <a:buChar char="•"/>
              <a:defRPr sz="662"/>
            </a:lvl2pPr>
            <a:lvl3pPr marL="144142" indent="-72071">
              <a:defRPr sz="662"/>
            </a:lvl3pPr>
            <a:lvl4pPr marL="252249" indent="-108107">
              <a:defRPr sz="662"/>
            </a:lvl4pPr>
            <a:lvl5pPr marL="360356" indent="-108107">
              <a:defRPr sz="662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437" y="441662"/>
            <a:ext cx="4900931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1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97926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0" y="536168"/>
            <a:ext cx="5650865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739" y="102424"/>
            <a:ext cx="5164320" cy="638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36105" y="982040"/>
            <a:ext cx="4893589" cy="201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1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32.svg"/><Relationship Id="rId2" Type="http://schemas.openxmlformats.org/officeDocument/2006/relationships/image" Target="../media/image22.png"/><Relationship Id="rId16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6.png"/><Relationship Id="rId14" Type="http://schemas.openxmlformats.org/officeDocument/2006/relationships/image" Target="../media/image3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-17246"/>
            <a:ext cx="5757972" cy="102070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3100" y="174625"/>
            <a:ext cx="3657600" cy="568739"/>
          </a:xfrm>
          <a:prstGeom prst="rect">
            <a:avLst/>
          </a:prstGeom>
        </p:spPr>
        <p:txBody>
          <a:bodyPr vert="horz" wrap="square" lIns="0" tIns="14599" rIns="0" bIns="0" rtlCol="0" anchor="ctr">
            <a:spAutoFit/>
          </a:bodyPr>
          <a:lstStyle/>
          <a:p>
            <a:pPr marL="12695" algn="ctr">
              <a:spcBef>
                <a:spcPts val="114"/>
              </a:spcBef>
            </a:pPr>
            <a:r>
              <a:rPr lang="en-US" sz="1800" spc="-5" dirty="0"/>
              <a:t>INFORMATIKA VA AXBOROT TEXNOLOGIYALARI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673100" y="1089025"/>
            <a:ext cx="4876800" cy="880428"/>
          </a:xfrm>
          <a:prstGeom prst="rect">
            <a:avLst/>
          </a:prstGeom>
        </p:spPr>
        <p:txBody>
          <a:bodyPr vert="horz" wrap="square" lIns="0" tIns="13964" rIns="0" bIns="0" rtlCol="0">
            <a:spAutoFit/>
          </a:bodyPr>
          <a:lstStyle/>
          <a:p>
            <a:pPr marL="18407" algn="ctr">
              <a:lnSpc>
                <a:spcPct val="150000"/>
              </a:lnSpc>
              <a:spcBef>
                <a:spcPts val="600"/>
              </a:spcBef>
            </a:pPr>
            <a:r>
              <a:rPr lang="en-US" sz="2000" b="1" dirty="0">
                <a:solidFill>
                  <a:srgbClr val="002060"/>
                </a:solidFill>
                <a:latin typeface="Arial"/>
                <a:cs typeface="Arial"/>
              </a:rPr>
              <a:t>MAVZU: AXBOROTLARNI HIMOYALASH VA ANTIVIRUSLAR HAQIDA</a:t>
            </a:r>
            <a:endParaRPr lang="en-US" sz="28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92100" y="1251172"/>
            <a:ext cx="252000" cy="75225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4F1148F-3E1F-4BF6-8A2D-952BB1A0A6DA}"/>
              </a:ext>
            </a:extLst>
          </p:cNvPr>
          <p:cNvGrpSpPr/>
          <p:nvPr/>
        </p:nvGrpSpPr>
        <p:grpSpPr>
          <a:xfrm>
            <a:off x="4406900" y="250825"/>
            <a:ext cx="990600" cy="533400"/>
            <a:chOff x="4454242" y="214968"/>
            <a:chExt cx="1248058" cy="603664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F294EAD7-CAB8-401C-B12D-6064AA1177E0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5" y="0"/>
                  </a:moveTo>
                  <a:lnTo>
                    <a:pt x="0" y="0"/>
                  </a:lnTo>
                  <a:lnTo>
                    <a:pt x="0" y="603618"/>
                  </a:lnTo>
                  <a:lnTo>
                    <a:pt x="603605" y="603618"/>
                  </a:lnTo>
                  <a:lnTo>
                    <a:pt x="603605" y="0"/>
                  </a:lnTo>
                  <a:close/>
                </a:path>
              </a:pathLst>
            </a:custGeom>
            <a:solidFill>
              <a:srgbClr val="00A859"/>
            </a:solidFill>
          </p:spPr>
          <p:txBody>
            <a:bodyPr wrap="square" lIns="0" tIns="0" rIns="0" bIns="0" rtlCol="0"/>
            <a:lstStyle/>
            <a:p>
              <a:endParaRPr sz="1133"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27824596-7DE1-4136-95E4-49A51856B6D3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5" y="0"/>
                  </a:lnTo>
                  <a:lnTo>
                    <a:pt x="603605" y="603618"/>
                  </a:lnTo>
                  <a:lnTo>
                    <a:pt x="0" y="603618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sz="1133"/>
            </a:p>
          </p:txBody>
        </p:sp>
      </p:grp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406900" y="174625"/>
            <a:ext cx="1066800" cy="1068363"/>
          </a:xfrm>
          <a:prstGeom prst="rect">
            <a:avLst/>
          </a:prstGeom>
        </p:spPr>
        <p:txBody>
          <a:bodyPr vert="horz" wrap="square" lIns="0" tIns="15869" rIns="0" bIns="0" rtlCol="0">
            <a:spAutoFit/>
          </a:bodyPr>
          <a:lstStyle/>
          <a:p>
            <a:pPr>
              <a:lnSpc>
                <a:spcPct val="150000"/>
              </a:lnSpc>
              <a:spcBef>
                <a:spcPts val="125"/>
              </a:spcBef>
            </a:pPr>
            <a:r>
              <a:rPr lang="ru-RU" sz="2400" b="1" spc="1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lang="en-US" sz="2400" b="1" spc="10" dirty="0">
                <a:solidFill>
                  <a:srgbClr val="FEFEFE"/>
                </a:solidFill>
                <a:latin typeface="Arial"/>
                <a:cs typeface="Arial"/>
              </a:rPr>
              <a:t>7-sinf</a:t>
            </a:r>
            <a:endParaRPr lang="en-US" sz="2800" dirty="0">
              <a:latin typeface="Arial"/>
              <a:cs typeface="Arial"/>
            </a:endParaRPr>
          </a:p>
          <a:p>
            <a:pPr>
              <a:lnSpc>
                <a:spcPct val="150000"/>
              </a:lnSpc>
              <a:spcBef>
                <a:spcPts val="125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382AB4AE-4981-4494-BB32-7A573B110208}"/>
              </a:ext>
            </a:extLst>
          </p:cNvPr>
          <p:cNvSpPr/>
          <p:nvPr/>
        </p:nvSpPr>
        <p:spPr>
          <a:xfrm>
            <a:off x="328537" y="303926"/>
            <a:ext cx="493302" cy="379513"/>
          </a:xfrm>
          <a:custGeom>
            <a:avLst/>
            <a:gdLst/>
            <a:ahLst/>
            <a:cxnLst/>
            <a:rect l="l" t="t" r="r" b="b"/>
            <a:pathLst>
              <a:path w="492759" h="379095">
                <a:moveTo>
                  <a:pt x="447094" y="0"/>
                </a:moveTo>
                <a:lnTo>
                  <a:pt x="45651" y="0"/>
                </a:lnTo>
                <a:lnTo>
                  <a:pt x="39383" y="6267"/>
                </a:lnTo>
                <a:lnTo>
                  <a:pt x="39383" y="264483"/>
                </a:lnTo>
                <a:lnTo>
                  <a:pt x="633" y="340944"/>
                </a:lnTo>
                <a:lnTo>
                  <a:pt x="309" y="341805"/>
                </a:lnTo>
                <a:lnTo>
                  <a:pt x="101" y="342658"/>
                </a:lnTo>
                <a:lnTo>
                  <a:pt x="0" y="371350"/>
                </a:lnTo>
                <a:lnTo>
                  <a:pt x="7444" y="378795"/>
                </a:lnTo>
                <a:lnTo>
                  <a:pt x="485302" y="378795"/>
                </a:lnTo>
                <a:lnTo>
                  <a:pt x="492747" y="371350"/>
                </a:lnTo>
                <a:lnTo>
                  <a:pt x="492747" y="364359"/>
                </a:lnTo>
                <a:lnTo>
                  <a:pt x="15405" y="364359"/>
                </a:lnTo>
                <a:lnTo>
                  <a:pt x="14436" y="363390"/>
                </a:lnTo>
                <a:lnTo>
                  <a:pt x="14436" y="351108"/>
                </a:lnTo>
                <a:lnTo>
                  <a:pt x="492747" y="351108"/>
                </a:lnTo>
                <a:lnTo>
                  <a:pt x="492644" y="342658"/>
                </a:lnTo>
                <a:lnTo>
                  <a:pt x="492437" y="341805"/>
                </a:lnTo>
                <a:lnTo>
                  <a:pt x="492113" y="340944"/>
                </a:lnTo>
                <a:lnTo>
                  <a:pt x="489948" y="336671"/>
                </a:lnTo>
                <a:lnTo>
                  <a:pt x="18968" y="336671"/>
                </a:lnTo>
                <a:lnTo>
                  <a:pt x="51033" y="273427"/>
                </a:lnTo>
                <a:lnTo>
                  <a:pt x="457895" y="273427"/>
                </a:lnTo>
                <a:lnTo>
                  <a:pt x="453363" y="264483"/>
                </a:lnTo>
                <a:lnTo>
                  <a:pt x="453363" y="258991"/>
                </a:lnTo>
                <a:lnTo>
                  <a:pt x="53820" y="258991"/>
                </a:lnTo>
                <a:lnTo>
                  <a:pt x="53820" y="14436"/>
                </a:lnTo>
                <a:lnTo>
                  <a:pt x="453363" y="14436"/>
                </a:lnTo>
                <a:lnTo>
                  <a:pt x="453363" y="6267"/>
                </a:lnTo>
                <a:lnTo>
                  <a:pt x="447094" y="0"/>
                </a:lnTo>
                <a:close/>
              </a:path>
              <a:path w="492759" h="379095">
                <a:moveTo>
                  <a:pt x="492747" y="351108"/>
                </a:moveTo>
                <a:lnTo>
                  <a:pt x="478311" y="351108"/>
                </a:lnTo>
                <a:lnTo>
                  <a:pt x="478311" y="363390"/>
                </a:lnTo>
                <a:lnTo>
                  <a:pt x="477342" y="364359"/>
                </a:lnTo>
                <a:lnTo>
                  <a:pt x="492747" y="364359"/>
                </a:lnTo>
                <a:lnTo>
                  <a:pt x="492747" y="351108"/>
                </a:lnTo>
                <a:close/>
              </a:path>
              <a:path w="492759" h="379095">
                <a:moveTo>
                  <a:pt x="300225" y="297831"/>
                </a:moveTo>
                <a:lnTo>
                  <a:pt x="192520" y="297831"/>
                </a:lnTo>
                <a:lnTo>
                  <a:pt x="187131" y="301934"/>
                </a:lnTo>
                <a:lnTo>
                  <a:pt x="177552" y="336671"/>
                </a:lnTo>
                <a:lnTo>
                  <a:pt x="192528" y="336671"/>
                </a:lnTo>
                <a:lnTo>
                  <a:pt x="199260" y="312267"/>
                </a:lnTo>
                <a:lnTo>
                  <a:pt x="308461" y="312267"/>
                </a:lnTo>
                <a:lnTo>
                  <a:pt x="305611" y="301934"/>
                </a:lnTo>
                <a:lnTo>
                  <a:pt x="300225" y="297831"/>
                </a:lnTo>
                <a:close/>
              </a:path>
              <a:path w="492759" h="379095">
                <a:moveTo>
                  <a:pt x="308461" y="312267"/>
                </a:moveTo>
                <a:lnTo>
                  <a:pt x="293486" y="312267"/>
                </a:lnTo>
                <a:lnTo>
                  <a:pt x="300219" y="336671"/>
                </a:lnTo>
                <a:lnTo>
                  <a:pt x="315191" y="336671"/>
                </a:lnTo>
                <a:lnTo>
                  <a:pt x="308461" y="312267"/>
                </a:lnTo>
                <a:close/>
              </a:path>
              <a:path w="492759" h="379095">
                <a:moveTo>
                  <a:pt x="457895" y="273427"/>
                </a:moveTo>
                <a:lnTo>
                  <a:pt x="441709" y="273427"/>
                </a:lnTo>
                <a:lnTo>
                  <a:pt x="473774" y="336671"/>
                </a:lnTo>
                <a:lnTo>
                  <a:pt x="489948" y="336671"/>
                </a:lnTo>
                <a:lnTo>
                  <a:pt x="457895" y="273427"/>
                </a:lnTo>
                <a:close/>
              </a:path>
              <a:path w="492759" h="379095">
                <a:moveTo>
                  <a:pt x="453363" y="14436"/>
                </a:moveTo>
                <a:lnTo>
                  <a:pt x="438927" y="14436"/>
                </a:lnTo>
                <a:lnTo>
                  <a:pt x="438927" y="258991"/>
                </a:lnTo>
                <a:lnTo>
                  <a:pt x="453363" y="258991"/>
                </a:lnTo>
                <a:lnTo>
                  <a:pt x="453363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95BD782-9915-451D-8BDE-31B9F6A26271}"/>
              </a:ext>
            </a:extLst>
          </p:cNvPr>
          <p:cNvSpPr/>
          <p:nvPr/>
        </p:nvSpPr>
        <p:spPr>
          <a:xfrm>
            <a:off x="397831" y="452835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11206" y="0"/>
                </a:moveTo>
                <a:lnTo>
                  <a:pt x="3233" y="0"/>
                </a:lnTo>
                <a:lnTo>
                  <a:pt x="0" y="3228"/>
                </a:lnTo>
                <a:lnTo>
                  <a:pt x="3" y="89772"/>
                </a:lnTo>
                <a:lnTo>
                  <a:pt x="5076" y="94848"/>
                </a:lnTo>
                <a:lnTo>
                  <a:pt x="349236" y="94848"/>
                </a:lnTo>
                <a:lnTo>
                  <a:pt x="354312" y="89772"/>
                </a:lnTo>
                <a:lnTo>
                  <a:pt x="354312" y="80412"/>
                </a:lnTo>
                <a:lnTo>
                  <a:pt x="14436" y="80412"/>
                </a:lnTo>
                <a:lnTo>
                  <a:pt x="14436" y="3228"/>
                </a:lnTo>
                <a:lnTo>
                  <a:pt x="11206" y="0"/>
                </a:lnTo>
                <a:close/>
              </a:path>
              <a:path w="354330" h="95250">
                <a:moveTo>
                  <a:pt x="351078" y="0"/>
                </a:moveTo>
                <a:lnTo>
                  <a:pt x="343105" y="0"/>
                </a:lnTo>
                <a:lnTo>
                  <a:pt x="339876" y="3228"/>
                </a:lnTo>
                <a:lnTo>
                  <a:pt x="339876" y="80412"/>
                </a:lnTo>
                <a:lnTo>
                  <a:pt x="354312" y="80412"/>
                </a:lnTo>
                <a:lnTo>
                  <a:pt x="354312" y="3228"/>
                </a:lnTo>
                <a:lnTo>
                  <a:pt x="35107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312CDD75-671C-4D07-9747-AFD5EA1B46A6}"/>
              </a:ext>
            </a:extLst>
          </p:cNvPr>
          <p:cNvSpPr/>
          <p:nvPr/>
        </p:nvSpPr>
        <p:spPr>
          <a:xfrm>
            <a:off x="397831" y="333796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349236" y="0"/>
                </a:moveTo>
                <a:lnTo>
                  <a:pt x="5079" y="0"/>
                </a:lnTo>
                <a:lnTo>
                  <a:pt x="0" y="5076"/>
                </a:lnTo>
                <a:lnTo>
                  <a:pt x="0" y="91616"/>
                </a:lnTo>
                <a:lnTo>
                  <a:pt x="3233" y="94849"/>
                </a:lnTo>
                <a:lnTo>
                  <a:pt x="11206" y="94849"/>
                </a:lnTo>
                <a:lnTo>
                  <a:pt x="14436" y="91616"/>
                </a:lnTo>
                <a:lnTo>
                  <a:pt x="14436" y="14436"/>
                </a:lnTo>
                <a:lnTo>
                  <a:pt x="354312" y="14436"/>
                </a:lnTo>
                <a:lnTo>
                  <a:pt x="354312" y="5076"/>
                </a:lnTo>
                <a:lnTo>
                  <a:pt x="349236" y="0"/>
                </a:lnTo>
                <a:close/>
              </a:path>
              <a:path w="354330" h="95250">
                <a:moveTo>
                  <a:pt x="354312" y="14436"/>
                </a:moveTo>
                <a:lnTo>
                  <a:pt x="339876" y="14436"/>
                </a:lnTo>
                <a:lnTo>
                  <a:pt x="339876" y="91616"/>
                </a:lnTo>
                <a:lnTo>
                  <a:pt x="343105" y="94849"/>
                </a:lnTo>
                <a:lnTo>
                  <a:pt x="351078" y="94849"/>
                </a:lnTo>
                <a:lnTo>
                  <a:pt x="354312" y="91616"/>
                </a:lnTo>
                <a:lnTo>
                  <a:pt x="354312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38020421-0932-4876-AD01-6C2797AEF46A}"/>
              </a:ext>
            </a:extLst>
          </p:cNvPr>
          <p:cNvSpPr/>
          <p:nvPr/>
        </p:nvSpPr>
        <p:spPr>
          <a:xfrm>
            <a:off x="292100" y="2079625"/>
            <a:ext cx="252000" cy="762000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3" name="AutoShape 2" descr="Что такое электронная почта | BeginPC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Защита информации">
            <a:extLst>
              <a:ext uri="{FF2B5EF4-FFF2-40B4-BE49-F238E27FC236}">
                <a16:creationId xmlns:a16="http://schemas.microsoft.com/office/drawing/2014/main" id="{0437D17B-88D8-4210-8E96-81230819F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300" y="2105153"/>
            <a:ext cx="1450790" cy="105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12864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2F79566-C1BF-4395-8807-CA7674CBAAE4}"/>
              </a:ext>
            </a:extLst>
          </p:cNvPr>
          <p:cNvSpPr/>
          <p:nvPr/>
        </p:nvSpPr>
        <p:spPr>
          <a:xfrm>
            <a:off x="63500" y="2296"/>
            <a:ext cx="5638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Do‘stlaringiz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pochtasiga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Tug‘ilgan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kuningiz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!”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nomli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xabarni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chiroyli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rasmlar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joylagan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jo‘nating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" name="7-4-3-tug'ilgankun rasm yuborish">
            <a:hlinkClick r:id="" action="ppaction://media"/>
            <a:extLst>
              <a:ext uri="{FF2B5EF4-FFF2-40B4-BE49-F238E27FC236}">
                <a16:creationId xmlns:a16="http://schemas.microsoft.com/office/drawing/2014/main" id="{84A6C71F-37DD-4F5A-A3C3-60FD69877A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1825" y="580774"/>
            <a:ext cx="4537075" cy="255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3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0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89081" y="116686"/>
            <a:ext cx="498763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000" kern="0" dirty="0" err="1"/>
              <a:t>Axborotni</a:t>
            </a:r>
            <a:r>
              <a:rPr lang="en-US" sz="2000" kern="0" dirty="0"/>
              <a:t> </a:t>
            </a:r>
            <a:r>
              <a:rPr lang="en-US" sz="2000" kern="0" dirty="0" err="1"/>
              <a:t>himoyalash</a:t>
            </a:r>
            <a:r>
              <a:rPr lang="en-US" sz="2000" kern="0" dirty="0"/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63500" y="630237"/>
            <a:ext cx="271539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moddiy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narsalar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qiymatiga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Shuning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axborotni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o‘g‘irlash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”, “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bu­zish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”, “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keraksiz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ma’lumotga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to‘ldirish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saqlanadigan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qu­rilmalarni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ishdan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hollari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Demak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zararli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ishlardan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himoyalanish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dolzarb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vazifadir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Цензура (контроль и анонимность) в интернете. Мировой опыт">
            <a:extLst>
              <a:ext uri="{FF2B5EF4-FFF2-40B4-BE49-F238E27FC236}">
                <a16:creationId xmlns:a16="http://schemas.microsoft.com/office/drawing/2014/main" id="{9EE16DE3-E604-4D08-9679-5FA8CB83B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397" y="847426"/>
            <a:ext cx="2833194" cy="188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71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0" y="174625"/>
            <a:ext cx="571499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500" kern="0" dirty="0"/>
              <a:t>Internet </a:t>
            </a:r>
            <a:r>
              <a:rPr lang="en-US" sz="1500" kern="0" dirty="0" err="1"/>
              <a:t>orqali</a:t>
            </a:r>
            <a:r>
              <a:rPr lang="en-US" sz="1500" kern="0" dirty="0"/>
              <a:t> </a:t>
            </a:r>
            <a:r>
              <a:rPr lang="en-US" sz="1500" kern="0" dirty="0" err="1"/>
              <a:t>yetkazilishi</a:t>
            </a:r>
            <a:r>
              <a:rPr lang="en-US" sz="1500" kern="0" dirty="0"/>
              <a:t> </a:t>
            </a:r>
            <a:r>
              <a:rPr lang="en-US" sz="1500" kern="0" dirty="0" err="1"/>
              <a:t>mumkin</a:t>
            </a:r>
            <a:r>
              <a:rPr lang="en-US" sz="1500" kern="0" dirty="0"/>
              <a:t> </a:t>
            </a:r>
            <a:r>
              <a:rPr lang="en-US" sz="1500" kern="0" dirty="0" err="1"/>
              <a:t>bo‘lgan</a:t>
            </a:r>
            <a:r>
              <a:rPr lang="en-US" sz="1500" kern="0" dirty="0"/>
              <a:t> </a:t>
            </a:r>
            <a:r>
              <a:rPr lang="en-US" sz="1500" kern="0" dirty="0" err="1"/>
              <a:t>asosiy</a:t>
            </a:r>
            <a:r>
              <a:rPr lang="en-US" sz="1500" kern="0" dirty="0"/>
              <a:t> </a:t>
            </a:r>
            <a:r>
              <a:rPr lang="en-US" sz="1500" kern="0" dirty="0" err="1"/>
              <a:t>zararlar</a:t>
            </a:r>
            <a:r>
              <a:rPr lang="en-US" sz="1500" kern="0" dirty="0"/>
              <a:t>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CB4633-2EB5-4F8E-9962-05C833720457}"/>
              </a:ext>
            </a:extLst>
          </p:cNvPr>
          <p:cNvSpPr/>
          <p:nvPr/>
        </p:nvSpPr>
        <p:spPr>
          <a:xfrm>
            <a:off x="215900" y="860425"/>
            <a:ext cx="2971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Tarmoqqa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ulangan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kompyuterga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ruxsatsiz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kirish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foydalanuvchining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manfaatlariga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zid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tarzda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masofadan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Picture 2" descr="Законно ли слежение за компьютером сотрудника? / Хабр">
            <a:extLst>
              <a:ext uri="{FF2B5EF4-FFF2-40B4-BE49-F238E27FC236}">
                <a16:creationId xmlns:a16="http://schemas.microsoft.com/office/drawing/2014/main" id="{9ECB6908-23ED-4860-8310-707FB4626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1012825"/>
            <a:ext cx="2258969" cy="141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75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50802" y="169070"/>
            <a:ext cx="571499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500" kern="0" dirty="0"/>
              <a:t>Internet </a:t>
            </a:r>
            <a:r>
              <a:rPr lang="en-US" sz="1500" kern="0" dirty="0" err="1"/>
              <a:t>orqali</a:t>
            </a:r>
            <a:r>
              <a:rPr lang="en-US" sz="1500" kern="0" dirty="0"/>
              <a:t> </a:t>
            </a:r>
            <a:r>
              <a:rPr lang="en-US" sz="1500" kern="0" dirty="0" err="1"/>
              <a:t>yetkazilishi</a:t>
            </a:r>
            <a:r>
              <a:rPr lang="en-US" sz="1500" kern="0" dirty="0"/>
              <a:t> </a:t>
            </a:r>
            <a:r>
              <a:rPr lang="en-US" sz="1500" kern="0" dirty="0" err="1"/>
              <a:t>mumkin</a:t>
            </a:r>
            <a:r>
              <a:rPr lang="en-US" sz="1500" kern="0" dirty="0"/>
              <a:t> </a:t>
            </a:r>
            <a:r>
              <a:rPr lang="en-US" sz="1500" kern="0" dirty="0" err="1"/>
              <a:t>bo‘lgan</a:t>
            </a:r>
            <a:r>
              <a:rPr lang="en-US" sz="1500" kern="0" dirty="0"/>
              <a:t> </a:t>
            </a:r>
            <a:r>
              <a:rPr lang="en-US" sz="1500" kern="0" dirty="0" err="1"/>
              <a:t>asosiy</a:t>
            </a:r>
            <a:r>
              <a:rPr lang="en-US" sz="1500" kern="0" dirty="0"/>
              <a:t> </a:t>
            </a:r>
            <a:r>
              <a:rPr lang="en-US" sz="1500" kern="0" dirty="0" err="1"/>
              <a:t>zararlar</a:t>
            </a:r>
            <a:r>
              <a:rPr lang="en-US" sz="1500" kern="0" dirty="0"/>
              <a:t>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CB4633-2EB5-4F8E-9962-05C833720457}"/>
              </a:ext>
            </a:extLst>
          </p:cNvPr>
          <p:cNvSpPr/>
          <p:nvPr/>
        </p:nvSpPr>
        <p:spPr>
          <a:xfrm>
            <a:off x="2550345" y="651706"/>
            <a:ext cx="2895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Internetda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uzatilayotgan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axborotlar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yo‘lda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ushlab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olinib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ulardan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nusxa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152" name="Picture 8" descr="Компьютерные вирусы: история развития от безобидных домашних шпионов до  похитителей банковских карт / Хабр">
            <a:extLst>
              <a:ext uri="{FF2B5EF4-FFF2-40B4-BE49-F238E27FC236}">
                <a16:creationId xmlns:a16="http://schemas.microsoft.com/office/drawing/2014/main" id="{402494DD-5F33-4E96-8423-4936EFE58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33" y="651706"/>
            <a:ext cx="2056431" cy="115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Компьютерные вирусы и вредоносное ПО: факты и часто задаваемые вопросы |  Лаборатория Касперского">
            <a:extLst>
              <a:ext uri="{FF2B5EF4-FFF2-40B4-BE49-F238E27FC236}">
                <a16:creationId xmlns:a16="http://schemas.microsoft.com/office/drawing/2014/main" id="{A6D50B3F-047B-45B4-B3A2-795CBE57A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890524"/>
            <a:ext cx="2049576" cy="115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99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50802" y="169070"/>
            <a:ext cx="571499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500" kern="0" dirty="0"/>
              <a:t>Internet </a:t>
            </a:r>
            <a:r>
              <a:rPr lang="en-US" sz="1500" kern="0" dirty="0" err="1"/>
              <a:t>orqali</a:t>
            </a:r>
            <a:r>
              <a:rPr lang="en-US" sz="1500" kern="0" dirty="0"/>
              <a:t> </a:t>
            </a:r>
            <a:r>
              <a:rPr lang="en-US" sz="1500" kern="0" dirty="0" err="1"/>
              <a:t>yetkazilishi</a:t>
            </a:r>
            <a:r>
              <a:rPr lang="en-US" sz="1500" kern="0" dirty="0"/>
              <a:t> </a:t>
            </a:r>
            <a:r>
              <a:rPr lang="en-US" sz="1500" kern="0" dirty="0" err="1"/>
              <a:t>mumkin</a:t>
            </a:r>
            <a:r>
              <a:rPr lang="en-US" sz="1500" kern="0" dirty="0"/>
              <a:t> </a:t>
            </a:r>
            <a:r>
              <a:rPr lang="en-US" sz="1500" kern="0" dirty="0" err="1"/>
              <a:t>bo‘lgan</a:t>
            </a:r>
            <a:r>
              <a:rPr lang="en-US" sz="1500" kern="0" dirty="0"/>
              <a:t> </a:t>
            </a:r>
            <a:r>
              <a:rPr lang="en-US" sz="1500" kern="0" dirty="0" err="1"/>
              <a:t>asosiy</a:t>
            </a:r>
            <a:r>
              <a:rPr lang="en-US" sz="1500" kern="0" dirty="0"/>
              <a:t> </a:t>
            </a:r>
            <a:r>
              <a:rPr lang="en-US" sz="1500" kern="0" dirty="0" err="1"/>
              <a:t>zararlar</a:t>
            </a:r>
            <a:r>
              <a:rPr lang="en-US" sz="1500" kern="0" dirty="0"/>
              <a:t>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CB4633-2EB5-4F8E-9962-05C833720457}"/>
              </a:ext>
            </a:extLst>
          </p:cNvPr>
          <p:cNvSpPr/>
          <p:nvPr/>
        </p:nvSpPr>
        <p:spPr>
          <a:xfrm>
            <a:off x="139700" y="631825"/>
            <a:ext cx="381000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virus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dasturlarini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z-Latn-U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uz-Latn-UZ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eb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­-sahifalarga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yashirib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qo‘yish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Virus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xotirasidagi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o‘chirish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o‘zgartirish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ishlarni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bajaruvchi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tarkibiga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qo‘shilib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yuqish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xususiyatiga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Развитие информационных угроз в первом квартале 2020 года | Securelist">
            <a:extLst>
              <a:ext uri="{FF2B5EF4-FFF2-40B4-BE49-F238E27FC236}">
                <a16:creationId xmlns:a16="http://schemas.microsoft.com/office/drawing/2014/main" id="{F08821C4-7BA7-4DE3-94A2-B6DB0BE76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00" y="631825"/>
            <a:ext cx="1583443" cy="114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омпьютерные вирусы. Антивирусные программы.">
            <a:extLst>
              <a:ext uri="{FF2B5EF4-FFF2-40B4-BE49-F238E27FC236}">
                <a16:creationId xmlns:a16="http://schemas.microsoft.com/office/drawing/2014/main" id="{6305A884-8B12-46F1-BA98-64188101D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00" y="1935637"/>
            <a:ext cx="1558043" cy="11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58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50802" y="169070"/>
            <a:ext cx="5714998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500" kern="0" dirty="0"/>
              <a:t>Internet </a:t>
            </a:r>
            <a:r>
              <a:rPr lang="en-US" sz="1500" kern="0" dirty="0" err="1"/>
              <a:t>orqali</a:t>
            </a:r>
            <a:r>
              <a:rPr lang="en-US" sz="1500" kern="0" dirty="0"/>
              <a:t> </a:t>
            </a:r>
            <a:r>
              <a:rPr lang="en-US" sz="1500" kern="0" dirty="0" err="1"/>
              <a:t>yetkazilishi</a:t>
            </a:r>
            <a:r>
              <a:rPr lang="en-US" sz="1500" kern="0" dirty="0"/>
              <a:t> </a:t>
            </a:r>
            <a:r>
              <a:rPr lang="en-US" sz="1500" kern="0" dirty="0" err="1"/>
              <a:t>mumkin</a:t>
            </a:r>
            <a:r>
              <a:rPr lang="en-US" sz="1500" kern="0" dirty="0"/>
              <a:t> </a:t>
            </a:r>
            <a:r>
              <a:rPr lang="en-US" sz="1500" kern="0" dirty="0" err="1"/>
              <a:t>bo‘lgan</a:t>
            </a:r>
            <a:r>
              <a:rPr lang="en-US" sz="1500" kern="0" dirty="0"/>
              <a:t> </a:t>
            </a:r>
            <a:r>
              <a:rPr lang="en-US" sz="1500" kern="0" dirty="0" err="1"/>
              <a:t>asosiy</a:t>
            </a:r>
            <a:r>
              <a:rPr lang="en-US" sz="1500" kern="0" dirty="0"/>
              <a:t> </a:t>
            </a:r>
            <a:r>
              <a:rPr lang="en-US" sz="1500" kern="0" dirty="0" err="1"/>
              <a:t>zararlar</a:t>
            </a:r>
            <a:r>
              <a:rPr lang="en-US" sz="1500" kern="0" dirty="0"/>
              <a:t>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CB4633-2EB5-4F8E-9962-05C833720457}"/>
              </a:ext>
            </a:extLst>
          </p:cNvPr>
          <p:cNvSpPr/>
          <p:nvPr/>
        </p:nvSpPr>
        <p:spPr>
          <a:xfrm>
            <a:off x="116841" y="708025"/>
            <a:ext cx="2819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tashkilotlari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xususiy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korxonalarga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tegishli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axborotlarni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o‘g‘irlash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raqobatchi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tashkilotlarga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sotish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ma’lum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miqdorda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to‘lov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talab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194" name="Picture 2" descr="Касперский&quot;: вирус Red October похищал секретные данные - BBC News Русская  служба">
            <a:extLst>
              <a:ext uri="{FF2B5EF4-FFF2-40B4-BE49-F238E27FC236}">
                <a16:creationId xmlns:a16="http://schemas.microsoft.com/office/drawing/2014/main" id="{731CA49B-DE68-484E-A004-FC320489F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633561"/>
            <a:ext cx="1962150" cy="109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Как защитить файлы от злоумышленников: осваиваем шифрование | GeekBrains -  образовательный портал">
            <a:extLst>
              <a:ext uri="{FF2B5EF4-FFF2-40B4-BE49-F238E27FC236}">
                <a16:creationId xmlns:a16="http://schemas.microsoft.com/office/drawing/2014/main" id="{01946E0A-F275-4AA8-993D-356C045DA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900" y="1937449"/>
            <a:ext cx="1973036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57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Виды компьютерных вирусов">
            <a:extLst>
              <a:ext uri="{FF2B5EF4-FFF2-40B4-BE49-F238E27FC236}">
                <a16:creationId xmlns:a16="http://schemas.microsoft.com/office/drawing/2014/main" id="{4318BF6F-FFF7-48A3-B865-D6522F1C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020" y="789548"/>
            <a:ext cx="1772305" cy="177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63500" y="174625"/>
            <a:ext cx="5638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400" kern="0" dirty="0" err="1"/>
              <a:t>Viruslarni</a:t>
            </a:r>
            <a:r>
              <a:rPr lang="en-US" sz="1400" kern="0" dirty="0"/>
              <a:t> </a:t>
            </a:r>
            <a:r>
              <a:rPr lang="en-US" sz="1400" kern="0" dirty="0" err="1"/>
              <a:t>shartli</a:t>
            </a:r>
            <a:r>
              <a:rPr lang="en-US" sz="1400" kern="0" dirty="0"/>
              <a:t> </a:t>
            </a:r>
            <a:r>
              <a:rPr lang="en-US" sz="1400" kern="0" dirty="0" err="1"/>
              <a:t>ravishda</a:t>
            </a:r>
            <a:r>
              <a:rPr lang="en-US" sz="1400" kern="0" dirty="0"/>
              <a:t> </a:t>
            </a:r>
            <a:r>
              <a:rPr lang="en-US" sz="1400" kern="0" dirty="0" err="1"/>
              <a:t>quyidagi</a:t>
            </a:r>
            <a:r>
              <a:rPr lang="en-US" sz="1400" kern="0" dirty="0"/>
              <a:t> </a:t>
            </a:r>
            <a:r>
              <a:rPr lang="en-US" sz="1400" kern="0" dirty="0" err="1"/>
              <a:t>guruhlarga</a:t>
            </a:r>
            <a:r>
              <a:rPr lang="en-US" sz="1400" kern="0" dirty="0"/>
              <a:t> </a:t>
            </a:r>
            <a:r>
              <a:rPr lang="en-US" sz="1400" kern="0" dirty="0" err="1"/>
              <a:t>bo‘lish</a:t>
            </a:r>
            <a:r>
              <a:rPr lang="en-US" sz="1400" kern="0" dirty="0"/>
              <a:t> </a:t>
            </a:r>
            <a:r>
              <a:rPr lang="en-US" sz="1400" kern="0" dirty="0" err="1"/>
              <a:t>mumkin</a:t>
            </a:r>
            <a:r>
              <a:rPr lang="en-US" sz="1400" kern="0" dirty="0"/>
              <a:t>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-31327" y="631825"/>
            <a:ext cx="220980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[COM, EXE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DLL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zararlaydi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C1D183-5E13-474E-A624-C2F771846B53}"/>
              </a:ext>
            </a:extLst>
          </p:cNvPr>
          <p:cNvSpPr/>
          <p:nvPr/>
        </p:nvSpPr>
        <p:spPr>
          <a:xfrm>
            <a:off x="296833" y="1862819"/>
            <a:ext cx="1447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Makroviruslar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FEFBEC8-142A-40BA-A7B7-980962237A42}"/>
              </a:ext>
            </a:extLst>
          </p:cNvPr>
          <p:cNvSpPr/>
          <p:nvPr/>
        </p:nvSpPr>
        <p:spPr>
          <a:xfrm>
            <a:off x="3405288" y="631825"/>
            <a:ext cx="22577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Boot-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spcBef>
                <a:spcPts val="6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disketlarni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boshlang‘ich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yuklovchi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sektorlari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z-Latn-UZ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MBR – Master Boot Record)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qattiq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diskning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yuklovchi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sohasini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zararlaydi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];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A15091E-FA51-428D-A478-1C7FB8E51FEC}"/>
              </a:ext>
            </a:extLst>
          </p:cNvPr>
          <p:cNvSpPr/>
          <p:nvPr/>
        </p:nvSpPr>
        <p:spPr>
          <a:xfrm>
            <a:off x="425873" y="2653555"/>
            <a:ext cx="1752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8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FAYL VIRUSLARI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2501900" y="784225"/>
            <a:ext cx="3200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kompyuterlarda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viruslardir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taxminan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 80 %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toifa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chidamli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vaqtida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ehtiyot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chorasi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ko‘rilmasa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haqiqiy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epidemiyaga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aylanadi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Картинки файловые вирусы, Стоковые Фотографии и Роялти-Фри Изображения файловые  вирусы | Depositphotos®">
            <a:extLst>
              <a:ext uri="{FF2B5EF4-FFF2-40B4-BE49-F238E27FC236}">
                <a16:creationId xmlns:a16="http://schemas.microsoft.com/office/drawing/2014/main" id="{745C52FD-48AF-4D56-98BB-DA16C81A1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784225"/>
            <a:ext cx="2154992" cy="162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43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BOOT VIRUSLARI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39700" y="743773"/>
            <a:ext cx="3124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Boot­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o‘zini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diskning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operatsion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sistemani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yuklovchi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qismiga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Bunday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foydalanuvchi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hali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an­tivirus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dasturini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tushirmasdan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avval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operatsion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yuklangandayoq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faollashadi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tarqaladi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Какие бывают компьютерные вирусы и проблемы антивирусной защиты">
            <a:extLst>
              <a:ext uri="{FF2B5EF4-FFF2-40B4-BE49-F238E27FC236}">
                <a16:creationId xmlns:a16="http://schemas.microsoft.com/office/drawing/2014/main" id="{202A37F7-E471-4E9A-B1EA-F70CCF03D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784225"/>
            <a:ext cx="19812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89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BOOT VIRUSLARI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39700" y="708025"/>
            <a:ext cx="32893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Boot­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viruslaridan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tubdan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farq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Boot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viruslarining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qaraganda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sekinroq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tarqaladi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Tabiiyki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ham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sistemasiga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ham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yuklash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(Boot)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sektoriga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zarar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yetkazuvchi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САМЫЕ ОПАСНЫЕ КОМПЬЮТЕРНЫЕ ВИРУСЫ В ИСТОРИИ | Деньги интернета | Яндекс Дзен">
            <a:extLst>
              <a:ext uri="{FF2B5EF4-FFF2-40B4-BE49-F238E27FC236}">
                <a16:creationId xmlns:a16="http://schemas.microsoft.com/office/drawing/2014/main" id="{CFB42323-C853-4768-8423-8AE0EB65A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0" y="860425"/>
            <a:ext cx="1938658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17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MAKROVIRUSLAR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2273300" y="699095"/>
            <a:ext cx="32766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Makroviruslar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ishlovchi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tizimlar­ga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matn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muharrirlari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jadvallar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o‘rnatilgan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makro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imkoniyatlaridan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foydalanadi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Microsoft Word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Excel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dasturlarida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Что такое макровирусы и какие файлы они заражают">
            <a:extLst>
              <a:ext uri="{FF2B5EF4-FFF2-40B4-BE49-F238E27FC236}">
                <a16:creationId xmlns:a16="http://schemas.microsoft.com/office/drawing/2014/main" id="{E82FA90C-5321-4DE2-B300-868008603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22" y="790131"/>
            <a:ext cx="1035579" cy="103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Злоумышленники маскируют макровирусы, меняя расширения файлов">
            <a:extLst>
              <a:ext uri="{FF2B5EF4-FFF2-40B4-BE49-F238E27FC236}">
                <a16:creationId xmlns:a16="http://schemas.microsoft.com/office/drawing/2014/main" id="{7B4B0935-4BD0-4B36-9586-C82A0AF262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545"/>
          <a:stretch/>
        </p:blipFill>
        <p:spPr bwMode="auto">
          <a:xfrm>
            <a:off x="368300" y="2003425"/>
            <a:ext cx="1766887" cy="795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64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MAKROVIRUSLAR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39700" y="784225"/>
            <a:ext cx="29718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Makroviruslar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zararlangan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fayllar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tushganda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faollashadi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turdagi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fayllar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tushsa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ularni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zararlantiradi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nafaqat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alohida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kom­pyuterlarni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balki</a:t>
            </a:r>
            <a:r>
              <a:rPr lang="uz-Latn-U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ushbu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dasturlar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o‘rnatilgan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tarmoqdagi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kompyu­terlarni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zararlantiradi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Возвращение макровируса. Как потомки старых угроз напрягают пользователей в  2016-м — «Хакер»">
            <a:extLst>
              <a:ext uri="{FF2B5EF4-FFF2-40B4-BE49-F238E27FC236}">
                <a16:creationId xmlns:a16="http://schemas.microsoft.com/office/drawing/2014/main" id="{DCE05BC8-AC76-4036-9456-9FBE81E96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00" y="936625"/>
            <a:ext cx="1981200" cy="113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26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TARMOQ VIRUSLARI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39700" y="631825"/>
            <a:ext cx="3124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Tarmoqqa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zarar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keltiruvchi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replikatorlar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atalib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tarmoqdagi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ba’zi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abonentlarni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zararlaydi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Сетевые компьютерные вирусы">
            <a:extLst>
              <a:ext uri="{FF2B5EF4-FFF2-40B4-BE49-F238E27FC236}">
                <a16:creationId xmlns:a16="http://schemas.microsoft.com/office/drawing/2014/main" id="{5F90B168-3605-4A26-93D9-7A070A99D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100" y="631825"/>
            <a:ext cx="1607774" cy="108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Защита электронной почты от спама и вирусов | Портал о системах  видеонаблюдения и безопасности">
            <a:extLst>
              <a:ext uri="{FF2B5EF4-FFF2-40B4-BE49-F238E27FC236}">
                <a16:creationId xmlns:a16="http://schemas.microsoft.com/office/drawing/2014/main" id="{14699250-5552-494B-8AA2-156EFCC11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840866"/>
            <a:ext cx="2209800" cy="123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7CC860-E50A-4684-BFC9-06CF3687603F}"/>
              </a:ext>
            </a:extLst>
          </p:cNvPr>
          <p:cNvSpPr/>
          <p:nvPr/>
        </p:nvSpPr>
        <p:spPr>
          <a:xfrm>
            <a:off x="2581887" y="1739821"/>
            <a:ext cx="3124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o‘zini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tarqatishi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protokollari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kompyu­ter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elektron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buyruqlaridan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foydalanadi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9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TARMOQ VIRUSLARI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2730500" y="637915"/>
            <a:ext cx="276436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Bugungi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troyanlar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pochta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cherv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Bunday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o‘g‘irlashda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imkoniyat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yaratadi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 descr="Троянская программа (троян). Что по чём и как бороться? - we-it.net">
            <a:extLst>
              <a:ext uri="{FF2B5EF4-FFF2-40B4-BE49-F238E27FC236}">
                <a16:creationId xmlns:a16="http://schemas.microsoft.com/office/drawing/2014/main" id="{9B605679-ADFB-48C9-ACE7-18EC6CC73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49" y="1956498"/>
            <a:ext cx="2005301" cy="11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Трояны, вирусы, черви и боты - в чем различие и что они делают">
            <a:extLst>
              <a:ext uri="{FF2B5EF4-FFF2-40B4-BE49-F238E27FC236}">
                <a16:creationId xmlns:a16="http://schemas.microsoft.com/office/drawing/2014/main" id="{F060710E-6068-47A6-9D57-2465E3FA8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49" y="637915"/>
            <a:ext cx="1981200" cy="11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64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98425"/>
            <a:ext cx="5638800" cy="353943"/>
          </a:xfrm>
        </p:spPr>
        <p:txBody>
          <a:bodyPr/>
          <a:lstStyle/>
          <a:p>
            <a:pPr algn="ctr"/>
            <a:r>
              <a:rPr lang="en-US" sz="2300" dirty="0" err="1"/>
              <a:t>Mustaqil</a:t>
            </a:r>
            <a:r>
              <a:rPr lang="en-US" sz="2300" dirty="0"/>
              <a:t> </a:t>
            </a:r>
            <a:r>
              <a:rPr lang="en-US" sz="2300" dirty="0" err="1"/>
              <a:t>bajarish</a:t>
            </a:r>
            <a:r>
              <a:rPr lang="en-US" sz="2300" dirty="0"/>
              <a:t> </a:t>
            </a:r>
            <a:r>
              <a:rPr lang="en-US" sz="2300" dirty="0" err="1"/>
              <a:t>uchun</a:t>
            </a:r>
            <a:r>
              <a:rPr lang="en-US" sz="2300" dirty="0"/>
              <a:t> </a:t>
            </a:r>
            <a:r>
              <a:rPr lang="en-US" sz="2300" dirty="0" err="1"/>
              <a:t>topshiriqlar</a:t>
            </a:r>
            <a:r>
              <a:rPr lang="en-US" sz="2300" dirty="0"/>
              <a:t>:</a:t>
            </a:r>
            <a:endParaRPr lang="ru-RU" sz="23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37E251-03A5-46CF-A1F7-41632847CB04}"/>
              </a:ext>
            </a:extLst>
          </p:cNvPr>
          <p:cNvSpPr/>
          <p:nvPr/>
        </p:nvSpPr>
        <p:spPr>
          <a:xfrm>
            <a:off x="223520" y="815045"/>
            <a:ext cx="480463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87313" algn="l"/>
                <a:tab pos="176213" algn="l"/>
                <a:tab pos="271463" algn="l"/>
              </a:tabLst>
            </a:pP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Mantiqan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mosini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qo‘ying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9630AA7-9B35-4997-B299-DFE446E62BFD}"/>
              </a:ext>
            </a:extLst>
          </p:cNvPr>
          <p:cNvSpPr/>
          <p:nvPr/>
        </p:nvSpPr>
        <p:spPr>
          <a:xfrm>
            <a:off x="223520" y="487877"/>
            <a:ext cx="5414239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r>
              <a:rPr lang="en-US" sz="14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5F2F531-9582-4A46-836D-6C44617B0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347591"/>
              </p:ext>
            </p:extLst>
          </p:nvPr>
        </p:nvGraphicFramePr>
        <p:xfrm>
          <a:off x="249767" y="1241425"/>
          <a:ext cx="5334000" cy="17373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33434">
                  <a:extLst>
                    <a:ext uri="{9D8B030D-6E8A-4147-A177-3AD203B41FA5}">
                      <a16:colId xmlns:a16="http://schemas.microsoft.com/office/drawing/2014/main" val="2847924043"/>
                    </a:ext>
                  </a:extLst>
                </a:gridCol>
                <a:gridCol w="2300566">
                  <a:extLst>
                    <a:ext uri="{9D8B030D-6E8A-4147-A177-3AD203B41FA5}">
                      <a16:colId xmlns:a16="http://schemas.microsoft.com/office/drawing/2014/main" val="1512432981"/>
                    </a:ext>
                  </a:extLst>
                </a:gridCol>
              </a:tblGrid>
              <a:tr h="232117">
                <a:tc>
                  <a:txBody>
                    <a:bodyPr/>
                    <a:lstStyle/>
                    <a:p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o‘g‘rilarini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yengillashtirish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maqsadida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yaratildi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55060"/>
                  </a:ext>
                </a:extLst>
              </a:tr>
              <a:tr h="216877">
                <a:tc>
                  <a:txBody>
                    <a:bodyPr/>
                    <a:lstStyle/>
                    <a:p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faoliyatini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yangi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pog‘onaga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ko‘tardi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7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viruslari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qimmatli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axborotni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o‘chirib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yoki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aniqlay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olish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savodxonligiga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bo‘lish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muhimdir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1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tarmog‘ida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ishlaganda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axloqiy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huquqiy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me’yorlarga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rioya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qilgan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holda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ma’lumot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olinayotgan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ma’lumotlarni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milliy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mafkuramiz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madaniyatimiz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qadriyatlarimiz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muqaddas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urf­-odatlarimizga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zid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qonunlarimizga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xilof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emasligini</a:t>
                      </a:r>
                      <a:r>
                        <a:rPr lang="en-U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foydalanib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bo‘lmaydigan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darajada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o‘zgartirib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yuborishga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qodir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717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81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-4324" y="0"/>
            <a:ext cx="5757972" cy="102070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673100" y="1012825"/>
            <a:ext cx="4876800" cy="1122096"/>
          </a:xfrm>
          <a:prstGeom prst="rect">
            <a:avLst/>
          </a:prstGeom>
        </p:spPr>
        <p:txBody>
          <a:bodyPr vert="horz" wrap="square" lIns="0" tIns="13964" rIns="0" bIns="0" rtlCol="0">
            <a:spAutoFit/>
          </a:bodyPr>
          <a:lstStyle/>
          <a:p>
            <a:pPr marL="18407" algn="ctr">
              <a:lnSpc>
                <a:spcPct val="150000"/>
              </a:lnSpc>
              <a:spcBef>
                <a:spcPts val="600"/>
              </a:spcBef>
            </a:pP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Mavzu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: </a:t>
            </a: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Axborotlarni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himoyalash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va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/>
                <a:cs typeface="Arial"/>
              </a:rPr>
              <a:t>antiviruslar</a:t>
            </a:r>
            <a:r>
              <a:rPr lang="en-US" sz="24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Arial"/>
                <a:cs typeface="Arial"/>
              </a:rPr>
              <a:t>haqida</a:t>
            </a:r>
            <a:endParaRPr lang="en-US" sz="3200" b="1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92100" y="1251172"/>
            <a:ext cx="252000" cy="75225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4F1148F-3E1F-4BF6-8A2D-952BB1A0A6DA}"/>
              </a:ext>
            </a:extLst>
          </p:cNvPr>
          <p:cNvGrpSpPr/>
          <p:nvPr/>
        </p:nvGrpSpPr>
        <p:grpSpPr>
          <a:xfrm>
            <a:off x="4330699" y="214968"/>
            <a:ext cx="1106563" cy="603664"/>
            <a:chOff x="4454242" y="214968"/>
            <a:chExt cx="1248058" cy="603664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F294EAD7-CAB8-401C-B12D-6064AA1177E0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5" y="0"/>
                  </a:moveTo>
                  <a:lnTo>
                    <a:pt x="0" y="0"/>
                  </a:lnTo>
                  <a:lnTo>
                    <a:pt x="0" y="603618"/>
                  </a:lnTo>
                  <a:lnTo>
                    <a:pt x="603605" y="603618"/>
                  </a:lnTo>
                  <a:lnTo>
                    <a:pt x="603605" y="0"/>
                  </a:lnTo>
                  <a:close/>
                </a:path>
              </a:pathLst>
            </a:custGeom>
            <a:solidFill>
              <a:srgbClr val="00A859"/>
            </a:solidFill>
          </p:spPr>
          <p:txBody>
            <a:bodyPr wrap="square" lIns="0" tIns="0" rIns="0" bIns="0" rtlCol="0"/>
            <a:lstStyle/>
            <a:p>
              <a:endParaRPr sz="1133"/>
            </a:p>
          </p:txBody>
        </p:sp>
        <p:sp>
          <p:nvSpPr>
            <p:cNvPr id="21" name="object 10">
              <a:extLst>
                <a:ext uri="{FF2B5EF4-FFF2-40B4-BE49-F238E27FC236}">
                  <a16:creationId xmlns:a16="http://schemas.microsoft.com/office/drawing/2014/main" id="{27824596-7DE1-4136-95E4-49A51856B6D3}"/>
                </a:ext>
              </a:extLst>
            </p:cNvPr>
            <p:cNvSpPr/>
            <p:nvPr/>
          </p:nvSpPr>
          <p:spPr>
            <a:xfrm>
              <a:off x="4454242" y="214968"/>
              <a:ext cx="1248058" cy="603664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5" y="0"/>
                  </a:lnTo>
                  <a:lnTo>
                    <a:pt x="603605" y="603618"/>
                  </a:lnTo>
                  <a:lnTo>
                    <a:pt x="0" y="603618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 sz="1133"/>
            </a:p>
          </p:txBody>
        </p:sp>
      </p:grp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390742" y="304009"/>
            <a:ext cx="1311558" cy="767512"/>
          </a:xfrm>
          <a:prstGeom prst="rect">
            <a:avLst/>
          </a:prstGeom>
        </p:spPr>
        <p:txBody>
          <a:bodyPr vert="horz" wrap="square" lIns="0" tIns="15869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ru-RU" sz="2400" b="1" spc="10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lang="en-US" sz="2400" b="1" spc="10" dirty="0">
                <a:solidFill>
                  <a:srgbClr val="FEFEFE"/>
                </a:solidFill>
                <a:latin typeface="Arial"/>
                <a:cs typeface="Arial"/>
              </a:rPr>
              <a:t>7-sinf</a:t>
            </a:r>
            <a:endParaRPr lang="en-US" sz="2800" dirty="0">
              <a:latin typeface="Arial"/>
              <a:cs typeface="Arial"/>
            </a:endParaRPr>
          </a:p>
          <a:p>
            <a:pPr>
              <a:spcBef>
                <a:spcPts val="125"/>
              </a:spcBef>
            </a:pPr>
            <a:endParaRPr sz="2400" dirty="0"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382AB4AE-4981-4494-BB32-7A573B110208}"/>
              </a:ext>
            </a:extLst>
          </p:cNvPr>
          <p:cNvSpPr/>
          <p:nvPr/>
        </p:nvSpPr>
        <p:spPr>
          <a:xfrm>
            <a:off x="328537" y="303926"/>
            <a:ext cx="493302" cy="379513"/>
          </a:xfrm>
          <a:custGeom>
            <a:avLst/>
            <a:gdLst/>
            <a:ahLst/>
            <a:cxnLst/>
            <a:rect l="l" t="t" r="r" b="b"/>
            <a:pathLst>
              <a:path w="492759" h="379095">
                <a:moveTo>
                  <a:pt x="447094" y="0"/>
                </a:moveTo>
                <a:lnTo>
                  <a:pt x="45651" y="0"/>
                </a:lnTo>
                <a:lnTo>
                  <a:pt x="39383" y="6267"/>
                </a:lnTo>
                <a:lnTo>
                  <a:pt x="39383" y="264483"/>
                </a:lnTo>
                <a:lnTo>
                  <a:pt x="633" y="340944"/>
                </a:lnTo>
                <a:lnTo>
                  <a:pt x="309" y="341805"/>
                </a:lnTo>
                <a:lnTo>
                  <a:pt x="101" y="342658"/>
                </a:lnTo>
                <a:lnTo>
                  <a:pt x="0" y="371350"/>
                </a:lnTo>
                <a:lnTo>
                  <a:pt x="7444" y="378795"/>
                </a:lnTo>
                <a:lnTo>
                  <a:pt x="485302" y="378795"/>
                </a:lnTo>
                <a:lnTo>
                  <a:pt x="492747" y="371350"/>
                </a:lnTo>
                <a:lnTo>
                  <a:pt x="492747" y="364359"/>
                </a:lnTo>
                <a:lnTo>
                  <a:pt x="15405" y="364359"/>
                </a:lnTo>
                <a:lnTo>
                  <a:pt x="14436" y="363390"/>
                </a:lnTo>
                <a:lnTo>
                  <a:pt x="14436" y="351108"/>
                </a:lnTo>
                <a:lnTo>
                  <a:pt x="492747" y="351108"/>
                </a:lnTo>
                <a:lnTo>
                  <a:pt x="492644" y="342658"/>
                </a:lnTo>
                <a:lnTo>
                  <a:pt x="492437" y="341805"/>
                </a:lnTo>
                <a:lnTo>
                  <a:pt x="492113" y="340944"/>
                </a:lnTo>
                <a:lnTo>
                  <a:pt x="489948" y="336671"/>
                </a:lnTo>
                <a:lnTo>
                  <a:pt x="18968" y="336671"/>
                </a:lnTo>
                <a:lnTo>
                  <a:pt x="51033" y="273427"/>
                </a:lnTo>
                <a:lnTo>
                  <a:pt x="457895" y="273427"/>
                </a:lnTo>
                <a:lnTo>
                  <a:pt x="453363" y="264483"/>
                </a:lnTo>
                <a:lnTo>
                  <a:pt x="453363" y="258991"/>
                </a:lnTo>
                <a:lnTo>
                  <a:pt x="53820" y="258991"/>
                </a:lnTo>
                <a:lnTo>
                  <a:pt x="53820" y="14436"/>
                </a:lnTo>
                <a:lnTo>
                  <a:pt x="453363" y="14436"/>
                </a:lnTo>
                <a:lnTo>
                  <a:pt x="453363" y="6267"/>
                </a:lnTo>
                <a:lnTo>
                  <a:pt x="447094" y="0"/>
                </a:lnTo>
                <a:close/>
              </a:path>
              <a:path w="492759" h="379095">
                <a:moveTo>
                  <a:pt x="492747" y="351108"/>
                </a:moveTo>
                <a:lnTo>
                  <a:pt x="478311" y="351108"/>
                </a:lnTo>
                <a:lnTo>
                  <a:pt x="478311" y="363390"/>
                </a:lnTo>
                <a:lnTo>
                  <a:pt x="477342" y="364359"/>
                </a:lnTo>
                <a:lnTo>
                  <a:pt x="492747" y="364359"/>
                </a:lnTo>
                <a:lnTo>
                  <a:pt x="492747" y="351108"/>
                </a:lnTo>
                <a:close/>
              </a:path>
              <a:path w="492759" h="379095">
                <a:moveTo>
                  <a:pt x="300225" y="297831"/>
                </a:moveTo>
                <a:lnTo>
                  <a:pt x="192520" y="297831"/>
                </a:lnTo>
                <a:lnTo>
                  <a:pt x="187131" y="301934"/>
                </a:lnTo>
                <a:lnTo>
                  <a:pt x="177552" y="336671"/>
                </a:lnTo>
                <a:lnTo>
                  <a:pt x="192528" y="336671"/>
                </a:lnTo>
                <a:lnTo>
                  <a:pt x="199260" y="312267"/>
                </a:lnTo>
                <a:lnTo>
                  <a:pt x="308461" y="312267"/>
                </a:lnTo>
                <a:lnTo>
                  <a:pt x="305611" y="301934"/>
                </a:lnTo>
                <a:lnTo>
                  <a:pt x="300225" y="297831"/>
                </a:lnTo>
                <a:close/>
              </a:path>
              <a:path w="492759" h="379095">
                <a:moveTo>
                  <a:pt x="308461" y="312267"/>
                </a:moveTo>
                <a:lnTo>
                  <a:pt x="293486" y="312267"/>
                </a:lnTo>
                <a:lnTo>
                  <a:pt x="300219" y="336671"/>
                </a:lnTo>
                <a:lnTo>
                  <a:pt x="315191" y="336671"/>
                </a:lnTo>
                <a:lnTo>
                  <a:pt x="308461" y="312267"/>
                </a:lnTo>
                <a:close/>
              </a:path>
              <a:path w="492759" h="379095">
                <a:moveTo>
                  <a:pt x="457895" y="273427"/>
                </a:moveTo>
                <a:lnTo>
                  <a:pt x="441709" y="273427"/>
                </a:lnTo>
                <a:lnTo>
                  <a:pt x="473774" y="336671"/>
                </a:lnTo>
                <a:lnTo>
                  <a:pt x="489948" y="336671"/>
                </a:lnTo>
                <a:lnTo>
                  <a:pt x="457895" y="273427"/>
                </a:lnTo>
                <a:close/>
              </a:path>
              <a:path w="492759" h="379095">
                <a:moveTo>
                  <a:pt x="453363" y="14436"/>
                </a:moveTo>
                <a:lnTo>
                  <a:pt x="438927" y="14436"/>
                </a:lnTo>
                <a:lnTo>
                  <a:pt x="438927" y="258991"/>
                </a:lnTo>
                <a:lnTo>
                  <a:pt x="453363" y="258991"/>
                </a:lnTo>
                <a:lnTo>
                  <a:pt x="453363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95BD782-9915-451D-8BDE-31B9F6A26271}"/>
              </a:ext>
            </a:extLst>
          </p:cNvPr>
          <p:cNvSpPr/>
          <p:nvPr/>
        </p:nvSpPr>
        <p:spPr>
          <a:xfrm>
            <a:off x="397831" y="452835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11206" y="0"/>
                </a:moveTo>
                <a:lnTo>
                  <a:pt x="3233" y="0"/>
                </a:lnTo>
                <a:lnTo>
                  <a:pt x="0" y="3228"/>
                </a:lnTo>
                <a:lnTo>
                  <a:pt x="3" y="89772"/>
                </a:lnTo>
                <a:lnTo>
                  <a:pt x="5076" y="94848"/>
                </a:lnTo>
                <a:lnTo>
                  <a:pt x="349236" y="94848"/>
                </a:lnTo>
                <a:lnTo>
                  <a:pt x="354312" y="89772"/>
                </a:lnTo>
                <a:lnTo>
                  <a:pt x="354312" y="80412"/>
                </a:lnTo>
                <a:lnTo>
                  <a:pt x="14436" y="80412"/>
                </a:lnTo>
                <a:lnTo>
                  <a:pt x="14436" y="3228"/>
                </a:lnTo>
                <a:lnTo>
                  <a:pt x="11206" y="0"/>
                </a:lnTo>
                <a:close/>
              </a:path>
              <a:path w="354330" h="95250">
                <a:moveTo>
                  <a:pt x="351078" y="0"/>
                </a:moveTo>
                <a:lnTo>
                  <a:pt x="343105" y="0"/>
                </a:lnTo>
                <a:lnTo>
                  <a:pt x="339876" y="3228"/>
                </a:lnTo>
                <a:lnTo>
                  <a:pt x="339876" y="80412"/>
                </a:lnTo>
                <a:lnTo>
                  <a:pt x="354312" y="80412"/>
                </a:lnTo>
                <a:lnTo>
                  <a:pt x="354312" y="3228"/>
                </a:lnTo>
                <a:lnTo>
                  <a:pt x="35107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312CDD75-671C-4D07-9747-AFD5EA1B46A6}"/>
              </a:ext>
            </a:extLst>
          </p:cNvPr>
          <p:cNvSpPr/>
          <p:nvPr/>
        </p:nvSpPr>
        <p:spPr>
          <a:xfrm>
            <a:off x="397831" y="333796"/>
            <a:ext cx="354721" cy="95355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349236" y="0"/>
                </a:moveTo>
                <a:lnTo>
                  <a:pt x="5079" y="0"/>
                </a:lnTo>
                <a:lnTo>
                  <a:pt x="0" y="5076"/>
                </a:lnTo>
                <a:lnTo>
                  <a:pt x="0" y="91616"/>
                </a:lnTo>
                <a:lnTo>
                  <a:pt x="3233" y="94849"/>
                </a:lnTo>
                <a:lnTo>
                  <a:pt x="11206" y="94849"/>
                </a:lnTo>
                <a:lnTo>
                  <a:pt x="14436" y="91616"/>
                </a:lnTo>
                <a:lnTo>
                  <a:pt x="14436" y="14436"/>
                </a:lnTo>
                <a:lnTo>
                  <a:pt x="354312" y="14436"/>
                </a:lnTo>
                <a:lnTo>
                  <a:pt x="354312" y="5076"/>
                </a:lnTo>
                <a:lnTo>
                  <a:pt x="349236" y="0"/>
                </a:lnTo>
                <a:close/>
              </a:path>
              <a:path w="354330" h="95250">
                <a:moveTo>
                  <a:pt x="354312" y="14436"/>
                </a:moveTo>
                <a:lnTo>
                  <a:pt x="339876" y="14436"/>
                </a:lnTo>
                <a:lnTo>
                  <a:pt x="339876" y="91616"/>
                </a:lnTo>
                <a:lnTo>
                  <a:pt x="343105" y="94849"/>
                </a:lnTo>
                <a:lnTo>
                  <a:pt x="351078" y="94849"/>
                </a:lnTo>
                <a:lnTo>
                  <a:pt x="354312" y="91616"/>
                </a:lnTo>
                <a:lnTo>
                  <a:pt x="354312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1802"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38020421-0932-4876-AD01-6C2797AEF46A}"/>
              </a:ext>
            </a:extLst>
          </p:cNvPr>
          <p:cNvSpPr/>
          <p:nvPr/>
        </p:nvSpPr>
        <p:spPr>
          <a:xfrm>
            <a:off x="292100" y="2079625"/>
            <a:ext cx="252000" cy="762000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1133"/>
          </a:p>
        </p:txBody>
      </p:sp>
      <p:sp>
        <p:nvSpPr>
          <p:cNvPr id="3" name="AutoShape 2" descr="Что такое электронная почта | BeginPC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Защита информации">
            <a:extLst>
              <a:ext uri="{FF2B5EF4-FFF2-40B4-BE49-F238E27FC236}">
                <a16:creationId xmlns:a16="http://schemas.microsoft.com/office/drawing/2014/main" id="{0437D17B-88D8-4210-8E96-81230819F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2079625"/>
            <a:ext cx="1450790" cy="105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/>
          </p:cNvSpPr>
          <p:nvPr/>
        </p:nvSpPr>
        <p:spPr>
          <a:xfrm>
            <a:off x="825500" y="215486"/>
            <a:ext cx="3657600" cy="568739"/>
          </a:xfrm>
          <a:prstGeom prst="rect">
            <a:avLst/>
          </a:prstGeom>
        </p:spPr>
        <p:txBody>
          <a:bodyPr vert="horz" wrap="square" lIns="0" tIns="14599" rIns="0" bIns="0" rtlCol="0" anchor="ctr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695" algn="ctr">
              <a:spcBef>
                <a:spcPts val="114"/>
              </a:spcBef>
            </a:pPr>
            <a:r>
              <a:rPr lang="en-US" sz="1800" kern="0" spc="-5" dirty="0"/>
              <a:t>INFORMATIKA VA AXBOROT TEXNOLOGIYALARI</a:t>
            </a:r>
            <a:endParaRPr lang="en-US" sz="18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7396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22743"/>
            <a:ext cx="5164320" cy="276999"/>
          </a:xfrm>
        </p:spPr>
        <p:txBody>
          <a:bodyPr/>
          <a:lstStyle/>
          <a:p>
            <a:pPr algn="ctr"/>
            <a:r>
              <a:rPr lang="en-US" sz="1800" dirty="0"/>
              <a:t> </a:t>
            </a:r>
            <a:r>
              <a:rPr lang="en-US" sz="1800" dirty="0" err="1"/>
              <a:t>Mantiqan</a:t>
            </a:r>
            <a:r>
              <a:rPr lang="en-US" sz="1800" dirty="0"/>
              <a:t> </a:t>
            </a:r>
            <a:r>
              <a:rPr lang="en-US" sz="1800" dirty="0" err="1"/>
              <a:t>mosini</a:t>
            </a:r>
            <a:r>
              <a:rPr lang="en-US" sz="1800" dirty="0"/>
              <a:t> </a:t>
            </a:r>
            <a:r>
              <a:rPr lang="en-US" sz="1800" dirty="0" err="1"/>
              <a:t>qo‘ying</a:t>
            </a:r>
            <a:r>
              <a:rPr lang="en-US" sz="1800" dirty="0"/>
              <a:t> (78-bet):</a:t>
            </a:r>
            <a:endParaRPr lang="ru-RU" sz="18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5F2F531-9582-4A46-836D-6C44617B0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931680"/>
              </p:ext>
            </p:extLst>
          </p:nvPr>
        </p:nvGraphicFramePr>
        <p:xfrm>
          <a:off x="215899" y="708025"/>
          <a:ext cx="5334000" cy="22098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33434">
                  <a:extLst>
                    <a:ext uri="{9D8B030D-6E8A-4147-A177-3AD203B41FA5}">
                      <a16:colId xmlns:a16="http://schemas.microsoft.com/office/drawing/2014/main" val="2847924043"/>
                    </a:ext>
                  </a:extLst>
                </a:gridCol>
                <a:gridCol w="2300566">
                  <a:extLst>
                    <a:ext uri="{9D8B030D-6E8A-4147-A177-3AD203B41FA5}">
                      <a16:colId xmlns:a16="http://schemas.microsoft.com/office/drawing/2014/main" val="1512432981"/>
                    </a:ext>
                  </a:extLst>
                </a:gridCol>
              </a:tblGrid>
              <a:tr h="232117"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o‘g‘rilarini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yengillashtirish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maqsadida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yaratildi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55060"/>
                  </a:ext>
                </a:extLst>
              </a:tr>
              <a:tr h="216877"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faoliyatini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yangi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pog‘onaga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ko‘tardi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7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viruslari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qimmatli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o‘chirib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yoki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aniqlay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savodxonligiga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bo‘lish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muhimdir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1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tarmog‘ida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ishlaganda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axloqiy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huquqiy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me’yorlarga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rioya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qilgan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ma’lumot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olinayotgan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ma’lumotlarni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milliy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mafkuramiz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madaniyatimiz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qadriyatlarimiz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muqaddas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urf­-odatlarimizga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zid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qonunlarimizga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xilof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emasligini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foydalanib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bo‘lmaydigan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darajada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o‘zgartirib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yuborishga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qodir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717179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9066F3D-0C52-4B42-94D4-3CCE551689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929763"/>
              </p:ext>
            </p:extLst>
          </p:nvPr>
        </p:nvGraphicFramePr>
        <p:xfrm>
          <a:off x="215900" y="708025"/>
          <a:ext cx="5334000" cy="22098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33434">
                  <a:extLst>
                    <a:ext uri="{9D8B030D-6E8A-4147-A177-3AD203B41FA5}">
                      <a16:colId xmlns:a16="http://schemas.microsoft.com/office/drawing/2014/main" val="2847924043"/>
                    </a:ext>
                  </a:extLst>
                </a:gridCol>
                <a:gridCol w="2300566">
                  <a:extLst>
                    <a:ext uri="{9D8B030D-6E8A-4147-A177-3AD203B41FA5}">
                      <a16:colId xmlns:a16="http://schemas.microsoft.com/office/drawing/2014/main" val="1512432981"/>
                    </a:ext>
                  </a:extLst>
                </a:gridCol>
              </a:tblGrid>
              <a:tr h="232117"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o‘g‘rilarini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yangi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pog‘onaga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ko‘tardi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55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inson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faoliyatini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yengillashtirish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maqsadida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yaratildi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7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viruslari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qimmatli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o‘chirib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yoki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foydalanib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bo‘lmaydigan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darajada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o‘zgartirib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yuborishga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qodir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1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tarmog‘ida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ishlaganda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axloqiy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huquqiy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me’yorlarga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rioya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qilgan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holda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ma’lumot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yuborish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olinayotgan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ma’lumotlarni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milliy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mafkuramiz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madaniyatimiz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qadriyatlarimiz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muqaddas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urf­-odatlarimizga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zid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qonunlarimizga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xilof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emasligini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aniqlay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savodxonligiga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ega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bo‘lish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muhimdir</a:t>
                      </a:r>
                      <a:r>
                        <a:rPr lang="en-U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717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4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Виды компьютерных вирусов">
            <a:extLst>
              <a:ext uri="{FF2B5EF4-FFF2-40B4-BE49-F238E27FC236}">
                <a16:creationId xmlns:a16="http://schemas.microsoft.com/office/drawing/2014/main" id="{4318BF6F-FFF7-48A3-B865-D6522F1C2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020" y="789548"/>
            <a:ext cx="1772305" cy="177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63500" y="174625"/>
            <a:ext cx="5638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1400" kern="0" dirty="0" err="1"/>
              <a:t>Viruslarni</a:t>
            </a:r>
            <a:r>
              <a:rPr lang="en-US" sz="1400" kern="0" dirty="0"/>
              <a:t> </a:t>
            </a:r>
            <a:r>
              <a:rPr lang="en-US" sz="1400" kern="0" dirty="0" err="1"/>
              <a:t>shartli</a:t>
            </a:r>
            <a:r>
              <a:rPr lang="en-US" sz="1400" kern="0" dirty="0"/>
              <a:t> </a:t>
            </a:r>
            <a:r>
              <a:rPr lang="en-US" sz="1400" kern="0" dirty="0" err="1"/>
              <a:t>ravishda</a:t>
            </a:r>
            <a:r>
              <a:rPr lang="en-US" sz="1400" kern="0" dirty="0"/>
              <a:t> </a:t>
            </a:r>
            <a:r>
              <a:rPr lang="en-US" sz="1400" kern="0" dirty="0" err="1"/>
              <a:t>quyidagi</a:t>
            </a:r>
            <a:r>
              <a:rPr lang="en-US" sz="1400" kern="0" dirty="0"/>
              <a:t> </a:t>
            </a:r>
            <a:r>
              <a:rPr lang="en-US" sz="1400" kern="0" dirty="0" err="1"/>
              <a:t>guruhlarga</a:t>
            </a:r>
            <a:r>
              <a:rPr lang="en-US" sz="1400" kern="0" dirty="0"/>
              <a:t> </a:t>
            </a:r>
            <a:r>
              <a:rPr lang="en-US" sz="1400" kern="0" dirty="0" err="1"/>
              <a:t>bo‘lish</a:t>
            </a:r>
            <a:r>
              <a:rPr lang="en-US" sz="1400" kern="0" dirty="0"/>
              <a:t> </a:t>
            </a:r>
            <a:r>
              <a:rPr lang="en-US" sz="1400" kern="0" dirty="0" err="1"/>
              <a:t>mumkin</a:t>
            </a:r>
            <a:r>
              <a:rPr lang="en-US" sz="1400" kern="0" dirty="0"/>
              <a:t>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01060" y="682997"/>
            <a:ext cx="2209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C1D183-5E13-474E-A624-C2F771846B53}"/>
              </a:ext>
            </a:extLst>
          </p:cNvPr>
          <p:cNvSpPr/>
          <p:nvPr/>
        </p:nvSpPr>
        <p:spPr>
          <a:xfrm>
            <a:off x="100827" y="1761634"/>
            <a:ext cx="1882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Makroviruslar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FEFBEC8-142A-40BA-A7B7-980962237A42}"/>
              </a:ext>
            </a:extLst>
          </p:cNvPr>
          <p:cNvSpPr/>
          <p:nvPr/>
        </p:nvSpPr>
        <p:spPr>
          <a:xfrm>
            <a:off x="3139745" y="789548"/>
            <a:ext cx="22577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Boot-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A15091E-FA51-428D-A478-1C7FB8E51FEC}"/>
              </a:ext>
            </a:extLst>
          </p:cNvPr>
          <p:cNvSpPr/>
          <p:nvPr/>
        </p:nvSpPr>
        <p:spPr>
          <a:xfrm>
            <a:off x="3333903" y="2055192"/>
            <a:ext cx="22577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Tarmoq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22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к покупать бу компьютер советы и тестирование | Компьютер для чайников">
            <a:extLst>
              <a:ext uri="{FF2B5EF4-FFF2-40B4-BE49-F238E27FC236}">
                <a16:creationId xmlns:a16="http://schemas.microsoft.com/office/drawing/2014/main" id="{B191621B-C526-4C5E-9C65-E5AEC0584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594" y="1036511"/>
            <a:ext cx="2236723" cy="139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KOMPYUTER VIRUSLARI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444570" y="1470957"/>
            <a:ext cx="14372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Dasturlarning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noto‘g‘ri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ishlashi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E2D23F9-B0AC-49A2-9586-FCC34C0525E0}"/>
              </a:ext>
            </a:extLst>
          </p:cNvPr>
          <p:cNvSpPr/>
          <p:nvPr/>
        </p:nvSpPr>
        <p:spPr>
          <a:xfrm>
            <a:off x="491453" y="767797"/>
            <a:ext cx="13986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Kompyuterning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sekin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ishlashi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E410179-B0FC-4F96-91CC-D483BB8AFFB3}"/>
              </a:ext>
            </a:extLst>
          </p:cNvPr>
          <p:cNvSpPr/>
          <p:nvPr/>
        </p:nvSpPr>
        <p:spPr>
          <a:xfrm>
            <a:off x="4417947" y="661658"/>
            <a:ext cx="12945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Dasturlarning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ishlamay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qolishi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6785F70-BDB1-4AA1-B8AC-E68C2AEF679B}"/>
              </a:ext>
            </a:extLst>
          </p:cNvPr>
          <p:cNvSpPr/>
          <p:nvPr/>
        </p:nvSpPr>
        <p:spPr>
          <a:xfrm>
            <a:off x="1763432" y="1387951"/>
            <a:ext cx="16281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virus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zararlanganligining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belgilari</a:t>
            </a:r>
            <a:endParaRPr lang="ru-RU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FCD932D-7C73-4D3E-BAAD-86AF4C2BCF44}"/>
              </a:ext>
            </a:extLst>
          </p:cNvPr>
          <p:cNvSpPr/>
          <p:nvPr/>
        </p:nvSpPr>
        <p:spPr>
          <a:xfrm>
            <a:off x="2638562" y="2500094"/>
            <a:ext cx="13059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papkalarning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yo‘qolib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qolishi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1ADBF93-81E3-4A57-8E91-14A6B1A864A5}"/>
              </a:ext>
            </a:extLst>
          </p:cNvPr>
          <p:cNvSpPr/>
          <p:nvPr/>
        </p:nvSpPr>
        <p:spPr>
          <a:xfrm>
            <a:off x="2252518" y="577940"/>
            <a:ext cx="121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Fayl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hajmining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o‘zgarib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qolishi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D068948-CC74-40C2-BDD8-ABEB6F03CB61}"/>
              </a:ext>
            </a:extLst>
          </p:cNvPr>
          <p:cNvSpPr/>
          <p:nvPr/>
        </p:nvSpPr>
        <p:spPr>
          <a:xfrm>
            <a:off x="4580781" y="1510209"/>
            <a:ext cx="1076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Fayllar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sonining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ko‘payishi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FF0D170-7D89-458C-B1F0-255BC6118C24}"/>
              </a:ext>
            </a:extLst>
          </p:cNvPr>
          <p:cNvSpPr/>
          <p:nvPr/>
        </p:nvSpPr>
        <p:spPr>
          <a:xfrm>
            <a:off x="386080" y="2415612"/>
            <a:ext cx="1628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Ekranga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chiqib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qolishi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Диск">
            <a:extLst>
              <a:ext uri="{FF2B5EF4-FFF2-40B4-BE49-F238E27FC236}">
                <a16:creationId xmlns:a16="http://schemas.microsoft.com/office/drawing/2014/main" id="{3AC9DB63-4F8B-40A6-B1D1-10379E0C3C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4322" y="2557913"/>
            <a:ext cx="436112" cy="436112"/>
          </a:xfrm>
          <a:prstGeom prst="rect">
            <a:avLst/>
          </a:prstGeom>
        </p:spPr>
      </p:pic>
      <p:pic>
        <p:nvPicPr>
          <p:cNvPr id="15" name="Рисунок 14" descr="Компьютер">
            <a:extLst>
              <a:ext uri="{FF2B5EF4-FFF2-40B4-BE49-F238E27FC236}">
                <a16:creationId xmlns:a16="http://schemas.microsoft.com/office/drawing/2014/main" id="{5CC7531E-A596-4AEF-89ED-29D4F9DC88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8769" y="1459577"/>
            <a:ext cx="461665" cy="461665"/>
          </a:xfrm>
          <a:prstGeom prst="rect">
            <a:avLst/>
          </a:prstGeom>
        </p:spPr>
      </p:pic>
      <p:pic>
        <p:nvPicPr>
          <p:cNvPr id="17" name="Рисунок 16" descr="Оптический диск">
            <a:extLst>
              <a:ext uri="{FF2B5EF4-FFF2-40B4-BE49-F238E27FC236}">
                <a16:creationId xmlns:a16="http://schemas.microsoft.com/office/drawing/2014/main" id="{814650CF-D237-4BFC-A979-895D4009AB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74479" y="675666"/>
            <a:ext cx="444402" cy="444402"/>
          </a:xfrm>
          <a:prstGeom prst="rect">
            <a:avLst/>
          </a:prstGeom>
        </p:spPr>
      </p:pic>
      <p:pic>
        <p:nvPicPr>
          <p:cNvPr id="19" name="Рисунок 18" descr="Изображения">
            <a:extLst>
              <a:ext uri="{FF2B5EF4-FFF2-40B4-BE49-F238E27FC236}">
                <a16:creationId xmlns:a16="http://schemas.microsoft.com/office/drawing/2014/main" id="{D0658ED3-66B2-472D-8E5E-A18AC6C708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250081" y="1643533"/>
            <a:ext cx="444402" cy="444402"/>
          </a:xfrm>
          <a:prstGeom prst="rect">
            <a:avLst/>
          </a:prstGeom>
        </p:spPr>
      </p:pic>
      <p:pic>
        <p:nvPicPr>
          <p:cNvPr id="21" name="Рисунок 20" descr="Синхронизация облака">
            <a:extLst>
              <a:ext uri="{FF2B5EF4-FFF2-40B4-BE49-F238E27FC236}">
                <a16:creationId xmlns:a16="http://schemas.microsoft.com/office/drawing/2014/main" id="{29F6B860-0015-40E4-8CCE-CA8C878DF7C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2303615" y="2604056"/>
            <a:ext cx="444402" cy="444402"/>
          </a:xfrm>
          <a:prstGeom prst="rect">
            <a:avLst/>
          </a:prstGeom>
        </p:spPr>
      </p:pic>
      <p:pic>
        <p:nvPicPr>
          <p:cNvPr id="23" name="Рисунок 22" descr="Круговая диаграмма">
            <a:extLst>
              <a:ext uri="{FF2B5EF4-FFF2-40B4-BE49-F238E27FC236}">
                <a16:creationId xmlns:a16="http://schemas.microsoft.com/office/drawing/2014/main" id="{1EDF95B1-6532-4978-9829-2DF3EFB1D74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881787" y="588267"/>
            <a:ext cx="401405" cy="401405"/>
          </a:xfrm>
          <a:prstGeom prst="rect">
            <a:avLst/>
          </a:prstGeom>
        </p:spPr>
      </p:pic>
      <p:pic>
        <p:nvPicPr>
          <p:cNvPr id="25" name="Рисунок 24" descr="Линейчатая диаграмма с тенденцией к понижению">
            <a:extLst>
              <a:ext uri="{FF2B5EF4-FFF2-40B4-BE49-F238E27FC236}">
                <a16:creationId xmlns:a16="http://schemas.microsoft.com/office/drawing/2014/main" id="{B2448B4E-92C4-4994-895A-F9D70E50BA0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45800" y="781808"/>
            <a:ext cx="436112" cy="4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07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VIRUSLARDAN  HIMOYALANISH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63500" y="631825"/>
            <a:ext cx="31412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Shaxsiy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lokal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tarmoqdagi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kompyuterlarga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tashqaridan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Internet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kirishni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cheklovchi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nazorat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texnik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dasturiy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vositalardan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uz-Latn-UZ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6" name="Picture 4" descr="Antiviruslarning vazifasiga ko'ra turlari - Texnoman.uz">
            <a:extLst>
              <a:ext uri="{FF2B5EF4-FFF2-40B4-BE49-F238E27FC236}">
                <a16:creationId xmlns:a16="http://schemas.microsoft.com/office/drawing/2014/main" id="{B74FD00B-E852-4483-A81D-48333D62A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70" y="682039"/>
            <a:ext cx="2104767" cy="105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Comments Bot">
            <a:extLst>
              <a:ext uri="{FF2B5EF4-FFF2-40B4-BE49-F238E27FC236}">
                <a16:creationId xmlns:a16="http://schemas.microsoft.com/office/drawing/2014/main" id="{A4D30551-FF93-4073-AF45-64AAA482E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70" y="1913258"/>
            <a:ext cx="2166543" cy="102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91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VIRUSLARDAN  HIMOYALANISH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2578100" y="708025"/>
            <a:ext cx="2971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Internet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faqat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ishonchli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manbalardan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ularning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asl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nusxasiga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mosligini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tekshirish</a:t>
            </a:r>
            <a:r>
              <a:rPr lang="uz-Latn-U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554" name="Picture 2" descr="Экспертлар Windows ва macOS учун энг ишончли антивирусларни аниқлашди (2019  йил июль) - Terabayt.Uz">
            <a:extLst>
              <a:ext uri="{FF2B5EF4-FFF2-40B4-BE49-F238E27FC236}">
                <a16:creationId xmlns:a16="http://schemas.microsoft.com/office/drawing/2014/main" id="{27675629-A1E0-476A-93D5-542954B0C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860425"/>
            <a:ext cx="2091535" cy="1227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66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VIRUSLARDAN  HIMOYALANISH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63500" y="678777"/>
            <a:ext cx="30222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viruslariga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qarshi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nazoratchi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davolovchi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dasturlardan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uz-Latn-U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84" name="Picture 8" descr="Антивирусная защита">
            <a:extLst>
              <a:ext uri="{FF2B5EF4-FFF2-40B4-BE49-F238E27FC236}">
                <a16:creationId xmlns:a16="http://schemas.microsoft.com/office/drawing/2014/main" id="{B3096751-495E-45C2-95A5-2F5C1DE67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118" y="718695"/>
            <a:ext cx="2563221" cy="191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0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VIRUSLARDAN  HIMOYALANISH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569624" y="1996117"/>
            <a:ext cx="4338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uzatish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qabul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qilishda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kriptografiya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axborotni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kodlash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usullaridan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uz-Latn-U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D8474676-F73A-4350-B0FF-372EC3F5B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7"/>
          <a:stretch/>
        </p:blipFill>
        <p:spPr>
          <a:xfrm>
            <a:off x="368300" y="583520"/>
            <a:ext cx="2286000" cy="1324655"/>
          </a:xfrm>
          <a:prstGeom prst="rect">
            <a:avLst/>
          </a:prstGeom>
        </p:spPr>
      </p:pic>
      <p:pic>
        <p:nvPicPr>
          <p:cNvPr id="1028" name="Picture 4" descr="Просто о сложном: об истории криптографии и надежности ваших паролей — T&amp;P">
            <a:extLst>
              <a:ext uri="{FF2B5EF4-FFF2-40B4-BE49-F238E27FC236}">
                <a16:creationId xmlns:a16="http://schemas.microsoft.com/office/drawing/2014/main" id="{BB679AEA-D4FF-41E7-A8C5-5C6FC3FB6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638270"/>
            <a:ext cx="2338387" cy="131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77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Что такое компьютерный вирус? | Удаление вирусов | Avast">
            <a:extLst>
              <a:ext uri="{FF2B5EF4-FFF2-40B4-BE49-F238E27FC236}">
                <a16:creationId xmlns:a16="http://schemas.microsoft.com/office/drawing/2014/main" id="{745FB66A-9E56-4C43-981D-87DC7CA2F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3" y="616797"/>
            <a:ext cx="2066925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YODDA SAQLANG!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968500" y="631825"/>
            <a:ext cx="367461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Sizning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shaxsiy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kompyuteringizda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ko‘rish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maqsadida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o‘g‘irlashga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arziydigan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qimmatli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bo‘lmasligi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Ammo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axborotlar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zarur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ularni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o‘chirib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yuborish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foydalanib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bo‘lmaydigan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darajada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o‘zgartirib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yuborishga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qodir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0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TARIXIY   MA’LUMOT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968500" y="607332"/>
            <a:ext cx="365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viruslari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tarixi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Sinsinati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Ogayyo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shtati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universitetining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ilmiy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xodimi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xavfsizligi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sohasida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taniqli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mutaxassis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Fred Koen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nomi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bog‘liq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Koen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dasturiy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vositalardan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noqonuniy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nusxa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ko‘chirishga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qarshi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himoya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muammo-lari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ustida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borib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yaratdi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58" name="Picture 2" descr="Fred Cohen and the first Computer Virus - SciHi BlogSciHi Blog">
            <a:extLst>
              <a:ext uri="{FF2B5EF4-FFF2-40B4-BE49-F238E27FC236}">
                <a16:creationId xmlns:a16="http://schemas.microsoft.com/office/drawing/2014/main" id="{F4B5565D-94CF-4361-BD2C-E0FEB759B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631825"/>
            <a:ext cx="1612704" cy="110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Международный день защиты информации">
            <a:extLst>
              <a:ext uri="{FF2B5EF4-FFF2-40B4-BE49-F238E27FC236}">
                <a16:creationId xmlns:a16="http://schemas.microsoft.com/office/drawing/2014/main" id="{690BB266-3D9F-4636-BDCF-CE4B5006C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851025"/>
            <a:ext cx="1629700" cy="96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936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Защита от несанкционированного доступа к информации">
            <a:extLst>
              <a:ext uri="{FF2B5EF4-FFF2-40B4-BE49-F238E27FC236}">
                <a16:creationId xmlns:a16="http://schemas.microsoft.com/office/drawing/2014/main" id="{A7F203FA-9C09-47C1-8876-31CC2E3D0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1927225"/>
            <a:ext cx="3026910" cy="123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TARIXIY MA’LUMOT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139700" y="555625"/>
            <a:ext cx="51816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z-Latn-U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Ishlab chiqilgan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tiklanish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takomillashish</a:t>
            </a:r>
            <a:r>
              <a:rPr lang="uz-Latn-U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xotirasidagi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muhim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o‘chirish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Sistema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fayllarini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buzish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ishlarni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xususiyatiga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dasturiy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vositalardan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noqonuniy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nusxa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vaqtida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tushar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Axborotni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o‘g‘rilardan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himoya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qilishga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qaratilgan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dastur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keyinchalik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viruslarining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yaratilishi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turtki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bo‘ldi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43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ANTIVIRUS DASTURLARI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2310314" y="745262"/>
            <a:ext cx="31054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Kompyuterdagi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viruslardan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himoya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antivirus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dasturlar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chiqarilgan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8" name="Picture 8" descr="Вирус шифровальщик как расшифровать файлы. Как восстановить зашифрованные  файлы (Инструкция)">
            <a:extLst>
              <a:ext uri="{FF2B5EF4-FFF2-40B4-BE49-F238E27FC236}">
                <a16:creationId xmlns:a16="http://schemas.microsoft.com/office/drawing/2014/main" id="{CA8EDBD9-CE07-489F-B503-1CA2A4989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03" y="1924946"/>
            <a:ext cx="1913998" cy="96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Как защитить компьютер от вирусов">
            <a:extLst>
              <a:ext uri="{FF2B5EF4-FFF2-40B4-BE49-F238E27FC236}">
                <a16:creationId xmlns:a16="http://schemas.microsoft.com/office/drawing/2014/main" id="{063E2760-CD74-415D-B763-B507A1584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53" y="715926"/>
            <a:ext cx="1447800" cy="103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02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ANTIVIRUS DASTURLARI</a:t>
            </a:r>
          </a:p>
        </p:txBody>
      </p:sp>
      <p:pic>
        <p:nvPicPr>
          <p:cNvPr id="21510" name="Picture 6" descr="Kaspersky Antivirus Review and Coupons - AntivirusRankings.com">
            <a:extLst>
              <a:ext uri="{FF2B5EF4-FFF2-40B4-BE49-F238E27FC236}">
                <a16:creationId xmlns:a16="http://schemas.microsoft.com/office/drawing/2014/main" id="{08FAE07E-3E43-4A82-A694-0AC344238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189" y="1013629"/>
            <a:ext cx="1300076" cy="5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2" name="Picture 8" descr="Official Site | Norton™ - Antivirus &amp; Anti-Malware Software">
            <a:extLst>
              <a:ext uri="{FF2B5EF4-FFF2-40B4-BE49-F238E27FC236}">
                <a16:creationId xmlns:a16="http://schemas.microsoft.com/office/drawing/2014/main" id="{F1AC9465-5557-4D71-864D-55F3FB9C3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172" y="827034"/>
            <a:ext cx="772426" cy="7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 descr="File:Avira Antivirus Logo.svg - Wikimedia Commons">
            <a:extLst>
              <a:ext uri="{FF2B5EF4-FFF2-40B4-BE49-F238E27FC236}">
                <a16:creationId xmlns:a16="http://schemas.microsoft.com/office/drawing/2014/main" id="{4BBC00FE-BD0A-4850-A8F0-25AFED297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348" y="810019"/>
            <a:ext cx="772427" cy="77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8" name="Picture 14" descr="Contact Us | McAfee">
            <a:extLst>
              <a:ext uri="{FF2B5EF4-FFF2-40B4-BE49-F238E27FC236}">
                <a16:creationId xmlns:a16="http://schemas.microsoft.com/office/drawing/2014/main" id="{6B929B79-9CEA-443D-9A7E-895439B8F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50" y="2053826"/>
            <a:ext cx="1285682" cy="50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0" name="Picture 16" descr="Avast Free Antivirus Logo transparent PNG - StickPNG">
            <a:extLst>
              <a:ext uri="{FF2B5EF4-FFF2-40B4-BE49-F238E27FC236}">
                <a16:creationId xmlns:a16="http://schemas.microsoft.com/office/drawing/2014/main" id="{86F88E99-3987-4EAB-B0E6-10F9B9820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214" y="2089952"/>
            <a:ext cx="1390651" cy="43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4" name="Picture 20" descr="WINK Performance Issues: Configuring ESET NOD32 Antivirus – WINK">
            <a:extLst>
              <a:ext uri="{FF2B5EF4-FFF2-40B4-BE49-F238E27FC236}">
                <a16:creationId xmlns:a16="http://schemas.microsoft.com/office/drawing/2014/main" id="{84066CC9-A5E1-442C-B65A-7E0732B7E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284" y="2030331"/>
            <a:ext cx="1065971" cy="805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8" name="Picture 24" descr="Dr.Web — innovative anti-virus technologies. Comprehensive protection from  Internet threats.">
            <a:extLst>
              <a:ext uri="{FF2B5EF4-FFF2-40B4-BE49-F238E27FC236}">
                <a16:creationId xmlns:a16="http://schemas.microsoft.com/office/drawing/2014/main" id="{393509D9-4662-46E8-BFF2-14DD59D63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889033"/>
            <a:ext cx="1135182" cy="75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0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122743"/>
            <a:ext cx="5638799" cy="276999"/>
          </a:xfrm>
        </p:spPr>
        <p:txBody>
          <a:bodyPr/>
          <a:lstStyle/>
          <a:p>
            <a:pPr algn="ctr"/>
            <a:r>
              <a:rPr lang="en-US" sz="1800" dirty="0" err="1"/>
              <a:t>Mustaqil</a:t>
            </a:r>
            <a:r>
              <a:rPr lang="en-US" sz="1800" dirty="0"/>
              <a:t> </a:t>
            </a:r>
            <a:r>
              <a:rPr lang="en-US" sz="1800" dirty="0" err="1"/>
              <a:t>bajarish</a:t>
            </a:r>
            <a:r>
              <a:rPr lang="en-US" sz="1800" dirty="0"/>
              <a:t> </a:t>
            </a:r>
            <a:r>
              <a:rPr lang="en-US" sz="1800" dirty="0" err="1"/>
              <a:t>uchun</a:t>
            </a:r>
            <a:r>
              <a:rPr lang="en-US" sz="1800" dirty="0"/>
              <a:t> </a:t>
            </a:r>
            <a:r>
              <a:rPr lang="en-US" sz="1800" dirty="0" err="1"/>
              <a:t>topshiriqlar</a:t>
            </a:r>
            <a:r>
              <a:rPr lang="en-US" sz="1800" dirty="0"/>
              <a:t>: (78-bet)</a:t>
            </a:r>
            <a:endParaRPr lang="ru-RU" sz="1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37E251-03A5-46CF-A1F7-41632847CB04}"/>
              </a:ext>
            </a:extLst>
          </p:cNvPr>
          <p:cNvSpPr/>
          <p:nvPr/>
        </p:nvSpPr>
        <p:spPr>
          <a:xfrm>
            <a:off x="139700" y="555625"/>
            <a:ext cx="5414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87313" algn="l"/>
                <a:tab pos="176213" algn="l"/>
                <a:tab pos="271463" algn="l"/>
              </a:tabLst>
            </a:pP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Nuqtalar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o‘rniga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o‘ng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ustundagi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kerakli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so‘zlarni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joylashtirib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ko‘chiring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A6DA0F0-83A5-4870-8EDB-92861D341B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356548"/>
              </p:ext>
            </p:extLst>
          </p:nvPr>
        </p:nvGraphicFramePr>
        <p:xfrm>
          <a:off x="368300" y="1259556"/>
          <a:ext cx="4868161" cy="17830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559581">
                  <a:extLst>
                    <a:ext uri="{9D8B030D-6E8A-4147-A177-3AD203B41FA5}">
                      <a16:colId xmlns:a16="http://schemas.microsoft.com/office/drawing/2014/main" val="2847924043"/>
                    </a:ext>
                  </a:extLst>
                </a:gridCol>
                <a:gridCol w="1308580">
                  <a:extLst>
                    <a:ext uri="{9D8B030D-6E8A-4147-A177-3AD203B41FA5}">
                      <a16:colId xmlns:a16="http://schemas.microsoft.com/office/drawing/2014/main" val="1512432981"/>
                    </a:ext>
                  </a:extLst>
                </a:gridCol>
              </a:tblGrid>
              <a:tr h="232117"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Hozirda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tizimlariga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o‘z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malakasini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oshirish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yoki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shunchaki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“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hazillashib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” …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qilayotgan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yosh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dasturchilar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ko‘proq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zarar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yetkazadi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bajaradigan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55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Ba’zi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virus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dasturlarining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nomidan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ham …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ishini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tushunib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olish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mumkin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manfaat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ko‘rish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7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Sizning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shaxsiy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kompyuteringizda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…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maqsadida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o‘g‘irlashga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arziydigan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qimmatli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axborot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bo‘lmasligi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mumkin</a:t>
                      </a: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buzg‘unchilik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13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480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2C2473-AA17-4E3B-AFC3-F7AFA3D7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39" y="122743"/>
            <a:ext cx="5164320" cy="276999"/>
          </a:xfrm>
        </p:spPr>
        <p:txBody>
          <a:bodyPr/>
          <a:lstStyle/>
          <a:p>
            <a:pPr algn="ctr"/>
            <a:r>
              <a:rPr lang="en-US" sz="1800" dirty="0" err="1"/>
              <a:t>Mustaqil</a:t>
            </a:r>
            <a:r>
              <a:rPr lang="en-US" sz="1800" dirty="0"/>
              <a:t> </a:t>
            </a:r>
            <a:r>
              <a:rPr lang="en-US" sz="1800" dirty="0" err="1"/>
              <a:t>bajarish</a:t>
            </a:r>
            <a:r>
              <a:rPr lang="en-US" sz="1800" dirty="0"/>
              <a:t> </a:t>
            </a:r>
            <a:r>
              <a:rPr lang="en-US" sz="1800" dirty="0" err="1"/>
              <a:t>uchun</a:t>
            </a:r>
            <a:r>
              <a:rPr lang="en-US" sz="1800" dirty="0"/>
              <a:t> </a:t>
            </a:r>
            <a:r>
              <a:rPr lang="en-US" sz="1800" dirty="0" err="1"/>
              <a:t>topshiriqlar</a:t>
            </a:r>
            <a:r>
              <a:rPr lang="en-US" sz="1800"/>
              <a:t>: </a:t>
            </a:r>
            <a:r>
              <a:rPr lang="en-US" sz="1800" dirty="0"/>
              <a:t>(78-bet)</a:t>
            </a:r>
            <a:endParaRPr lang="ru-RU" sz="1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9630AA7-9B35-4997-B299-DFE446E62BFD}"/>
              </a:ext>
            </a:extLst>
          </p:cNvPr>
          <p:cNvSpPr/>
          <p:nvPr/>
        </p:nvSpPr>
        <p:spPr>
          <a:xfrm>
            <a:off x="175779" y="574478"/>
            <a:ext cx="5414239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Quyidagi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fikrlardan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qaysi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16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A6FF782-2C72-4711-931C-8BFB7249C4A6}"/>
              </a:ext>
            </a:extLst>
          </p:cNvPr>
          <p:cNvSpPr/>
          <p:nvPr/>
        </p:nvSpPr>
        <p:spPr>
          <a:xfrm>
            <a:off x="1323011" y="931757"/>
            <a:ext cx="4271239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a)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kompyuter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viruslaridan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dasturlar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antiviruslar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chiqishga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keldi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Bef>
                <a:spcPts val="6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b)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jamiyatni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kompyuterlashtirishning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ma’lum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pog‘onasida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viruslar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yakka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uyushgan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jinoyatchilar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guruhlarini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o‘ziga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jalb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etdi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Bef>
                <a:spcPts val="60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c) 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o‘g‘rilarini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pog‘onaga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ko‘tardi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2536" name="Picture 8" descr="Vector знак значка проголосовать да и нет Иллюстрация вектора - иллюстрации  насчитывающей : 99192542">
            <a:extLst>
              <a:ext uri="{FF2B5EF4-FFF2-40B4-BE49-F238E27FC236}">
                <a16:creationId xmlns:a16="http://schemas.microsoft.com/office/drawing/2014/main" id="{531C144E-DC54-4D2B-B76C-32DE8DA7B9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3" r="49258"/>
          <a:stretch/>
        </p:blipFill>
        <p:spPr bwMode="auto">
          <a:xfrm>
            <a:off x="180012" y="936625"/>
            <a:ext cx="1143000" cy="110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Vector знак значка проголосовать да и нет Иллюстрация вектора - иллюстрации  насчитывающей : 99192542">
            <a:extLst>
              <a:ext uri="{FF2B5EF4-FFF2-40B4-BE49-F238E27FC236}">
                <a16:creationId xmlns:a16="http://schemas.microsoft.com/office/drawing/2014/main" id="{B636B2B2-B428-4334-A459-34EDEACD6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7" t="16237" b="8763"/>
          <a:stretch/>
        </p:blipFill>
        <p:spPr bwMode="auto">
          <a:xfrm>
            <a:off x="249765" y="2007391"/>
            <a:ext cx="1166220" cy="95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41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B4DBB27-7A85-4A34-AAA8-7A5E0DD2F70A}"/>
              </a:ext>
            </a:extLst>
          </p:cNvPr>
          <p:cNvSpPr txBox="1">
            <a:spLocks/>
          </p:cNvSpPr>
          <p:nvPr/>
        </p:nvSpPr>
        <p:spPr>
          <a:xfrm>
            <a:off x="368300" y="98425"/>
            <a:ext cx="498763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400" kern="0" dirty="0"/>
              <a:t>VIRUSLARDAN  HIMOYALANISH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49EDC7-CBB0-4D20-B650-714173D46B33}"/>
              </a:ext>
            </a:extLst>
          </p:cNvPr>
          <p:cNvSpPr/>
          <p:nvPr/>
        </p:nvSpPr>
        <p:spPr>
          <a:xfrm>
            <a:off x="2118770" y="784225"/>
            <a:ext cx="34049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Kompyuterdagi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viruslardan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himoya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antivirus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dasturlar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chiqarilgan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Antivirus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dasturlar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AQSH,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Kanada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Rossiyaning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qator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firmalari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chiqa­rilmoqda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6" name="Picture 6" descr="Вирус на телефоне: как удалить вирус из смартфона или мобильного телефона">
            <a:extLst>
              <a:ext uri="{FF2B5EF4-FFF2-40B4-BE49-F238E27FC236}">
                <a16:creationId xmlns:a16="http://schemas.microsoft.com/office/drawing/2014/main" id="{525FB313-A942-4BF2-9A1D-567C1F03F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555625"/>
            <a:ext cx="1600200" cy="95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Вирус шифровальщик как расшифровать файлы. Как восстановить зашифрованные  файлы (Инструкция)">
            <a:extLst>
              <a:ext uri="{FF2B5EF4-FFF2-40B4-BE49-F238E27FC236}">
                <a16:creationId xmlns:a16="http://schemas.microsoft.com/office/drawing/2014/main" id="{CA8EDBD9-CE07-489F-B503-1CA2A4989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67" y="805875"/>
            <a:ext cx="1432422" cy="72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Как защитить компьютер от вирусов">
            <a:extLst>
              <a:ext uri="{FF2B5EF4-FFF2-40B4-BE49-F238E27FC236}">
                <a16:creationId xmlns:a16="http://schemas.microsoft.com/office/drawing/2014/main" id="{063E2760-CD74-415D-B763-B507A1584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165225"/>
            <a:ext cx="1262062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Вирус на телефоне: как удалить вирус из смартфона или мобильного телефона">
            <a:extLst>
              <a:ext uri="{FF2B5EF4-FFF2-40B4-BE49-F238E27FC236}">
                <a16:creationId xmlns:a16="http://schemas.microsoft.com/office/drawing/2014/main" id="{571514AE-343D-4B1A-827B-95E27740E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079625"/>
            <a:ext cx="1272172" cy="820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80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18030</TotalTime>
  <Words>1131</Words>
  <Application>Microsoft Office PowerPoint</Application>
  <PresentationFormat>Произвольный</PresentationFormat>
  <Paragraphs>123</Paragraphs>
  <Slides>32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INFORMATIKA VA AXBOROT TEXNOLOGIYALARI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Mustaqil bajarish uchun topshiriqlar:</vt:lpstr>
      <vt:lpstr>Презентация PowerPoint</vt:lpstr>
      <vt:lpstr> Mantiqan mosini qo‘ying (78-bet):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Mustaqil bajarish uchun topshiriqlar: (78-bet)</vt:lpstr>
      <vt:lpstr>Mustaqil bajarish uchun topshiriqlar: (78-bet)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447</cp:revision>
  <dcterms:created xsi:type="dcterms:W3CDTF">2020-04-13T08:05:16Z</dcterms:created>
  <dcterms:modified xsi:type="dcterms:W3CDTF">2021-03-17T13:46:58Z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