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57" r:id="rId5"/>
    <p:sldId id="258" r:id="rId6"/>
    <p:sldId id="265" r:id="rId7"/>
    <p:sldId id="266" r:id="rId8"/>
    <p:sldId id="267" r:id="rId9"/>
    <p:sldId id="271" r:id="rId10"/>
    <p:sldId id="268" r:id="rId11"/>
    <p:sldId id="273" r:id="rId12"/>
    <p:sldId id="270" r:id="rId13"/>
    <p:sldId id="272" r:id="rId14"/>
    <p:sldId id="274" r:id="rId15"/>
    <p:sldId id="269" r:id="rId16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40" y="-548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8"/>
            <a:ext cx="6875356" cy="1685376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971600" y="1779662"/>
            <a:ext cx="5588694" cy="2412702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 algn="ctr">
              <a:lnSpc>
                <a:spcPct val="150000"/>
              </a:lnSpc>
              <a:spcBef>
                <a:spcPts val="174"/>
              </a:spcBef>
            </a:pPr>
            <a:r>
              <a:rPr sz="3600" b="1" spc="-32" dirty="0" err="1" smtClean="0">
                <a:solidFill>
                  <a:srgbClr val="0000FF"/>
                </a:solidFill>
                <a:latin typeface="Arial"/>
                <a:cs typeface="Arial"/>
              </a:rPr>
              <a:t>Тема</a:t>
            </a:r>
            <a:r>
              <a:rPr sz="3600" b="1" spc="-32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lang="uz-Latn-UZ" sz="36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ru-RU" sz="3600" b="1" spc="-16" dirty="0" smtClean="0">
                <a:solidFill>
                  <a:srgbClr val="0000FF"/>
                </a:solidFill>
                <a:latin typeface="Arial"/>
                <a:cs typeface="Arial"/>
              </a:rPr>
              <a:t>Джозеф </a:t>
            </a:r>
            <a:r>
              <a:rPr lang="ru-RU" sz="3600" b="1" spc="-16" dirty="0" err="1" smtClean="0">
                <a:solidFill>
                  <a:srgbClr val="0000FF"/>
                </a:solidFill>
                <a:latin typeface="Arial"/>
                <a:cs typeface="Arial"/>
              </a:rPr>
              <a:t>Редьярд</a:t>
            </a:r>
            <a:r>
              <a:rPr lang="ru-RU" sz="3600" b="1" spc="-16" dirty="0" smtClean="0">
                <a:solidFill>
                  <a:srgbClr val="0000FF"/>
                </a:solidFill>
                <a:latin typeface="Arial"/>
                <a:cs typeface="Arial"/>
              </a:rPr>
              <a:t> Киплинг. </a:t>
            </a:r>
            <a:r>
              <a:rPr lang="ru-RU" sz="3600" b="1" spc="-16" dirty="0" smtClean="0">
                <a:solidFill>
                  <a:srgbClr val="0000FF"/>
                </a:solidFill>
                <a:latin typeface="Arial"/>
                <a:cs typeface="Arial"/>
              </a:rPr>
              <a:t>«</a:t>
            </a:r>
            <a:r>
              <a:rPr lang="ru-RU" sz="3600" b="1" spc="-16" dirty="0" smtClean="0">
                <a:solidFill>
                  <a:srgbClr val="0000FF"/>
                </a:solidFill>
                <a:latin typeface="Arial"/>
                <a:cs typeface="Arial"/>
              </a:rPr>
              <a:t>На далёкой Амазонке».</a:t>
            </a:r>
            <a:endParaRPr sz="3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785932"/>
            <a:ext cx="545820" cy="1500198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720" y="3429006"/>
            <a:ext cx="545820" cy="15291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7" y="337424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6"/>
            <a:ext cx="274924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b="1" spc="16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5" descr="kipling-putesh_v_skaz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23678"/>
            <a:ext cx="1737758" cy="242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53998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3600" dirty="0" smtClean="0"/>
              <a:t>«На далёкой Амазонке»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4744" y="999181"/>
            <a:ext cx="5000660" cy="3847207"/>
          </a:xfrm>
        </p:spPr>
        <p:txBody>
          <a:bodyPr/>
          <a:lstStyle/>
          <a:p>
            <a:r>
              <a:rPr lang="ru-RU" sz="2500" dirty="0" smtClean="0">
                <a:solidFill>
                  <a:schemeClr val="tx1"/>
                </a:solidFill>
              </a:rPr>
              <a:t>     </a:t>
            </a:r>
            <a:r>
              <a:rPr lang="ru-RU" sz="2500" i="0" dirty="0" smtClean="0">
                <a:solidFill>
                  <a:srgbClr val="7030A0"/>
                </a:solidFill>
              </a:rPr>
              <a:t>В 1900 году  </a:t>
            </a:r>
            <a:r>
              <a:rPr lang="ru-RU" sz="2500" i="0" dirty="0" err="1" smtClean="0">
                <a:solidFill>
                  <a:srgbClr val="7030A0"/>
                </a:solidFill>
              </a:rPr>
              <a:t>Редьярд</a:t>
            </a:r>
            <a:r>
              <a:rPr lang="ru-RU" sz="2500" i="0" dirty="0" smtClean="0">
                <a:solidFill>
                  <a:srgbClr val="7030A0"/>
                </a:solidFill>
              </a:rPr>
              <a:t> Киплинг сочинил стихотворение </a:t>
            </a:r>
          </a:p>
          <a:p>
            <a:r>
              <a:rPr lang="ru-RU" sz="2500" i="0" dirty="0" smtClean="0">
                <a:solidFill>
                  <a:srgbClr val="7030A0"/>
                </a:solidFill>
              </a:rPr>
              <a:t>«Откуда пошли </a:t>
            </a:r>
            <a:r>
              <a:rPr lang="ru-RU" sz="2500" i="0" dirty="0" err="1" smtClean="0">
                <a:solidFill>
                  <a:srgbClr val="7030A0"/>
                </a:solidFill>
              </a:rPr>
              <a:t>Армадилы</a:t>
            </a:r>
            <a:r>
              <a:rPr lang="ru-RU" sz="2500" i="0" dirty="0" smtClean="0">
                <a:solidFill>
                  <a:srgbClr val="7030A0"/>
                </a:solidFill>
              </a:rPr>
              <a:t>».</a:t>
            </a:r>
          </a:p>
          <a:p>
            <a:r>
              <a:rPr lang="ru-RU" sz="2500" i="0" dirty="0" smtClean="0">
                <a:solidFill>
                  <a:srgbClr val="7030A0"/>
                </a:solidFill>
              </a:rPr>
              <a:t>Спустя несколько лет строки Киплинга на русский язык переложил С.Я.Маршак, дав стихотворению </a:t>
            </a:r>
          </a:p>
          <a:p>
            <a:r>
              <a:rPr lang="ru-RU" sz="2500" i="0" dirty="0" smtClean="0">
                <a:solidFill>
                  <a:srgbClr val="7030A0"/>
                </a:solidFill>
              </a:rPr>
              <a:t>романтическое название </a:t>
            </a:r>
          </a:p>
          <a:p>
            <a:r>
              <a:rPr lang="ru-RU" sz="2500" i="0" dirty="0" smtClean="0">
                <a:solidFill>
                  <a:srgbClr val="7030A0"/>
                </a:solidFill>
              </a:rPr>
              <a:t>«На далёкой Амазонке».  </a:t>
            </a:r>
            <a:endParaRPr lang="ru-RU" sz="2500" i="0" dirty="0">
              <a:solidFill>
                <a:srgbClr val="7030A0"/>
              </a:solidFill>
            </a:endParaRPr>
          </a:p>
        </p:txBody>
      </p:sp>
      <p:pic>
        <p:nvPicPr>
          <p:cNvPr id="5" name="Picture 5" descr="skazki-0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90"/>
            <a:ext cx="3071834" cy="299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53998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sz="3600" dirty="0" smtClean="0"/>
              <a:t>Решение кроссворда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8786874" cy="5447645"/>
          </a:xfrm>
        </p:spPr>
        <p:txBody>
          <a:bodyPr/>
          <a:lstStyle/>
          <a:p>
            <a:r>
              <a:rPr lang="ru-RU" sz="2500" dirty="0" smtClean="0"/>
              <a:t>           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По горизонтали:</a:t>
            </a:r>
          </a:p>
          <a:p>
            <a:pPr marL="543702" indent="-543702"/>
            <a:r>
              <a:rPr lang="ru-RU" sz="1800" i="0" dirty="0" smtClean="0">
                <a:solidFill>
                  <a:srgbClr val="0000FF"/>
                </a:solidFill>
              </a:rPr>
              <a:t>1</a:t>
            </a:r>
            <a:r>
              <a:rPr lang="ru-RU" sz="2000" i="0" dirty="0" smtClean="0">
                <a:solidFill>
                  <a:srgbClr val="0000FF"/>
                </a:solidFill>
              </a:rPr>
              <a:t>.     День недели, когда суда уходят в далёкое </a:t>
            </a:r>
          </a:p>
          <a:p>
            <a:pPr marL="543702" indent="-543702"/>
            <a:r>
              <a:rPr lang="ru-RU" sz="2000" i="0" dirty="0" smtClean="0">
                <a:solidFill>
                  <a:srgbClr val="0000FF"/>
                </a:solidFill>
              </a:rPr>
              <a:t>         плавание.</a:t>
            </a:r>
          </a:p>
          <a:p>
            <a:pPr marL="543702" indent="-543702">
              <a:buAutoNum type="arabicPeriod" startAt="2"/>
            </a:pPr>
            <a:r>
              <a:rPr lang="ru-RU" sz="2000" i="0" dirty="0" smtClean="0">
                <a:solidFill>
                  <a:srgbClr val="0000FF"/>
                </a:solidFill>
              </a:rPr>
              <a:t>Хищное млекопитающее животное из семейства кошачьих, пантера. </a:t>
            </a:r>
          </a:p>
          <a:p>
            <a:pPr marL="543702" indent="-543702">
              <a:buAutoNum type="arabicPeriod" startAt="2"/>
            </a:pPr>
            <a:r>
              <a:rPr lang="ru-RU" sz="2000" i="0" dirty="0" smtClean="0">
                <a:solidFill>
                  <a:srgbClr val="0000FF"/>
                </a:solidFill>
              </a:rPr>
              <a:t>Название гавани, откуда  суда уходят в плавание.</a:t>
            </a:r>
          </a:p>
          <a:p>
            <a:pPr marL="543702" indent="-543702"/>
            <a:r>
              <a:rPr lang="ru-RU" sz="2000" i="0" dirty="0" smtClean="0">
                <a:solidFill>
                  <a:srgbClr val="0000FF"/>
                </a:solidFill>
              </a:rPr>
              <a:t>4.     Место стоянки кораблей.   </a:t>
            </a:r>
          </a:p>
          <a:p>
            <a:pPr marL="543702" indent="-543702" algn="just"/>
            <a:r>
              <a:rPr lang="ru-RU" sz="2500" dirty="0" smtClean="0">
                <a:solidFill>
                  <a:srgbClr val="0070C0"/>
                </a:solidFill>
              </a:rPr>
              <a:t>            </a:t>
            </a:r>
            <a:r>
              <a:rPr lang="ru-RU" sz="2400" dirty="0" smtClean="0">
                <a:solidFill>
                  <a:srgbClr val="FF0000"/>
                </a:solidFill>
              </a:rPr>
              <a:t>По вертикали:</a:t>
            </a:r>
          </a:p>
          <a:p>
            <a:pPr marL="543702" indent="-543702" algn="just">
              <a:buAutoNum type="arabicPeriod"/>
            </a:pPr>
            <a:r>
              <a:rPr lang="ru-RU" sz="2000" i="0" dirty="0" smtClean="0">
                <a:solidFill>
                  <a:srgbClr val="0000FF"/>
                </a:solidFill>
              </a:rPr>
              <a:t>Пресмыкающееся, которое автором образно охарактеризовано </a:t>
            </a:r>
          </a:p>
          <a:p>
            <a:pPr marL="543702" indent="-543702" algn="just"/>
            <a:r>
              <a:rPr lang="ru-RU" sz="2000" i="0" dirty="0" smtClean="0">
                <a:solidFill>
                  <a:srgbClr val="0000FF"/>
                </a:solidFill>
              </a:rPr>
              <a:t>        в стихотворении эпитетом   «броненосная». </a:t>
            </a:r>
          </a:p>
          <a:p>
            <a:pPr marL="457200" indent="-457200" algn="just">
              <a:buFontTx/>
              <a:buAutoNum type="arabicPeriod" startAt="2"/>
            </a:pPr>
            <a:r>
              <a:rPr lang="ru-RU" sz="2000" i="0" dirty="0" smtClean="0">
                <a:solidFill>
                  <a:srgbClr val="0000FF"/>
                </a:solidFill>
              </a:rPr>
              <a:t>  Государство, к берегам которого </a:t>
            </a:r>
            <a:endParaRPr lang="ru-RU" sz="2000" i="0" dirty="0" smtClean="0">
              <a:solidFill>
                <a:srgbClr val="0000FF"/>
              </a:solidFill>
            </a:endParaRPr>
          </a:p>
          <a:p>
            <a:pPr marL="457200" indent="-457200" algn="just"/>
            <a:r>
              <a:rPr lang="ru-RU" sz="2000" i="0" dirty="0" smtClean="0">
                <a:solidFill>
                  <a:srgbClr val="0000FF"/>
                </a:solidFill>
              </a:rPr>
              <a:t>        направляются быстроходные суда. </a:t>
            </a:r>
          </a:p>
          <a:p>
            <a:pPr algn="just"/>
            <a:r>
              <a:rPr lang="uz-Latn-UZ" sz="2000" i="0" dirty="0" smtClean="0">
                <a:solidFill>
                  <a:srgbClr val="0000FF"/>
                </a:solidFill>
              </a:rPr>
              <a:t>3.   </a:t>
            </a:r>
            <a:r>
              <a:rPr lang="ru-RU" sz="2000" i="0" dirty="0" smtClean="0">
                <a:solidFill>
                  <a:srgbClr val="0000FF"/>
                </a:solidFill>
              </a:rPr>
              <a:t>  </a:t>
            </a:r>
            <a:r>
              <a:rPr lang="ru-RU" sz="2000" i="0" dirty="0" smtClean="0">
                <a:solidFill>
                  <a:srgbClr val="0000FF"/>
                </a:solidFill>
              </a:rPr>
              <a:t>Название быстроходного суда.</a:t>
            </a:r>
          </a:p>
          <a:p>
            <a:pPr marL="457200" indent="-457200" algn="just">
              <a:buAutoNum type="arabicPeriod" startAt="2"/>
            </a:pPr>
            <a:endParaRPr lang="ru-RU" sz="2000" dirty="0" smtClean="0">
              <a:solidFill>
                <a:srgbClr val="0000FF"/>
              </a:solidFill>
            </a:endParaRPr>
          </a:p>
          <a:p>
            <a:pPr marL="457200" indent="-457200" algn="just">
              <a:buAutoNum type="arabicPeriod" startAt="2"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543702" indent="-543702" algn="just"/>
            <a:endParaRPr lang="ru-RU" sz="1800" i="0" dirty="0" smtClean="0">
              <a:solidFill>
                <a:schemeClr val="tx1"/>
              </a:solidFill>
            </a:endParaRPr>
          </a:p>
          <a:p>
            <a:pPr marL="543702" indent="-543702"/>
            <a:endParaRPr lang="ru-RU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53998"/>
          </a:xfrm>
        </p:spPr>
        <p:txBody>
          <a:bodyPr/>
          <a:lstStyle/>
          <a:p>
            <a:pPr algn="ctr"/>
            <a:r>
              <a:rPr lang="ru-RU" sz="2800" dirty="0" smtClean="0"/>
              <a:t>  </a:t>
            </a:r>
            <a:r>
              <a:rPr lang="ru-RU" sz="3600" dirty="0" smtClean="0"/>
              <a:t>Решение кроссворда</a:t>
            </a:r>
            <a:endParaRPr lang="ru-RU" sz="3600" dirty="0"/>
          </a:p>
        </p:txBody>
      </p:sp>
      <p:grpSp>
        <p:nvGrpSpPr>
          <p:cNvPr id="60" name="Группа 59"/>
          <p:cNvGrpSpPr/>
          <p:nvPr/>
        </p:nvGrpSpPr>
        <p:grpSpPr>
          <a:xfrm>
            <a:off x="1357290" y="1071552"/>
            <a:ext cx="6736963" cy="3773454"/>
            <a:chOff x="266838" y="80508"/>
            <a:chExt cx="8472699" cy="5062993"/>
          </a:xfrm>
          <a:solidFill>
            <a:srgbClr val="7030A0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833306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99775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6838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966244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32712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99181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665650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32119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798587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65056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931525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497994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064462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66244" y="1779082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966245" y="2911466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66245" y="336441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966245" y="3930610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966245" y="1212891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66245" y="449680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966245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532713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099182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65651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232120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798588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365057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926982" y="123072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2400" dirty="0" smtClean="0"/>
                <a:t>2</a:t>
              </a:r>
              <a:endParaRPr lang="ru-RU" sz="24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8173070" y="123072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094948" y="123072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634010" y="123072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33307" y="177908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33307" y="1212891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33307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33307" y="80508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33307" y="2911466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497995" y="1212891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33307" y="3477657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497995" y="177908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33307" y="404384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497995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497995" y="80508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497995" y="2911466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497995" y="3477657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497995" y="404384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497995" y="459996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endParaRPr lang="ru-RU" sz="2400" dirty="0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6786578" y="4000510"/>
            <a:ext cx="450419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857884" y="4000510"/>
            <a:ext cx="450419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429256" y="4000510"/>
            <a:ext cx="450419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000628" y="4000510"/>
            <a:ext cx="450419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572000" y="4000510"/>
            <a:ext cx="450419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anchor="ctr"/>
          <a:lstStyle/>
          <a:p>
            <a:pPr algn="ctr">
              <a:defRPr/>
            </a:pPr>
            <a:r>
              <a:rPr lang="ru-RU" sz="2400" dirty="0" smtClean="0"/>
              <a:t>4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07831"/>
          </a:xfrm>
        </p:spPr>
        <p:txBody>
          <a:bodyPr/>
          <a:lstStyle/>
          <a:p>
            <a:pPr algn="ctr"/>
            <a:r>
              <a:rPr lang="ru-RU" dirty="0" smtClean="0"/>
              <a:t> Проверьте!</a:t>
            </a:r>
            <a:endParaRPr lang="ru-RU" dirty="0"/>
          </a:p>
        </p:txBody>
      </p:sp>
      <p:grpSp>
        <p:nvGrpSpPr>
          <p:cNvPr id="60" name="Группа 59"/>
          <p:cNvGrpSpPr/>
          <p:nvPr/>
        </p:nvGrpSpPr>
        <p:grpSpPr>
          <a:xfrm>
            <a:off x="1525570" y="922738"/>
            <a:ext cx="6711503" cy="4025276"/>
            <a:chOff x="266838" y="80508"/>
            <a:chExt cx="8441726" cy="5062993"/>
          </a:xfrm>
          <a:solidFill>
            <a:srgbClr val="0000FF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833306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и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99775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в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6838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Л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966244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е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532712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р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99181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п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665650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у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32119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л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798587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ь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65056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с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931525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к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497994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а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064462" y="2345274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я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66244" y="1779082"/>
              <a:ext cx="566469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р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966245" y="2911466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п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66245" y="336441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а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966245" y="3930610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х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966245" y="1212891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е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66245" y="449680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а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966245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ч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532713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е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099182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т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65651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в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232120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е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798588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р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365057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г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063842" y="1256088"/>
              <a:ext cx="566466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у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895731" y="1256088"/>
              <a:ext cx="566466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solidFill>
                    <a:schemeClr val="bg1"/>
                  </a:solidFill>
                  <a:latin typeface="Arial Black" pitchFamily="34" charset="0"/>
                </a:rPr>
                <a:t>я</a:t>
              </a:r>
              <a:endParaRPr lang="ru-RU" sz="3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602970" y="1256088"/>
              <a:ext cx="566466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а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8142098" y="1256088"/>
              <a:ext cx="566466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р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33307" y="177908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з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33307" y="1212891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а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33307" y="64669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dirty="0" err="1" smtClean="0">
                  <a:latin typeface="Arial Black" pitchFamily="34" charset="0"/>
                </a:rPr>
                <a:t>р</a:t>
              </a:r>
              <a:endParaRPr lang="ru-RU" dirty="0">
                <a:latin typeface="Arial Black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33307" y="80508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Б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33307" y="2911466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л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497996" y="1256088"/>
              <a:ext cx="566466" cy="5003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г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33307" y="3477657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и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497995" y="177908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д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33307" y="404384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dirty="0" smtClean="0">
                  <a:latin typeface="Arial Black" pitchFamily="34" charset="0"/>
                </a:rPr>
                <a:t>я</a:t>
              </a:r>
              <a:endParaRPr lang="ru-RU" dirty="0">
                <a:latin typeface="Arial Black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497995" y="716960"/>
              <a:ext cx="566466" cy="5391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а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497995" y="177832"/>
              <a:ext cx="566466" cy="5391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М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497995" y="2911466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л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497995" y="3477657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и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497995" y="4043849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err="1" smtClean="0">
                  <a:latin typeface="Arial Black" pitchFamily="34" charset="0"/>
                </a:rPr>
                <a:t>н</a:t>
              </a:r>
              <a:endParaRPr lang="ru-RU" sz="3200" dirty="0">
                <a:latin typeface="Arial Black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497995" y="4599962"/>
              <a:ext cx="566467" cy="543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987" tIns="72494" rIns="144987" bIns="72494" anchor="ctr"/>
            <a:lstStyle/>
            <a:p>
              <a:pPr algn="ctr">
                <a:defRPr/>
              </a:pPr>
              <a:r>
                <a:rPr lang="ru-RU" sz="3200" dirty="0" smtClean="0">
                  <a:latin typeface="Arial Black" pitchFamily="34" charset="0"/>
                </a:rPr>
                <a:t>а</a:t>
              </a:r>
              <a:endParaRPr lang="ru-RU" sz="3200" dirty="0">
                <a:latin typeface="Arial Black" pitchFamily="34" charset="0"/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8395498" y="1036350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prstClr val="white"/>
                </a:solidFill>
                <a:latin typeface="Arial Black" pitchFamily="34" charset="0"/>
              </a:rPr>
              <a:t>а</a:t>
            </a:r>
            <a:endParaRPr lang="ru-RU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929454" y="4071948"/>
            <a:ext cx="450363" cy="42862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anchor="ctr"/>
          <a:lstStyle/>
          <a:p>
            <a:pPr algn="ctr">
              <a:defRPr/>
            </a:pPr>
            <a:r>
              <a:rPr lang="ru-RU" sz="3200" dirty="0" err="1" smtClean="0">
                <a:latin typeface="Arial Black" pitchFamily="34" charset="0"/>
              </a:rPr>
              <a:t>ь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000760" y="4071948"/>
            <a:ext cx="450363" cy="42862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anchor="ctr"/>
          <a:lstStyle/>
          <a:p>
            <a:pPr algn="ctr">
              <a:defRPr/>
            </a:pPr>
            <a:r>
              <a:rPr lang="ru-RU" sz="3200" dirty="0" smtClean="0">
                <a:latin typeface="Arial Black" pitchFamily="34" charset="0"/>
              </a:rPr>
              <a:t>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572132" y="4071948"/>
            <a:ext cx="450363" cy="42862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anchor="ctr"/>
          <a:lstStyle/>
          <a:p>
            <a:pPr algn="ctr">
              <a:defRPr/>
            </a:pPr>
            <a:r>
              <a:rPr lang="ru-RU" sz="3200" dirty="0" smtClean="0">
                <a:latin typeface="Arial Black" pitchFamily="34" charset="0"/>
              </a:rPr>
              <a:t>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143504" y="4071948"/>
            <a:ext cx="450363" cy="42862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anchor="ctr"/>
          <a:lstStyle/>
          <a:p>
            <a:pPr algn="ctr">
              <a:defRPr/>
            </a:pPr>
            <a:r>
              <a:rPr lang="ru-RU" sz="3200" dirty="0" smtClean="0">
                <a:latin typeface="Arial Black" pitchFamily="34" charset="0"/>
              </a:rPr>
              <a:t>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714876" y="4071948"/>
            <a:ext cx="450363" cy="42862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87" tIns="72494" rIns="144987" bIns="72494" anchor="ctr"/>
          <a:lstStyle/>
          <a:p>
            <a:pPr algn="ctr">
              <a:defRPr/>
            </a:pPr>
            <a:r>
              <a:rPr lang="ru-RU" sz="3200" dirty="0" smtClean="0">
                <a:latin typeface="Arial Black" pitchFamily="34" charset="0"/>
              </a:rPr>
              <a:t>г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928677"/>
            <a:ext cx="7736402" cy="9725739"/>
          </a:xfrm>
        </p:spPr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</a:rPr>
              <a:t>актуальн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ый –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dolzarb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новеллист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qisqa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hikoya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yozuvchi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поучительный –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ibratli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афоризмы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hikmatli</a:t>
            </a:r>
            <a:r>
              <a:rPr lang="en-US" sz="2400" b="0" i="0" dirty="0" smtClean="0"/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so‘zlar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цитаты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iqtiboslar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высказывания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fikr</a:t>
            </a:r>
            <a:r>
              <a:rPr lang="en-US" sz="2400" dirty="0" err="1" smtClean="0">
                <a:solidFill>
                  <a:srgbClr val="7030A0"/>
                </a:solidFill>
              </a:rPr>
              <a:t>lar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повествуется </a:t>
            </a:r>
            <a:r>
              <a:rPr lang="ru-RU" sz="2400" i="0" dirty="0" smtClean="0">
                <a:solidFill>
                  <a:srgbClr val="0000FF"/>
                </a:solidFill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rivoyat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qilinadi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i="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остроумие –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hozirjavoblik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экзотический</a:t>
            </a:r>
            <a:r>
              <a:rPr lang="en-US" sz="2400" i="0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ekzotik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престижны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й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nufuzli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близорукость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uzoqni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olmaslik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800" dirty="0" smtClean="0"/>
              <a:t/>
            </a:r>
            <a:br>
              <a:rPr lang="uz-Latn-UZ" sz="1800" dirty="0" smtClean="0"/>
            </a:b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pic>
        <p:nvPicPr>
          <p:cNvPr id="6" name="Picture 6" descr="C:\Users\HOME\Desktop\unname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71552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430887"/>
          </a:xfrm>
        </p:spPr>
        <p:txBody>
          <a:bodyPr/>
          <a:lstStyle/>
          <a:p>
            <a:pPr algn="ctr"/>
            <a:r>
              <a:rPr lang="ru-RU" sz="2800" dirty="0" smtClean="0"/>
              <a:t>Задание для самостоятельного выполнения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7554" y="986414"/>
            <a:ext cx="2643206" cy="2693045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rgbClr val="0000FF"/>
                </a:solidFill>
              </a:rPr>
              <a:t>Выучить </a:t>
            </a:r>
          </a:p>
          <a:p>
            <a:r>
              <a:rPr lang="ru-RU" sz="2500" dirty="0" smtClean="0">
                <a:solidFill>
                  <a:srgbClr val="0000FF"/>
                </a:solidFill>
              </a:rPr>
              <a:t>наизусть стихотворение Р. Киплинга </a:t>
            </a:r>
          </a:p>
          <a:p>
            <a:r>
              <a:rPr lang="ru-RU" sz="2500" dirty="0" smtClean="0">
                <a:solidFill>
                  <a:srgbClr val="0000FF"/>
                </a:solidFill>
              </a:rPr>
              <a:t>«На далёкой Амазонке».</a:t>
            </a:r>
            <a:endParaRPr lang="ru-RU" sz="2500" dirty="0">
              <a:solidFill>
                <a:srgbClr val="0000FF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2" y="1503394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6202">
            <a:off x="6321019" y="1259325"/>
            <a:ext cx="2048479" cy="288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Писатель Редьярд Киплин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8"/>
            <a:ext cx="2643206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2546"/>
            <a:ext cx="8190071" cy="830997"/>
          </a:xfrm>
        </p:spPr>
        <p:txBody>
          <a:bodyPr anchor="ctr"/>
          <a:lstStyle/>
          <a:p>
            <a:pPr algn="ctr"/>
            <a:r>
              <a:rPr lang="ru-RU" sz="4000" dirty="0" smtClean="0"/>
              <a:t>Биография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7686" y="928676"/>
            <a:ext cx="4632771" cy="44627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i="0" dirty="0" smtClean="0">
                <a:solidFill>
                  <a:srgbClr val="FF0000"/>
                </a:solidFill>
              </a:rPr>
              <a:t>Джозеф   </a:t>
            </a:r>
          </a:p>
          <a:p>
            <a:r>
              <a:rPr lang="ru-RU" sz="2800" i="0" dirty="0" smtClean="0">
                <a:solidFill>
                  <a:srgbClr val="FF0000"/>
                </a:solidFill>
              </a:rPr>
              <a:t>     </a:t>
            </a:r>
            <a:r>
              <a:rPr lang="ru-RU" sz="2800" i="0" dirty="0" err="1" smtClean="0">
                <a:solidFill>
                  <a:srgbClr val="FF0000"/>
                </a:solidFill>
              </a:rPr>
              <a:t>Редьярд</a:t>
            </a:r>
            <a:r>
              <a:rPr lang="ru-RU" sz="2800" i="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2800" i="0" dirty="0" smtClean="0">
                <a:solidFill>
                  <a:srgbClr val="FF0000"/>
                </a:solidFill>
              </a:rPr>
              <a:t>          Киплинг –</a:t>
            </a:r>
            <a:r>
              <a:rPr lang="ru-RU" sz="2800" i="0" dirty="0" smtClean="0">
                <a:solidFill>
                  <a:srgbClr val="0000FF"/>
                </a:solidFill>
              </a:rPr>
              <a:t> британский писатель, поэт и новеллист. Афоризмы, цитаты и высказывания автора не теряют актуальности. </a:t>
            </a:r>
          </a:p>
          <a:p>
            <a:r>
              <a:rPr lang="ru-RU" sz="2800" i="0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</a:t>
            </a:r>
            <a:endParaRPr lang="ru-RU" sz="2800" dirty="0"/>
          </a:p>
        </p:txBody>
      </p:sp>
      <p:pic>
        <p:nvPicPr>
          <p:cNvPr id="4" name="Picture 5" descr="642_1_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90"/>
            <a:ext cx="334027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07831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3200" dirty="0" smtClean="0"/>
              <a:t>Биография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71552"/>
            <a:ext cx="4790336" cy="147732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00FF"/>
                </a:solidFill>
              </a:rPr>
              <a:t>Джозеф </a:t>
            </a:r>
            <a:r>
              <a:rPr lang="ru-RU" sz="2400" dirty="0" err="1" smtClean="0">
                <a:solidFill>
                  <a:srgbClr val="0000FF"/>
                </a:solidFill>
              </a:rPr>
              <a:t>Редьярд</a:t>
            </a:r>
            <a:r>
              <a:rPr lang="ru-RU" sz="2400" dirty="0" smtClean="0">
                <a:solidFill>
                  <a:srgbClr val="0000FF"/>
                </a:solidFill>
              </a:rPr>
              <a:t> Киплинг </a:t>
            </a:r>
            <a:r>
              <a:rPr lang="ru-RU" sz="2400" dirty="0" smtClean="0">
                <a:solidFill>
                  <a:schemeClr val="tx1"/>
                </a:solidFill>
              </a:rPr>
              <a:t>родился 30 декабря 1865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года в Бомбее,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 Британской Индии.</a:t>
            </a:r>
            <a:endParaRPr lang="ru-RU" sz="2400" dirty="0"/>
          </a:p>
        </p:txBody>
      </p:sp>
      <p:pic>
        <p:nvPicPr>
          <p:cNvPr id="17" name="Picture 6" descr="ин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71816"/>
            <a:ext cx="3439063" cy="18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India-Mumbai-aka-Bombay-the-Gateway-To-India-and-Taj-Mahal-Intercontinental-ho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6"/>
            <a:ext cx="3384376" cy="188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Редьярд Киплинг в детстве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000114"/>
            <a:ext cx="2000220" cy="1928826"/>
          </a:xfrm>
          <a:prstGeom prst="rect">
            <a:avLst/>
          </a:prstGeom>
          <a:noFill/>
        </p:spPr>
      </p:pic>
      <p:pic>
        <p:nvPicPr>
          <p:cNvPr id="15364" name="Picture 4" descr="Редьярд Киплинг в молодост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000114"/>
            <a:ext cx="192878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Семья, родители</a:t>
            </a:r>
            <a:endParaRPr sz="3600" spc="-8" dirty="0"/>
          </a:p>
        </p:txBody>
      </p:sp>
      <p:pic>
        <p:nvPicPr>
          <p:cNvPr id="18" name="Picture 5" descr="324322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8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942209"/>
            <a:ext cx="4319910" cy="359350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Отец, Джон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Локвуд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Киплинг, был профессором местной школы искусств.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Мать, Алиса (Макдональд) Киплинг, была домохозяйкой и отличалась особым остроумием.   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7"/>
            <a:ext cx="8174288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pc="24" dirty="0" smtClean="0"/>
              <a:t>  </a:t>
            </a:r>
            <a:r>
              <a:rPr lang="ru-RU" sz="4000" spc="24" dirty="0" smtClean="0"/>
              <a:t>Детские и юношеские годы</a:t>
            </a:r>
            <a:endParaRPr spc="-8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283968" y="915566"/>
            <a:ext cx="4680520" cy="3887483"/>
          </a:xfrm>
          <a:prstGeom prst="rect">
            <a:avLst/>
          </a:prstGeom>
        </p:spPr>
        <p:txBody>
          <a:bodyPr vert="horz" wrap="square" lIns="0" tIns="20137" rIns="0" bIns="0" rtlCol="0">
            <a:spAutoFit/>
          </a:bodyPr>
          <a:lstStyle/>
          <a:p>
            <a:pPr algn="l">
              <a:lnSpc>
                <a:spcPts val="4408"/>
              </a:lnSpc>
            </a:pPr>
            <a:r>
              <a:rPr lang="ru-RU" sz="2000" i="0" dirty="0" smtClean="0">
                <a:solidFill>
                  <a:srgbClr val="7030A0"/>
                </a:solidFill>
              </a:rPr>
              <a:t>   </a:t>
            </a:r>
            <a:r>
              <a:rPr lang="ru-RU" sz="2000" i="0" dirty="0" smtClean="0">
                <a:solidFill>
                  <a:srgbClr val="0000FF"/>
                </a:solidFill>
              </a:rPr>
              <a:t>Имя </a:t>
            </a:r>
            <a:r>
              <a:rPr lang="ru-RU" sz="2000" i="0" dirty="0" err="1" smtClean="0">
                <a:solidFill>
                  <a:srgbClr val="0000FF"/>
                </a:solidFill>
              </a:rPr>
              <a:t>Редьярд</a:t>
            </a:r>
            <a:r>
              <a:rPr lang="ru-RU" sz="2000" i="0" dirty="0" smtClean="0">
                <a:solidFill>
                  <a:srgbClr val="0000FF"/>
                </a:solidFill>
              </a:rPr>
              <a:t> он получил в честь английского озера </a:t>
            </a:r>
            <a:r>
              <a:rPr lang="ru-RU" sz="2000" i="0" dirty="0" err="1" smtClean="0">
                <a:solidFill>
                  <a:srgbClr val="0000FF"/>
                </a:solidFill>
              </a:rPr>
              <a:t>Редьярд</a:t>
            </a:r>
            <a:r>
              <a:rPr lang="ru-RU" sz="2000" i="0" dirty="0" smtClean="0">
                <a:solidFill>
                  <a:srgbClr val="0000FF"/>
                </a:solidFill>
              </a:rPr>
              <a:t>, где познакомились его родители. Ранние годы, полные экзотических видов и звуков Индии, были для него самыми счастливыми. </a:t>
            </a:r>
          </a:p>
          <a:p>
            <a:pPr algn="l">
              <a:lnSpc>
                <a:spcPts val="4408"/>
              </a:lnSpc>
            </a:pPr>
            <a:r>
              <a:rPr lang="ru-RU" sz="2000" i="0" dirty="0" smtClean="0">
                <a:solidFill>
                  <a:srgbClr val="7030A0"/>
                </a:solidFill>
              </a:rPr>
              <a:t>   </a:t>
            </a:r>
            <a:endParaRPr sz="2000" i="0" dirty="0">
              <a:solidFill>
                <a:srgbClr val="7030A0"/>
              </a:solidFill>
            </a:endParaRPr>
          </a:p>
        </p:txBody>
      </p:sp>
      <p:pic>
        <p:nvPicPr>
          <p:cNvPr id="8" name="Picture 5" descr="48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52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07831"/>
          </a:xfrm>
        </p:spPr>
        <p:txBody>
          <a:bodyPr/>
          <a:lstStyle/>
          <a:p>
            <a:r>
              <a:rPr lang="ru-RU" dirty="0" smtClean="0"/>
              <a:t>                     Образование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915566"/>
            <a:ext cx="4286280" cy="4062651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    </a:t>
            </a:r>
            <a:r>
              <a:rPr lang="ru-RU" sz="2400" i="0" dirty="0" smtClean="0">
                <a:solidFill>
                  <a:schemeClr val="accent6">
                    <a:lumMod val="50000"/>
                  </a:schemeClr>
                </a:solidFill>
              </a:rPr>
              <a:t>В возрасте 5 лет </a:t>
            </a:r>
            <a:r>
              <a:rPr lang="ru-RU" sz="2400" i="0" dirty="0" err="1" smtClean="0">
                <a:solidFill>
                  <a:schemeClr val="accent6">
                    <a:lumMod val="50000"/>
                  </a:schemeClr>
                </a:solidFill>
              </a:rPr>
              <a:t>Редьярда</a:t>
            </a:r>
            <a:r>
              <a:rPr lang="ru-RU" sz="2400" i="0" dirty="0" smtClean="0">
                <a:solidFill>
                  <a:schemeClr val="accent6">
                    <a:lumMod val="50000"/>
                  </a:schemeClr>
                </a:solidFill>
              </a:rPr>
              <a:t> вместе с его 3-летней сестрой родители отправили в пансион в Англию. </a:t>
            </a:r>
          </a:p>
          <a:p>
            <a:r>
              <a:rPr lang="ru-RU" sz="2400" i="0" dirty="0" smtClean="0">
                <a:solidFill>
                  <a:schemeClr val="accent6">
                    <a:lumMod val="50000"/>
                  </a:schemeClr>
                </a:solidFill>
              </a:rPr>
              <a:t>    В 12 лет его устраивают в Девонское военное училище, чтобы он смог потом поступить в престижную военную академию.</a:t>
            </a:r>
            <a:endParaRPr lang="ru-RU" sz="2400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6" descr="kip_book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142990"/>
            <a:ext cx="3248340" cy="321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07831"/>
          </a:xfrm>
        </p:spPr>
        <p:txBody>
          <a:bodyPr/>
          <a:lstStyle/>
          <a:p>
            <a:pPr algn="ctr"/>
            <a:r>
              <a:rPr lang="ru-RU" dirty="0" smtClean="0"/>
              <a:t>        Трудовая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57422" y="974500"/>
            <a:ext cx="4572032" cy="4447371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Близорукость не позволила Киплингу избрать военную карьеру. В 1882 году он возвращается в Индию и принимается за работу журналиста.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Редьярд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работал корректором в издательстве в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Лагоре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вскоре начал печатать </a:t>
            </a: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свои произведения  в газетах и журналах.</a:t>
            </a:r>
          </a:p>
          <a:p>
            <a:pPr algn="l"/>
            <a:r>
              <a:rPr lang="ru-RU" sz="2500" dirty="0" smtClean="0">
                <a:solidFill>
                  <a:schemeClr val="tx1"/>
                </a:solidFill>
              </a:rPr>
              <a:t>  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5" name="Picture 6" descr="270442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214428"/>
            <a:ext cx="17859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Портрет Редьярда Киплин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214428"/>
            <a:ext cx="200022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615553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4000" dirty="0" smtClean="0"/>
              <a:t>Путешествие, издание книг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73175"/>
            <a:ext cx="5687661" cy="4231928"/>
          </a:xfrm>
        </p:spPr>
        <p:txBody>
          <a:bodyPr/>
          <a:lstStyle/>
          <a:p>
            <a:pPr algn="l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1896 году Киплинг отправился в большое путешествие по Азии и Америке, затем по Африке и Австралии. </a:t>
            </a:r>
          </a:p>
          <a:p>
            <a:pPr algn="l"/>
            <a:r>
              <a:rPr lang="ru-RU" sz="25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возвращении писателя из путешествия выходят известные «Книга джунглей», «Вторая книга джунглей», «Просто сказки», а также поэтические сборники «Семь морей» и «Белые тезисы». </a:t>
            </a:r>
            <a:endParaRPr lang="ru-RU" sz="25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4544">
            <a:off x="6103523" y="1278813"/>
            <a:ext cx="2326936" cy="333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4544">
            <a:off x="11963736" y="4227534"/>
            <a:ext cx="2779454" cy="42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615553"/>
          </a:xfrm>
        </p:spPr>
        <p:txBody>
          <a:bodyPr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Награды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92238" y="915566"/>
            <a:ext cx="5000242" cy="3277820"/>
          </a:xfrm>
        </p:spPr>
        <p:txBody>
          <a:bodyPr/>
          <a:lstStyle/>
          <a:p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500" i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Произведения Киплинга были переведены на многие языки мира.</a:t>
            </a:r>
          </a:p>
          <a:p>
            <a:r>
              <a:rPr lang="ru-RU" sz="2500" i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В 1907 году писатель был удостоен Нобелевской премии по литературе.</a:t>
            </a:r>
          </a:p>
          <a:p>
            <a:r>
              <a:rPr lang="ru-RU" sz="2500" i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Джозеф Киплинг умер 18 января 1936 года в Лондоне.</a:t>
            </a:r>
            <a:r>
              <a:rPr lang="ru-RU" i="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</a:t>
            </a:r>
            <a:endParaRPr lang="ru-RU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Kipling-420x5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9037">
            <a:off x="910716" y="1249150"/>
            <a:ext cx="2234655" cy="323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559</Words>
  <Application>Microsoft Office PowerPoint</Application>
  <PresentationFormat>Экран (16:9)</PresentationFormat>
  <Paragraphs>159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Comic Sans MS</vt:lpstr>
      <vt:lpstr>Office Theme</vt:lpstr>
      <vt:lpstr>     Литературное                     чтение</vt:lpstr>
      <vt:lpstr>Биография </vt:lpstr>
      <vt:lpstr>                        Биография </vt:lpstr>
      <vt:lpstr>                 Семья, родители</vt:lpstr>
      <vt:lpstr>  Детские и юношеские годы</vt:lpstr>
      <vt:lpstr>                     Образование</vt:lpstr>
      <vt:lpstr>        Трудовая деятельность</vt:lpstr>
      <vt:lpstr>  Путешествие, издание книг </vt:lpstr>
      <vt:lpstr>Награды</vt:lpstr>
      <vt:lpstr>          «На далёкой Амазонке»</vt:lpstr>
      <vt:lpstr>                Решение кроссворда</vt:lpstr>
      <vt:lpstr>  Решение кроссворда</vt:lpstr>
      <vt:lpstr> Проверьте!</vt:lpstr>
      <vt:lpstr>                 Словарная работа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164</cp:revision>
  <dcterms:created xsi:type="dcterms:W3CDTF">2020-04-13T08:05:42Z</dcterms:created>
  <dcterms:modified xsi:type="dcterms:W3CDTF">2021-03-18T12:32:12Z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