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71" r:id="rId3"/>
    <p:sldId id="372" r:id="rId4"/>
    <p:sldId id="341" r:id="rId5"/>
    <p:sldId id="373" r:id="rId6"/>
    <p:sldId id="374" r:id="rId7"/>
    <p:sldId id="392" r:id="rId8"/>
    <p:sldId id="393" r:id="rId9"/>
    <p:sldId id="402" r:id="rId10"/>
    <p:sldId id="403" r:id="rId11"/>
    <p:sldId id="404" r:id="rId12"/>
    <p:sldId id="405" r:id="rId13"/>
    <p:sldId id="406" r:id="rId14"/>
    <p:sldId id="407" r:id="rId15"/>
    <p:sldId id="408" r:id="rId16"/>
    <p:sldId id="409" r:id="rId17"/>
    <p:sldId id="410" r:id="rId18"/>
    <p:sldId id="397" r:id="rId19"/>
    <p:sldId id="398" r:id="rId20"/>
    <p:sldId id="413" r:id="rId21"/>
    <p:sldId id="412" r:id="rId22"/>
    <p:sldId id="411" r:id="rId23"/>
    <p:sldId id="287" r:id="rId24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00CC"/>
    <a:srgbClr val="003300"/>
    <a:srgbClr val="18AC3F"/>
    <a:srgbClr val="53E77A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13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Повторение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обобщённо-личных и безличных односоставных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предложений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122491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Просмотреть исходную картинк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636" y="1979615"/>
            <a:ext cx="2058980" cy="1149350"/>
          </a:xfrm>
          <a:prstGeom prst="rect">
            <a:avLst/>
          </a:prstGeom>
          <a:noFill/>
        </p:spPr>
      </p:pic>
      <p:pic>
        <p:nvPicPr>
          <p:cNvPr id="36870" name="Picture 6" descr="http://t0.gstatic.com/images?q=tbn:ANd9GcTr5E5BhTbxIRPRlAd95l7w9JdO43ggnPlazQ0ohuWmivzL-DHrR5nQ32nrLos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7214" y="1979615"/>
            <a:ext cx="1857388" cy="1152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/>
              <a:t>                 Безличные предложения</a:t>
            </a: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596884" y="1765301"/>
            <a:ext cx="471490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sz="1600" dirty="0" smtClean="0"/>
              <a:t>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обозначает действие или состояние,  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совершающееся без действующего лица.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1264" y="1193797"/>
            <a:ext cx="3429024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marL="800045" lvl="1" indent="-342900" algn="just">
              <a:lnSpc>
                <a:spcPct val="15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 – 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сказуемое</a:t>
            </a:r>
          </a:p>
          <a:p>
            <a:pPr lvl="1" algn="ctr">
              <a:lnSpc>
                <a:spcPts val="137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5"/>
          <p:cNvSpPr/>
          <p:nvPr/>
        </p:nvSpPr>
        <p:spPr>
          <a:xfrm>
            <a:off x="2740024" y="2336805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811198" y="2551119"/>
            <a:ext cx="4429156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dirty="0" smtClean="0"/>
              <a:t>   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Ночью дедушке не спится.</a:t>
            </a:r>
            <a:r>
              <a:rPr lang="ru-RU" sz="1600" i="1" dirty="0" smtClean="0"/>
              <a:t> </a:t>
            </a:r>
          </a:p>
          <a:p>
            <a:r>
              <a:rPr lang="ru-RU" sz="1600" i="1" dirty="0" smtClean="0"/>
              <a:t>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Людей неинтересных в мире нет. 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382966" y="2765433"/>
            <a:ext cx="100013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82966" y="2836871"/>
            <a:ext cx="100013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454536" y="2979747"/>
            <a:ext cx="28575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64060" y="3203585"/>
            <a:ext cx="28575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54536" y="3051185"/>
            <a:ext cx="28575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4"/>
            <a:ext cx="5597544" cy="553998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             </a:t>
            </a:r>
            <a:r>
              <a:rPr lang="ru-RU" sz="1800" i="0" dirty="0" smtClean="0">
                <a:solidFill>
                  <a:srgbClr val="FF0000"/>
                </a:solidFill>
              </a:rPr>
              <a:t>Не спится </a:t>
            </a:r>
            <a:r>
              <a:rPr lang="ru-RU" sz="1800" i="0" dirty="0" smtClean="0">
                <a:solidFill>
                  <a:srgbClr val="0000FF"/>
                </a:solidFill>
              </a:rPr>
              <a:t>мне. Его </a:t>
            </a:r>
            <a:r>
              <a:rPr lang="ru-RU" sz="1800" i="0" dirty="0" smtClean="0">
                <a:solidFill>
                  <a:srgbClr val="FF0000"/>
                </a:solidFill>
              </a:rPr>
              <a:t>знобило.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     В лесу </a:t>
            </a:r>
            <a:r>
              <a:rPr lang="ru-RU" sz="1800" i="0" dirty="0" smtClean="0">
                <a:solidFill>
                  <a:srgbClr val="FF0000"/>
                </a:solidFill>
              </a:rPr>
              <a:t>дышится </a:t>
            </a:r>
            <a:r>
              <a:rPr lang="ru-RU" sz="1800" i="0" dirty="0" smtClean="0">
                <a:solidFill>
                  <a:srgbClr val="0000FF"/>
                </a:solidFill>
              </a:rPr>
              <a:t>легко. На душе </a:t>
            </a:r>
            <a:r>
              <a:rPr lang="ru-RU" sz="1800" i="0" dirty="0" smtClean="0">
                <a:solidFill>
                  <a:srgbClr val="FF0000"/>
                </a:solidFill>
              </a:rPr>
              <a:t>полегчало.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5" y="622293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fontAlgn="base"/>
                      <a:r>
                        <a:rPr lang="ru-RU" sz="20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односоставных безличных предложениях употребляются безличные глаголы, при которых </a:t>
                      </a:r>
                      <a:r>
                        <a:rPr lang="ru-RU" sz="20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нет и не может быть подлежащего: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857256" cy="428628"/>
          </a:xfrm>
          <a:prstGeom prst="downArrow">
            <a:avLst>
              <a:gd name="adj1" fmla="val 50000"/>
              <a:gd name="adj2" fmla="val 52022"/>
            </a:avLst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Безличные глаголы (</a:t>
            </a:r>
            <a:r>
              <a:rPr lang="en-US" dirty="0" err="1" smtClean="0"/>
              <a:t>shaxssiz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uz-Latn-UZ" dirty="0" smtClean="0"/>
              <a:t>’</a:t>
            </a:r>
            <a:r>
              <a:rPr lang="en-US" dirty="0" err="1" smtClean="0"/>
              <a:t>llar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96950" y="622294"/>
            <a:ext cx="378621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0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Безличные глаголы 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311132" y="1193797"/>
            <a:ext cx="5286412" cy="1857388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             </a:t>
            </a:r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Обозначают процессы,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совершающиеся без субъектов   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(деятелей). Безличные глаголы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могут обозначать различные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неконтролируемые самопроизвольные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действия и состояния.   </a:t>
            </a:r>
            <a:endParaRPr sz="20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642942" cy="285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Безличные </a:t>
            </a:r>
            <a:endParaRPr lang="en-US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глаголы обозначают:</a:t>
            </a:r>
          </a:p>
          <a:p>
            <a:pPr algn="ctr"/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25643" y="550855"/>
            <a:ext cx="3571901" cy="500066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явления природы: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светает, холодает,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смеркается, вьюжит.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25644" y="1122359"/>
            <a:ext cx="3571900" cy="714380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физические или психические состояния живых существ:</a:t>
            </a:r>
            <a:r>
              <a:rPr lang="ru-RU" sz="1400" dirty="0" smtClean="0">
                <a:solidFill>
                  <a:srgbClr val="FF0000"/>
                </a:solidFill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</a:rPr>
              <a:t>першит</a:t>
            </a:r>
            <a:r>
              <a:rPr lang="ru-RU" sz="1400" dirty="0" smtClean="0">
                <a:solidFill>
                  <a:srgbClr val="FF0000"/>
                </a:solidFill>
              </a:rPr>
              <a:t>,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</a:rPr>
              <a:t>лихорадит</a:t>
            </a:r>
            <a:r>
              <a:rPr lang="ru-RU" sz="1400" dirty="0" smtClean="0">
                <a:solidFill>
                  <a:srgbClr val="FF0000"/>
                </a:solidFill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</a:rPr>
              <a:t>взгрустнулось</a:t>
            </a:r>
            <a:r>
              <a:rPr lang="ru-RU" sz="14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25644" y="1908177"/>
            <a:ext cx="3571900" cy="642942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долженствование или желательность: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следует, подобает, надлежит.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25644" y="2622557"/>
            <a:ext cx="3571900" cy="50006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наличие или отсутствие чего-либо: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хватает, недостает.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Значение безличных глаголов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800" dirty="0" smtClean="0"/>
              <a:t>     Виды безличных глаголов по образованию: </a:t>
            </a:r>
            <a:endParaRPr lang="ru-RU" sz="20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1714512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собственно –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безличные: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00CC"/>
                </a:solidFill>
              </a:rPr>
              <a:t>вечереет,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00CC"/>
                </a:solidFill>
              </a:rPr>
              <a:t>смеркается.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811594" y="1272575"/>
            <a:ext cx="1785950" cy="185004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Личные глаголы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в безличном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значении: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от окна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дует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(ср.: ветер дует);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в ушах шумит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(ср.: лес шумит).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0" lang="ru-RU" alt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954206" y="1265235"/>
            <a:ext cx="1785950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безличные,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образованные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от личных с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помощью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постфикса </a:t>
            </a:r>
            <a:r>
              <a:rPr lang="ru-RU" sz="1400" b="1" dirty="0" smtClean="0">
                <a:solidFill>
                  <a:srgbClr val="0000CC"/>
                </a:solidFill>
              </a:rPr>
              <a:t>–</a:t>
            </a:r>
            <a:r>
              <a:rPr lang="ru-RU" sz="1400" b="1" dirty="0" err="1" smtClean="0">
                <a:solidFill>
                  <a:srgbClr val="0000CC"/>
                </a:solidFill>
              </a:rPr>
              <a:t>ся</a:t>
            </a:r>
            <a:r>
              <a:rPr lang="ru-RU" sz="1400" b="1" dirty="0" smtClean="0">
                <a:solidFill>
                  <a:srgbClr val="0000CC"/>
                </a:solidFill>
              </a:rPr>
              <a:t>: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хочется,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думается,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не сидится.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553998"/>
          </a:xfrm>
        </p:spPr>
        <p:txBody>
          <a:bodyPr/>
          <a:lstStyle/>
          <a:p>
            <a:r>
              <a:rPr lang="ru-RU" sz="1800" dirty="0" smtClean="0"/>
              <a:t>     </a:t>
            </a:r>
            <a:r>
              <a:rPr lang="ru-RU" sz="1600" dirty="0" smtClean="0"/>
              <a:t>Семантические признаки безличных предложений</a:t>
            </a:r>
            <a:r>
              <a:rPr lang="ru-RU" sz="1600" b="0" dirty="0" smtClean="0"/>
              <a:t/>
            </a:r>
            <a:br>
              <a:rPr lang="ru-RU" sz="1600" b="0" dirty="0" smtClean="0"/>
            </a:br>
            <a:r>
              <a:rPr lang="ru-RU" sz="1800" b="0" dirty="0" smtClean="0"/>
              <a:t>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безличных предложениях сообщается, </a:t>
                      </a:r>
                      <a:r>
                        <a:rPr lang="ru-RU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что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происходит с лицом, предметом, окружающей средой.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1693863"/>
            <a:ext cx="55975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  <a:r>
              <a:rPr lang="ru-RU" sz="16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fontAlgn="base"/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Мне (кому?) нездоровится.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Машину (что?) занесло на крутом повороте.  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Уже смеркается.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525710" y="2551119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82900" y="2193929"/>
            <a:ext cx="142876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82834" y="2693995"/>
            <a:ext cx="121444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882900" y="2265367"/>
            <a:ext cx="142876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25710" y="2479681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382834" y="2765433"/>
            <a:ext cx="121444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323165"/>
          </a:xfrm>
        </p:spPr>
        <p:txBody>
          <a:bodyPr/>
          <a:lstStyle/>
          <a:p>
            <a:r>
              <a:rPr lang="ru-RU" dirty="0" smtClean="0"/>
              <a:t>       Что выражают безличные предложения?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Безличные предложения выражают: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9286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marL="228600" indent="-228600"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процесс или состояние, независимые от активности деятеля, от его воли: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Мне не терпится;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693863"/>
            <a:ext cx="3286148" cy="50006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состояние природы: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улице ветрено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086640"/>
            <a:ext cx="357190" cy="64294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21431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2311396" y="2336805"/>
            <a:ext cx="3286148" cy="71438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действие косвенного субъекта: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Ветром сорвало крышу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cxnSp>
        <p:nvCxnSpPr>
          <p:cNvPr id="20" name="Прямая соединительная линия 19"/>
          <p:cNvCxnSpPr>
            <a:stCxn id="15" idx="1"/>
          </p:cNvCxnSpPr>
          <p:nvPr/>
        </p:nvCxnSpPr>
        <p:spPr>
          <a:xfrm rot="10800000">
            <a:off x="1954206" y="1693869"/>
            <a:ext cx="357190" cy="100012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323165"/>
          </a:xfrm>
        </p:spPr>
        <p:txBody>
          <a:bodyPr/>
          <a:lstStyle/>
          <a:p>
            <a:r>
              <a:rPr lang="ru-RU" dirty="0" smtClean="0"/>
              <a:t>       Что выражают безличные предложения?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Безличные предложения выражают: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785818"/>
          </a:xfrm>
          <a:prstGeom prst="roundRect">
            <a:avLst/>
          </a:prstGeom>
          <a:noFill/>
          <a:ln w="57150">
            <a:solidFill>
              <a:srgbClr val="18AC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marL="228600" indent="-228600" fontAlgn="base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отсутствие чего-либо: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Нет времени. Ни огонька, ни проблеска света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693863"/>
            <a:ext cx="3286148" cy="128588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модальные значения (долженствования, необходимости, возможности, невозможности):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Нужно обсудить. Следует выспаться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086640"/>
            <a:ext cx="357190" cy="64294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60722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07979"/>
            <a:ext cx="3357586" cy="2789756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7030A0"/>
                </a:solidFill>
              </a:rPr>
              <a:t>По данным иллюстрациям восстановите пословицы, в которых действующее лицо мыслится как обобщённое.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7030A0"/>
                </a:solidFill>
              </a:rPr>
              <a:t>     Запишите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2" descr="ᐈ Думающий человек рисунок векторные картинки, иллюстрации думающий человек  | скачать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765169"/>
            <a:ext cx="1785950" cy="1706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pic>
        <p:nvPicPr>
          <p:cNvPr id="17410" name="Picture 2" descr="http://t0.gstatic.com/images?q=tbn:ANd9GcRHm27hnZ6vWznbogS_IePfCDVC5QiYM_AF7cDexkZxwSp_ynq-K-GKyik_Kw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7082" y="1908177"/>
            <a:ext cx="1714512" cy="1143008"/>
          </a:xfrm>
          <a:prstGeom prst="rect">
            <a:avLst/>
          </a:prstGeom>
          <a:noFill/>
        </p:spPr>
      </p:pic>
      <p:pic>
        <p:nvPicPr>
          <p:cNvPr id="15" name="Picture 4" descr="https://s017.radikal.ru/i419/1612/0d/c02582f4d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3033" y="1908177"/>
            <a:ext cx="1714512" cy="1214446"/>
          </a:xfrm>
          <a:prstGeom prst="rect">
            <a:avLst/>
          </a:prstGeom>
          <a:noFill/>
        </p:spPr>
      </p:pic>
      <p:pic>
        <p:nvPicPr>
          <p:cNvPr id="16" name="Picture 8" descr="http://t0.gstatic.com/images?q=tbn:ANd9GcQJE-nDE4idunJPMzbCHeapjXDDPHy4-fmg84xqYZlOJ1pzcXImWeifd9Qo9w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3032" y="622293"/>
            <a:ext cx="1714512" cy="1214445"/>
          </a:xfrm>
          <a:prstGeom prst="rect">
            <a:avLst/>
          </a:prstGeom>
          <a:noFill/>
        </p:spPr>
      </p:pic>
      <p:pic>
        <p:nvPicPr>
          <p:cNvPr id="17" name="Picture 8" descr="http://t0.gstatic.com/images?q=tbn:ANd9GcTMGBRRelHLg9mKQjvx3UMftEZjFJHfeb-opj-SB2L6xfMIbQwkEYaB7zerN3E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256" y="1908177"/>
            <a:ext cx="1857388" cy="1143008"/>
          </a:xfrm>
          <a:prstGeom prst="rect">
            <a:avLst/>
          </a:prstGeom>
          <a:noFill/>
        </p:spPr>
      </p:pic>
      <p:pic>
        <p:nvPicPr>
          <p:cNvPr id="19" name="Picture 10" descr="Других не суди, на себя погляд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7082" y="622293"/>
            <a:ext cx="1714512" cy="1214446"/>
          </a:xfrm>
          <a:prstGeom prst="rect">
            <a:avLst/>
          </a:prstGeom>
          <a:noFill/>
        </p:spPr>
      </p:pic>
      <p:pic>
        <p:nvPicPr>
          <p:cNvPr id="20" name="Picture 12" descr="https://ggalenko.ru/wp-content/uploads/2017/09/%D0%B1%D1%80%D0%B5%D0%B2%D0%BD%D0%B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8256" y="622293"/>
            <a:ext cx="1857388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Обобщ</a:t>
            </a:r>
            <a:r>
              <a:rPr lang="ru-RU" sz="2000" dirty="0" smtClean="0"/>
              <a:t>ённо-личные предложения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1938992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об  обобщённом субъекте действия,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обобщённо-личные односоставные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предложения.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Лингвистическая задача</a:t>
            </a:r>
            <a:r>
              <a:rPr lang="en-US" dirty="0" smtClean="0"/>
              <a:t>.</a:t>
            </a:r>
            <a:r>
              <a:rPr lang="ru-RU" dirty="0" smtClean="0"/>
              <a:t> Проверьте!</a:t>
            </a:r>
            <a:endParaRPr lang="ru-RU" dirty="0"/>
          </a:p>
        </p:txBody>
      </p:sp>
      <p:pic>
        <p:nvPicPr>
          <p:cNvPr id="5" name="Picture 2" descr="http://t0.gstatic.com/images?q=tbn:ANd9GcRHm27hnZ6vWznbogS_IePfCDVC5QiYM_AF7cDexkZxwSp_ynq-K-GKyik_Kw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7082" y="1908177"/>
            <a:ext cx="1857388" cy="121444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39958" y="693731"/>
            <a:ext cx="1643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Друга на деньги не купишь.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818" y="1908177"/>
            <a:ext cx="2000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чужой каравай рта не разевай, а раньше вставай да свой добывай.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60" name="Picture 4" descr="https://s017.radikal.ru/i419/1612/0d/c02582f4d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622293"/>
            <a:ext cx="1892279" cy="1214446"/>
          </a:xfrm>
          <a:prstGeom prst="rect">
            <a:avLst/>
          </a:prstGeom>
          <a:noFill/>
        </p:spPr>
      </p:pic>
      <p:pic>
        <p:nvPicPr>
          <p:cNvPr id="45064" name="Picture 8" descr="http://t0.gstatic.com/images?q=tbn:ANd9GcQJE-nDE4idunJPMzbCHeapjXDDPHy4-fmg84xqYZlOJ1pzcXImWeifd9Qo9w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5908" y="622294"/>
            <a:ext cx="1571636" cy="121444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025908" y="1836739"/>
            <a:ext cx="16430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Что написано пером, не вырубишь топором.</a:t>
            </a:r>
            <a:endParaRPr lang="ru-RU" sz="16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Лингвистическая задача</a:t>
            </a:r>
            <a:r>
              <a:rPr lang="en-US" dirty="0" smtClean="0"/>
              <a:t>. </a:t>
            </a:r>
            <a:r>
              <a:rPr lang="ru-RU" dirty="0" smtClean="0"/>
              <a:t>Проверьте!</a:t>
            </a:r>
            <a:endParaRPr lang="ru-RU" dirty="0"/>
          </a:p>
        </p:txBody>
      </p:sp>
      <p:pic>
        <p:nvPicPr>
          <p:cNvPr id="46088" name="Picture 8" descr="http://t0.gstatic.com/images?q=tbn:ANd9GcTMGBRRelHLg9mKQjvx3UMftEZjFJHfeb-opj-SB2L6xfMIbQwkEYaB7zerN3E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622293"/>
            <a:ext cx="1643074" cy="114300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4097346" y="1765301"/>
            <a:ext cx="1500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Нет друга,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ищи – нашёл, береги.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90" name="Picture 10" descr="Других не суди, на себя погля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082" y="1765301"/>
            <a:ext cx="1857388" cy="1309652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097082" y="765169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Других не суди, на себя погляди.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256" y="1836739"/>
            <a:ext cx="1928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чужом глазу соринку видим, а в своём бревна не замечаем.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6092" name="Picture 12" descr="https://ggalenko.ru/wp-content/uploads/2017/09/%D0%B1%D1%80%D0%B5%D0%B2%D0%BD%D0%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56" y="622293"/>
            <a:ext cx="1857388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50856"/>
            <a:ext cx="3643338" cy="6186309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смеркается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qorong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i tushish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вьюжит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</a:rPr>
              <a:t>bo‘ron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bo‘lishi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светает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tong oti</a:t>
            </a:r>
            <a:r>
              <a:rPr lang="en-US" sz="1400" dirty="0" err="1" smtClean="0">
                <a:solidFill>
                  <a:srgbClr val="7030A0"/>
                </a:solidFill>
              </a:rPr>
              <a:t>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холодает – </a:t>
            </a:r>
            <a:r>
              <a:rPr lang="uz-Latn-UZ" sz="1400" dirty="0" smtClean="0">
                <a:solidFill>
                  <a:srgbClr val="7030A0"/>
                </a:solidFill>
              </a:rPr>
              <a:t>sovish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першит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qichishish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лихорадит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bezgak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tutishi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взгрустнулось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qayg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u</a:t>
            </a:r>
            <a:r>
              <a:rPr lang="en-US" sz="1400" dirty="0" err="1" smtClean="0">
                <a:solidFill>
                  <a:srgbClr val="7030A0"/>
                </a:solidFill>
              </a:rPr>
              <a:t>ga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tushish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вечереет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shom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tushishi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знобит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titramoqda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морозит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muzlatmoqda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yaxlatmoqda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моросит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sevalamoqda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Реферат: Практикум разбит на семь тем, в каждой из которых содержится  постановка задачи, упражнения и методические рекомендации по их выполнению.  Содержит приложения с вариантами заданий для самостоятельного выполнения.  Удк 681 06 (076. 5) - BestRefera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693731"/>
            <a:ext cx="1643074" cy="1500198"/>
          </a:xfrm>
          <a:prstGeom prst="rect">
            <a:avLst/>
          </a:prstGeom>
          <a:noFill/>
        </p:spPr>
      </p:pic>
      <p:pic>
        <p:nvPicPr>
          <p:cNvPr id="6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46" y="2193929"/>
            <a:ext cx="1454154" cy="87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596" y="110257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15671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uz-Latn-UZ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22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Выписать из рассказа И.С.Тургенева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по 10 безличных и обобщённо –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личных односоставных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предложений.               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388" y="1765301"/>
            <a:ext cx="335758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/>
              <a:t>        Обобщённо-личные предложения</a:t>
            </a: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454008" y="1765301"/>
            <a:ext cx="4857784" cy="135732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имеет форму глагола: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1)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лица изъявительного или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повелительного наклонения единственного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числа;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2)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лица множественного числа.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1264" y="1193797"/>
            <a:ext cx="3429024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marL="800045" lvl="1" indent="-342900" algn="just">
              <a:lnSpc>
                <a:spcPct val="15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 – 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сказуемое</a:t>
            </a:r>
          </a:p>
          <a:p>
            <a:pPr lvl="1" algn="ctr">
              <a:lnSpc>
                <a:spcPts val="137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 обобщённо-личных предложений состоит в том, что они не сообщают о конкретных действиях, а выражают общие суждения, часто назидательного характера, которые могут быть применимы к каждому лицу, к любому человеку: 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2265367"/>
            <a:ext cx="55975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Тише едешь — дальше будешь.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 заварил кашу — сам её и расхлёбывай.                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239826" y="2622557"/>
            <a:ext cx="64294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39826" y="2551119"/>
            <a:ext cx="64294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25776" y="2622557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025776" y="2551119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311528" y="3051185"/>
            <a:ext cx="135732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311528" y="3122623"/>
            <a:ext cx="135732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9760" y="3051185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39760" y="3122623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553998"/>
          </a:xfrm>
        </p:spPr>
        <p:txBody>
          <a:bodyPr/>
          <a:lstStyle/>
          <a:p>
            <a:r>
              <a:rPr lang="ru-RU" sz="1800" dirty="0" smtClean="0"/>
              <a:t>   </a:t>
            </a:r>
            <a:r>
              <a:rPr lang="ru-RU" sz="1400" dirty="0" smtClean="0"/>
              <a:t>Грамматические признаки обобщённо-личных предложений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b="0" dirty="0" smtClean="0"/>
              <a:t>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</a:t>
                      </a: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еятель есть, но он не назван, а мыслится как некий обобщённый субъект.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1693863"/>
            <a:ext cx="55975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  <a:r>
              <a:rPr lang="ru-RU" sz="16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Береги платье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снову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а честь смолоду.</a:t>
            </a:r>
            <a:r>
              <a:rPr lang="ru-RU" sz="1600" dirty="0" smtClean="0"/>
              <a:t> </a:t>
            </a:r>
          </a:p>
          <a:p>
            <a:pPr fontAlgn="base"/>
            <a:endParaRPr lang="ru-RU" sz="1600" dirty="0" smtClean="0"/>
          </a:p>
          <a:p>
            <a:pPr fontAlgn="base"/>
            <a:r>
              <a:rPr lang="ru-RU" sz="1600" dirty="0" smtClean="0"/>
              <a:t>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Дарёному коню в зубы не смотрят.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25512" y="1979615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25512" y="2051053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525842" y="2479681"/>
            <a:ext cx="107157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25842" y="2551119"/>
            <a:ext cx="107157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811858" cy="215444"/>
          </a:xfrm>
        </p:spPr>
        <p:txBody>
          <a:bodyPr/>
          <a:lstStyle/>
          <a:p>
            <a:r>
              <a:rPr lang="ru-RU" sz="1400" dirty="0" smtClean="0"/>
              <a:t>    Грамматические признаки обобщённо-личных предложений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908177"/>
            <a:ext cx="5214974" cy="73866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Поспешишь — людей насмешишь.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Отрезавши голову, по волосам не плачут.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предложение можно вставить подлежащее в виде слов </a:t>
                      </a:r>
                      <a:r>
                        <a:rPr lang="ru-RU" sz="16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«каждый», «любой», «все люди».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811858" cy="215444"/>
          </a:xfrm>
        </p:spPr>
        <p:txBody>
          <a:bodyPr/>
          <a:lstStyle/>
          <a:p>
            <a:r>
              <a:rPr lang="ru-RU" sz="1400" dirty="0" smtClean="0"/>
              <a:t>    Грамматические признаки обобщённо-личных предложений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08177"/>
            <a:ext cx="5572164" cy="1477328"/>
          </a:xfrm>
        </p:spPr>
        <p:txBody>
          <a:bodyPr/>
          <a:lstStyle/>
          <a:p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00FF"/>
                </a:solidFill>
              </a:rPr>
              <a:t>Обещанного три года ждут. –</a:t>
            </a:r>
          </a:p>
          <a:p>
            <a:r>
              <a:rPr lang="ru-RU" sz="1600" i="0" dirty="0" smtClean="0"/>
              <a:t>                                      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 нашем районе сеют лён.</a:t>
            </a:r>
            <a:r>
              <a:rPr lang="ru-RU" sz="1600" b="0" dirty="0" smtClean="0"/>
              <a:t>     </a:t>
            </a:r>
          </a:p>
          <a:p>
            <a:r>
              <a:rPr lang="ru-RU" sz="1600" b="0" i="0" dirty="0" smtClean="0">
                <a:solidFill>
                  <a:srgbClr val="0000FF"/>
                </a:solidFill>
              </a:rPr>
              <a:t>  </a:t>
            </a:r>
            <a:r>
              <a:rPr lang="ru-RU" sz="1600" i="0" dirty="0" smtClean="0">
                <a:solidFill>
                  <a:srgbClr val="0000FF"/>
                </a:solidFill>
              </a:rPr>
              <a:t>Запомни эти слова! –  </a:t>
            </a:r>
          </a:p>
          <a:p>
            <a:r>
              <a:rPr lang="ru-RU" sz="1600" b="0" i="0" dirty="0" smtClean="0">
                <a:solidFill>
                  <a:srgbClr val="0000FF"/>
                </a:solidFill>
              </a:rPr>
              <a:t>                      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Готовь сани летом, а телегу зимой.</a:t>
            </a:r>
          </a:p>
          <a:p>
            <a:r>
              <a:rPr lang="ru-RU" sz="1600" i="0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             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 структуре совпадает с определённо-личными или неопределённо-личными предложениями.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97412" y="2408243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597412" y="2479681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82834" y="2193929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82834" y="2265367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9694" y="2622557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9694" y="2693995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954206" y="2836871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954206" y="2908309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en-US" sz="1800" dirty="0" smtClean="0"/>
              <a:t>                     </a:t>
            </a:r>
            <a:r>
              <a:rPr lang="ru-RU" sz="2400" dirty="0" smtClean="0"/>
              <a:t>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000396" cy="2492990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Обобщённо-личные односоставные </a:t>
            </a:r>
            <a:r>
              <a:rPr lang="ru-RU" sz="1800" i="0" dirty="0" smtClean="0">
                <a:solidFill>
                  <a:srgbClr val="0000FF"/>
                </a:solidFill>
              </a:rPr>
              <a:t>предложения являются пословицами, поговорками, афоризмами, общеизвестными истинами и нравоучениями.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794382">
            <a:off x="3345420" y="963044"/>
            <a:ext cx="209937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      </a:t>
            </a:r>
            <a:r>
              <a:rPr lang="ru-RU" sz="2000" dirty="0" smtClean="0"/>
              <a:t>Безличные предложения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1938992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о действии, которое совершается без субъекта,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безличные односоставные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предложения.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17393</TotalTime>
  <Words>708</Words>
  <Application>Microsoft Office PowerPoint</Application>
  <PresentationFormat>Произвольный</PresentationFormat>
  <Paragraphs>191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Русский  язык</vt:lpstr>
      <vt:lpstr>             Обобщённо-личные предложения</vt:lpstr>
      <vt:lpstr>          Обобщённо-личные предложения </vt:lpstr>
      <vt:lpstr>              Внимание! Запомните!</vt:lpstr>
      <vt:lpstr>   Грамматические признаки обобщённо-личных предложений  </vt:lpstr>
      <vt:lpstr>    Грамматические признаки обобщённо-личных предложений</vt:lpstr>
      <vt:lpstr>    Грамматические признаки обобщённо-личных предложений</vt:lpstr>
      <vt:lpstr>                     Внимание! Запомните!</vt:lpstr>
      <vt:lpstr>                   Безличные предложения</vt:lpstr>
      <vt:lpstr>                   Безличные предложения </vt:lpstr>
      <vt:lpstr>               Внимание! Запомните!</vt:lpstr>
      <vt:lpstr>        Безличные глаголы (shaxssiz fe’llar) </vt:lpstr>
      <vt:lpstr>      Значение безличных глаголов</vt:lpstr>
      <vt:lpstr>     Виды безличных глаголов по образованию: </vt:lpstr>
      <vt:lpstr>     Семантические признаки безличных предложений  </vt:lpstr>
      <vt:lpstr>       Что выражают безличные предложения?</vt:lpstr>
      <vt:lpstr>       Что выражают безличные предложения?</vt:lpstr>
      <vt:lpstr>           Лингвистическая задача</vt:lpstr>
      <vt:lpstr>           Лингвистическая задача</vt:lpstr>
      <vt:lpstr> Лингвистическая задача. Проверьте!</vt:lpstr>
      <vt:lpstr> Лингвистическая задача.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853</cp:revision>
  <dcterms:created xsi:type="dcterms:W3CDTF">2020-04-13T08:05:42Z</dcterms:created>
  <dcterms:modified xsi:type="dcterms:W3CDTF">2021-03-18T12:47:36Z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