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25"/>
  </p:notesMasterIdLst>
  <p:sldIdLst>
    <p:sldId id="256" r:id="rId2"/>
    <p:sldId id="371" r:id="rId3"/>
    <p:sldId id="372" r:id="rId4"/>
    <p:sldId id="341" r:id="rId5"/>
    <p:sldId id="373" r:id="rId6"/>
    <p:sldId id="374" r:id="rId7"/>
    <p:sldId id="392" r:id="rId8"/>
    <p:sldId id="393" r:id="rId9"/>
    <p:sldId id="402" r:id="rId10"/>
    <p:sldId id="403" r:id="rId11"/>
    <p:sldId id="404" r:id="rId12"/>
    <p:sldId id="405" r:id="rId13"/>
    <p:sldId id="406" r:id="rId14"/>
    <p:sldId id="407" r:id="rId15"/>
    <p:sldId id="408" r:id="rId16"/>
    <p:sldId id="409" r:id="rId17"/>
    <p:sldId id="410" r:id="rId18"/>
    <p:sldId id="397" r:id="rId19"/>
    <p:sldId id="398" r:id="rId20"/>
    <p:sldId id="413" r:id="rId21"/>
    <p:sldId id="412" r:id="rId22"/>
    <p:sldId id="411" r:id="rId23"/>
    <p:sldId id="287" r:id="rId24"/>
  </p:sldIdLst>
  <p:sldSz cx="5765800" cy="3244850"/>
  <p:notesSz cx="5765800" cy="3244850"/>
  <p:defaultTextStyle>
    <a:defPPr>
      <a:defRPr lang="ru-RU"/>
    </a:defPPr>
    <a:lvl1pPr marL="0" algn="l" defTabSz="91429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45" algn="l" defTabSz="91429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290" algn="l" defTabSz="91429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435" algn="l" defTabSz="91429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579" algn="l" defTabSz="91429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724" algn="l" defTabSz="91429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869" algn="l" defTabSz="91429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014" algn="l" defTabSz="91429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159" algn="l" defTabSz="91429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008000"/>
    <a:srgbClr val="0000CC"/>
    <a:srgbClr val="003300"/>
    <a:srgbClr val="18AC3F"/>
    <a:srgbClr val="53E77A"/>
    <a:srgbClr val="0070C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2" d="100"/>
          <a:sy n="122" d="100"/>
        </p:scale>
        <p:origin x="904" y="6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265488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909DDE-7DC6-4E58-AA15-CCA294CB0FE1}" type="datetimeFigureOut">
              <a:rPr lang="ru-RU" smtClean="0"/>
              <a:pPr/>
              <a:t>18.03.2021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801813" y="242888"/>
            <a:ext cx="2162175" cy="12176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576263" y="1541463"/>
            <a:ext cx="4613275" cy="14605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265488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9CA3135-111F-4A1B-B929-7BE29EF0C17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289065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29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145" algn="l" defTabSz="91429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290" algn="l" defTabSz="91429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435" algn="l" defTabSz="91429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579" algn="l" defTabSz="91429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5724" algn="l" defTabSz="91429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2869" algn="l" defTabSz="91429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014" algn="l" defTabSz="91429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159" algn="l" defTabSz="91429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CA3135-111F-4A1B-B929-7BE29EF0C175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EF85ED-2145-4889-BD43-F469B7B5391A}" type="slidenum">
              <a:rPr lang="ru-RU" smtClean="0"/>
              <a:pPr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1000306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186092">
              <a:defRPr/>
            </a:pPr>
            <a:fld id="{349D4C1E-46C9-452C-9820-5F259BFDCBE1}" type="slidenum">
              <a:rPr lang="ru-RU" sz="700" smtClean="0">
                <a:solidFill>
                  <a:prstClr val="black"/>
                </a:solidFill>
                <a:latin typeface="Calibri" panose="020F0502020204030204"/>
              </a:rPr>
              <a:pPr defTabSz="186092">
                <a:defRPr/>
              </a:pPr>
              <a:t>13</a:t>
            </a:fld>
            <a:endParaRPr lang="ru-RU" sz="700" dirty="0">
              <a:solidFill>
                <a:prstClr val="black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34507595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432435" y="1005903"/>
            <a:ext cx="4900930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864870" y="1817116"/>
            <a:ext cx="4036060" cy="36933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3/18/2021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00753" y="102424"/>
            <a:ext cx="5164295" cy="320372"/>
          </a:xfrm>
        </p:spPr>
        <p:txBody>
          <a:bodyPr lIns="0" tIns="0" rIns="0" bIns="0"/>
          <a:lstStyle>
            <a:lvl1pPr>
              <a:defRPr sz="21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17313" y="781128"/>
            <a:ext cx="4531172" cy="368914"/>
          </a:xfrm>
        </p:spPr>
        <p:txBody>
          <a:bodyPr lIns="0" tIns="0" rIns="0" bIns="0"/>
          <a:lstStyle>
            <a:lvl1pPr>
              <a:defRPr sz="2400" b="1" i="1">
                <a:solidFill>
                  <a:srgbClr val="2365C7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3/18/2021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00753" y="102424"/>
            <a:ext cx="5164295" cy="320372"/>
          </a:xfrm>
        </p:spPr>
        <p:txBody>
          <a:bodyPr lIns="0" tIns="0" rIns="0" bIns="0"/>
          <a:lstStyle>
            <a:lvl1pPr>
              <a:defRPr sz="21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288291" y="746316"/>
            <a:ext cx="2508123" cy="36933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2969388" y="746316"/>
            <a:ext cx="2508123" cy="36933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3/18/2021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00753" y="102424"/>
            <a:ext cx="5164295" cy="320372"/>
          </a:xfrm>
        </p:spPr>
        <p:txBody>
          <a:bodyPr lIns="0" tIns="0" rIns="0" bIns="0"/>
          <a:lstStyle>
            <a:lvl1pPr>
              <a:defRPr sz="21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3/18/2021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8" y="71163"/>
            <a:ext cx="5650865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5257166" y="159368"/>
            <a:ext cx="252729" cy="252729"/>
          </a:xfrm>
          <a:custGeom>
            <a:avLst/>
            <a:gdLst/>
            <a:ahLst/>
            <a:cxnLst/>
            <a:rect l="l" t="t" r="r" b="b"/>
            <a:pathLst>
              <a:path w="252729" h="252729">
                <a:moveTo>
                  <a:pt x="252464" y="0"/>
                </a:moveTo>
                <a:lnTo>
                  <a:pt x="0" y="0"/>
                </a:lnTo>
                <a:lnTo>
                  <a:pt x="0" y="252464"/>
                </a:lnTo>
                <a:lnTo>
                  <a:pt x="252464" y="252464"/>
                </a:lnTo>
                <a:lnTo>
                  <a:pt x="25246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3/18/2021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1" y="536168"/>
            <a:ext cx="5650865" cy="2649220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66848" y="71163"/>
            <a:ext cx="5650865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00753" y="102424"/>
            <a:ext cx="5164295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17313" y="781128"/>
            <a:ext cx="4531172" cy="36933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1">
                <a:solidFill>
                  <a:srgbClr val="2365C7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1960372" y="3017710"/>
            <a:ext cx="1845056" cy="2815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288290" y="3017710"/>
            <a:ext cx="1326134" cy="2815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3/18/2021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4151376" y="3017710"/>
            <a:ext cx="1326134" cy="2815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145">
        <a:defRPr>
          <a:latin typeface="+mn-lt"/>
          <a:ea typeface="+mn-ea"/>
          <a:cs typeface="+mn-cs"/>
        </a:defRPr>
      </a:lvl2pPr>
      <a:lvl3pPr marL="914290">
        <a:defRPr>
          <a:latin typeface="+mn-lt"/>
          <a:ea typeface="+mn-ea"/>
          <a:cs typeface="+mn-cs"/>
        </a:defRPr>
      </a:lvl3pPr>
      <a:lvl4pPr marL="1371435">
        <a:defRPr>
          <a:latin typeface="+mn-lt"/>
          <a:ea typeface="+mn-ea"/>
          <a:cs typeface="+mn-cs"/>
        </a:defRPr>
      </a:lvl4pPr>
      <a:lvl5pPr marL="1828579">
        <a:defRPr>
          <a:latin typeface="+mn-lt"/>
          <a:ea typeface="+mn-ea"/>
          <a:cs typeface="+mn-cs"/>
        </a:defRPr>
      </a:lvl5pPr>
      <a:lvl6pPr marL="2285724">
        <a:defRPr>
          <a:latin typeface="+mn-lt"/>
          <a:ea typeface="+mn-ea"/>
          <a:cs typeface="+mn-cs"/>
        </a:defRPr>
      </a:lvl6pPr>
      <a:lvl7pPr marL="2742869">
        <a:defRPr>
          <a:latin typeface="+mn-lt"/>
          <a:ea typeface="+mn-ea"/>
          <a:cs typeface="+mn-cs"/>
        </a:defRPr>
      </a:lvl7pPr>
      <a:lvl8pPr marL="3200014">
        <a:defRPr>
          <a:latin typeface="+mn-lt"/>
          <a:ea typeface="+mn-ea"/>
          <a:cs typeface="+mn-cs"/>
        </a:defRPr>
      </a:lvl8pPr>
      <a:lvl9pPr marL="3657159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145">
        <a:defRPr>
          <a:latin typeface="+mn-lt"/>
          <a:ea typeface="+mn-ea"/>
          <a:cs typeface="+mn-cs"/>
        </a:defRPr>
      </a:lvl2pPr>
      <a:lvl3pPr marL="914290">
        <a:defRPr>
          <a:latin typeface="+mn-lt"/>
          <a:ea typeface="+mn-ea"/>
          <a:cs typeface="+mn-cs"/>
        </a:defRPr>
      </a:lvl3pPr>
      <a:lvl4pPr marL="1371435">
        <a:defRPr>
          <a:latin typeface="+mn-lt"/>
          <a:ea typeface="+mn-ea"/>
          <a:cs typeface="+mn-cs"/>
        </a:defRPr>
      </a:lvl4pPr>
      <a:lvl5pPr marL="1828579">
        <a:defRPr>
          <a:latin typeface="+mn-lt"/>
          <a:ea typeface="+mn-ea"/>
          <a:cs typeface="+mn-cs"/>
        </a:defRPr>
      </a:lvl5pPr>
      <a:lvl6pPr marL="2285724">
        <a:defRPr>
          <a:latin typeface="+mn-lt"/>
          <a:ea typeface="+mn-ea"/>
          <a:cs typeface="+mn-cs"/>
        </a:defRPr>
      </a:lvl6pPr>
      <a:lvl7pPr marL="2742869">
        <a:defRPr>
          <a:latin typeface="+mn-lt"/>
          <a:ea typeface="+mn-ea"/>
          <a:cs typeface="+mn-cs"/>
        </a:defRPr>
      </a:lvl7pPr>
      <a:lvl8pPr marL="3200014">
        <a:defRPr>
          <a:latin typeface="+mn-lt"/>
          <a:ea typeface="+mn-ea"/>
          <a:cs typeface="+mn-cs"/>
        </a:defRPr>
      </a:lvl8pPr>
      <a:lvl9pPr marL="3657159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7" Type="http://schemas.openxmlformats.org/officeDocument/2006/relationships/image" Target="../media/image14.jpe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jpeg"/><Relationship Id="rId5" Type="http://schemas.openxmlformats.org/officeDocument/2006/relationships/image" Target="../media/image12.jpeg"/><Relationship Id="rId4" Type="http://schemas.openxmlformats.org/officeDocument/2006/relationships/image" Target="../media/image11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jpe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6.jpe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" y="0"/>
            <a:ext cx="5760085" cy="1021080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2"/>
                </a:lnTo>
                <a:lnTo>
                  <a:pt x="5759640" y="1020952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298725" y="222930"/>
            <a:ext cx="3168352" cy="537965"/>
          </a:xfrm>
          <a:prstGeom prst="rect">
            <a:avLst/>
          </a:prstGeom>
        </p:spPr>
        <p:txBody>
          <a:bodyPr vert="horz" wrap="square" lIns="0" tIns="14602" rIns="0" bIns="0" rtlCol="0">
            <a:spAutoFit/>
          </a:bodyPr>
          <a:lstStyle/>
          <a:p>
            <a:pPr marL="12698">
              <a:spcBef>
                <a:spcPts val="114"/>
              </a:spcBef>
            </a:pPr>
            <a:r>
              <a:rPr sz="3400" spc="-5" dirty="0" err="1"/>
              <a:t>Русский</a:t>
            </a:r>
            <a:r>
              <a:rPr sz="3400" spc="-55" dirty="0"/>
              <a:t> </a:t>
            </a:r>
            <a:r>
              <a:rPr lang="ru-RU" sz="3400" spc="-55" dirty="0" smtClean="0"/>
              <a:t> </a:t>
            </a:r>
            <a:r>
              <a:rPr sz="3400" spc="10" dirty="0" err="1" smtClean="0"/>
              <a:t>язык</a:t>
            </a:r>
            <a:endParaRPr sz="3400" dirty="0"/>
          </a:p>
        </p:txBody>
      </p:sp>
      <p:sp>
        <p:nvSpPr>
          <p:cNvPr id="4" name="object 4"/>
          <p:cNvSpPr txBox="1"/>
          <p:nvPr/>
        </p:nvSpPr>
        <p:spPr>
          <a:xfrm>
            <a:off x="454009" y="831993"/>
            <a:ext cx="4857784" cy="1052850"/>
          </a:xfrm>
          <a:prstGeom prst="rect">
            <a:avLst/>
          </a:prstGeom>
        </p:spPr>
        <p:txBody>
          <a:bodyPr vert="horz" wrap="square" lIns="0" tIns="13968" rIns="0" bIns="0" rtlCol="0">
            <a:spAutoFit/>
          </a:bodyPr>
          <a:lstStyle/>
          <a:p>
            <a:pPr marL="18413">
              <a:lnSpc>
                <a:spcPts val="1950"/>
              </a:lnSpc>
              <a:spcBef>
                <a:spcPts val="110"/>
              </a:spcBef>
            </a:pPr>
            <a:endParaRPr lang="ru-RU" b="1" spc="-10" dirty="0" smtClean="0">
              <a:solidFill>
                <a:srgbClr val="2365C7"/>
              </a:solidFill>
              <a:latin typeface="Arial" pitchFamily="34" charset="0"/>
              <a:cs typeface="Arial" pitchFamily="34" charset="0"/>
            </a:endParaRPr>
          </a:p>
          <a:p>
            <a:pPr marL="18413" algn="ctr">
              <a:lnSpc>
                <a:spcPts val="1950"/>
              </a:lnSpc>
              <a:spcBef>
                <a:spcPts val="110"/>
              </a:spcBef>
            </a:pPr>
            <a:r>
              <a:rPr lang="ru-RU" sz="2000" b="1" spc="-10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Тема: Повторение </a:t>
            </a:r>
            <a:r>
              <a:rPr lang="ru-RU" sz="2000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обобщённо-личных и безличных односоставных </a:t>
            </a:r>
            <a:r>
              <a:rPr lang="ru-RU" sz="2000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предложений</a:t>
            </a:r>
            <a:endParaRPr lang="ru-RU" sz="2000" b="1" spc="-10" dirty="0" smtClean="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95791" y="1122359"/>
            <a:ext cx="344170" cy="860106"/>
          </a:xfrm>
          <a:custGeom>
            <a:avLst/>
            <a:gdLst/>
            <a:ahLst/>
            <a:cxnLst/>
            <a:rect l="l" t="t" r="r" b="b"/>
            <a:pathLst>
              <a:path w="344170" h="676275">
                <a:moveTo>
                  <a:pt x="343828" y="0"/>
                </a:moveTo>
                <a:lnTo>
                  <a:pt x="0" y="0"/>
                </a:lnTo>
                <a:lnTo>
                  <a:pt x="0" y="675751"/>
                </a:lnTo>
                <a:lnTo>
                  <a:pt x="343828" y="675751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96818" y="2122491"/>
            <a:ext cx="344170" cy="860106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10" name="object 10"/>
          <p:cNvGrpSpPr/>
          <p:nvPr/>
        </p:nvGrpSpPr>
        <p:grpSpPr>
          <a:xfrm>
            <a:off x="4686759" y="212869"/>
            <a:ext cx="696471" cy="634365"/>
            <a:chOff x="4686759" y="212868"/>
            <a:chExt cx="634365" cy="634365"/>
          </a:xfrm>
        </p:grpSpPr>
        <p:sp>
          <p:nvSpPr>
            <p:cNvPr id="11" name="object 11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603608" y="0"/>
                  </a:moveTo>
                  <a:lnTo>
                    <a:pt x="0" y="0"/>
                  </a:lnTo>
                  <a:lnTo>
                    <a:pt x="0" y="603609"/>
                  </a:lnTo>
                  <a:lnTo>
                    <a:pt x="603608" y="603609"/>
                  </a:lnTo>
                  <a:lnTo>
                    <a:pt x="603608" y="0"/>
                  </a:lnTo>
                  <a:close/>
                </a:path>
              </a:pathLst>
            </a:custGeom>
            <a:solidFill>
              <a:srgbClr val="00A65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8" y="0"/>
                  </a:lnTo>
                  <a:lnTo>
                    <a:pt x="603608" y="603609"/>
                  </a:lnTo>
                  <a:lnTo>
                    <a:pt x="0" y="603609"/>
                  </a:lnTo>
                  <a:lnTo>
                    <a:pt x="0" y="0"/>
                  </a:lnTo>
                  <a:close/>
                </a:path>
              </a:pathLst>
            </a:custGeom>
            <a:ln w="30481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3" name="object 13"/>
          <p:cNvSpPr txBox="1"/>
          <p:nvPr/>
        </p:nvSpPr>
        <p:spPr>
          <a:xfrm>
            <a:off x="4924206" y="249025"/>
            <a:ext cx="173355" cy="372745"/>
          </a:xfrm>
          <a:prstGeom prst="rect">
            <a:avLst/>
          </a:prstGeom>
        </p:spPr>
        <p:txBody>
          <a:bodyPr vert="horz" wrap="square" lIns="0" tIns="15873" rIns="0" bIns="0" rtlCol="0">
            <a:spAutoFit/>
          </a:bodyPr>
          <a:lstStyle/>
          <a:p>
            <a:pPr>
              <a:spcBef>
                <a:spcPts val="125"/>
              </a:spcBef>
            </a:pPr>
            <a:r>
              <a:rPr lang="ru-RU" sz="2300" dirty="0" smtClean="0">
                <a:solidFill>
                  <a:schemeClr val="bg1"/>
                </a:solidFill>
                <a:latin typeface="Arial"/>
                <a:cs typeface="Arial"/>
              </a:rPr>
              <a:t>8</a:t>
            </a:r>
            <a:endParaRPr sz="230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4798296" y="541953"/>
            <a:ext cx="584934" cy="212236"/>
          </a:xfrm>
          <a:prstGeom prst="rect">
            <a:avLst/>
          </a:prstGeom>
        </p:spPr>
        <p:txBody>
          <a:bodyPr vert="horz" wrap="square" lIns="0" tIns="12063" rIns="0" bIns="0" rtlCol="0">
            <a:spAutoFit/>
          </a:bodyPr>
          <a:lstStyle/>
          <a:p>
            <a:pPr>
              <a:spcBef>
                <a:spcPts val="95"/>
              </a:spcBef>
            </a:pPr>
            <a:r>
              <a:rPr sz="1300" b="1" spc="5" dirty="0">
                <a:solidFill>
                  <a:srgbClr val="FFFFFF"/>
                </a:solidFill>
                <a:latin typeface="Arial"/>
                <a:cs typeface="Arial"/>
              </a:rPr>
              <a:t>к</a:t>
            </a:r>
            <a:r>
              <a:rPr sz="1300" b="1" spc="-5" dirty="0">
                <a:solidFill>
                  <a:srgbClr val="FFFFFF"/>
                </a:solidFill>
                <a:latin typeface="Arial"/>
                <a:cs typeface="Arial"/>
              </a:rPr>
              <a:t>ласс</a:t>
            </a:r>
            <a:endParaRPr sz="1300" b="1">
              <a:latin typeface="Arial"/>
              <a:cs typeface="Arial"/>
            </a:endParaRPr>
          </a:p>
        </p:txBody>
      </p:sp>
      <p:grpSp>
        <p:nvGrpSpPr>
          <p:cNvPr id="15" name="object 15"/>
          <p:cNvGrpSpPr/>
          <p:nvPr/>
        </p:nvGrpSpPr>
        <p:grpSpPr>
          <a:xfrm>
            <a:off x="346533" y="289011"/>
            <a:ext cx="467359" cy="466725"/>
            <a:chOff x="346532" y="289010"/>
            <a:chExt cx="467359" cy="466725"/>
          </a:xfrm>
        </p:grpSpPr>
        <p:sp>
          <p:nvSpPr>
            <p:cNvPr id="16" name="object 16"/>
            <p:cNvSpPr/>
            <p:nvPr/>
          </p:nvSpPr>
          <p:spPr>
            <a:xfrm>
              <a:off x="347903" y="290381"/>
              <a:ext cx="325120" cy="464184"/>
            </a:xfrm>
            <a:custGeom>
              <a:avLst/>
              <a:gdLst/>
              <a:ahLst/>
              <a:cxnLst/>
              <a:rect l="l" t="t" r="r" b="b"/>
              <a:pathLst>
                <a:path w="325120" h="464184">
                  <a:moveTo>
                    <a:pt x="301975" y="0"/>
                  </a:moveTo>
                  <a:lnTo>
                    <a:pt x="22673" y="0"/>
                  </a:lnTo>
                  <a:lnTo>
                    <a:pt x="13828" y="1961"/>
                  </a:lnTo>
                  <a:lnTo>
                    <a:pt x="6623" y="6956"/>
                  </a:lnTo>
                  <a:lnTo>
                    <a:pt x="1775" y="14269"/>
                  </a:lnTo>
                  <a:lnTo>
                    <a:pt x="0" y="23183"/>
                  </a:lnTo>
                  <a:lnTo>
                    <a:pt x="0" y="440585"/>
                  </a:lnTo>
                  <a:lnTo>
                    <a:pt x="1822" y="449613"/>
                  </a:lnTo>
                  <a:lnTo>
                    <a:pt x="6791" y="456985"/>
                  </a:lnTo>
                  <a:lnTo>
                    <a:pt x="14162" y="461954"/>
                  </a:lnTo>
                  <a:lnTo>
                    <a:pt x="23187" y="463777"/>
                  </a:lnTo>
                  <a:lnTo>
                    <a:pt x="301457" y="463777"/>
                  </a:lnTo>
                  <a:lnTo>
                    <a:pt x="310484" y="461954"/>
                  </a:lnTo>
                  <a:lnTo>
                    <a:pt x="317856" y="456985"/>
                  </a:lnTo>
                  <a:lnTo>
                    <a:pt x="322826" y="449613"/>
                  </a:lnTo>
                  <a:lnTo>
                    <a:pt x="324648" y="440585"/>
                  </a:lnTo>
                  <a:lnTo>
                    <a:pt x="324648" y="250804"/>
                  </a:lnTo>
                  <a:lnTo>
                    <a:pt x="321185" y="247345"/>
                  </a:lnTo>
                  <a:lnTo>
                    <a:pt x="312649" y="247345"/>
                  </a:lnTo>
                  <a:lnTo>
                    <a:pt x="309190" y="250804"/>
                  </a:lnTo>
                  <a:lnTo>
                    <a:pt x="309190" y="444855"/>
                  </a:lnTo>
                  <a:lnTo>
                    <a:pt x="305727" y="448318"/>
                  </a:lnTo>
                  <a:lnTo>
                    <a:pt x="18921" y="448318"/>
                  </a:lnTo>
                  <a:lnTo>
                    <a:pt x="15458" y="444855"/>
                  </a:lnTo>
                  <a:lnTo>
                    <a:pt x="15458" y="18914"/>
                  </a:lnTo>
                  <a:lnTo>
                    <a:pt x="18921" y="15454"/>
                  </a:lnTo>
                  <a:lnTo>
                    <a:pt x="305727" y="15454"/>
                  </a:lnTo>
                  <a:lnTo>
                    <a:pt x="309190" y="18914"/>
                  </a:lnTo>
                  <a:lnTo>
                    <a:pt x="309190" y="73832"/>
                  </a:lnTo>
                  <a:lnTo>
                    <a:pt x="312649" y="77292"/>
                  </a:lnTo>
                  <a:lnTo>
                    <a:pt x="321185" y="77292"/>
                  </a:lnTo>
                  <a:lnTo>
                    <a:pt x="324648" y="73832"/>
                  </a:lnTo>
                  <a:lnTo>
                    <a:pt x="324648" y="23183"/>
                  </a:lnTo>
                  <a:lnTo>
                    <a:pt x="322873" y="14269"/>
                  </a:lnTo>
                  <a:lnTo>
                    <a:pt x="318025" y="6956"/>
                  </a:lnTo>
                  <a:lnTo>
                    <a:pt x="310820" y="1961"/>
                  </a:lnTo>
                  <a:lnTo>
                    <a:pt x="301975" y="0"/>
                  </a:lnTo>
                  <a:close/>
                </a:path>
              </a:pathLst>
            </a:custGeom>
            <a:solidFill>
              <a:srgbClr val="00AEE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347903" y="290381"/>
              <a:ext cx="325120" cy="464184"/>
            </a:xfrm>
            <a:custGeom>
              <a:avLst/>
              <a:gdLst/>
              <a:ahLst/>
              <a:cxnLst/>
              <a:rect l="l" t="t" r="r" b="b"/>
              <a:pathLst>
                <a:path w="325120" h="464184">
                  <a:moveTo>
                    <a:pt x="23187" y="463777"/>
                  </a:moveTo>
                  <a:lnTo>
                    <a:pt x="301457" y="463777"/>
                  </a:lnTo>
                  <a:lnTo>
                    <a:pt x="310484" y="461954"/>
                  </a:lnTo>
                  <a:lnTo>
                    <a:pt x="317856" y="456985"/>
                  </a:lnTo>
                  <a:lnTo>
                    <a:pt x="322826" y="449613"/>
                  </a:lnTo>
                  <a:lnTo>
                    <a:pt x="324648" y="440585"/>
                  </a:lnTo>
                  <a:lnTo>
                    <a:pt x="324648" y="255074"/>
                  </a:lnTo>
                  <a:lnTo>
                    <a:pt x="324648" y="250804"/>
                  </a:lnTo>
                  <a:lnTo>
                    <a:pt x="321185" y="247345"/>
                  </a:lnTo>
                  <a:lnTo>
                    <a:pt x="316919" y="247345"/>
                  </a:lnTo>
                  <a:lnTo>
                    <a:pt x="312649" y="247345"/>
                  </a:lnTo>
                  <a:lnTo>
                    <a:pt x="309190" y="250804"/>
                  </a:lnTo>
                  <a:lnTo>
                    <a:pt x="309190" y="255074"/>
                  </a:lnTo>
                  <a:lnTo>
                    <a:pt x="309190" y="440585"/>
                  </a:lnTo>
                  <a:lnTo>
                    <a:pt x="309190" y="444855"/>
                  </a:lnTo>
                  <a:lnTo>
                    <a:pt x="305727" y="448318"/>
                  </a:lnTo>
                  <a:lnTo>
                    <a:pt x="301457" y="448318"/>
                  </a:lnTo>
                  <a:lnTo>
                    <a:pt x="23187" y="448318"/>
                  </a:lnTo>
                  <a:lnTo>
                    <a:pt x="18921" y="448318"/>
                  </a:lnTo>
                  <a:lnTo>
                    <a:pt x="15458" y="444855"/>
                  </a:lnTo>
                  <a:lnTo>
                    <a:pt x="15458" y="440585"/>
                  </a:lnTo>
                  <a:lnTo>
                    <a:pt x="15458" y="23183"/>
                  </a:lnTo>
                  <a:lnTo>
                    <a:pt x="15458" y="18914"/>
                  </a:lnTo>
                  <a:lnTo>
                    <a:pt x="18921" y="15454"/>
                  </a:lnTo>
                  <a:lnTo>
                    <a:pt x="23187" y="15454"/>
                  </a:lnTo>
                  <a:lnTo>
                    <a:pt x="301457" y="15454"/>
                  </a:lnTo>
                  <a:lnTo>
                    <a:pt x="305727" y="15454"/>
                  </a:lnTo>
                  <a:lnTo>
                    <a:pt x="309190" y="18914"/>
                  </a:lnTo>
                  <a:lnTo>
                    <a:pt x="309190" y="23183"/>
                  </a:lnTo>
                  <a:lnTo>
                    <a:pt x="309190" y="69562"/>
                  </a:lnTo>
                  <a:lnTo>
                    <a:pt x="309190" y="73832"/>
                  </a:lnTo>
                  <a:lnTo>
                    <a:pt x="312649" y="77292"/>
                  </a:lnTo>
                  <a:lnTo>
                    <a:pt x="316919" y="77292"/>
                  </a:lnTo>
                  <a:lnTo>
                    <a:pt x="321185" y="77292"/>
                  </a:lnTo>
                  <a:lnTo>
                    <a:pt x="324648" y="73832"/>
                  </a:lnTo>
                  <a:lnTo>
                    <a:pt x="324648" y="69562"/>
                  </a:lnTo>
                  <a:lnTo>
                    <a:pt x="324648" y="23183"/>
                  </a:lnTo>
                  <a:lnTo>
                    <a:pt x="322873" y="14269"/>
                  </a:lnTo>
                  <a:lnTo>
                    <a:pt x="318025" y="6956"/>
                  </a:lnTo>
                  <a:lnTo>
                    <a:pt x="310820" y="1961"/>
                  </a:lnTo>
                  <a:lnTo>
                    <a:pt x="301975" y="0"/>
                  </a:lnTo>
                  <a:lnTo>
                    <a:pt x="22673" y="0"/>
                  </a:lnTo>
                  <a:lnTo>
                    <a:pt x="13828" y="1961"/>
                  </a:lnTo>
                  <a:lnTo>
                    <a:pt x="6623" y="6956"/>
                  </a:lnTo>
                  <a:lnTo>
                    <a:pt x="1775" y="14269"/>
                  </a:lnTo>
                  <a:lnTo>
                    <a:pt x="0" y="23183"/>
                  </a:lnTo>
                  <a:lnTo>
                    <a:pt x="0" y="440585"/>
                  </a:lnTo>
                  <a:lnTo>
                    <a:pt x="1822" y="449613"/>
                  </a:lnTo>
                  <a:lnTo>
                    <a:pt x="6791" y="456985"/>
                  </a:lnTo>
                  <a:lnTo>
                    <a:pt x="14162" y="461954"/>
                  </a:lnTo>
                  <a:lnTo>
                    <a:pt x="23187" y="463777"/>
                  </a:lnTo>
                  <a:close/>
                </a:path>
              </a:pathLst>
            </a:custGeom>
            <a:ln w="3175">
              <a:solidFill>
                <a:srgbClr val="00AEE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393882" y="305318"/>
              <a:ext cx="418465" cy="418465"/>
            </a:xfrm>
            <a:custGeom>
              <a:avLst/>
              <a:gdLst/>
              <a:ahLst/>
              <a:cxnLst/>
              <a:rect l="l" t="t" r="r" b="b"/>
              <a:pathLst>
                <a:path w="418465" h="418465">
                  <a:moveTo>
                    <a:pt x="406805" y="11192"/>
                  </a:moveTo>
                  <a:lnTo>
                    <a:pt x="352473" y="11192"/>
                  </a:lnTo>
                  <a:lnTo>
                    <a:pt x="35384" y="328280"/>
                  </a:lnTo>
                  <a:lnTo>
                    <a:pt x="34678" y="329086"/>
                  </a:lnTo>
                  <a:lnTo>
                    <a:pt x="34182" y="329825"/>
                  </a:lnTo>
                  <a:lnTo>
                    <a:pt x="33761" y="330761"/>
                  </a:lnTo>
                  <a:lnTo>
                    <a:pt x="0" y="409531"/>
                  </a:lnTo>
                  <a:lnTo>
                    <a:pt x="245" y="412274"/>
                  </a:lnTo>
                  <a:lnTo>
                    <a:pt x="3107" y="416613"/>
                  </a:lnTo>
                  <a:lnTo>
                    <a:pt x="5529" y="417920"/>
                  </a:lnTo>
                  <a:lnTo>
                    <a:pt x="9195" y="417920"/>
                  </a:lnTo>
                  <a:lnTo>
                    <a:pt x="10213" y="417711"/>
                  </a:lnTo>
                  <a:lnTo>
                    <a:pt x="61990" y="395507"/>
                  </a:lnTo>
                  <a:lnTo>
                    <a:pt x="22816" y="395507"/>
                  </a:lnTo>
                  <a:lnTo>
                    <a:pt x="43498" y="347241"/>
                  </a:lnTo>
                  <a:lnTo>
                    <a:pt x="65430" y="347241"/>
                  </a:lnTo>
                  <a:lnTo>
                    <a:pt x="51854" y="333665"/>
                  </a:lnTo>
                  <a:lnTo>
                    <a:pt x="307051" y="78479"/>
                  </a:lnTo>
                  <a:lnTo>
                    <a:pt x="328910" y="78479"/>
                  </a:lnTo>
                  <a:lnTo>
                    <a:pt x="317981" y="67549"/>
                  </a:lnTo>
                  <a:lnTo>
                    <a:pt x="330602" y="54918"/>
                  </a:lnTo>
                  <a:lnTo>
                    <a:pt x="352438" y="54918"/>
                  </a:lnTo>
                  <a:lnTo>
                    <a:pt x="341532" y="43988"/>
                  </a:lnTo>
                  <a:lnTo>
                    <a:pt x="369260" y="16300"/>
                  </a:lnTo>
                  <a:lnTo>
                    <a:pt x="377798" y="14014"/>
                  </a:lnTo>
                  <a:lnTo>
                    <a:pt x="408786" y="14014"/>
                  </a:lnTo>
                  <a:lnTo>
                    <a:pt x="406994" y="11318"/>
                  </a:lnTo>
                  <a:lnTo>
                    <a:pt x="406805" y="11192"/>
                  </a:lnTo>
                  <a:close/>
                </a:path>
                <a:path w="418465" h="418465">
                  <a:moveTo>
                    <a:pt x="65430" y="347241"/>
                  </a:moveTo>
                  <a:lnTo>
                    <a:pt x="43498" y="347241"/>
                  </a:lnTo>
                  <a:lnTo>
                    <a:pt x="71078" y="374821"/>
                  </a:lnTo>
                  <a:lnTo>
                    <a:pt x="22816" y="395507"/>
                  </a:lnTo>
                  <a:lnTo>
                    <a:pt x="61990" y="395507"/>
                  </a:lnTo>
                  <a:lnTo>
                    <a:pt x="88492" y="384141"/>
                  </a:lnTo>
                  <a:lnTo>
                    <a:pt x="89226" y="383641"/>
                  </a:lnTo>
                  <a:lnTo>
                    <a:pt x="89932" y="382960"/>
                  </a:lnTo>
                  <a:lnTo>
                    <a:pt x="106502" y="366465"/>
                  </a:lnTo>
                  <a:lnTo>
                    <a:pt x="84654" y="366465"/>
                  </a:lnTo>
                  <a:lnTo>
                    <a:pt x="65430" y="347241"/>
                  </a:lnTo>
                  <a:close/>
                </a:path>
                <a:path w="418465" h="418465">
                  <a:moveTo>
                    <a:pt x="328910" y="78479"/>
                  </a:moveTo>
                  <a:lnTo>
                    <a:pt x="307051" y="78479"/>
                  </a:lnTo>
                  <a:lnTo>
                    <a:pt x="339840" y="111268"/>
                  </a:lnTo>
                  <a:lnTo>
                    <a:pt x="84654" y="366465"/>
                  </a:lnTo>
                  <a:lnTo>
                    <a:pt x="106502" y="366465"/>
                  </a:lnTo>
                  <a:lnTo>
                    <a:pt x="372632" y="100338"/>
                  </a:lnTo>
                  <a:lnTo>
                    <a:pt x="350770" y="100338"/>
                  </a:lnTo>
                  <a:lnTo>
                    <a:pt x="328910" y="78479"/>
                  </a:lnTo>
                  <a:close/>
                </a:path>
                <a:path w="418465" h="418465">
                  <a:moveTo>
                    <a:pt x="352438" y="54918"/>
                  </a:moveTo>
                  <a:lnTo>
                    <a:pt x="330602" y="54918"/>
                  </a:lnTo>
                  <a:lnTo>
                    <a:pt x="363402" y="87713"/>
                  </a:lnTo>
                  <a:lnTo>
                    <a:pt x="350770" y="100338"/>
                  </a:lnTo>
                  <a:lnTo>
                    <a:pt x="372632" y="100338"/>
                  </a:lnTo>
                  <a:lnTo>
                    <a:pt x="396154" y="76817"/>
                  </a:lnTo>
                  <a:lnTo>
                    <a:pt x="374291" y="76817"/>
                  </a:lnTo>
                  <a:lnTo>
                    <a:pt x="352438" y="54918"/>
                  </a:lnTo>
                  <a:close/>
                </a:path>
                <a:path w="418465" h="418465">
                  <a:moveTo>
                    <a:pt x="408786" y="14014"/>
                  </a:moveTo>
                  <a:lnTo>
                    <a:pt x="377798" y="14014"/>
                  </a:lnTo>
                  <a:lnTo>
                    <a:pt x="393804" y="18301"/>
                  </a:lnTo>
                  <a:lnTo>
                    <a:pt x="400057" y="24551"/>
                  </a:lnTo>
                  <a:lnTo>
                    <a:pt x="404345" y="40561"/>
                  </a:lnTo>
                  <a:lnTo>
                    <a:pt x="402059" y="49100"/>
                  </a:lnTo>
                  <a:lnTo>
                    <a:pt x="396198" y="54957"/>
                  </a:lnTo>
                  <a:lnTo>
                    <a:pt x="374291" y="76817"/>
                  </a:lnTo>
                  <a:lnTo>
                    <a:pt x="396154" y="76817"/>
                  </a:lnTo>
                  <a:lnTo>
                    <a:pt x="407113" y="65858"/>
                  </a:lnTo>
                  <a:lnTo>
                    <a:pt x="415530" y="53076"/>
                  </a:lnTo>
                  <a:lnTo>
                    <a:pt x="418313" y="38563"/>
                  </a:lnTo>
                  <a:lnTo>
                    <a:pt x="415466" y="24063"/>
                  </a:lnTo>
                  <a:lnTo>
                    <a:pt x="408786" y="14014"/>
                  </a:lnTo>
                  <a:close/>
                </a:path>
                <a:path w="418465" h="418465">
                  <a:moveTo>
                    <a:pt x="396158" y="54950"/>
                  </a:moveTo>
                  <a:close/>
                </a:path>
                <a:path w="418465" h="418465">
                  <a:moveTo>
                    <a:pt x="379748" y="0"/>
                  </a:moveTo>
                  <a:lnTo>
                    <a:pt x="365235" y="2783"/>
                  </a:lnTo>
                  <a:lnTo>
                    <a:pt x="352454" y="11199"/>
                  </a:lnTo>
                  <a:lnTo>
                    <a:pt x="406805" y="11192"/>
                  </a:lnTo>
                  <a:lnTo>
                    <a:pt x="394249" y="2846"/>
                  </a:lnTo>
                  <a:lnTo>
                    <a:pt x="379748" y="0"/>
                  </a:lnTo>
                  <a:close/>
                </a:path>
              </a:pathLst>
            </a:custGeom>
            <a:solidFill>
              <a:srgbClr val="00AEE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734043" y="317960"/>
              <a:ext cx="65556" cy="65545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393882" y="305318"/>
              <a:ext cx="418465" cy="418465"/>
            </a:xfrm>
            <a:custGeom>
              <a:avLst/>
              <a:gdLst/>
              <a:ahLst/>
              <a:cxnLst/>
              <a:rect l="l" t="t" r="r" b="b"/>
              <a:pathLst>
                <a:path w="418465" h="418465">
                  <a:moveTo>
                    <a:pt x="22816" y="395507"/>
                  </a:moveTo>
                  <a:lnTo>
                    <a:pt x="43498" y="347241"/>
                  </a:lnTo>
                  <a:lnTo>
                    <a:pt x="71078" y="374821"/>
                  </a:lnTo>
                  <a:lnTo>
                    <a:pt x="22816" y="395507"/>
                  </a:lnTo>
                  <a:close/>
                </a:path>
                <a:path w="418465" h="418465">
                  <a:moveTo>
                    <a:pt x="307051" y="78479"/>
                  </a:moveTo>
                  <a:lnTo>
                    <a:pt x="339840" y="111268"/>
                  </a:lnTo>
                  <a:lnTo>
                    <a:pt x="84654" y="366465"/>
                  </a:lnTo>
                  <a:lnTo>
                    <a:pt x="51854" y="333665"/>
                  </a:lnTo>
                  <a:lnTo>
                    <a:pt x="307051" y="78479"/>
                  </a:lnTo>
                  <a:close/>
                </a:path>
                <a:path w="418465" h="418465">
                  <a:moveTo>
                    <a:pt x="350770" y="100338"/>
                  </a:moveTo>
                  <a:lnTo>
                    <a:pt x="317981" y="67549"/>
                  </a:lnTo>
                  <a:lnTo>
                    <a:pt x="330602" y="54918"/>
                  </a:lnTo>
                  <a:lnTo>
                    <a:pt x="363402" y="87713"/>
                  </a:lnTo>
                  <a:lnTo>
                    <a:pt x="350770" y="100338"/>
                  </a:lnTo>
                  <a:close/>
                </a:path>
                <a:path w="418465" h="418465">
                  <a:moveTo>
                    <a:pt x="352473" y="11192"/>
                  </a:moveTo>
                  <a:lnTo>
                    <a:pt x="301579" y="62078"/>
                  </a:lnTo>
                  <a:lnTo>
                    <a:pt x="35460" y="328208"/>
                  </a:lnTo>
                  <a:lnTo>
                    <a:pt x="35359" y="328381"/>
                  </a:lnTo>
                  <a:lnTo>
                    <a:pt x="34678" y="329086"/>
                  </a:lnTo>
                  <a:lnTo>
                    <a:pt x="34182" y="329825"/>
                  </a:lnTo>
                  <a:lnTo>
                    <a:pt x="33822" y="330631"/>
                  </a:lnTo>
                  <a:lnTo>
                    <a:pt x="33761" y="330761"/>
                  </a:lnTo>
                  <a:lnTo>
                    <a:pt x="1026" y="407145"/>
                  </a:lnTo>
                  <a:lnTo>
                    <a:pt x="0" y="409531"/>
                  </a:lnTo>
                  <a:lnTo>
                    <a:pt x="245" y="412274"/>
                  </a:lnTo>
                  <a:lnTo>
                    <a:pt x="1677" y="414446"/>
                  </a:lnTo>
                  <a:lnTo>
                    <a:pt x="3107" y="416613"/>
                  </a:lnTo>
                  <a:lnTo>
                    <a:pt x="5529" y="417920"/>
                  </a:lnTo>
                  <a:lnTo>
                    <a:pt x="8129" y="417920"/>
                  </a:lnTo>
                  <a:lnTo>
                    <a:pt x="9177" y="417923"/>
                  </a:lnTo>
                  <a:lnTo>
                    <a:pt x="10213" y="417711"/>
                  </a:lnTo>
                  <a:lnTo>
                    <a:pt x="11174" y="417293"/>
                  </a:lnTo>
                  <a:lnTo>
                    <a:pt x="87552" y="384559"/>
                  </a:lnTo>
                  <a:lnTo>
                    <a:pt x="87682" y="384497"/>
                  </a:lnTo>
                  <a:lnTo>
                    <a:pt x="88492" y="384141"/>
                  </a:lnTo>
                  <a:lnTo>
                    <a:pt x="89226" y="383641"/>
                  </a:lnTo>
                  <a:lnTo>
                    <a:pt x="89863" y="383029"/>
                  </a:lnTo>
                  <a:lnTo>
                    <a:pt x="90032" y="382935"/>
                  </a:lnTo>
                  <a:lnTo>
                    <a:pt x="356227" y="116748"/>
                  </a:lnTo>
                  <a:lnTo>
                    <a:pt x="407113" y="65858"/>
                  </a:lnTo>
                  <a:lnTo>
                    <a:pt x="415530" y="53076"/>
                  </a:lnTo>
                  <a:lnTo>
                    <a:pt x="418313" y="38563"/>
                  </a:lnTo>
                  <a:lnTo>
                    <a:pt x="415466" y="24063"/>
                  </a:lnTo>
                  <a:lnTo>
                    <a:pt x="406994" y="11318"/>
                  </a:lnTo>
                  <a:lnTo>
                    <a:pt x="394249" y="2846"/>
                  </a:lnTo>
                  <a:lnTo>
                    <a:pt x="379748" y="0"/>
                  </a:lnTo>
                  <a:lnTo>
                    <a:pt x="365235" y="2783"/>
                  </a:lnTo>
                  <a:lnTo>
                    <a:pt x="352454" y="11199"/>
                  </a:lnTo>
                  <a:close/>
                </a:path>
              </a:pathLst>
            </a:custGeom>
            <a:ln w="3175">
              <a:solidFill>
                <a:srgbClr val="00AEE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21"/>
            <p:cNvSpPr/>
            <p:nvPr/>
          </p:nvSpPr>
          <p:spPr>
            <a:xfrm>
              <a:off x="409721" y="360080"/>
              <a:ext cx="201295" cy="15875"/>
            </a:xfrm>
            <a:custGeom>
              <a:avLst/>
              <a:gdLst/>
              <a:ahLst/>
              <a:cxnLst/>
              <a:rect l="l" t="t" r="r" b="b"/>
              <a:pathLst>
                <a:path w="201295" h="15875">
                  <a:moveTo>
                    <a:pt x="197501" y="0"/>
                  </a:moveTo>
                  <a:lnTo>
                    <a:pt x="3459" y="0"/>
                  </a:lnTo>
                  <a:lnTo>
                    <a:pt x="0" y="3459"/>
                  </a:lnTo>
                  <a:lnTo>
                    <a:pt x="0" y="11998"/>
                  </a:lnTo>
                  <a:lnTo>
                    <a:pt x="3459" y="15457"/>
                  </a:lnTo>
                  <a:lnTo>
                    <a:pt x="197501" y="15457"/>
                  </a:lnTo>
                  <a:lnTo>
                    <a:pt x="200964" y="11998"/>
                  </a:lnTo>
                  <a:lnTo>
                    <a:pt x="200964" y="3459"/>
                  </a:lnTo>
                  <a:close/>
                </a:path>
              </a:pathLst>
            </a:custGeom>
            <a:solidFill>
              <a:srgbClr val="00AEE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" name="object 22"/>
            <p:cNvSpPr/>
            <p:nvPr/>
          </p:nvSpPr>
          <p:spPr>
            <a:xfrm>
              <a:off x="409721" y="360080"/>
              <a:ext cx="201295" cy="15875"/>
            </a:xfrm>
            <a:custGeom>
              <a:avLst/>
              <a:gdLst/>
              <a:ahLst/>
              <a:cxnLst/>
              <a:rect l="l" t="t" r="r" b="b"/>
              <a:pathLst>
                <a:path w="201295" h="15875">
                  <a:moveTo>
                    <a:pt x="193235" y="0"/>
                  </a:moveTo>
                  <a:lnTo>
                    <a:pt x="7728" y="0"/>
                  </a:lnTo>
                  <a:lnTo>
                    <a:pt x="3459" y="0"/>
                  </a:lnTo>
                  <a:lnTo>
                    <a:pt x="0" y="3459"/>
                  </a:lnTo>
                  <a:lnTo>
                    <a:pt x="0" y="7728"/>
                  </a:lnTo>
                  <a:lnTo>
                    <a:pt x="0" y="11998"/>
                  </a:lnTo>
                  <a:lnTo>
                    <a:pt x="3459" y="15457"/>
                  </a:lnTo>
                  <a:lnTo>
                    <a:pt x="7728" y="15457"/>
                  </a:lnTo>
                  <a:lnTo>
                    <a:pt x="193235" y="15457"/>
                  </a:lnTo>
                  <a:lnTo>
                    <a:pt x="197501" y="15457"/>
                  </a:lnTo>
                  <a:lnTo>
                    <a:pt x="200964" y="11998"/>
                  </a:lnTo>
                  <a:lnTo>
                    <a:pt x="200964" y="7728"/>
                  </a:lnTo>
                  <a:lnTo>
                    <a:pt x="200964" y="3459"/>
                  </a:lnTo>
                  <a:lnTo>
                    <a:pt x="197501" y="0"/>
                  </a:lnTo>
                  <a:lnTo>
                    <a:pt x="193235" y="0"/>
                  </a:lnTo>
                  <a:close/>
                </a:path>
              </a:pathLst>
            </a:custGeom>
            <a:ln w="3175">
              <a:solidFill>
                <a:srgbClr val="00AEE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" name="object 23"/>
            <p:cNvSpPr/>
            <p:nvPr/>
          </p:nvSpPr>
          <p:spPr>
            <a:xfrm>
              <a:off x="409721" y="406457"/>
              <a:ext cx="201295" cy="15875"/>
            </a:xfrm>
            <a:custGeom>
              <a:avLst/>
              <a:gdLst/>
              <a:ahLst/>
              <a:cxnLst/>
              <a:rect l="l" t="t" r="r" b="b"/>
              <a:pathLst>
                <a:path w="201295" h="15875">
                  <a:moveTo>
                    <a:pt x="197501" y="0"/>
                  </a:moveTo>
                  <a:lnTo>
                    <a:pt x="3459" y="0"/>
                  </a:lnTo>
                  <a:lnTo>
                    <a:pt x="0" y="3459"/>
                  </a:lnTo>
                  <a:lnTo>
                    <a:pt x="0" y="11998"/>
                  </a:lnTo>
                  <a:lnTo>
                    <a:pt x="3459" y="15457"/>
                  </a:lnTo>
                  <a:lnTo>
                    <a:pt x="197501" y="15457"/>
                  </a:lnTo>
                  <a:lnTo>
                    <a:pt x="200964" y="11998"/>
                  </a:lnTo>
                  <a:lnTo>
                    <a:pt x="200964" y="3459"/>
                  </a:lnTo>
                  <a:close/>
                </a:path>
              </a:pathLst>
            </a:custGeom>
            <a:solidFill>
              <a:srgbClr val="00AEE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" name="object 24"/>
            <p:cNvSpPr/>
            <p:nvPr/>
          </p:nvSpPr>
          <p:spPr>
            <a:xfrm>
              <a:off x="409721" y="406457"/>
              <a:ext cx="201295" cy="15875"/>
            </a:xfrm>
            <a:custGeom>
              <a:avLst/>
              <a:gdLst/>
              <a:ahLst/>
              <a:cxnLst/>
              <a:rect l="l" t="t" r="r" b="b"/>
              <a:pathLst>
                <a:path w="201295" h="15875">
                  <a:moveTo>
                    <a:pt x="200964" y="7728"/>
                  </a:moveTo>
                  <a:lnTo>
                    <a:pt x="200964" y="3459"/>
                  </a:lnTo>
                  <a:lnTo>
                    <a:pt x="197501" y="0"/>
                  </a:lnTo>
                  <a:lnTo>
                    <a:pt x="193235" y="0"/>
                  </a:lnTo>
                  <a:lnTo>
                    <a:pt x="7728" y="0"/>
                  </a:lnTo>
                  <a:lnTo>
                    <a:pt x="3459" y="0"/>
                  </a:lnTo>
                  <a:lnTo>
                    <a:pt x="0" y="3459"/>
                  </a:lnTo>
                  <a:lnTo>
                    <a:pt x="0" y="7728"/>
                  </a:lnTo>
                  <a:lnTo>
                    <a:pt x="0" y="11998"/>
                  </a:lnTo>
                  <a:lnTo>
                    <a:pt x="3459" y="15457"/>
                  </a:lnTo>
                  <a:lnTo>
                    <a:pt x="7728" y="15457"/>
                  </a:lnTo>
                  <a:lnTo>
                    <a:pt x="193235" y="15457"/>
                  </a:lnTo>
                  <a:lnTo>
                    <a:pt x="197501" y="15457"/>
                  </a:lnTo>
                  <a:lnTo>
                    <a:pt x="200964" y="11998"/>
                  </a:lnTo>
                  <a:lnTo>
                    <a:pt x="200964" y="7728"/>
                  </a:lnTo>
                  <a:close/>
                </a:path>
              </a:pathLst>
            </a:custGeom>
            <a:ln w="3175">
              <a:solidFill>
                <a:srgbClr val="00AEE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25"/>
            <p:cNvSpPr/>
            <p:nvPr/>
          </p:nvSpPr>
          <p:spPr>
            <a:xfrm>
              <a:off x="409721" y="452830"/>
              <a:ext cx="154940" cy="15875"/>
            </a:xfrm>
            <a:custGeom>
              <a:avLst/>
              <a:gdLst/>
              <a:ahLst/>
              <a:cxnLst/>
              <a:rect l="l" t="t" r="r" b="b"/>
              <a:pathLst>
                <a:path w="154940" h="15875">
                  <a:moveTo>
                    <a:pt x="151124" y="0"/>
                  </a:moveTo>
                  <a:lnTo>
                    <a:pt x="3459" y="0"/>
                  </a:lnTo>
                  <a:lnTo>
                    <a:pt x="0" y="3463"/>
                  </a:lnTo>
                  <a:lnTo>
                    <a:pt x="0" y="11998"/>
                  </a:lnTo>
                  <a:lnTo>
                    <a:pt x="3459" y="15461"/>
                  </a:lnTo>
                  <a:lnTo>
                    <a:pt x="151124" y="15461"/>
                  </a:lnTo>
                  <a:lnTo>
                    <a:pt x="154587" y="11998"/>
                  </a:lnTo>
                  <a:lnTo>
                    <a:pt x="154587" y="3463"/>
                  </a:lnTo>
                  <a:close/>
                </a:path>
              </a:pathLst>
            </a:custGeom>
            <a:solidFill>
              <a:srgbClr val="00AEE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" name="object 26"/>
            <p:cNvSpPr/>
            <p:nvPr/>
          </p:nvSpPr>
          <p:spPr>
            <a:xfrm>
              <a:off x="409721" y="452830"/>
              <a:ext cx="154940" cy="15875"/>
            </a:xfrm>
            <a:custGeom>
              <a:avLst/>
              <a:gdLst/>
              <a:ahLst/>
              <a:cxnLst/>
              <a:rect l="l" t="t" r="r" b="b"/>
              <a:pathLst>
                <a:path w="154940" h="15875">
                  <a:moveTo>
                    <a:pt x="7728" y="0"/>
                  </a:moveTo>
                  <a:lnTo>
                    <a:pt x="3459" y="0"/>
                  </a:lnTo>
                  <a:lnTo>
                    <a:pt x="0" y="3463"/>
                  </a:lnTo>
                  <a:lnTo>
                    <a:pt x="0" y="7732"/>
                  </a:lnTo>
                  <a:lnTo>
                    <a:pt x="0" y="11998"/>
                  </a:lnTo>
                  <a:lnTo>
                    <a:pt x="3459" y="15461"/>
                  </a:lnTo>
                  <a:lnTo>
                    <a:pt x="7728" y="15461"/>
                  </a:lnTo>
                  <a:lnTo>
                    <a:pt x="146858" y="15461"/>
                  </a:lnTo>
                  <a:lnTo>
                    <a:pt x="151124" y="15461"/>
                  </a:lnTo>
                  <a:lnTo>
                    <a:pt x="154587" y="11998"/>
                  </a:lnTo>
                  <a:lnTo>
                    <a:pt x="154587" y="7732"/>
                  </a:lnTo>
                  <a:lnTo>
                    <a:pt x="154587" y="3463"/>
                  </a:lnTo>
                  <a:lnTo>
                    <a:pt x="151124" y="0"/>
                  </a:lnTo>
                  <a:lnTo>
                    <a:pt x="146858" y="0"/>
                  </a:lnTo>
                  <a:lnTo>
                    <a:pt x="7728" y="0"/>
                  </a:lnTo>
                  <a:close/>
                </a:path>
              </a:pathLst>
            </a:custGeom>
            <a:ln w="3175">
              <a:solidFill>
                <a:srgbClr val="00AEE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" name="AutoShape 4" descr="Зачем ставить цели в жизни? Для чего человеку всегда нужна цель"/>
          <p:cNvSpPr>
            <a:spLocks noChangeAspect="1" noChangeArrowheads="1"/>
          </p:cNvSpPr>
          <p:nvPr/>
        </p:nvSpPr>
        <p:spPr bwMode="auto">
          <a:xfrm>
            <a:off x="155575" y="-144462"/>
            <a:ext cx="304800" cy="304801"/>
          </a:xfrm>
          <a:prstGeom prst="rect">
            <a:avLst/>
          </a:prstGeom>
          <a:noFill/>
        </p:spPr>
        <p:txBody>
          <a:bodyPr vert="horz" wrap="square" lIns="91429" tIns="45715" rIns="91429" bIns="45715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3560" name="AutoShape 8" descr="Зачем ставить цели в жизни? Для чего человеку всегда нужна цель"/>
          <p:cNvSpPr>
            <a:spLocks noChangeAspect="1" noChangeArrowheads="1"/>
          </p:cNvSpPr>
          <p:nvPr/>
        </p:nvSpPr>
        <p:spPr bwMode="auto">
          <a:xfrm>
            <a:off x="155575" y="-144462"/>
            <a:ext cx="304800" cy="304801"/>
          </a:xfrm>
          <a:prstGeom prst="rect">
            <a:avLst/>
          </a:prstGeom>
          <a:noFill/>
        </p:spPr>
        <p:txBody>
          <a:bodyPr vert="horz" wrap="square" lIns="91429" tIns="45715" rIns="91429" bIns="45715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3562" name="AutoShape 10" descr="Зачем ставить цели в жизни? Для чего человеку всегда нужна цель"/>
          <p:cNvSpPr>
            <a:spLocks noChangeAspect="1" noChangeArrowheads="1"/>
          </p:cNvSpPr>
          <p:nvPr/>
        </p:nvSpPr>
        <p:spPr bwMode="auto">
          <a:xfrm>
            <a:off x="155575" y="-144462"/>
            <a:ext cx="304800" cy="304801"/>
          </a:xfrm>
          <a:prstGeom prst="rect">
            <a:avLst/>
          </a:prstGeom>
          <a:noFill/>
        </p:spPr>
        <p:txBody>
          <a:bodyPr vert="horz" wrap="square" lIns="91429" tIns="45715" rIns="91429" bIns="45715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36866" name="Picture 2" descr="Просмотреть исходную картинку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82636" y="1979615"/>
            <a:ext cx="2058980" cy="1149350"/>
          </a:xfrm>
          <a:prstGeom prst="rect">
            <a:avLst/>
          </a:prstGeom>
          <a:noFill/>
        </p:spPr>
      </p:pic>
      <p:pic>
        <p:nvPicPr>
          <p:cNvPr id="36870" name="Picture 6" descr="http://t0.gstatic.com/images?q=tbn:ANd9GcTr5E5BhTbxIRPRlAd95l7w9JdO43ggnPlazQ0ohuWmivzL-DHrR5nQ32nrLos&amp;s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097214" y="1979615"/>
            <a:ext cx="1857388" cy="115252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02425"/>
            <a:ext cx="5668982" cy="369332"/>
          </a:xfrm>
        </p:spPr>
        <p:txBody>
          <a:bodyPr/>
          <a:lstStyle/>
          <a:p>
            <a:r>
              <a:rPr lang="ru-RU" dirty="0" smtClean="0"/>
              <a:t>  </a:t>
            </a:r>
            <a:r>
              <a:rPr lang="ru-RU" sz="2000" dirty="0" smtClean="0"/>
              <a:t>                 Безличные предложения</a:t>
            </a:r>
            <a:r>
              <a:rPr lang="ru-RU" sz="2400" dirty="0" smtClean="0"/>
              <a:t> </a:t>
            </a:r>
            <a:endParaRPr lang="ru-RU" dirty="0"/>
          </a:p>
        </p:txBody>
      </p:sp>
      <p:sp>
        <p:nvSpPr>
          <p:cNvPr id="5" name="object 5"/>
          <p:cNvSpPr/>
          <p:nvPr/>
        </p:nvSpPr>
        <p:spPr>
          <a:xfrm>
            <a:off x="882636" y="622293"/>
            <a:ext cx="4143404" cy="418401"/>
          </a:xfrm>
          <a:custGeom>
            <a:avLst/>
            <a:gdLst/>
            <a:ahLst/>
            <a:cxnLst/>
            <a:rect l="l" t="t" r="r" b="b"/>
            <a:pathLst>
              <a:path w="2613660" h="274319">
                <a:moveTo>
                  <a:pt x="2476501" y="0"/>
                </a:moveTo>
                <a:lnTo>
                  <a:pt x="137159" y="0"/>
                </a:lnTo>
                <a:lnTo>
                  <a:pt x="93927" y="7022"/>
                </a:lnTo>
                <a:lnTo>
                  <a:pt x="56290" y="26554"/>
                </a:lnTo>
                <a:lnTo>
                  <a:pt x="26554" y="56290"/>
                </a:lnTo>
                <a:lnTo>
                  <a:pt x="7022" y="93927"/>
                </a:lnTo>
                <a:lnTo>
                  <a:pt x="0" y="137159"/>
                </a:lnTo>
                <a:lnTo>
                  <a:pt x="7022" y="180392"/>
                </a:lnTo>
                <a:lnTo>
                  <a:pt x="26554" y="218029"/>
                </a:lnTo>
                <a:lnTo>
                  <a:pt x="56290" y="247765"/>
                </a:lnTo>
                <a:lnTo>
                  <a:pt x="93927" y="267297"/>
                </a:lnTo>
                <a:lnTo>
                  <a:pt x="137159" y="274319"/>
                </a:lnTo>
                <a:lnTo>
                  <a:pt x="2476501" y="274319"/>
                </a:lnTo>
                <a:lnTo>
                  <a:pt x="2519734" y="267297"/>
                </a:lnTo>
                <a:lnTo>
                  <a:pt x="2557370" y="247765"/>
                </a:lnTo>
                <a:lnTo>
                  <a:pt x="2587107" y="218029"/>
                </a:lnTo>
                <a:lnTo>
                  <a:pt x="2606638" y="180392"/>
                </a:lnTo>
                <a:lnTo>
                  <a:pt x="2613661" y="137159"/>
                </a:lnTo>
                <a:lnTo>
                  <a:pt x="2606638" y="93927"/>
                </a:lnTo>
                <a:lnTo>
                  <a:pt x="2587107" y="56290"/>
                </a:lnTo>
                <a:lnTo>
                  <a:pt x="2557370" y="26554"/>
                </a:lnTo>
                <a:lnTo>
                  <a:pt x="2519734" y="7022"/>
                </a:lnTo>
                <a:lnTo>
                  <a:pt x="2476501" y="0"/>
                </a:lnTo>
                <a:close/>
              </a:path>
            </a:pathLst>
          </a:custGeom>
          <a:solidFill>
            <a:srgbClr val="FF0000"/>
          </a:solidFill>
        </p:spPr>
        <p:txBody>
          <a:bodyPr wrap="square" lIns="0" tIns="0" rIns="0" bIns="0" rtlCol="0"/>
          <a:lstStyle/>
          <a:p>
            <a:r>
              <a:rPr lang="ru-RU" b="1" spc="-10" dirty="0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         </a:t>
            </a:r>
            <a:r>
              <a:rPr lang="ru-RU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односоставные предложения </a:t>
            </a:r>
            <a:endParaRPr sz="1600" dirty="0">
              <a:solidFill>
                <a:schemeClr val="bg1"/>
              </a:solidFill>
            </a:endParaRPr>
          </a:p>
        </p:txBody>
      </p:sp>
      <p:sp>
        <p:nvSpPr>
          <p:cNvPr id="6" name="object 8"/>
          <p:cNvSpPr/>
          <p:nvPr/>
        </p:nvSpPr>
        <p:spPr>
          <a:xfrm>
            <a:off x="596884" y="1765301"/>
            <a:ext cx="4714908" cy="571504"/>
          </a:xfrm>
          <a:custGeom>
            <a:avLst/>
            <a:gdLst/>
            <a:ahLst/>
            <a:cxnLst/>
            <a:rect l="l" t="t" r="r" b="b"/>
            <a:pathLst>
              <a:path w="4396740" h="510539">
                <a:moveTo>
                  <a:pt x="4141472" y="0"/>
                </a:moveTo>
                <a:lnTo>
                  <a:pt x="255268" y="0"/>
                </a:lnTo>
                <a:lnTo>
                  <a:pt x="209536" y="4131"/>
                </a:lnTo>
                <a:lnTo>
                  <a:pt x="166431" y="16037"/>
                </a:lnTo>
                <a:lnTo>
                  <a:pt x="126688" y="34980"/>
                </a:lnTo>
                <a:lnTo>
                  <a:pt x="91041" y="60227"/>
                </a:lnTo>
                <a:lnTo>
                  <a:pt x="60227" y="91041"/>
                </a:lnTo>
                <a:lnTo>
                  <a:pt x="34980" y="126688"/>
                </a:lnTo>
                <a:lnTo>
                  <a:pt x="16037" y="166431"/>
                </a:lnTo>
                <a:lnTo>
                  <a:pt x="4131" y="209536"/>
                </a:lnTo>
                <a:lnTo>
                  <a:pt x="0" y="255268"/>
                </a:lnTo>
                <a:lnTo>
                  <a:pt x="4131" y="301004"/>
                </a:lnTo>
                <a:lnTo>
                  <a:pt x="16037" y="344109"/>
                </a:lnTo>
                <a:lnTo>
                  <a:pt x="34980" y="383853"/>
                </a:lnTo>
                <a:lnTo>
                  <a:pt x="60227" y="419499"/>
                </a:lnTo>
                <a:lnTo>
                  <a:pt x="91041" y="450313"/>
                </a:lnTo>
                <a:lnTo>
                  <a:pt x="126688" y="475560"/>
                </a:lnTo>
                <a:lnTo>
                  <a:pt x="166431" y="494504"/>
                </a:lnTo>
                <a:lnTo>
                  <a:pt x="209536" y="506409"/>
                </a:lnTo>
                <a:lnTo>
                  <a:pt x="255268" y="510541"/>
                </a:lnTo>
                <a:lnTo>
                  <a:pt x="4141472" y="510541"/>
                </a:lnTo>
                <a:lnTo>
                  <a:pt x="4187204" y="506409"/>
                </a:lnTo>
                <a:lnTo>
                  <a:pt x="4230309" y="494504"/>
                </a:lnTo>
                <a:lnTo>
                  <a:pt x="4270053" y="475560"/>
                </a:lnTo>
                <a:lnTo>
                  <a:pt x="4305699" y="450313"/>
                </a:lnTo>
                <a:lnTo>
                  <a:pt x="4336513" y="419499"/>
                </a:lnTo>
                <a:lnTo>
                  <a:pt x="4361760" y="383853"/>
                </a:lnTo>
                <a:lnTo>
                  <a:pt x="4380704" y="344109"/>
                </a:lnTo>
                <a:lnTo>
                  <a:pt x="4392609" y="301004"/>
                </a:lnTo>
                <a:lnTo>
                  <a:pt x="4396741" y="255272"/>
                </a:lnTo>
                <a:lnTo>
                  <a:pt x="4392609" y="209536"/>
                </a:lnTo>
                <a:lnTo>
                  <a:pt x="4380704" y="166431"/>
                </a:lnTo>
                <a:lnTo>
                  <a:pt x="4361760" y="126688"/>
                </a:lnTo>
                <a:lnTo>
                  <a:pt x="4336513" y="91041"/>
                </a:lnTo>
                <a:lnTo>
                  <a:pt x="4305699" y="60227"/>
                </a:lnTo>
                <a:lnTo>
                  <a:pt x="4270053" y="34980"/>
                </a:lnTo>
                <a:lnTo>
                  <a:pt x="4230309" y="16037"/>
                </a:lnTo>
                <a:lnTo>
                  <a:pt x="4187204" y="4131"/>
                </a:lnTo>
                <a:lnTo>
                  <a:pt x="4141472" y="0"/>
                </a:lnTo>
                <a:close/>
              </a:path>
            </a:pathLst>
          </a:custGeom>
          <a:solidFill>
            <a:srgbClr val="008000"/>
          </a:solidFill>
        </p:spPr>
        <p:txBody>
          <a:bodyPr wrap="square" lIns="0" tIns="0" rIns="0" bIns="0" rtlCol="0"/>
          <a:lstStyle/>
          <a:p>
            <a:r>
              <a:rPr lang="ru-RU" sz="1600" dirty="0" smtClean="0"/>
              <a:t>            </a:t>
            </a:r>
            <a:r>
              <a:rPr lang="ru-RU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обозначает действие или состояние,      </a:t>
            </a:r>
          </a:p>
          <a:p>
            <a:r>
              <a:rPr lang="ru-RU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  совершающееся без действующего лица. </a:t>
            </a:r>
            <a:endParaRPr sz="1600" b="1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object 15"/>
          <p:cNvSpPr/>
          <p:nvPr/>
        </p:nvSpPr>
        <p:spPr>
          <a:xfrm>
            <a:off x="2740024" y="1550987"/>
            <a:ext cx="500066" cy="21431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5"/>
          <p:cNvSpPr/>
          <p:nvPr/>
        </p:nvSpPr>
        <p:spPr>
          <a:xfrm>
            <a:off x="2740024" y="979483"/>
            <a:ext cx="500066" cy="21431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>
              <a:ln>
                <a:solidFill>
                  <a:sysClr val="windowText" lastClr="000000"/>
                </a:solidFill>
              </a:ln>
              <a:solidFill>
                <a:srgbClr val="FF0000"/>
              </a:solidFill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1311264" y="1193797"/>
            <a:ext cx="3429024" cy="357190"/>
          </a:xfrm>
          <a:custGeom>
            <a:avLst/>
            <a:gdLst/>
            <a:ahLst/>
            <a:cxnLst/>
            <a:rect l="l" t="t" r="r" b="b"/>
            <a:pathLst>
              <a:path w="1245870" h="269239">
                <a:moveTo>
                  <a:pt x="1110960" y="0"/>
                </a:moveTo>
                <a:lnTo>
                  <a:pt x="134599" y="0"/>
                </a:lnTo>
                <a:lnTo>
                  <a:pt x="92173" y="6891"/>
                </a:lnTo>
                <a:lnTo>
                  <a:pt x="55239" y="26058"/>
                </a:lnTo>
                <a:lnTo>
                  <a:pt x="26058" y="55240"/>
                </a:lnTo>
                <a:lnTo>
                  <a:pt x="6891" y="92174"/>
                </a:lnTo>
                <a:lnTo>
                  <a:pt x="0" y="134600"/>
                </a:lnTo>
                <a:lnTo>
                  <a:pt x="6891" y="177034"/>
                </a:lnTo>
                <a:lnTo>
                  <a:pt x="26058" y="213968"/>
                </a:lnTo>
                <a:lnTo>
                  <a:pt x="55239" y="243149"/>
                </a:lnTo>
                <a:lnTo>
                  <a:pt x="92173" y="262316"/>
                </a:lnTo>
                <a:lnTo>
                  <a:pt x="134599" y="269208"/>
                </a:lnTo>
                <a:lnTo>
                  <a:pt x="1110960" y="269208"/>
                </a:lnTo>
                <a:lnTo>
                  <a:pt x="1153386" y="262316"/>
                </a:lnTo>
                <a:lnTo>
                  <a:pt x="1190320" y="243149"/>
                </a:lnTo>
                <a:lnTo>
                  <a:pt x="1219501" y="213968"/>
                </a:lnTo>
                <a:lnTo>
                  <a:pt x="1238668" y="177034"/>
                </a:lnTo>
                <a:lnTo>
                  <a:pt x="1245560" y="134608"/>
                </a:lnTo>
                <a:lnTo>
                  <a:pt x="1238668" y="92174"/>
                </a:lnTo>
                <a:lnTo>
                  <a:pt x="1219501" y="55240"/>
                </a:lnTo>
                <a:lnTo>
                  <a:pt x="1190320" y="26058"/>
                </a:lnTo>
                <a:lnTo>
                  <a:pt x="1153386" y="6891"/>
                </a:lnTo>
                <a:lnTo>
                  <a:pt x="1110960" y="0"/>
                </a:lnTo>
                <a:close/>
              </a:path>
            </a:pathLst>
          </a:custGeom>
          <a:solidFill>
            <a:srgbClr val="7030A0"/>
          </a:solidFill>
        </p:spPr>
        <p:txBody>
          <a:bodyPr wrap="square" lIns="0" tIns="0" rIns="0" bIns="0" rtlCol="0"/>
          <a:lstStyle/>
          <a:p>
            <a:pPr marL="800045" lvl="1" indent="-342900" algn="just">
              <a:lnSpc>
                <a:spcPct val="150000"/>
              </a:lnSpc>
              <a:spcBef>
                <a:spcPts val="100"/>
              </a:spcBef>
            </a:pPr>
            <a:r>
              <a:rPr lang="ru-RU" sz="1400" b="1" spc="-5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Главный член  – </a:t>
            </a:r>
            <a:r>
              <a:rPr lang="ru-RU" sz="1400" b="1" spc="-5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сказуемое</a:t>
            </a:r>
          </a:p>
          <a:p>
            <a:pPr lvl="1" algn="ctr">
              <a:lnSpc>
                <a:spcPts val="1370"/>
              </a:lnSpc>
              <a:spcBef>
                <a:spcPts val="100"/>
              </a:spcBef>
            </a:pPr>
            <a:r>
              <a:rPr lang="ru-RU" sz="1400" dirty="0" smtClean="0">
                <a:solidFill>
                  <a:srgbClr val="FFFF00"/>
                </a:solidFill>
              </a:rPr>
              <a:t> </a:t>
            </a:r>
            <a:r>
              <a:rPr lang="ru-RU" sz="1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pPr fontAlgn="base"/>
            <a:r>
              <a:rPr lang="ru-RU" sz="1400" b="1" dirty="0" smtClean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                   </a:t>
            </a:r>
            <a:endParaRPr sz="1400" b="1" i="1" dirty="0">
              <a:solidFill>
                <a:srgbClr val="00B0F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object 15"/>
          <p:cNvSpPr/>
          <p:nvPr/>
        </p:nvSpPr>
        <p:spPr>
          <a:xfrm>
            <a:off x="2740024" y="2336805"/>
            <a:ext cx="500066" cy="21431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8"/>
          <p:cNvSpPr/>
          <p:nvPr/>
        </p:nvSpPr>
        <p:spPr>
          <a:xfrm>
            <a:off x="811198" y="2551119"/>
            <a:ext cx="4429156" cy="571504"/>
          </a:xfrm>
          <a:custGeom>
            <a:avLst/>
            <a:gdLst/>
            <a:ahLst/>
            <a:cxnLst/>
            <a:rect l="l" t="t" r="r" b="b"/>
            <a:pathLst>
              <a:path w="4396740" h="510539">
                <a:moveTo>
                  <a:pt x="4141472" y="0"/>
                </a:moveTo>
                <a:lnTo>
                  <a:pt x="255268" y="0"/>
                </a:lnTo>
                <a:lnTo>
                  <a:pt x="209536" y="4131"/>
                </a:lnTo>
                <a:lnTo>
                  <a:pt x="166431" y="16037"/>
                </a:lnTo>
                <a:lnTo>
                  <a:pt x="126688" y="34980"/>
                </a:lnTo>
                <a:lnTo>
                  <a:pt x="91041" y="60227"/>
                </a:lnTo>
                <a:lnTo>
                  <a:pt x="60227" y="91041"/>
                </a:lnTo>
                <a:lnTo>
                  <a:pt x="34980" y="126688"/>
                </a:lnTo>
                <a:lnTo>
                  <a:pt x="16037" y="166431"/>
                </a:lnTo>
                <a:lnTo>
                  <a:pt x="4131" y="209536"/>
                </a:lnTo>
                <a:lnTo>
                  <a:pt x="0" y="255268"/>
                </a:lnTo>
                <a:lnTo>
                  <a:pt x="4131" y="301004"/>
                </a:lnTo>
                <a:lnTo>
                  <a:pt x="16037" y="344109"/>
                </a:lnTo>
                <a:lnTo>
                  <a:pt x="34980" y="383853"/>
                </a:lnTo>
                <a:lnTo>
                  <a:pt x="60227" y="419499"/>
                </a:lnTo>
                <a:lnTo>
                  <a:pt x="91041" y="450313"/>
                </a:lnTo>
                <a:lnTo>
                  <a:pt x="126688" y="475560"/>
                </a:lnTo>
                <a:lnTo>
                  <a:pt x="166431" y="494504"/>
                </a:lnTo>
                <a:lnTo>
                  <a:pt x="209536" y="506409"/>
                </a:lnTo>
                <a:lnTo>
                  <a:pt x="255268" y="510541"/>
                </a:lnTo>
                <a:lnTo>
                  <a:pt x="4141472" y="510541"/>
                </a:lnTo>
                <a:lnTo>
                  <a:pt x="4187204" y="506409"/>
                </a:lnTo>
                <a:lnTo>
                  <a:pt x="4230309" y="494504"/>
                </a:lnTo>
                <a:lnTo>
                  <a:pt x="4270053" y="475560"/>
                </a:lnTo>
                <a:lnTo>
                  <a:pt x="4305699" y="450313"/>
                </a:lnTo>
                <a:lnTo>
                  <a:pt x="4336513" y="419499"/>
                </a:lnTo>
                <a:lnTo>
                  <a:pt x="4361760" y="383853"/>
                </a:lnTo>
                <a:lnTo>
                  <a:pt x="4380704" y="344109"/>
                </a:lnTo>
                <a:lnTo>
                  <a:pt x="4392609" y="301004"/>
                </a:lnTo>
                <a:lnTo>
                  <a:pt x="4396741" y="255272"/>
                </a:lnTo>
                <a:lnTo>
                  <a:pt x="4392609" y="209536"/>
                </a:lnTo>
                <a:lnTo>
                  <a:pt x="4380704" y="166431"/>
                </a:lnTo>
                <a:lnTo>
                  <a:pt x="4361760" y="126688"/>
                </a:lnTo>
                <a:lnTo>
                  <a:pt x="4336513" y="91041"/>
                </a:lnTo>
                <a:lnTo>
                  <a:pt x="4305699" y="60227"/>
                </a:lnTo>
                <a:lnTo>
                  <a:pt x="4270053" y="34980"/>
                </a:lnTo>
                <a:lnTo>
                  <a:pt x="4230309" y="16037"/>
                </a:lnTo>
                <a:lnTo>
                  <a:pt x="4187204" y="4131"/>
                </a:lnTo>
                <a:lnTo>
                  <a:pt x="4141472" y="0"/>
                </a:lnTo>
                <a:close/>
              </a:path>
            </a:pathLst>
          </a:custGeom>
          <a:solidFill>
            <a:schemeClr val="accent2">
              <a:lumMod val="50000"/>
            </a:schemeClr>
          </a:solidFill>
        </p:spPr>
        <p:txBody>
          <a:bodyPr wrap="square" lIns="0" tIns="0" rIns="0" bIns="0" rtlCol="0"/>
          <a:lstStyle/>
          <a:p>
            <a:r>
              <a:rPr lang="ru-RU" sz="1600" dirty="0" smtClean="0"/>
              <a:t>                    </a:t>
            </a:r>
            <a:r>
              <a:rPr lang="ru-RU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Ночью дедушке не спится.</a:t>
            </a:r>
            <a:r>
              <a:rPr lang="ru-RU" sz="1600" i="1" dirty="0" smtClean="0"/>
              <a:t> </a:t>
            </a:r>
          </a:p>
          <a:p>
            <a:r>
              <a:rPr lang="ru-RU" sz="1600" i="1" dirty="0" smtClean="0"/>
              <a:t>              </a:t>
            </a:r>
            <a:r>
              <a:rPr lang="ru-RU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Людей неинтересных в мире нет. </a:t>
            </a:r>
            <a:endParaRPr sz="1600" b="1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3382966" y="2765433"/>
            <a:ext cx="1000132" cy="1588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>
            <a:off x="3382966" y="2836871"/>
            <a:ext cx="1000132" cy="1588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/>
        </p:nvCxnSpPr>
        <p:spPr>
          <a:xfrm>
            <a:off x="4454536" y="2979747"/>
            <a:ext cx="285752" cy="1588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/>
          <p:nvPr/>
        </p:nvCxnSpPr>
        <p:spPr>
          <a:xfrm>
            <a:off x="4464060" y="3203585"/>
            <a:ext cx="285752" cy="1588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/>
          <p:cNvCxnSpPr/>
          <p:nvPr/>
        </p:nvCxnSpPr>
        <p:spPr>
          <a:xfrm>
            <a:off x="4454536" y="3051185"/>
            <a:ext cx="285752" cy="1588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3" y="102425"/>
            <a:ext cx="5164295" cy="320372"/>
          </a:xfrm>
          <a:solidFill>
            <a:srgbClr val="0070C0"/>
          </a:solidFill>
        </p:spPr>
        <p:txBody>
          <a:bodyPr/>
          <a:lstStyle/>
          <a:p>
            <a:r>
              <a:rPr lang="ru-RU" dirty="0" smtClean="0"/>
              <a:t>               Внимание! Запомните!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8256" y="2408244"/>
            <a:ext cx="5597544" cy="553998"/>
          </a:xfrm>
        </p:spPr>
        <p:txBody>
          <a:bodyPr/>
          <a:lstStyle/>
          <a:p>
            <a:r>
              <a:rPr lang="ru-RU" sz="1800" i="0" dirty="0" smtClean="0">
                <a:solidFill>
                  <a:srgbClr val="0000FF"/>
                </a:solidFill>
              </a:rPr>
              <a:t>                 </a:t>
            </a:r>
            <a:r>
              <a:rPr lang="ru-RU" sz="1800" i="0" dirty="0" smtClean="0">
                <a:solidFill>
                  <a:srgbClr val="FF0000"/>
                </a:solidFill>
              </a:rPr>
              <a:t>Не спится </a:t>
            </a:r>
            <a:r>
              <a:rPr lang="ru-RU" sz="1800" i="0" dirty="0" smtClean="0">
                <a:solidFill>
                  <a:srgbClr val="0000FF"/>
                </a:solidFill>
              </a:rPr>
              <a:t>мне. Его </a:t>
            </a:r>
            <a:r>
              <a:rPr lang="ru-RU" sz="1800" i="0" dirty="0" smtClean="0">
                <a:solidFill>
                  <a:srgbClr val="FF0000"/>
                </a:solidFill>
              </a:rPr>
              <a:t>знобило. </a:t>
            </a:r>
          </a:p>
          <a:p>
            <a:r>
              <a:rPr lang="ru-RU" sz="1800" i="0" dirty="0" smtClean="0">
                <a:solidFill>
                  <a:srgbClr val="0000FF"/>
                </a:solidFill>
              </a:rPr>
              <a:t>     В лесу </a:t>
            </a:r>
            <a:r>
              <a:rPr lang="ru-RU" sz="1800" i="0" dirty="0" smtClean="0">
                <a:solidFill>
                  <a:srgbClr val="FF0000"/>
                </a:solidFill>
              </a:rPr>
              <a:t>дышится </a:t>
            </a:r>
            <a:r>
              <a:rPr lang="ru-RU" sz="1800" i="0" dirty="0" smtClean="0">
                <a:solidFill>
                  <a:srgbClr val="0000FF"/>
                </a:solidFill>
              </a:rPr>
              <a:t>легко. На душе </a:t>
            </a:r>
            <a:r>
              <a:rPr lang="ru-RU" sz="1800" i="0" dirty="0" smtClean="0">
                <a:solidFill>
                  <a:srgbClr val="FF0000"/>
                </a:solidFill>
              </a:rPr>
              <a:t>полегчало.</a:t>
            </a:r>
            <a:endParaRPr lang="ru-RU" sz="1600" i="0" dirty="0">
              <a:solidFill>
                <a:srgbClr val="FF0000"/>
              </a:solidFill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239695" y="622293"/>
          <a:ext cx="5286412" cy="1310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8641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143008">
                <a:tc>
                  <a:txBody>
                    <a:bodyPr/>
                    <a:lstStyle/>
                    <a:p>
                      <a:pPr fontAlgn="base"/>
                      <a:r>
                        <a:rPr lang="ru-RU" sz="2000" b="1" i="0" dirty="0" smtClean="0">
                          <a:solidFill>
                            <a:schemeClr val="lt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В односоставных безличных предложениях употребляются безличные глаголы, при которых </a:t>
                      </a:r>
                      <a:r>
                        <a:rPr lang="ru-RU" sz="2000" b="1" i="0" dirty="0" smtClean="0">
                          <a:solidFill>
                            <a:srgbClr val="FFFF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нет и не может быть подлежащего:</a:t>
                      </a:r>
                      <a:endParaRPr lang="ru-RU" sz="1800" b="1" dirty="0" smtClean="0">
                        <a:solidFill>
                          <a:schemeClr val="bg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>
                    <a:solidFill>
                      <a:srgbClr val="0000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6" name="Стрелка вниз 5"/>
          <p:cNvSpPr/>
          <p:nvPr/>
        </p:nvSpPr>
        <p:spPr>
          <a:xfrm>
            <a:off x="2525710" y="1908177"/>
            <a:ext cx="857256" cy="428628"/>
          </a:xfrm>
          <a:prstGeom prst="downArrow">
            <a:avLst>
              <a:gd name="adj1" fmla="val 50000"/>
              <a:gd name="adj2" fmla="val 52022"/>
            </a:avLst>
          </a:prstGeom>
          <a:solidFill>
            <a:srgbClr val="0000FF"/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9" tIns="45715" rIns="91429" bIns="45715"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02425"/>
            <a:ext cx="5668982" cy="323165"/>
          </a:xfrm>
        </p:spPr>
        <p:txBody>
          <a:bodyPr/>
          <a:lstStyle/>
          <a:p>
            <a:r>
              <a:rPr lang="ru-RU" dirty="0" smtClean="0"/>
              <a:t>   </a:t>
            </a:r>
            <a:r>
              <a:rPr lang="en-US" dirty="0" smtClean="0"/>
              <a:t>     </a:t>
            </a:r>
            <a:r>
              <a:rPr lang="ru-RU" dirty="0" smtClean="0"/>
              <a:t>Безличные глаголы (</a:t>
            </a:r>
            <a:r>
              <a:rPr lang="en-US" dirty="0" err="1" smtClean="0"/>
              <a:t>shaxssiz</a:t>
            </a:r>
            <a:r>
              <a:rPr lang="en-US" dirty="0" smtClean="0"/>
              <a:t> </a:t>
            </a:r>
            <a:r>
              <a:rPr lang="en-US" dirty="0" err="1" smtClean="0"/>
              <a:t>fe</a:t>
            </a:r>
            <a:r>
              <a:rPr lang="uz-Latn-UZ" dirty="0" smtClean="0"/>
              <a:t>’</a:t>
            </a:r>
            <a:r>
              <a:rPr lang="en-US" dirty="0" err="1" smtClean="0"/>
              <a:t>llar</a:t>
            </a:r>
            <a:r>
              <a:rPr lang="en-US" dirty="0" smtClean="0"/>
              <a:t>)</a:t>
            </a: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5" name="object 5"/>
          <p:cNvSpPr/>
          <p:nvPr/>
        </p:nvSpPr>
        <p:spPr>
          <a:xfrm>
            <a:off x="1096950" y="622294"/>
            <a:ext cx="3786214" cy="418400"/>
          </a:xfrm>
          <a:custGeom>
            <a:avLst/>
            <a:gdLst/>
            <a:ahLst/>
            <a:cxnLst/>
            <a:rect l="l" t="t" r="r" b="b"/>
            <a:pathLst>
              <a:path w="2613660" h="274319">
                <a:moveTo>
                  <a:pt x="2476501" y="0"/>
                </a:moveTo>
                <a:lnTo>
                  <a:pt x="137159" y="0"/>
                </a:lnTo>
                <a:lnTo>
                  <a:pt x="93927" y="7022"/>
                </a:lnTo>
                <a:lnTo>
                  <a:pt x="56290" y="26554"/>
                </a:lnTo>
                <a:lnTo>
                  <a:pt x="26554" y="56290"/>
                </a:lnTo>
                <a:lnTo>
                  <a:pt x="7022" y="93927"/>
                </a:lnTo>
                <a:lnTo>
                  <a:pt x="0" y="137159"/>
                </a:lnTo>
                <a:lnTo>
                  <a:pt x="7022" y="180392"/>
                </a:lnTo>
                <a:lnTo>
                  <a:pt x="26554" y="218029"/>
                </a:lnTo>
                <a:lnTo>
                  <a:pt x="56290" y="247765"/>
                </a:lnTo>
                <a:lnTo>
                  <a:pt x="93927" y="267297"/>
                </a:lnTo>
                <a:lnTo>
                  <a:pt x="137159" y="274319"/>
                </a:lnTo>
                <a:lnTo>
                  <a:pt x="2476501" y="274319"/>
                </a:lnTo>
                <a:lnTo>
                  <a:pt x="2519734" y="267297"/>
                </a:lnTo>
                <a:lnTo>
                  <a:pt x="2557370" y="247765"/>
                </a:lnTo>
                <a:lnTo>
                  <a:pt x="2587107" y="218029"/>
                </a:lnTo>
                <a:lnTo>
                  <a:pt x="2606638" y="180392"/>
                </a:lnTo>
                <a:lnTo>
                  <a:pt x="2613661" y="137159"/>
                </a:lnTo>
                <a:lnTo>
                  <a:pt x="2606638" y="93927"/>
                </a:lnTo>
                <a:lnTo>
                  <a:pt x="2587107" y="56290"/>
                </a:lnTo>
                <a:lnTo>
                  <a:pt x="2557370" y="26554"/>
                </a:lnTo>
                <a:lnTo>
                  <a:pt x="2519734" y="7022"/>
                </a:lnTo>
                <a:lnTo>
                  <a:pt x="2476501" y="0"/>
                </a:lnTo>
                <a:close/>
              </a:path>
            </a:pathLst>
          </a:custGeom>
          <a:solidFill>
            <a:srgbClr val="0000CC"/>
          </a:solidFill>
        </p:spPr>
        <p:txBody>
          <a:bodyPr wrap="square" lIns="0" tIns="0" rIns="0" bIns="0" rtlCol="0"/>
          <a:lstStyle/>
          <a:p>
            <a:r>
              <a:rPr lang="ru-RU" b="1" spc="-10" dirty="0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          </a:t>
            </a:r>
            <a:r>
              <a:rPr lang="ru-RU" sz="2000" b="1" spc="-1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Безличные глаголы </a:t>
            </a:r>
            <a:endParaRPr sz="2000" dirty="0">
              <a:solidFill>
                <a:schemeClr val="bg1"/>
              </a:solidFill>
            </a:endParaRPr>
          </a:p>
        </p:txBody>
      </p:sp>
      <p:sp>
        <p:nvSpPr>
          <p:cNvPr id="6" name="object 8"/>
          <p:cNvSpPr/>
          <p:nvPr/>
        </p:nvSpPr>
        <p:spPr>
          <a:xfrm>
            <a:off x="311132" y="1193797"/>
            <a:ext cx="5286412" cy="1857388"/>
          </a:xfrm>
          <a:custGeom>
            <a:avLst/>
            <a:gdLst/>
            <a:ahLst/>
            <a:cxnLst/>
            <a:rect l="l" t="t" r="r" b="b"/>
            <a:pathLst>
              <a:path w="4396740" h="510539">
                <a:moveTo>
                  <a:pt x="4141472" y="0"/>
                </a:moveTo>
                <a:lnTo>
                  <a:pt x="255268" y="0"/>
                </a:lnTo>
                <a:lnTo>
                  <a:pt x="209536" y="4131"/>
                </a:lnTo>
                <a:lnTo>
                  <a:pt x="166431" y="16037"/>
                </a:lnTo>
                <a:lnTo>
                  <a:pt x="126688" y="34980"/>
                </a:lnTo>
                <a:lnTo>
                  <a:pt x="91041" y="60227"/>
                </a:lnTo>
                <a:lnTo>
                  <a:pt x="60227" y="91041"/>
                </a:lnTo>
                <a:lnTo>
                  <a:pt x="34980" y="126688"/>
                </a:lnTo>
                <a:lnTo>
                  <a:pt x="16037" y="166431"/>
                </a:lnTo>
                <a:lnTo>
                  <a:pt x="4131" y="209536"/>
                </a:lnTo>
                <a:lnTo>
                  <a:pt x="0" y="255268"/>
                </a:lnTo>
                <a:lnTo>
                  <a:pt x="4131" y="301004"/>
                </a:lnTo>
                <a:lnTo>
                  <a:pt x="16037" y="344109"/>
                </a:lnTo>
                <a:lnTo>
                  <a:pt x="34980" y="383853"/>
                </a:lnTo>
                <a:lnTo>
                  <a:pt x="60227" y="419499"/>
                </a:lnTo>
                <a:lnTo>
                  <a:pt x="91041" y="450313"/>
                </a:lnTo>
                <a:lnTo>
                  <a:pt x="126688" y="475560"/>
                </a:lnTo>
                <a:lnTo>
                  <a:pt x="166431" y="494504"/>
                </a:lnTo>
                <a:lnTo>
                  <a:pt x="209536" y="506409"/>
                </a:lnTo>
                <a:lnTo>
                  <a:pt x="255268" y="510541"/>
                </a:lnTo>
                <a:lnTo>
                  <a:pt x="4141472" y="510541"/>
                </a:lnTo>
                <a:lnTo>
                  <a:pt x="4187204" y="506409"/>
                </a:lnTo>
                <a:lnTo>
                  <a:pt x="4230309" y="494504"/>
                </a:lnTo>
                <a:lnTo>
                  <a:pt x="4270053" y="475560"/>
                </a:lnTo>
                <a:lnTo>
                  <a:pt x="4305699" y="450313"/>
                </a:lnTo>
                <a:lnTo>
                  <a:pt x="4336513" y="419499"/>
                </a:lnTo>
                <a:lnTo>
                  <a:pt x="4361760" y="383853"/>
                </a:lnTo>
                <a:lnTo>
                  <a:pt x="4380704" y="344109"/>
                </a:lnTo>
                <a:lnTo>
                  <a:pt x="4392609" y="301004"/>
                </a:lnTo>
                <a:lnTo>
                  <a:pt x="4396741" y="255272"/>
                </a:lnTo>
                <a:lnTo>
                  <a:pt x="4392609" y="209536"/>
                </a:lnTo>
                <a:lnTo>
                  <a:pt x="4380704" y="166431"/>
                </a:lnTo>
                <a:lnTo>
                  <a:pt x="4361760" y="126688"/>
                </a:lnTo>
                <a:lnTo>
                  <a:pt x="4336513" y="91041"/>
                </a:lnTo>
                <a:lnTo>
                  <a:pt x="4305699" y="60227"/>
                </a:lnTo>
                <a:lnTo>
                  <a:pt x="4270053" y="34980"/>
                </a:lnTo>
                <a:lnTo>
                  <a:pt x="4230309" y="16037"/>
                </a:lnTo>
                <a:lnTo>
                  <a:pt x="4187204" y="4131"/>
                </a:lnTo>
                <a:lnTo>
                  <a:pt x="4141472" y="0"/>
                </a:lnTo>
                <a:close/>
              </a:path>
            </a:pathLst>
          </a:custGeom>
          <a:solidFill>
            <a:srgbClr val="008000"/>
          </a:solidFill>
        </p:spPr>
        <p:txBody>
          <a:bodyPr wrap="square" lIns="0" tIns="0" rIns="0" bIns="0" rtlCol="0"/>
          <a:lstStyle/>
          <a:p>
            <a:r>
              <a:rPr lang="ru-RU" dirty="0" smtClean="0"/>
              <a:t>                        </a:t>
            </a:r>
            <a:r>
              <a:rPr lang="ru-RU" sz="20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Обозначают процессы,   </a:t>
            </a:r>
          </a:p>
          <a:p>
            <a:r>
              <a:rPr lang="ru-RU" sz="20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    совершающиеся без субъектов      </a:t>
            </a:r>
          </a:p>
          <a:p>
            <a:r>
              <a:rPr lang="ru-RU" sz="20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  (деятелей). Безличные глаголы   </a:t>
            </a:r>
          </a:p>
          <a:p>
            <a:r>
              <a:rPr lang="ru-RU" sz="20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  могут обозначать различные   </a:t>
            </a:r>
          </a:p>
          <a:p>
            <a:r>
              <a:rPr lang="ru-RU" sz="20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  неконтролируемые самопроизвольные  </a:t>
            </a:r>
          </a:p>
          <a:p>
            <a:r>
              <a:rPr lang="ru-RU" sz="20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                 действия и состояния.   </a:t>
            </a:r>
            <a:endParaRPr sz="2000" b="1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object 15"/>
          <p:cNvSpPr/>
          <p:nvPr/>
        </p:nvSpPr>
        <p:spPr>
          <a:xfrm>
            <a:off x="2740024" y="979483"/>
            <a:ext cx="642942" cy="28575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>
              <a:ln>
                <a:solidFill>
                  <a:sysClr val="windowText" lastClr="000000"/>
                </a:solidFill>
              </a:ln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AutoShape 4" descr="Tashkent State University of the Uzbek language and literature"/>
          <p:cNvSpPr>
            <a:spLocks noChangeAspect="1" noChangeArrowheads="1"/>
          </p:cNvSpPr>
          <p:nvPr/>
        </p:nvSpPr>
        <p:spPr bwMode="auto">
          <a:xfrm>
            <a:off x="2693051" y="1322880"/>
            <a:ext cx="928153" cy="9286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57655" tIns="28827" rIns="57655" bIns="28827" numCol="1" anchor="t" anchorCtr="0" compatLnSpc="1">
            <a:prstTxWarp prst="textNoShape">
              <a:avLst/>
            </a:prstTxWarp>
          </a:bodyPr>
          <a:lstStyle/>
          <a:p>
            <a:pPr defTabSz="216207">
              <a:defRPr/>
            </a:pPr>
            <a:endParaRPr lang="ru-RU" sz="900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8" name="Капля 7"/>
          <p:cNvSpPr/>
          <p:nvPr/>
        </p:nvSpPr>
        <p:spPr>
          <a:xfrm>
            <a:off x="96818" y="765169"/>
            <a:ext cx="1785950" cy="1857388"/>
          </a:xfrm>
          <a:prstGeom prst="teardrop">
            <a:avLst/>
          </a:prstGeom>
          <a:solidFill>
            <a:srgbClr val="FFCCFF"/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7655" tIns="28827" rIns="57655" bIns="28827" rtlCol="0" anchor="ctr"/>
          <a:lstStyle/>
          <a:p>
            <a:pPr algn="ctr"/>
            <a:r>
              <a:rPr lang="ru-RU" sz="1400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Безличные </a:t>
            </a:r>
            <a:endParaRPr lang="en-US" sz="1400" b="1" dirty="0" smtClean="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ru-RU" sz="1400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глаголы обозначают:</a:t>
            </a:r>
          </a:p>
          <a:p>
            <a:pPr algn="ctr"/>
            <a:endParaRPr lang="ru-RU" sz="1200" b="1" dirty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2025643" y="550855"/>
            <a:ext cx="3571901" cy="500066"/>
          </a:xfrm>
          <a:prstGeom prst="roundRect">
            <a:avLst/>
          </a:prstGeom>
          <a:solidFill>
            <a:srgbClr val="99FF99"/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7655" tIns="28827" rIns="57655" bIns="28827" rtlCol="0" anchor="ctr"/>
          <a:lstStyle/>
          <a:p>
            <a:pPr lvl="0" algn="ctr"/>
            <a:endParaRPr lang="ru-RU" sz="1200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lvl="0" algn="ctr"/>
            <a:r>
              <a:rPr lang="ru-RU" sz="1400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явления природы: </a:t>
            </a:r>
            <a:r>
              <a:rPr lang="ru-RU" sz="1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светает, холодает, </a:t>
            </a:r>
          </a:p>
          <a:p>
            <a:pPr lvl="0" algn="ctr"/>
            <a:r>
              <a:rPr lang="ru-RU" sz="1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смеркается, вьюжит.</a:t>
            </a:r>
          </a:p>
          <a:p>
            <a:pPr algn="ctr"/>
            <a:r>
              <a:rPr lang="ru-RU" sz="1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;</a:t>
            </a:r>
            <a:r>
              <a:rPr lang="en-US" sz="1200" b="1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endParaRPr lang="ru-RU" sz="1200" b="1" dirty="0">
              <a:solidFill>
                <a:schemeClr val="accent3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2025644" y="1122359"/>
            <a:ext cx="3571900" cy="714380"/>
          </a:xfrm>
          <a:prstGeom prst="roundRect">
            <a:avLst/>
          </a:prstGeom>
          <a:solidFill>
            <a:srgbClr val="00B050"/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7655" tIns="28827" rIns="57655" bIns="28827" rtlCol="0" anchor="ctr"/>
          <a:lstStyle/>
          <a:p>
            <a:pPr lvl="0" algn="ctr"/>
            <a:endParaRPr lang="ru-RU" sz="1400" b="1" dirty="0" smtClean="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  <a:p>
            <a:pPr lvl="0" algn="ctr"/>
            <a:r>
              <a:rPr lang="ru-RU" sz="1400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физические или психические состояния живых существ:</a:t>
            </a:r>
            <a:r>
              <a:rPr lang="ru-RU" sz="1400" dirty="0" smtClean="0">
                <a:solidFill>
                  <a:srgbClr val="FF0000"/>
                </a:solidFill>
              </a:rPr>
              <a:t> </a:t>
            </a:r>
            <a:r>
              <a:rPr lang="ru-RU" sz="1400" b="1" dirty="0" smtClean="0">
                <a:solidFill>
                  <a:srgbClr val="FF0000"/>
                </a:solidFill>
              </a:rPr>
              <a:t>першит</a:t>
            </a:r>
            <a:r>
              <a:rPr lang="ru-RU" sz="1400" dirty="0" smtClean="0">
                <a:solidFill>
                  <a:srgbClr val="FF0000"/>
                </a:solidFill>
              </a:rPr>
              <a:t>, </a:t>
            </a:r>
          </a:p>
          <a:p>
            <a:pPr lvl="0" algn="ctr"/>
            <a:r>
              <a:rPr lang="ru-RU" sz="1400" b="1" dirty="0" smtClean="0">
                <a:solidFill>
                  <a:srgbClr val="FF0000"/>
                </a:solidFill>
              </a:rPr>
              <a:t>лихорадит</a:t>
            </a:r>
            <a:r>
              <a:rPr lang="ru-RU" sz="1400" dirty="0" smtClean="0">
                <a:solidFill>
                  <a:srgbClr val="FF0000"/>
                </a:solidFill>
              </a:rPr>
              <a:t>, </a:t>
            </a:r>
            <a:r>
              <a:rPr lang="ru-RU" sz="1400" b="1" dirty="0" smtClean="0">
                <a:solidFill>
                  <a:srgbClr val="FF0000"/>
                </a:solidFill>
              </a:rPr>
              <a:t>взгрустнулось</a:t>
            </a:r>
            <a:r>
              <a:rPr lang="ru-RU" sz="1400" dirty="0" smtClean="0">
                <a:solidFill>
                  <a:srgbClr val="FF0000"/>
                </a:solidFill>
              </a:rPr>
              <a:t>.</a:t>
            </a:r>
          </a:p>
          <a:p>
            <a:pPr algn="ctr"/>
            <a:endParaRPr lang="ru-RU" sz="12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2025644" y="1908177"/>
            <a:ext cx="3571900" cy="642942"/>
          </a:xfrm>
          <a:prstGeom prst="roundRect">
            <a:avLst/>
          </a:prstGeom>
          <a:solidFill>
            <a:srgbClr val="FFFF99"/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7655" tIns="28827" rIns="57655" bIns="28827" rtlCol="0" anchor="ctr"/>
          <a:lstStyle/>
          <a:p>
            <a:pPr lvl="0" algn="ctr"/>
            <a:endParaRPr lang="ru-RU" sz="1200" b="1" dirty="0" smtClean="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  <a:p>
            <a:pPr lvl="0" algn="ctr"/>
            <a:r>
              <a:rPr lang="ru-RU" sz="1400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долженствование или желательность: </a:t>
            </a:r>
          </a:p>
          <a:p>
            <a:pPr lvl="0" algn="ctr"/>
            <a:r>
              <a:rPr lang="ru-RU" sz="1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следует, подобает, надлежит.</a:t>
            </a:r>
          </a:p>
          <a:p>
            <a:pPr algn="ctr"/>
            <a:endParaRPr lang="ru-RU" sz="1200" b="1" dirty="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2025644" y="2622557"/>
            <a:ext cx="3571900" cy="500066"/>
          </a:xfrm>
          <a:prstGeom prst="roundRect">
            <a:avLst/>
          </a:prstGeom>
          <a:solidFill>
            <a:srgbClr val="00B0F0"/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7655" tIns="28827" rIns="57655" bIns="28827" rtlCol="0" anchor="ctr"/>
          <a:lstStyle/>
          <a:p>
            <a:pPr lvl="0" algn="ctr"/>
            <a:endParaRPr lang="ru-RU" sz="1400" b="1" dirty="0" smtClean="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  <a:p>
            <a:pPr lvl="0" algn="ctr"/>
            <a:r>
              <a:rPr lang="ru-RU" sz="1400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наличие или отсутствие чего-либо: </a:t>
            </a:r>
            <a:r>
              <a:rPr lang="ru-RU" sz="1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хватает, недостает.</a:t>
            </a:r>
          </a:p>
          <a:p>
            <a:pPr algn="ctr"/>
            <a:endParaRPr lang="ru-RU" sz="1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Заголовок 12"/>
          <p:cNvSpPr>
            <a:spLocks noGrp="1"/>
          </p:cNvSpPr>
          <p:nvPr>
            <p:ph type="ctrTitle"/>
          </p:nvPr>
        </p:nvSpPr>
        <p:spPr>
          <a:xfrm>
            <a:off x="432435" y="122228"/>
            <a:ext cx="4900930" cy="315471"/>
          </a:xfrm>
        </p:spPr>
        <p:txBody>
          <a:bodyPr/>
          <a:lstStyle/>
          <a:p>
            <a:r>
              <a:rPr lang="ru-RU" dirty="0" smtClean="0"/>
              <a:t>      Значение безличных глаголов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07065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14:prism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818" y="122227"/>
            <a:ext cx="5668982" cy="276999"/>
          </a:xfrm>
        </p:spPr>
        <p:txBody>
          <a:bodyPr/>
          <a:lstStyle/>
          <a:p>
            <a:r>
              <a:rPr lang="ru-RU" sz="1800" dirty="0" smtClean="0"/>
              <a:t>     Виды безличных глаголов по образованию: </a:t>
            </a:r>
            <a:endParaRPr lang="ru-RU" sz="2000" dirty="0"/>
          </a:p>
        </p:txBody>
      </p:sp>
      <p:sp>
        <p:nvSpPr>
          <p:cNvPr id="4" name="AutoShape 7"/>
          <p:cNvSpPr>
            <a:spLocks noChangeArrowheads="1"/>
          </p:cNvSpPr>
          <p:nvPr/>
        </p:nvSpPr>
        <p:spPr bwMode="auto">
          <a:xfrm>
            <a:off x="168256" y="1265235"/>
            <a:ext cx="1714512" cy="1857388"/>
          </a:xfrm>
          <a:prstGeom prst="flowChartAlternateProcess">
            <a:avLst/>
          </a:prstGeom>
          <a:solidFill>
            <a:schemeClr val="accent3">
              <a:lumMod val="60000"/>
              <a:lumOff val="40000"/>
            </a:schemeClr>
          </a:solidFill>
          <a:ln>
            <a:headEnd/>
            <a:tailEnd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altLang="ru-RU" sz="14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cs typeface="Arial" charset="0"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ru-RU" altLang="ru-RU" sz="1400" kern="0" dirty="0" smtClean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altLang="ru-RU" sz="1400" b="0" i="0" u="none" strike="noStrike" kern="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charset="0"/>
              <a:cs typeface="Arial" charset="0"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altLang="ru-RU" sz="1400" b="0" i="0" u="none" strike="noStrike" kern="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charset="0"/>
              <a:cs typeface="Arial" charset="0"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ru-RU" altLang="ru-RU" sz="1400" b="1" kern="0" dirty="0" smtClean="0">
              <a:solidFill>
                <a:srgbClr val="0070C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ru-RU" altLang="ru-RU" sz="1400" b="1" kern="0" dirty="0" smtClean="0">
              <a:solidFill>
                <a:srgbClr val="0070C0"/>
              </a:solidFill>
            </a:endParaRPr>
          </a:p>
          <a:p>
            <a:pPr lvl="0"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600" b="1" dirty="0" smtClean="0">
                <a:solidFill>
                  <a:srgbClr val="FF0000"/>
                </a:solidFill>
              </a:rPr>
              <a:t>собственно –</a:t>
            </a:r>
          </a:p>
          <a:p>
            <a:pPr lvl="0"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600" b="1" dirty="0" smtClean="0">
                <a:solidFill>
                  <a:srgbClr val="FF0000"/>
                </a:solidFill>
              </a:rPr>
              <a:t>безличные: </a:t>
            </a:r>
          </a:p>
          <a:p>
            <a:pPr lvl="0"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600" b="1" dirty="0" smtClean="0">
                <a:solidFill>
                  <a:srgbClr val="0000CC"/>
                </a:solidFill>
              </a:rPr>
              <a:t>вечереет, </a:t>
            </a:r>
          </a:p>
          <a:p>
            <a:pPr lvl="0"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600" b="1" dirty="0" smtClean="0">
                <a:solidFill>
                  <a:srgbClr val="0000CC"/>
                </a:solidFill>
              </a:rPr>
              <a:t>смеркается.</a:t>
            </a: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600" b="1" dirty="0" smtClean="0">
                <a:solidFill>
                  <a:srgbClr val="FF0000"/>
                </a:solidFill>
              </a:rPr>
              <a:t> </a:t>
            </a:r>
            <a:endParaRPr lang="ru-RU" sz="1600" b="1" dirty="0" smtClean="0">
              <a:solidFill>
                <a:srgbClr val="7030A0"/>
              </a:solidFill>
            </a:endParaRPr>
          </a:p>
          <a:p>
            <a:pPr lvl="0"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ru-RU" altLang="ru-RU" sz="1400" b="1" kern="0" dirty="0" smtClean="0">
              <a:solidFill>
                <a:srgbClr val="000000"/>
              </a:solidFill>
            </a:endParaRPr>
          </a:p>
          <a:p>
            <a:pPr lvl="0"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ru-RU" altLang="ru-RU" sz="1400" b="1" kern="0" dirty="0" smtClean="0">
              <a:solidFill>
                <a:srgbClr val="0070C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ru-RU" altLang="ru-RU" sz="1400" kern="0" dirty="0" smtClean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altLang="ru-RU" sz="14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cs typeface="Arial" charset="0"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altLang="ru-RU" sz="20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cs typeface="Arial" charset="0"/>
              </a:rPr>
              <a:t> 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altLang="ru-RU" sz="20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cs typeface="Arial" charset="0"/>
            </a:endParaRPr>
          </a:p>
        </p:txBody>
      </p:sp>
      <p:sp>
        <p:nvSpPr>
          <p:cNvPr id="5" name="AutoShape 7"/>
          <p:cNvSpPr>
            <a:spLocks noChangeArrowheads="1"/>
          </p:cNvSpPr>
          <p:nvPr/>
        </p:nvSpPr>
        <p:spPr bwMode="auto">
          <a:xfrm>
            <a:off x="3811594" y="1272575"/>
            <a:ext cx="1785950" cy="1850048"/>
          </a:xfrm>
          <a:prstGeom prst="flowChartAlternateProcess">
            <a:avLst/>
          </a:prstGeom>
          <a:solidFill>
            <a:schemeClr val="accent3">
              <a:lumMod val="60000"/>
              <a:lumOff val="40000"/>
            </a:schemeClr>
          </a:solidFill>
          <a:ln>
            <a:headEnd/>
            <a:tailEnd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ru-RU" altLang="ru-RU" sz="1400" b="1" kern="0" dirty="0" smtClean="0">
              <a:solidFill>
                <a:srgbClr val="0070C0"/>
              </a:solidFill>
            </a:endParaRPr>
          </a:p>
          <a:p>
            <a:pPr lvl="0"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400" b="1" dirty="0" smtClean="0">
                <a:solidFill>
                  <a:srgbClr val="FF0000"/>
                </a:solidFill>
              </a:rPr>
              <a:t>Личные глаголы</a:t>
            </a:r>
          </a:p>
          <a:p>
            <a:pPr lvl="0"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400" b="1" dirty="0" smtClean="0">
                <a:solidFill>
                  <a:srgbClr val="FF0000"/>
                </a:solidFill>
              </a:rPr>
              <a:t> в безличном </a:t>
            </a:r>
          </a:p>
          <a:p>
            <a:pPr lvl="0"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400" b="1" dirty="0" smtClean="0">
                <a:solidFill>
                  <a:srgbClr val="FF0000"/>
                </a:solidFill>
              </a:rPr>
              <a:t>значении: </a:t>
            </a:r>
          </a:p>
          <a:p>
            <a:pPr lvl="0"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400" b="1" dirty="0" smtClean="0">
                <a:solidFill>
                  <a:srgbClr val="0000CC"/>
                </a:solidFill>
              </a:rPr>
              <a:t>от окна </a:t>
            </a:r>
          </a:p>
          <a:p>
            <a:pPr lvl="0"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400" b="1" dirty="0" smtClean="0">
                <a:solidFill>
                  <a:srgbClr val="0000CC"/>
                </a:solidFill>
              </a:rPr>
              <a:t>дует </a:t>
            </a:r>
          </a:p>
          <a:p>
            <a:pPr lvl="0"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400" b="1" dirty="0" smtClean="0">
                <a:solidFill>
                  <a:srgbClr val="0000CC"/>
                </a:solidFill>
              </a:rPr>
              <a:t>(ср.: ветер дует);</a:t>
            </a:r>
          </a:p>
          <a:p>
            <a:pPr lvl="0"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400" b="1" dirty="0" smtClean="0">
                <a:solidFill>
                  <a:srgbClr val="0000CC"/>
                </a:solidFill>
              </a:rPr>
              <a:t> в ушах шумит </a:t>
            </a:r>
          </a:p>
          <a:p>
            <a:pPr lvl="0"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400" b="1" dirty="0" smtClean="0">
                <a:solidFill>
                  <a:srgbClr val="0000CC"/>
                </a:solidFill>
              </a:rPr>
              <a:t>(ср.: лес шумит).</a:t>
            </a: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kumimoji="0" lang="ru-RU" altLang="ru-RU" sz="1200" b="0" i="0" u="none" strike="noStrike" kern="0" cap="none" spc="0" normalizeH="0" baseline="0" noProof="0" dirty="0" smtClean="0">
              <a:ln>
                <a:noFill/>
              </a:ln>
              <a:solidFill>
                <a:srgbClr val="0000CC"/>
              </a:solidFill>
              <a:effectLst/>
              <a:uLnTx/>
              <a:uFillTx/>
              <a:latin typeface="Arial" charset="0"/>
              <a:cs typeface="Arial" charset="0"/>
            </a:endParaRPr>
          </a:p>
        </p:txBody>
      </p:sp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31925" y="618079"/>
            <a:ext cx="1527922" cy="6429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8256" y="622293"/>
            <a:ext cx="1527922" cy="6429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" name="AutoShape 7"/>
          <p:cNvSpPr>
            <a:spLocks noChangeArrowheads="1"/>
          </p:cNvSpPr>
          <p:nvPr/>
        </p:nvSpPr>
        <p:spPr bwMode="auto">
          <a:xfrm>
            <a:off x="1954206" y="1265235"/>
            <a:ext cx="1785950" cy="1857388"/>
          </a:xfrm>
          <a:prstGeom prst="flowChartAlternateProcess">
            <a:avLst/>
          </a:prstGeom>
          <a:solidFill>
            <a:schemeClr val="accent3">
              <a:lumMod val="60000"/>
              <a:lumOff val="40000"/>
            </a:schemeClr>
          </a:solidFill>
          <a:ln>
            <a:headEnd/>
            <a:tailEnd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altLang="ru-RU" sz="14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cs typeface="Arial" charset="0"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ru-RU" altLang="ru-RU" sz="1400" kern="0" dirty="0" smtClean="0">
              <a:solidFill>
                <a:srgbClr val="000000"/>
              </a:solidFill>
            </a:endParaRPr>
          </a:p>
          <a:p>
            <a:pPr lvl="0"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400" b="1" dirty="0" smtClean="0">
                <a:solidFill>
                  <a:srgbClr val="FF0000"/>
                </a:solidFill>
              </a:rPr>
              <a:t>безличные,</a:t>
            </a:r>
          </a:p>
          <a:p>
            <a:pPr lvl="0"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400" b="1" dirty="0" smtClean="0">
                <a:solidFill>
                  <a:srgbClr val="0000CC"/>
                </a:solidFill>
              </a:rPr>
              <a:t> </a:t>
            </a:r>
            <a:r>
              <a:rPr lang="ru-RU" sz="1400" b="1" dirty="0" smtClean="0">
                <a:solidFill>
                  <a:srgbClr val="FF0000"/>
                </a:solidFill>
              </a:rPr>
              <a:t>образованные </a:t>
            </a:r>
          </a:p>
          <a:p>
            <a:pPr lvl="0"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400" b="1" dirty="0" smtClean="0">
                <a:solidFill>
                  <a:srgbClr val="FF0000"/>
                </a:solidFill>
              </a:rPr>
              <a:t>от личных с</a:t>
            </a:r>
          </a:p>
          <a:p>
            <a:pPr lvl="0"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400" b="1" dirty="0" smtClean="0">
                <a:solidFill>
                  <a:srgbClr val="FF0000"/>
                </a:solidFill>
              </a:rPr>
              <a:t> помощью </a:t>
            </a:r>
          </a:p>
          <a:p>
            <a:pPr lvl="0"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400" b="1" dirty="0" smtClean="0">
                <a:solidFill>
                  <a:srgbClr val="FF0000"/>
                </a:solidFill>
              </a:rPr>
              <a:t>постфикса </a:t>
            </a:r>
            <a:r>
              <a:rPr lang="ru-RU" sz="1400" b="1" dirty="0" smtClean="0">
                <a:solidFill>
                  <a:srgbClr val="0000CC"/>
                </a:solidFill>
              </a:rPr>
              <a:t>–</a:t>
            </a:r>
            <a:r>
              <a:rPr lang="ru-RU" sz="1400" b="1" dirty="0" err="1" smtClean="0">
                <a:solidFill>
                  <a:srgbClr val="0000CC"/>
                </a:solidFill>
              </a:rPr>
              <a:t>ся</a:t>
            </a:r>
            <a:r>
              <a:rPr lang="ru-RU" sz="1400" b="1" dirty="0" smtClean="0">
                <a:solidFill>
                  <a:srgbClr val="0000CC"/>
                </a:solidFill>
              </a:rPr>
              <a:t>:</a:t>
            </a:r>
          </a:p>
          <a:p>
            <a:pPr lvl="0"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400" b="1" dirty="0" smtClean="0">
                <a:solidFill>
                  <a:srgbClr val="0000CC"/>
                </a:solidFill>
              </a:rPr>
              <a:t> хочется,</a:t>
            </a:r>
          </a:p>
          <a:p>
            <a:pPr lvl="0"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400" b="1" dirty="0" smtClean="0">
                <a:solidFill>
                  <a:srgbClr val="0000CC"/>
                </a:solidFill>
              </a:rPr>
              <a:t> думается,</a:t>
            </a:r>
          </a:p>
          <a:p>
            <a:pPr lvl="0"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400" b="1" dirty="0" smtClean="0">
                <a:solidFill>
                  <a:srgbClr val="0000CC"/>
                </a:solidFill>
              </a:rPr>
              <a:t> не сидится.</a:t>
            </a: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400" b="1" dirty="0" smtClean="0">
                <a:solidFill>
                  <a:srgbClr val="FF0000"/>
                </a:solidFill>
              </a:rPr>
              <a:t> </a:t>
            </a:r>
            <a:endParaRPr kumimoji="0" lang="ru-RU" altLang="ru-RU" sz="20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cs typeface="Arial" charset="0"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altLang="ru-RU" sz="20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cs typeface="Arial" charset="0"/>
            </a:endParaRPr>
          </a:p>
        </p:txBody>
      </p:sp>
      <p:pic>
        <p:nvPicPr>
          <p:cNvPr id="11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54206" y="622293"/>
            <a:ext cx="1527922" cy="6429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10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02424"/>
            <a:ext cx="5765800" cy="553998"/>
          </a:xfrm>
        </p:spPr>
        <p:txBody>
          <a:bodyPr/>
          <a:lstStyle/>
          <a:p>
            <a:r>
              <a:rPr lang="ru-RU" sz="1800" dirty="0" smtClean="0"/>
              <a:t>     </a:t>
            </a:r>
            <a:r>
              <a:rPr lang="ru-RU" sz="1600" dirty="0" smtClean="0"/>
              <a:t>Семантические признаки безличных предложений</a:t>
            </a:r>
            <a:r>
              <a:rPr lang="ru-RU" sz="1600" b="0" dirty="0" smtClean="0"/>
              <a:t/>
            </a:r>
            <a:br>
              <a:rPr lang="ru-RU" sz="1600" b="0" dirty="0" smtClean="0"/>
            </a:br>
            <a:r>
              <a:rPr lang="ru-RU" sz="1800" b="0" dirty="0" smtClean="0"/>
              <a:t> </a:t>
            </a:r>
            <a:endParaRPr lang="ru-RU" sz="1800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311132" y="622293"/>
          <a:ext cx="5286412" cy="914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8641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714379"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="1" i="0" dirty="0" smtClean="0">
                          <a:solidFill>
                            <a:schemeClr val="lt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В безличных предложениях сообщается, </a:t>
                      </a:r>
                      <a:r>
                        <a:rPr lang="ru-RU" b="1" i="0" dirty="0" smtClean="0">
                          <a:solidFill>
                            <a:srgbClr val="FFFF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что</a:t>
                      </a:r>
                      <a:r>
                        <a:rPr lang="ru-RU" b="1" i="0" dirty="0" smtClean="0">
                          <a:solidFill>
                            <a:schemeClr val="lt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происходит с лицом, предметом, окружающей средой.</a:t>
                      </a:r>
                      <a:endParaRPr lang="ru-RU" sz="1800" b="1" u="none" dirty="0" smtClean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7030A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6" name="Стрелка вниз 5"/>
          <p:cNvSpPr/>
          <p:nvPr/>
        </p:nvSpPr>
        <p:spPr>
          <a:xfrm>
            <a:off x="2525710" y="1479549"/>
            <a:ext cx="642942" cy="428628"/>
          </a:xfrm>
          <a:prstGeom prst="downArrow">
            <a:avLst>
              <a:gd name="adj1" fmla="val 50000"/>
              <a:gd name="adj2" fmla="val 51422"/>
            </a:avLst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21505" name="Rectangle 1"/>
          <p:cNvSpPr>
            <a:spLocks noChangeArrowheads="1"/>
          </p:cNvSpPr>
          <p:nvPr/>
        </p:nvSpPr>
        <p:spPr bwMode="auto">
          <a:xfrm>
            <a:off x="168256" y="1693863"/>
            <a:ext cx="5597544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/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   </a:t>
            </a:r>
            <a:r>
              <a:rPr lang="ru-RU" sz="1600" b="1" dirty="0" smtClean="0">
                <a:solidFill>
                  <a:srgbClr val="0000FF"/>
                </a:solidFill>
                <a:latin typeface="Arial" charset="0"/>
                <a:cs typeface="Arial" charset="0"/>
              </a:rPr>
              <a:t>     </a:t>
            </a:r>
            <a:r>
              <a:rPr lang="ru-RU" sz="1600" b="1" dirty="0" smtClean="0">
                <a:solidFill>
                  <a:srgbClr val="7030A0"/>
                </a:solidFill>
                <a:latin typeface="Arial" charset="0"/>
                <a:cs typeface="Arial" charset="0"/>
              </a:rPr>
              <a:t>  </a:t>
            </a:r>
            <a:r>
              <a:rPr lang="ru-RU" sz="1600" b="1" dirty="0" smtClean="0">
                <a:solidFill>
                  <a:schemeClr val="accent4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          </a:t>
            </a:r>
          </a:p>
          <a:p>
            <a:pPr fontAlgn="base"/>
            <a:r>
              <a:rPr lang="ru-RU" sz="1600" b="1" i="1" dirty="0" smtClean="0">
                <a:solidFill>
                  <a:schemeClr val="accent4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                       </a:t>
            </a:r>
            <a:r>
              <a:rPr lang="ru-RU" sz="16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Мне (кому?) нездоровится. </a:t>
            </a:r>
          </a:p>
          <a:p>
            <a:pPr fontAlgn="base"/>
            <a:r>
              <a:rPr lang="ru-RU" sz="16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            Машину (что?) занесло на крутом повороте.   </a:t>
            </a:r>
          </a:p>
          <a:p>
            <a:pPr fontAlgn="base"/>
            <a:r>
              <a:rPr lang="ru-RU" sz="16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                             Уже смеркается. </a:t>
            </a:r>
          </a:p>
          <a:p>
            <a:pPr fontAlgn="base"/>
            <a:r>
              <a:rPr lang="ru-RU" sz="16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                          </a:t>
            </a:r>
            <a:endParaRPr kumimoji="0" lang="ru-RU" sz="1600" b="1" u="none" strike="noStrike" cap="none" normalizeH="0" baseline="0" dirty="0" smtClean="0">
              <a:ln>
                <a:noFill/>
              </a:ln>
              <a:solidFill>
                <a:srgbClr val="7030A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6" name="Прямая соединительная линия 15"/>
          <p:cNvCxnSpPr/>
          <p:nvPr/>
        </p:nvCxnSpPr>
        <p:spPr>
          <a:xfrm>
            <a:off x="2525710" y="2551119"/>
            <a:ext cx="785818" cy="1588"/>
          </a:xfrm>
          <a:prstGeom prst="line">
            <a:avLst/>
          </a:prstGeom>
          <a:ln w="38100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/>
          <p:nvPr/>
        </p:nvCxnSpPr>
        <p:spPr>
          <a:xfrm>
            <a:off x="2882900" y="2193929"/>
            <a:ext cx="1428760" cy="1588"/>
          </a:xfrm>
          <a:prstGeom prst="line">
            <a:avLst/>
          </a:prstGeom>
          <a:ln w="38100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/>
          <p:cNvCxnSpPr/>
          <p:nvPr/>
        </p:nvCxnSpPr>
        <p:spPr>
          <a:xfrm>
            <a:off x="2382834" y="2693995"/>
            <a:ext cx="1214446" cy="1588"/>
          </a:xfrm>
          <a:prstGeom prst="line">
            <a:avLst/>
          </a:prstGeom>
          <a:ln w="38100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>
            <a:off x="2882900" y="2265367"/>
            <a:ext cx="1428760" cy="1588"/>
          </a:xfrm>
          <a:prstGeom prst="line">
            <a:avLst/>
          </a:prstGeom>
          <a:ln w="38100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2525710" y="2479681"/>
            <a:ext cx="785818" cy="1588"/>
          </a:xfrm>
          <a:prstGeom prst="line">
            <a:avLst/>
          </a:prstGeom>
          <a:ln w="38100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/>
          <p:cNvCxnSpPr/>
          <p:nvPr/>
        </p:nvCxnSpPr>
        <p:spPr>
          <a:xfrm>
            <a:off x="2382834" y="2765433"/>
            <a:ext cx="1214446" cy="1588"/>
          </a:xfrm>
          <a:prstGeom prst="line">
            <a:avLst/>
          </a:prstGeom>
          <a:ln w="38100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3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30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3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429468" y="102425"/>
            <a:ext cx="6840760" cy="323165"/>
          </a:xfrm>
        </p:spPr>
        <p:txBody>
          <a:bodyPr/>
          <a:lstStyle/>
          <a:p>
            <a:r>
              <a:rPr lang="ru-RU" dirty="0" smtClean="0"/>
              <a:t>       Что выражают безличные предложения?</a:t>
            </a:r>
            <a:endParaRPr lang="ru-RU" sz="2800" dirty="0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168256" y="1122359"/>
            <a:ext cx="1785950" cy="1214446"/>
          </a:xfrm>
          <a:prstGeom prst="roundRect">
            <a:avLst/>
          </a:prstGeom>
          <a:noFill/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9" tIns="45715" rIns="91429" bIns="45715" rtlCol="0" anchor="ctr"/>
          <a:lstStyle/>
          <a:p>
            <a:pPr algn="ctr"/>
            <a:r>
              <a:rPr lang="ru-RU" sz="16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Безличные предложения выражают:</a:t>
            </a: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2311396" y="622293"/>
            <a:ext cx="3286148" cy="928694"/>
          </a:xfrm>
          <a:prstGeom prst="round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9" tIns="45715" rIns="91429" bIns="45715" rtlCol="0" anchor="ctr"/>
          <a:lstStyle/>
          <a:p>
            <a:pPr marL="228600" indent="-228600" fontAlgn="base"/>
            <a:r>
              <a:rPr lang="ru-RU" sz="1400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1</a:t>
            </a:r>
            <a:r>
              <a:rPr lang="ru-RU" sz="14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) процесс или состояние, независимые от активности деятеля, от его воли: </a:t>
            </a:r>
            <a:r>
              <a:rPr lang="ru-RU" sz="1400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Мне не терпится;</a:t>
            </a:r>
            <a:endParaRPr lang="ru-RU" sz="1400" b="1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2311396" y="1693863"/>
            <a:ext cx="3286148" cy="500066"/>
          </a:xfrm>
          <a:prstGeom prst="roundRect">
            <a:avLst/>
          </a:prstGeom>
          <a:noFill/>
          <a:ln w="5715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9" tIns="45715" rIns="91429" bIns="45715" rtlCol="0" anchor="ctr"/>
          <a:lstStyle/>
          <a:p>
            <a:pPr fontAlgn="base"/>
            <a:r>
              <a:rPr lang="ru-RU" sz="1400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2) </a:t>
            </a:r>
            <a:r>
              <a:rPr lang="ru-RU" sz="14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состояние природы: </a:t>
            </a:r>
            <a:r>
              <a:rPr lang="ru-RU" sz="1400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На улице ветрено</a:t>
            </a:r>
            <a:r>
              <a:rPr lang="ru-RU" sz="1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;</a:t>
            </a:r>
          </a:p>
        </p:txBody>
      </p:sp>
      <p:cxnSp>
        <p:nvCxnSpPr>
          <p:cNvPr id="9" name="Прямая соединительная линия 8"/>
          <p:cNvCxnSpPr>
            <a:stCxn id="4" idx="3"/>
            <a:endCxn id="5" idx="1"/>
          </p:cNvCxnSpPr>
          <p:nvPr/>
        </p:nvCxnSpPr>
        <p:spPr>
          <a:xfrm flipV="1">
            <a:off x="1954206" y="1086640"/>
            <a:ext cx="357190" cy="642942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>
            <a:stCxn id="6" idx="1"/>
            <a:endCxn id="4" idx="3"/>
          </p:cNvCxnSpPr>
          <p:nvPr/>
        </p:nvCxnSpPr>
        <p:spPr>
          <a:xfrm rot="10800000">
            <a:off x="1954206" y="1729582"/>
            <a:ext cx="357190" cy="214314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Скругленный прямоугольник 14"/>
          <p:cNvSpPr/>
          <p:nvPr/>
        </p:nvSpPr>
        <p:spPr>
          <a:xfrm>
            <a:off x="2311396" y="2336805"/>
            <a:ext cx="3286148" cy="714380"/>
          </a:xfrm>
          <a:prstGeom prst="roundRect">
            <a:avLst/>
          </a:prstGeom>
          <a:noFill/>
          <a:ln w="5715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9" tIns="45715" rIns="91429" bIns="45715" rtlCol="0" anchor="ctr"/>
          <a:lstStyle/>
          <a:p>
            <a:pPr fontAlgn="base"/>
            <a:r>
              <a:rPr lang="ru-RU" sz="1400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3</a:t>
            </a:r>
            <a:r>
              <a:rPr lang="ru-RU" sz="14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) действие косвенного субъекта: </a:t>
            </a:r>
            <a:r>
              <a:rPr lang="ru-RU" sz="1400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Ветром сорвало крышу</a:t>
            </a:r>
            <a:r>
              <a:rPr lang="ru-RU" sz="1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;</a:t>
            </a:r>
          </a:p>
        </p:txBody>
      </p:sp>
      <p:cxnSp>
        <p:nvCxnSpPr>
          <p:cNvPr id="20" name="Прямая соединительная линия 19"/>
          <p:cNvCxnSpPr>
            <a:stCxn id="15" idx="1"/>
          </p:cNvCxnSpPr>
          <p:nvPr/>
        </p:nvCxnSpPr>
        <p:spPr>
          <a:xfrm rot="10800000">
            <a:off x="1954206" y="1693869"/>
            <a:ext cx="357190" cy="1000127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429468" y="102425"/>
            <a:ext cx="6840760" cy="323165"/>
          </a:xfrm>
        </p:spPr>
        <p:txBody>
          <a:bodyPr/>
          <a:lstStyle/>
          <a:p>
            <a:r>
              <a:rPr lang="ru-RU" dirty="0" smtClean="0"/>
              <a:t>       Что выражают безличные предложения?</a:t>
            </a:r>
            <a:endParaRPr lang="ru-RU" sz="2800" dirty="0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168256" y="1122359"/>
            <a:ext cx="1785950" cy="1214446"/>
          </a:xfrm>
          <a:prstGeom prst="roundRect">
            <a:avLst/>
          </a:prstGeom>
          <a:noFill/>
          <a:ln w="5715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9" tIns="45715" rIns="91429" bIns="45715" rtlCol="0" anchor="ctr"/>
          <a:lstStyle/>
          <a:p>
            <a:pPr algn="ctr"/>
            <a:r>
              <a:rPr lang="ru-RU" sz="16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Безличные предложения выражают:</a:t>
            </a: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2311396" y="693731"/>
            <a:ext cx="3286148" cy="785818"/>
          </a:xfrm>
          <a:prstGeom prst="roundRect">
            <a:avLst/>
          </a:prstGeom>
          <a:noFill/>
          <a:ln w="57150">
            <a:solidFill>
              <a:srgbClr val="18AC3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9" tIns="45715" rIns="91429" bIns="45715" rtlCol="0" anchor="ctr"/>
          <a:lstStyle/>
          <a:p>
            <a:pPr marL="228600" indent="-228600" fontAlgn="base"/>
            <a:r>
              <a:rPr lang="ru-RU" sz="14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4) отсутствие чего-либо: </a:t>
            </a:r>
            <a:r>
              <a:rPr lang="ru-RU" sz="1400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Нет времени. Ни огонька, ни проблеска света</a:t>
            </a:r>
            <a:r>
              <a:rPr lang="ru-RU" sz="1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;</a:t>
            </a: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2311396" y="1693863"/>
            <a:ext cx="3286148" cy="1285884"/>
          </a:xfrm>
          <a:prstGeom prst="roundRect">
            <a:avLst/>
          </a:prstGeom>
          <a:noFill/>
          <a:ln w="5715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9" tIns="45715" rIns="91429" bIns="45715" rtlCol="0" anchor="ctr"/>
          <a:lstStyle/>
          <a:p>
            <a:pPr fontAlgn="base"/>
            <a:r>
              <a:rPr lang="ru-RU" sz="1400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5</a:t>
            </a:r>
            <a:r>
              <a:rPr lang="ru-RU" sz="14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) модальные значения (долженствования, необходимости, возможности, невозможности): </a:t>
            </a:r>
            <a:r>
              <a:rPr lang="ru-RU" sz="1400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Нужно обсудить. Следует выспаться</a:t>
            </a:r>
            <a:r>
              <a:rPr lang="ru-RU" sz="1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.</a:t>
            </a:r>
          </a:p>
        </p:txBody>
      </p:sp>
      <p:cxnSp>
        <p:nvCxnSpPr>
          <p:cNvPr id="9" name="Прямая соединительная линия 8"/>
          <p:cNvCxnSpPr>
            <a:stCxn id="4" idx="3"/>
            <a:endCxn id="5" idx="1"/>
          </p:cNvCxnSpPr>
          <p:nvPr/>
        </p:nvCxnSpPr>
        <p:spPr>
          <a:xfrm flipV="1">
            <a:off x="1954206" y="1086640"/>
            <a:ext cx="357190" cy="642942"/>
          </a:xfrm>
          <a:prstGeom prst="line">
            <a:avLst/>
          </a:prstGeom>
          <a:ln w="381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>
            <a:stCxn id="6" idx="1"/>
            <a:endCxn id="4" idx="3"/>
          </p:cNvCxnSpPr>
          <p:nvPr/>
        </p:nvCxnSpPr>
        <p:spPr>
          <a:xfrm rot="10800000">
            <a:off x="1954206" y="1729583"/>
            <a:ext cx="357190" cy="607223"/>
          </a:xfrm>
          <a:prstGeom prst="line">
            <a:avLst/>
          </a:prstGeom>
          <a:ln w="381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4" y="102425"/>
            <a:ext cx="5164295" cy="320372"/>
          </a:xfrm>
        </p:spPr>
        <p:txBody>
          <a:bodyPr/>
          <a:lstStyle/>
          <a:p>
            <a:r>
              <a:rPr lang="ru-RU" dirty="0" smtClean="0"/>
              <a:t>           Лингвистическая задача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8256" y="407979"/>
            <a:ext cx="3357586" cy="2789756"/>
          </a:xfrm>
        </p:spPr>
        <p:txBody>
          <a:bodyPr/>
          <a:lstStyle/>
          <a:p>
            <a:pPr marL="342817" indent="-342817" fontAlgn="base"/>
            <a:endParaRPr lang="ru-RU" sz="1200" i="0" dirty="0" smtClean="0">
              <a:solidFill>
                <a:srgbClr val="7030A0"/>
              </a:solidFill>
            </a:endParaRPr>
          </a:p>
          <a:p>
            <a:pPr marL="342817" indent="-342817" fontAlgn="base"/>
            <a:r>
              <a:rPr lang="ru-RU" sz="1200" i="0" dirty="0" smtClean="0">
                <a:solidFill>
                  <a:srgbClr val="7030A0"/>
                </a:solidFill>
              </a:rPr>
              <a:t>        </a:t>
            </a:r>
            <a:r>
              <a:rPr lang="ru-RU" sz="2000" i="0" dirty="0" smtClean="0">
                <a:solidFill>
                  <a:srgbClr val="7030A0"/>
                </a:solidFill>
              </a:rPr>
              <a:t>По данным иллюстрациям восстановите пословицы, в которых действующее лицо мыслится как обобщённое. </a:t>
            </a:r>
          </a:p>
          <a:p>
            <a:pPr marL="342817" indent="-342817" fontAlgn="base"/>
            <a:r>
              <a:rPr lang="ru-RU" sz="2000" i="0" dirty="0" smtClean="0">
                <a:solidFill>
                  <a:srgbClr val="7030A0"/>
                </a:solidFill>
              </a:rPr>
              <a:t>     Запишите их.</a:t>
            </a:r>
            <a:r>
              <a:rPr lang="ru-RU" sz="2000" i="0" dirty="0" smtClean="0">
                <a:solidFill>
                  <a:srgbClr val="008000"/>
                </a:solidFill>
              </a:rPr>
              <a:t> </a:t>
            </a:r>
            <a:endParaRPr lang="ru-RU" sz="2000" dirty="0">
              <a:solidFill>
                <a:srgbClr val="008000"/>
              </a:solidFill>
            </a:endParaRPr>
          </a:p>
        </p:txBody>
      </p:sp>
      <p:pic>
        <p:nvPicPr>
          <p:cNvPr id="6" name="Picture 2" descr="ᐈ Думающий человек рисунок векторные картинки, иллюстрации думающий человек  | скачать на Depositphotos®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668718" y="765169"/>
            <a:ext cx="1785950" cy="170656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4" y="102425"/>
            <a:ext cx="5164295" cy="320372"/>
          </a:xfrm>
        </p:spPr>
        <p:txBody>
          <a:bodyPr/>
          <a:lstStyle/>
          <a:p>
            <a:r>
              <a:rPr lang="ru-RU" dirty="0" smtClean="0"/>
              <a:t>           Лингвистическая задача</a:t>
            </a:r>
            <a:endParaRPr lang="ru-RU" dirty="0"/>
          </a:p>
        </p:txBody>
      </p:sp>
      <p:pic>
        <p:nvPicPr>
          <p:cNvPr id="17410" name="Picture 2" descr="http://t0.gstatic.com/images?q=tbn:ANd9GcRHm27hnZ6vWznbogS_IePfCDVC5QiYM_AF7cDexkZxwSp_ynq-K-GKyik_Kw&amp;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097082" y="1908177"/>
            <a:ext cx="1714512" cy="1143008"/>
          </a:xfrm>
          <a:prstGeom prst="rect">
            <a:avLst/>
          </a:prstGeom>
          <a:noFill/>
        </p:spPr>
      </p:pic>
      <p:pic>
        <p:nvPicPr>
          <p:cNvPr id="15" name="Picture 4" descr="https://s017.radikal.ru/i419/1612/0d/c02582f4d974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883033" y="1908177"/>
            <a:ext cx="1714512" cy="1214446"/>
          </a:xfrm>
          <a:prstGeom prst="rect">
            <a:avLst/>
          </a:prstGeom>
          <a:noFill/>
        </p:spPr>
      </p:pic>
      <p:pic>
        <p:nvPicPr>
          <p:cNvPr id="16" name="Picture 8" descr="http://t0.gstatic.com/images?q=tbn:ANd9GcQJE-nDE4idunJPMzbCHeapjXDDPHy4-fmg84xqYZlOJ1pzcXImWeifd9Qo9w&amp;s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883032" y="622293"/>
            <a:ext cx="1714512" cy="1214445"/>
          </a:xfrm>
          <a:prstGeom prst="rect">
            <a:avLst/>
          </a:prstGeom>
          <a:noFill/>
        </p:spPr>
      </p:pic>
      <p:pic>
        <p:nvPicPr>
          <p:cNvPr id="17" name="Picture 8" descr="http://t0.gstatic.com/images?q=tbn:ANd9GcTMGBRRelHLg9mKQjvx3UMftEZjFJHfeb-opj-SB2L6xfMIbQwkEYaB7zerN3E&amp;s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68256" y="1908177"/>
            <a:ext cx="1857388" cy="1143008"/>
          </a:xfrm>
          <a:prstGeom prst="rect">
            <a:avLst/>
          </a:prstGeom>
          <a:noFill/>
        </p:spPr>
      </p:pic>
      <p:pic>
        <p:nvPicPr>
          <p:cNvPr id="19" name="Picture 10" descr="Других не суди, на себя погляди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097082" y="622293"/>
            <a:ext cx="1714512" cy="1214446"/>
          </a:xfrm>
          <a:prstGeom prst="rect">
            <a:avLst/>
          </a:prstGeom>
          <a:noFill/>
        </p:spPr>
      </p:pic>
      <p:pic>
        <p:nvPicPr>
          <p:cNvPr id="20" name="Picture 12" descr="https://ggalenko.ru/wp-content/uploads/2017/09/%D0%B1%D1%80%D0%B5%D0%B2%D0%BD%D0%BE.jp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168256" y="622293"/>
            <a:ext cx="1857388" cy="121444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141436" y="102425"/>
            <a:ext cx="6048672" cy="307777"/>
          </a:xfrm>
        </p:spPr>
        <p:txBody>
          <a:bodyPr/>
          <a:lstStyle/>
          <a:p>
            <a:r>
              <a:rPr lang="ru-RU" sz="1800" dirty="0" smtClean="0"/>
              <a:t>             Обобщ</a:t>
            </a:r>
            <a:r>
              <a:rPr lang="ru-RU" sz="2000" dirty="0" smtClean="0"/>
              <a:t>ённо-личные предложения</a:t>
            </a:r>
            <a:endParaRPr lang="ru-RU" sz="20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25710" y="622293"/>
            <a:ext cx="3071834" cy="1938992"/>
          </a:xfrm>
        </p:spPr>
        <p:txBody>
          <a:bodyPr/>
          <a:lstStyle/>
          <a:p>
            <a:r>
              <a:rPr lang="ru-RU" sz="1800" i="0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Для того, чтобы </a:t>
            </a:r>
          </a:p>
          <a:p>
            <a:r>
              <a:rPr lang="ru-RU" sz="1800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сказать об  обобщённом субъекте действия,</a:t>
            </a:r>
            <a:r>
              <a:rPr lang="ru-RU" sz="1800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8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использу</a:t>
            </a:r>
            <a:r>
              <a:rPr lang="ru-RU" sz="1800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ются </a:t>
            </a:r>
            <a:r>
              <a:rPr lang="ru-RU" sz="18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обобщённо-личные односоставные</a:t>
            </a:r>
            <a:r>
              <a:rPr lang="ru-RU" sz="1800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предложения.</a:t>
            </a:r>
            <a:endParaRPr lang="ru-RU" sz="1800" dirty="0">
              <a:solidFill>
                <a:srgbClr val="FF0000"/>
              </a:solidFill>
            </a:endParaRPr>
          </a:p>
        </p:txBody>
      </p:sp>
      <p:pic>
        <p:nvPicPr>
          <p:cNvPr id="7" name="Picture 12" descr="стрелка, рисунок, символ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8256" y="908045"/>
            <a:ext cx="2214578" cy="157163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4" y="102425"/>
            <a:ext cx="5164295" cy="320372"/>
          </a:xfrm>
        </p:spPr>
        <p:txBody>
          <a:bodyPr/>
          <a:lstStyle/>
          <a:p>
            <a:r>
              <a:rPr lang="ru-RU" dirty="0" smtClean="0"/>
              <a:t> Лингвистическая задача</a:t>
            </a:r>
            <a:r>
              <a:rPr lang="en-US" dirty="0" smtClean="0"/>
              <a:t>.</a:t>
            </a:r>
            <a:r>
              <a:rPr lang="ru-RU" dirty="0" smtClean="0"/>
              <a:t> Проверьте!</a:t>
            </a:r>
            <a:endParaRPr lang="ru-RU" dirty="0"/>
          </a:p>
        </p:txBody>
      </p:sp>
      <p:pic>
        <p:nvPicPr>
          <p:cNvPr id="5" name="Picture 2" descr="http://t0.gstatic.com/images?q=tbn:ANd9GcRHm27hnZ6vWznbogS_IePfCDVC5QiYM_AF7cDexkZxwSp_ynq-K-GKyik_Kw&amp;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097082" y="1908177"/>
            <a:ext cx="1857388" cy="1214447"/>
          </a:xfrm>
          <a:prstGeom prst="rect">
            <a:avLst/>
          </a:prstGeom>
          <a:noFill/>
        </p:spPr>
      </p:pic>
      <p:sp>
        <p:nvSpPr>
          <p:cNvPr id="6" name="Прямоугольник 5"/>
          <p:cNvSpPr/>
          <p:nvPr/>
        </p:nvSpPr>
        <p:spPr>
          <a:xfrm>
            <a:off x="2239958" y="693731"/>
            <a:ext cx="164307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Друга на деньги не купишь.</a:t>
            </a:r>
            <a:endParaRPr lang="ru-RU" sz="16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96818" y="1908177"/>
            <a:ext cx="2000264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На чужой каравай рта не разевай, а раньше вставай да свой добывай.</a:t>
            </a:r>
            <a:endParaRPr lang="ru-RU" sz="1600" b="1" dirty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45060" name="Picture 4" descr="https://s017.radikal.ru/i419/1612/0d/c02582f4d974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8256" y="622293"/>
            <a:ext cx="1892279" cy="1214446"/>
          </a:xfrm>
          <a:prstGeom prst="rect">
            <a:avLst/>
          </a:prstGeom>
          <a:noFill/>
        </p:spPr>
      </p:pic>
      <p:pic>
        <p:nvPicPr>
          <p:cNvPr id="45064" name="Picture 8" descr="http://t0.gstatic.com/images?q=tbn:ANd9GcQJE-nDE4idunJPMzbCHeapjXDDPHy4-fmg84xqYZlOJ1pzcXImWeifd9Qo9w&amp;s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025908" y="622294"/>
            <a:ext cx="1571636" cy="1214445"/>
          </a:xfrm>
          <a:prstGeom prst="rect">
            <a:avLst/>
          </a:prstGeom>
          <a:noFill/>
        </p:spPr>
      </p:pic>
      <p:sp>
        <p:nvSpPr>
          <p:cNvPr id="13" name="Прямоугольник 12"/>
          <p:cNvSpPr/>
          <p:nvPr/>
        </p:nvSpPr>
        <p:spPr>
          <a:xfrm>
            <a:off x="4025908" y="1836739"/>
            <a:ext cx="1643074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Что написано пером, не вырубишь топором.</a:t>
            </a:r>
            <a:endParaRPr lang="ru-RU" sz="1600" b="1" dirty="0">
              <a:solidFill>
                <a:srgbClr val="00800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4" y="102425"/>
            <a:ext cx="5164295" cy="320372"/>
          </a:xfrm>
        </p:spPr>
        <p:txBody>
          <a:bodyPr/>
          <a:lstStyle/>
          <a:p>
            <a:r>
              <a:rPr lang="ru-RU" dirty="0" smtClean="0"/>
              <a:t> Лингвистическая задача</a:t>
            </a:r>
            <a:r>
              <a:rPr lang="en-US" dirty="0" smtClean="0"/>
              <a:t>. </a:t>
            </a:r>
            <a:r>
              <a:rPr lang="ru-RU" dirty="0" smtClean="0"/>
              <a:t>Проверьте!</a:t>
            </a:r>
            <a:endParaRPr lang="ru-RU" dirty="0"/>
          </a:p>
        </p:txBody>
      </p:sp>
      <p:pic>
        <p:nvPicPr>
          <p:cNvPr id="46088" name="Picture 8" descr="http://t0.gstatic.com/images?q=tbn:ANd9GcTMGBRRelHLg9mKQjvx3UMftEZjFJHfeb-opj-SB2L6xfMIbQwkEYaB7zerN3E&amp;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954470" y="622293"/>
            <a:ext cx="1643074" cy="1143008"/>
          </a:xfrm>
          <a:prstGeom prst="rect">
            <a:avLst/>
          </a:prstGeom>
          <a:noFill/>
        </p:spPr>
      </p:pic>
      <p:sp>
        <p:nvSpPr>
          <p:cNvPr id="17" name="Прямоугольник 16"/>
          <p:cNvSpPr/>
          <p:nvPr/>
        </p:nvSpPr>
        <p:spPr>
          <a:xfrm>
            <a:off x="4097346" y="1765301"/>
            <a:ext cx="150019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Нет друга, </a:t>
            </a:r>
          </a:p>
          <a:p>
            <a:r>
              <a:rPr lang="ru-RU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ищи – нашёл, береги.</a:t>
            </a:r>
            <a:endParaRPr lang="ru-RU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46090" name="Picture 10" descr="Других не суди, на себя погляди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097082" y="1765301"/>
            <a:ext cx="1857388" cy="1309652"/>
          </a:xfrm>
          <a:prstGeom prst="rect">
            <a:avLst/>
          </a:prstGeom>
          <a:noFill/>
        </p:spPr>
      </p:pic>
      <p:sp>
        <p:nvSpPr>
          <p:cNvPr id="19" name="Прямоугольник 18"/>
          <p:cNvSpPr/>
          <p:nvPr/>
        </p:nvSpPr>
        <p:spPr>
          <a:xfrm>
            <a:off x="2097082" y="765169"/>
            <a:ext cx="178595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>
                <a:solidFill>
                  <a:srgbClr val="0000FF"/>
                </a:solidFill>
              </a:rPr>
              <a:t>Других не суди, на себя погляди.</a:t>
            </a:r>
            <a:endParaRPr lang="ru-RU" b="1" dirty="0">
              <a:solidFill>
                <a:srgbClr val="0000FF"/>
              </a:solidFill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168256" y="1836739"/>
            <a:ext cx="192882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>
                <a:solidFill>
                  <a:srgbClr val="7030A0"/>
                </a:solidFill>
              </a:rPr>
              <a:t>В чужом глазу соринку видим, а в своём бревна не замечаем.</a:t>
            </a:r>
            <a:endParaRPr lang="ru-RU" dirty="0">
              <a:solidFill>
                <a:srgbClr val="7030A0"/>
              </a:solidFill>
            </a:endParaRPr>
          </a:p>
        </p:txBody>
      </p:sp>
      <p:pic>
        <p:nvPicPr>
          <p:cNvPr id="46092" name="Picture 12" descr="https://ggalenko.ru/wp-content/uploads/2017/09/%D0%B1%D1%80%D0%B5%D0%B2%D0%BD%D0%BE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68256" y="622293"/>
            <a:ext cx="1857388" cy="114300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3" y="102425"/>
            <a:ext cx="5164295" cy="320372"/>
          </a:xfrm>
        </p:spPr>
        <p:txBody>
          <a:bodyPr/>
          <a:lstStyle/>
          <a:p>
            <a:r>
              <a:rPr lang="ru-RU" dirty="0" smtClean="0"/>
              <a:t>                    Словарная работа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39958" y="550856"/>
            <a:ext cx="3643338" cy="6186309"/>
          </a:xfrm>
        </p:spPr>
        <p:txBody>
          <a:bodyPr/>
          <a:lstStyle/>
          <a:p>
            <a:r>
              <a:rPr lang="ru-RU" sz="1400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смеркается</a:t>
            </a:r>
            <a:r>
              <a:rPr lang="en-US" sz="1400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– </a:t>
            </a:r>
            <a:r>
              <a:rPr lang="uz-Latn-UZ" sz="1400" dirty="0" smtClean="0">
                <a:solidFill>
                  <a:srgbClr val="7030A0"/>
                </a:solidFill>
              </a:rPr>
              <a:t>qorong</a:t>
            </a:r>
            <a:r>
              <a:rPr lang="en-US" sz="1400" dirty="0" smtClean="0">
                <a:solidFill>
                  <a:srgbClr val="7030A0"/>
                </a:solidFill>
              </a:rPr>
              <a:t>‘</a:t>
            </a:r>
            <a:r>
              <a:rPr lang="uz-Latn-UZ" sz="1400" dirty="0" smtClean="0">
                <a:solidFill>
                  <a:srgbClr val="7030A0"/>
                </a:solidFill>
              </a:rPr>
              <a:t>i tushish</a:t>
            </a:r>
            <a:r>
              <a:rPr lang="ru-RU" sz="14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;</a:t>
            </a:r>
            <a:endParaRPr lang="en-US" sz="1400" dirty="0" smtClean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sz="1400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вьюжит</a:t>
            </a:r>
            <a:r>
              <a:rPr lang="en-US" sz="1400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– </a:t>
            </a:r>
            <a:r>
              <a:rPr lang="en-US" sz="1400" dirty="0" err="1" smtClean="0">
                <a:solidFill>
                  <a:srgbClr val="7030A0"/>
                </a:solidFill>
              </a:rPr>
              <a:t>bo‘ron</a:t>
            </a:r>
            <a:r>
              <a:rPr lang="en-US" sz="1400" dirty="0" smtClean="0">
                <a:solidFill>
                  <a:srgbClr val="7030A0"/>
                </a:solidFill>
              </a:rPr>
              <a:t> </a:t>
            </a:r>
            <a:r>
              <a:rPr lang="en-US" sz="1400" dirty="0" err="1" smtClean="0">
                <a:solidFill>
                  <a:srgbClr val="7030A0"/>
                </a:solidFill>
              </a:rPr>
              <a:t>bo‘lishi</a:t>
            </a:r>
            <a:r>
              <a:rPr lang="en-US" sz="1400" dirty="0" smtClean="0">
                <a:solidFill>
                  <a:srgbClr val="7030A0"/>
                </a:solidFill>
              </a:rPr>
              <a:t>;</a:t>
            </a:r>
            <a:endParaRPr lang="ru-RU" sz="1400" dirty="0" smtClean="0">
              <a:solidFill>
                <a:srgbClr val="7030A0"/>
              </a:solidFill>
            </a:endParaRPr>
          </a:p>
          <a:p>
            <a:r>
              <a:rPr lang="ru-RU" sz="1400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светает –</a:t>
            </a:r>
            <a:r>
              <a:rPr lang="en-US" sz="1400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uz-Latn-UZ" sz="1400" dirty="0" smtClean="0">
                <a:solidFill>
                  <a:srgbClr val="7030A0"/>
                </a:solidFill>
              </a:rPr>
              <a:t>tong oti</a:t>
            </a:r>
            <a:r>
              <a:rPr lang="en-US" sz="1400" dirty="0" err="1" smtClean="0">
                <a:solidFill>
                  <a:srgbClr val="7030A0"/>
                </a:solidFill>
              </a:rPr>
              <a:t>shi</a:t>
            </a:r>
            <a:r>
              <a:rPr lang="en-US" sz="1400" dirty="0" smtClean="0">
                <a:solidFill>
                  <a:srgbClr val="7030A0"/>
                </a:solidFill>
              </a:rPr>
              <a:t>;</a:t>
            </a:r>
            <a:endParaRPr lang="ru-RU" sz="1400" dirty="0" smtClean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sz="1400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холодает – </a:t>
            </a:r>
            <a:r>
              <a:rPr lang="uz-Latn-UZ" sz="1400" dirty="0" smtClean="0">
                <a:solidFill>
                  <a:srgbClr val="7030A0"/>
                </a:solidFill>
              </a:rPr>
              <a:t>sovish</a:t>
            </a:r>
            <a:r>
              <a:rPr lang="ru-RU" sz="1400" dirty="0" smtClean="0">
                <a:solidFill>
                  <a:srgbClr val="7030A0"/>
                </a:solidFill>
              </a:rPr>
              <a:t>;</a:t>
            </a:r>
            <a:endParaRPr lang="ru-RU" sz="1400" dirty="0" smtClean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sz="1400" dirty="0" smtClean="0">
                <a:solidFill>
                  <a:srgbClr val="0000CC"/>
                </a:solidFill>
              </a:rPr>
              <a:t>першит</a:t>
            </a:r>
            <a:r>
              <a:rPr lang="ru-RU" sz="1400" dirty="0" smtClean="0">
                <a:solidFill>
                  <a:srgbClr val="FF0000"/>
                </a:solidFill>
              </a:rPr>
              <a:t> </a:t>
            </a:r>
            <a:r>
              <a:rPr lang="ru-RU" sz="1400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–</a:t>
            </a:r>
            <a:r>
              <a:rPr lang="en-US" sz="1400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qichishish</a:t>
            </a:r>
            <a:r>
              <a:rPr lang="ru-RU" sz="14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; </a:t>
            </a:r>
          </a:p>
          <a:p>
            <a:r>
              <a:rPr lang="ru-RU" sz="1400" dirty="0" smtClean="0">
                <a:solidFill>
                  <a:srgbClr val="0000CC"/>
                </a:solidFill>
              </a:rPr>
              <a:t>лихорадит</a:t>
            </a:r>
            <a:r>
              <a:rPr lang="ru-RU" sz="14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–</a:t>
            </a:r>
            <a:r>
              <a:rPr lang="en-US" sz="14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7030A0"/>
                </a:solidFill>
              </a:rPr>
              <a:t>bezgak</a:t>
            </a:r>
            <a:r>
              <a:rPr lang="en-US" sz="1400" dirty="0" smtClean="0">
                <a:solidFill>
                  <a:srgbClr val="7030A0"/>
                </a:solidFill>
              </a:rPr>
              <a:t> </a:t>
            </a:r>
            <a:r>
              <a:rPr lang="en-US" sz="1400" dirty="0" err="1" smtClean="0">
                <a:solidFill>
                  <a:srgbClr val="7030A0"/>
                </a:solidFill>
              </a:rPr>
              <a:t>tutishi</a:t>
            </a:r>
            <a:r>
              <a:rPr lang="en-US" sz="1400" dirty="0" smtClean="0">
                <a:solidFill>
                  <a:srgbClr val="7030A0"/>
                </a:solidFill>
              </a:rPr>
              <a:t>;</a:t>
            </a:r>
            <a:endParaRPr lang="ru-RU" sz="1400" dirty="0" smtClean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sz="1400" dirty="0" smtClean="0">
                <a:solidFill>
                  <a:srgbClr val="0000CC"/>
                </a:solidFill>
              </a:rPr>
              <a:t>взгрустнулось</a:t>
            </a:r>
            <a:r>
              <a:rPr lang="ru-RU" sz="14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–</a:t>
            </a:r>
            <a:r>
              <a:rPr lang="en-US" sz="14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uz-Latn-UZ" sz="1400" dirty="0" smtClean="0">
                <a:solidFill>
                  <a:srgbClr val="7030A0"/>
                </a:solidFill>
              </a:rPr>
              <a:t>qayg</a:t>
            </a:r>
            <a:r>
              <a:rPr lang="en-US" sz="1400" dirty="0" smtClean="0">
                <a:solidFill>
                  <a:srgbClr val="7030A0"/>
                </a:solidFill>
              </a:rPr>
              <a:t>‘</a:t>
            </a:r>
            <a:r>
              <a:rPr lang="uz-Latn-UZ" sz="1400" dirty="0" smtClean="0">
                <a:solidFill>
                  <a:srgbClr val="7030A0"/>
                </a:solidFill>
              </a:rPr>
              <a:t>u</a:t>
            </a:r>
            <a:r>
              <a:rPr lang="en-US" sz="1400" dirty="0" err="1" smtClean="0">
                <a:solidFill>
                  <a:srgbClr val="7030A0"/>
                </a:solidFill>
              </a:rPr>
              <a:t>ga</a:t>
            </a:r>
            <a:r>
              <a:rPr lang="en-US" sz="1400" dirty="0" smtClean="0">
                <a:solidFill>
                  <a:srgbClr val="7030A0"/>
                </a:solidFill>
              </a:rPr>
              <a:t> </a:t>
            </a:r>
            <a:r>
              <a:rPr lang="en-US" sz="1400" dirty="0" err="1" smtClean="0">
                <a:solidFill>
                  <a:srgbClr val="7030A0"/>
                </a:solidFill>
              </a:rPr>
              <a:t>tushish</a:t>
            </a:r>
            <a:r>
              <a:rPr lang="en-US" sz="1400" dirty="0" smtClean="0">
                <a:solidFill>
                  <a:srgbClr val="7030A0"/>
                </a:solidFill>
              </a:rPr>
              <a:t>;</a:t>
            </a:r>
            <a:endParaRPr lang="ru-RU" sz="1400" dirty="0" smtClean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sz="1400" dirty="0" smtClean="0">
                <a:solidFill>
                  <a:srgbClr val="0000CC"/>
                </a:solidFill>
              </a:rPr>
              <a:t>вечереет</a:t>
            </a:r>
            <a:r>
              <a:rPr lang="ru-RU" sz="14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–</a:t>
            </a:r>
            <a:r>
              <a:rPr lang="en-US" sz="14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uz-Latn-UZ" sz="1400" dirty="0" smtClean="0">
                <a:solidFill>
                  <a:srgbClr val="7030A0"/>
                </a:solidFill>
              </a:rPr>
              <a:t>shom</a:t>
            </a:r>
            <a:r>
              <a:rPr lang="en-US" sz="1400" dirty="0" smtClean="0">
                <a:solidFill>
                  <a:srgbClr val="7030A0"/>
                </a:solidFill>
              </a:rPr>
              <a:t> </a:t>
            </a:r>
            <a:r>
              <a:rPr lang="en-US" sz="1400" dirty="0" err="1" smtClean="0">
                <a:solidFill>
                  <a:srgbClr val="7030A0"/>
                </a:solidFill>
              </a:rPr>
              <a:t>tushishi</a:t>
            </a:r>
            <a:r>
              <a:rPr lang="en-US" sz="1400" dirty="0" smtClean="0">
                <a:solidFill>
                  <a:srgbClr val="7030A0"/>
                </a:solidFill>
              </a:rPr>
              <a:t>;</a:t>
            </a:r>
            <a:endParaRPr lang="ru-RU" sz="1400" dirty="0" smtClean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sz="1400" dirty="0" smtClean="0">
                <a:solidFill>
                  <a:srgbClr val="0000CC"/>
                </a:solidFill>
              </a:rPr>
              <a:t>знобит </a:t>
            </a:r>
            <a:r>
              <a:rPr lang="ru-RU" sz="1400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–</a:t>
            </a:r>
            <a:r>
              <a:rPr lang="en-US" sz="1400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7030A0"/>
                </a:solidFill>
              </a:rPr>
              <a:t>titramoqda</a:t>
            </a:r>
            <a:r>
              <a:rPr lang="ru-RU" sz="1400" dirty="0" smtClean="0">
                <a:solidFill>
                  <a:srgbClr val="7030A0"/>
                </a:solidFill>
              </a:rPr>
              <a:t>;</a:t>
            </a:r>
          </a:p>
          <a:p>
            <a:r>
              <a:rPr lang="ru-RU" sz="1400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морозит –</a:t>
            </a:r>
            <a:r>
              <a:rPr lang="ru-RU" sz="14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muzlatmoqda</a:t>
            </a:r>
            <a:r>
              <a:rPr lang="en-US" sz="14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1400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yaxlatmoqda</a:t>
            </a:r>
            <a:r>
              <a:rPr lang="en-US" sz="14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;</a:t>
            </a:r>
            <a:endParaRPr lang="ru-RU" sz="1400" dirty="0" smtClean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sz="1400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моросит –</a:t>
            </a:r>
            <a:r>
              <a:rPr lang="en-US" sz="1400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7030A0"/>
                </a:solidFill>
              </a:rPr>
              <a:t>sevalamoqda</a:t>
            </a:r>
            <a:r>
              <a:rPr lang="en-US" sz="1400" dirty="0" smtClean="0">
                <a:solidFill>
                  <a:srgbClr val="7030A0"/>
                </a:solidFill>
              </a:rPr>
              <a:t>.</a:t>
            </a:r>
          </a:p>
          <a:p>
            <a:endParaRPr lang="ru-RU" sz="1400" dirty="0" smtClean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  <a:p>
            <a:endParaRPr lang="ru-RU" sz="1400" dirty="0" smtClean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sz="14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r>
              <a:rPr lang="ru-RU" sz="14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endParaRPr lang="ru-RU" sz="1400" dirty="0" smtClean="0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  <a:p>
            <a:endParaRPr lang="ru-RU" sz="1400" dirty="0" smtClean="0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  <a:p>
            <a:endParaRPr lang="ru-RU" sz="1400" dirty="0" smtClean="0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  <a:p>
            <a:endParaRPr lang="ru-RU" sz="1400" dirty="0" smtClean="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  <a:p>
            <a:endParaRPr lang="ru-RU" sz="1400" dirty="0" smtClean="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  <a:p>
            <a:endParaRPr lang="ru-RU" sz="1400" dirty="0" smtClean="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  <a:p>
            <a:endParaRPr lang="ru-RU" sz="1400" dirty="0" smtClean="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  <a:p>
            <a:endParaRPr lang="ru-RU" sz="1400" i="0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endParaRPr lang="ru-RU" sz="1600" dirty="0" smtClean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  <a:p>
            <a:endParaRPr lang="en-US" sz="1600" dirty="0" smtClean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  <a:p>
            <a:endParaRPr lang="ru-RU" sz="1600" dirty="0" smtClean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  <a:p>
            <a:endParaRPr lang="ru-RU" sz="1600" dirty="0" smtClean="0"/>
          </a:p>
          <a:p>
            <a:r>
              <a:rPr lang="ru-RU" sz="1600" dirty="0" smtClean="0"/>
              <a:t> </a:t>
            </a:r>
            <a:endParaRPr lang="ru-RU" sz="1600" dirty="0"/>
          </a:p>
        </p:txBody>
      </p:sp>
      <p:pic>
        <p:nvPicPr>
          <p:cNvPr id="5" name="Picture 2" descr="Реферат: Практикум разбит на семь тем, в каждой из которых содержится  постановка задачи, упражнения и методические рекомендации по их выполнению.  Содержит приложения с вариантами заданий для самостоятельного выполнения.  Удк 681 06 (076. 5) - BestReferat.ru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11132" y="693731"/>
            <a:ext cx="1643074" cy="1500198"/>
          </a:xfrm>
          <a:prstGeom prst="rect">
            <a:avLst/>
          </a:prstGeom>
          <a:noFill/>
        </p:spPr>
      </p:pic>
      <p:pic>
        <p:nvPicPr>
          <p:cNvPr id="6" name="Picture 2" descr="Я — отраженье вашего лица». А. Ахматова. Жизнь, судьба, поэзия. —  Методическая копилка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25446" y="2193929"/>
            <a:ext cx="1454154" cy="877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46596" y="110257"/>
            <a:ext cx="5857916" cy="298216"/>
          </a:xfrm>
          <a:prstGeom prst="rect">
            <a:avLst/>
          </a:prstGeom>
        </p:spPr>
        <p:txBody>
          <a:bodyPr vert="horz" wrap="square" lIns="0" tIns="16508" rIns="0" bIns="0" rtlCol="0">
            <a:spAutoFit/>
          </a:bodyPr>
          <a:lstStyle/>
          <a:p>
            <a:pPr marL="12698">
              <a:spcBef>
                <a:spcPts val="130"/>
              </a:spcBef>
            </a:pPr>
            <a:r>
              <a:rPr lang="ru-RU" sz="1800" spc="15" dirty="0" smtClean="0"/>
              <a:t>  Задание для самостоятельного выполнения</a:t>
            </a:r>
            <a:endParaRPr sz="1800" spc="5" dirty="0"/>
          </a:p>
        </p:txBody>
      </p:sp>
      <p:sp>
        <p:nvSpPr>
          <p:cNvPr id="6" name="object 6"/>
          <p:cNvSpPr txBox="1"/>
          <p:nvPr/>
        </p:nvSpPr>
        <p:spPr>
          <a:xfrm>
            <a:off x="471086" y="704142"/>
            <a:ext cx="800100" cy="359071"/>
          </a:xfrm>
          <a:prstGeom prst="rect">
            <a:avLst/>
          </a:prstGeom>
        </p:spPr>
        <p:txBody>
          <a:bodyPr vert="horz" wrap="square" lIns="0" tIns="12698" rIns="0" bIns="0" rtlCol="0">
            <a:spAutoFit/>
          </a:bodyPr>
          <a:lstStyle/>
          <a:p>
            <a:pPr algn="ctr">
              <a:lnSpc>
                <a:spcPts val="1140"/>
              </a:lnSpc>
              <a:spcBef>
                <a:spcPts val="100"/>
              </a:spcBef>
            </a:pPr>
            <a:r>
              <a:rPr sz="1000" b="1" i="1" spc="-30" dirty="0">
                <a:solidFill>
                  <a:srgbClr val="FFFFFF"/>
                </a:solidFill>
                <a:latin typeface="Arial"/>
                <a:cs typeface="Arial"/>
              </a:rPr>
              <a:t>У</a:t>
            </a:r>
            <a:r>
              <a:rPr sz="1000" b="1" i="1" dirty="0">
                <a:solidFill>
                  <a:srgbClr val="FFFFFF"/>
                </a:solidFill>
                <a:latin typeface="Arial"/>
                <a:cs typeface="Arial"/>
              </a:rPr>
              <a:t>пражнение</a:t>
            </a:r>
            <a:endParaRPr sz="1000">
              <a:latin typeface="Arial"/>
              <a:cs typeface="Arial"/>
            </a:endParaRPr>
          </a:p>
          <a:p>
            <a:pPr algn="ctr">
              <a:lnSpc>
                <a:spcPts val="1620"/>
              </a:lnSpc>
            </a:pPr>
            <a:r>
              <a:rPr sz="1400" b="1" i="1" spc="-5" dirty="0">
                <a:solidFill>
                  <a:srgbClr val="FFFFFF"/>
                </a:solidFill>
                <a:latin typeface="Arial"/>
                <a:cs typeface="Arial"/>
              </a:rPr>
              <a:t>298</a:t>
            </a:r>
            <a:endParaRPr sz="1400">
              <a:latin typeface="Arial"/>
              <a:cs typeface="Arial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-1149548" y="550855"/>
            <a:ext cx="6915348" cy="1156717"/>
          </a:xfrm>
          <a:prstGeom prst="rect">
            <a:avLst/>
          </a:prstGeom>
        </p:spPr>
        <p:txBody>
          <a:bodyPr wrap="square" lIns="91429" tIns="45715" rIns="91429" bIns="45715">
            <a:spAutoFit/>
          </a:bodyPr>
          <a:lstStyle/>
          <a:p>
            <a:pPr marL="18413" algn="ctr">
              <a:lnSpc>
                <a:spcPts val="1950"/>
              </a:lnSpc>
              <a:spcBef>
                <a:spcPts val="110"/>
              </a:spcBef>
            </a:pPr>
            <a:r>
              <a:rPr lang="ru-RU" sz="1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</a:t>
            </a:r>
            <a:r>
              <a:rPr lang="en-US" sz="1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</a:t>
            </a:r>
            <a:r>
              <a:rPr lang="ru-RU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§</a:t>
            </a:r>
            <a:r>
              <a:rPr lang="uz-Latn-UZ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22</a:t>
            </a:r>
            <a:r>
              <a:rPr lang="ru-RU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ru-RU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Выписать из рассказа И.С.Тургенева</a:t>
            </a:r>
          </a:p>
          <a:p>
            <a:pPr marL="18413" algn="ctr">
              <a:lnSpc>
                <a:spcPts val="1950"/>
              </a:lnSpc>
              <a:spcBef>
                <a:spcPts val="110"/>
              </a:spcBef>
            </a:pPr>
            <a:r>
              <a:rPr lang="ru-RU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            по 10 безличных и обобщённо –</a:t>
            </a:r>
          </a:p>
          <a:p>
            <a:pPr marL="18413" algn="ctr">
              <a:lnSpc>
                <a:spcPts val="1950"/>
              </a:lnSpc>
              <a:spcBef>
                <a:spcPts val="110"/>
              </a:spcBef>
            </a:pPr>
            <a:r>
              <a:rPr lang="ru-RU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           личных односоставных</a:t>
            </a:r>
          </a:p>
          <a:p>
            <a:pPr marL="18413" algn="ctr">
              <a:lnSpc>
                <a:spcPts val="1950"/>
              </a:lnSpc>
              <a:spcBef>
                <a:spcPts val="110"/>
              </a:spcBef>
            </a:pPr>
            <a:r>
              <a:rPr lang="ru-RU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          предложений.               </a:t>
            </a:r>
            <a:endParaRPr lang="ru-RU" dirty="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7" name="Picture 7" descr="EnglishZoom. Стоит ли задавать домашнее задание по иностранному языку? |  EnglishZoom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883296" y="5194325"/>
            <a:ext cx="2994004" cy="144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6" descr="Ilustración De Elementos De Tarea Dispersos - Descargar Vector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168388" y="1765301"/>
            <a:ext cx="3357586" cy="12144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02425"/>
            <a:ext cx="5668982" cy="369332"/>
          </a:xfrm>
        </p:spPr>
        <p:txBody>
          <a:bodyPr/>
          <a:lstStyle/>
          <a:p>
            <a:r>
              <a:rPr lang="ru-RU" dirty="0" smtClean="0"/>
              <a:t>  </a:t>
            </a:r>
            <a:r>
              <a:rPr lang="ru-RU" sz="2000" dirty="0" smtClean="0"/>
              <a:t>        Обобщённо-личные предложения</a:t>
            </a:r>
            <a:r>
              <a:rPr lang="ru-RU" sz="2400" dirty="0" smtClean="0"/>
              <a:t> </a:t>
            </a:r>
            <a:endParaRPr lang="ru-RU" dirty="0"/>
          </a:p>
        </p:txBody>
      </p:sp>
      <p:sp>
        <p:nvSpPr>
          <p:cNvPr id="5" name="object 5"/>
          <p:cNvSpPr/>
          <p:nvPr/>
        </p:nvSpPr>
        <p:spPr>
          <a:xfrm>
            <a:off x="882636" y="622293"/>
            <a:ext cx="4143404" cy="418401"/>
          </a:xfrm>
          <a:custGeom>
            <a:avLst/>
            <a:gdLst/>
            <a:ahLst/>
            <a:cxnLst/>
            <a:rect l="l" t="t" r="r" b="b"/>
            <a:pathLst>
              <a:path w="2613660" h="274319">
                <a:moveTo>
                  <a:pt x="2476501" y="0"/>
                </a:moveTo>
                <a:lnTo>
                  <a:pt x="137159" y="0"/>
                </a:lnTo>
                <a:lnTo>
                  <a:pt x="93927" y="7022"/>
                </a:lnTo>
                <a:lnTo>
                  <a:pt x="56290" y="26554"/>
                </a:lnTo>
                <a:lnTo>
                  <a:pt x="26554" y="56290"/>
                </a:lnTo>
                <a:lnTo>
                  <a:pt x="7022" y="93927"/>
                </a:lnTo>
                <a:lnTo>
                  <a:pt x="0" y="137159"/>
                </a:lnTo>
                <a:lnTo>
                  <a:pt x="7022" y="180392"/>
                </a:lnTo>
                <a:lnTo>
                  <a:pt x="26554" y="218029"/>
                </a:lnTo>
                <a:lnTo>
                  <a:pt x="56290" y="247765"/>
                </a:lnTo>
                <a:lnTo>
                  <a:pt x="93927" y="267297"/>
                </a:lnTo>
                <a:lnTo>
                  <a:pt x="137159" y="274319"/>
                </a:lnTo>
                <a:lnTo>
                  <a:pt x="2476501" y="274319"/>
                </a:lnTo>
                <a:lnTo>
                  <a:pt x="2519734" y="267297"/>
                </a:lnTo>
                <a:lnTo>
                  <a:pt x="2557370" y="247765"/>
                </a:lnTo>
                <a:lnTo>
                  <a:pt x="2587107" y="218029"/>
                </a:lnTo>
                <a:lnTo>
                  <a:pt x="2606638" y="180392"/>
                </a:lnTo>
                <a:lnTo>
                  <a:pt x="2613661" y="137159"/>
                </a:lnTo>
                <a:lnTo>
                  <a:pt x="2606638" y="93927"/>
                </a:lnTo>
                <a:lnTo>
                  <a:pt x="2587107" y="56290"/>
                </a:lnTo>
                <a:lnTo>
                  <a:pt x="2557370" y="26554"/>
                </a:lnTo>
                <a:lnTo>
                  <a:pt x="2519734" y="7022"/>
                </a:lnTo>
                <a:lnTo>
                  <a:pt x="2476501" y="0"/>
                </a:lnTo>
                <a:close/>
              </a:path>
            </a:pathLst>
          </a:custGeom>
          <a:solidFill>
            <a:srgbClr val="FF0000"/>
          </a:solidFill>
        </p:spPr>
        <p:txBody>
          <a:bodyPr wrap="square" lIns="0" tIns="0" rIns="0" bIns="0" rtlCol="0"/>
          <a:lstStyle/>
          <a:p>
            <a:r>
              <a:rPr lang="ru-RU" b="1" spc="-10" dirty="0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         </a:t>
            </a:r>
            <a:r>
              <a:rPr lang="ru-RU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односоставные предложения </a:t>
            </a:r>
            <a:endParaRPr sz="1600" dirty="0">
              <a:solidFill>
                <a:schemeClr val="bg1"/>
              </a:solidFill>
            </a:endParaRPr>
          </a:p>
        </p:txBody>
      </p:sp>
      <p:sp>
        <p:nvSpPr>
          <p:cNvPr id="6" name="object 8"/>
          <p:cNvSpPr/>
          <p:nvPr/>
        </p:nvSpPr>
        <p:spPr>
          <a:xfrm>
            <a:off x="454008" y="1765301"/>
            <a:ext cx="4857784" cy="1357322"/>
          </a:xfrm>
          <a:custGeom>
            <a:avLst/>
            <a:gdLst/>
            <a:ahLst/>
            <a:cxnLst/>
            <a:rect l="l" t="t" r="r" b="b"/>
            <a:pathLst>
              <a:path w="4396740" h="510539">
                <a:moveTo>
                  <a:pt x="4141472" y="0"/>
                </a:moveTo>
                <a:lnTo>
                  <a:pt x="255268" y="0"/>
                </a:lnTo>
                <a:lnTo>
                  <a:pt x="209536" y="4131"/>
                </a:lnTo>
                <a:lnTo>
                  <a:pt x="166431" y="16037"/>
                </a:lnTo>
                <a:lnTo>
                  <a:pt x="126688" y="34980"/>
                </a:lnTo>
                <a:lnTo>
                  <a:pt x="91041" y="60227"/>
                </a:lnTo>
                <a:lnTo>
                  <a:pt x="60227" y="91041"/>
                </a:lnTo>
                <a:lnTo>
                  <a:pt x="34980" y="126688"/>
                </a:lnTo>
                <a:lnTo>
                  <a:pt x="16037" y="166431"/>
                </a:lnTo>
                <a:lnTo>
                  <a:pt x="4131" y="209536"/>
                </a:lnTo>
                <a:lnTo>
                  <a:pt x="0" y="255268"/>
                </a:lnTo>
                <a:lnTo>
                  <a:pt x="4131" y="301004"/>
                </a:lnTo>
                <a:lnTo>
                  <a:pt x="16037" y="344109"/>
                </a:lnTo>
                <a:lnTo>
                  <a:pt x="34980" y="383853"/>
                </a:lnTo>
                <a:lnTo>
                  <a:pt x="60227" y="419499"/>
                </a:lnTo>
                <a:lnTo>
                  <a:pt x="91041" y="450313"/>
                </a:lnTo>
                <a:lnTo>
                  <a:pt x="126688" y="475560"/>
                </a:lnTo>
                <a:lnTo>
                  <a:pt x="166431" y="494504"/>
                </a:lnTo>
                <a:lnTo>
                  <a:pt x="209536" y="506409"/>
                </a:lnTo>
                <a:lnTo>
                  <a:pt x="255268" y="510541"/>
                </a:lnTo>
                <a:lnTo>
                  <a:pt x="4141472" y="510541"/>
                </a:lnTo>
                <a:lnTo>
                  <a:pt x="4187204" y="506409"/>
                </a:lnTo>
                <a:lnTo>
                  <a:pt x="4230309" y="494504"/>
                </a:lnTo>
                <a:lnTo>
                  <a:pt x="4270053" y="475560"/>
                </a:lnTo>
                <a:lnTo>
                  <a:pt x="4305699" y="450313"/>
                </a:lnTo>
                <a:lnTo>
                  <a:pt x="4336513" y="419499"/>
                </a:lnTo>
                <a:lnTo>
                  <a:pt x="4361760" y="383853"/>
                </a:lnTo>
                <a:lnTo>
                  <a:pt x="4380704" y="344109"/>
                </a:lnTo>
                <a:lnTo>
                  <a:pt x="4392609" y="301004"/>
                </a:lnTo>
                <a:lnTo>
                  <a:pt x="4396741" y="255272"/>
                </a:lnTo>
                <a:lnTo>
                  <a:pt x="4392609" y="209536"/>
                </a:lnTo>
                <a:lnTo>
                  <a:pt x="4380704" y="166431"/>
                </a:lnTo>
                <a:lnTo>
                  <a:pt x="4361760" y="126688"/>
                </a:lnTo>
                <a:lnTo>
                  <a:pt x="4336513" y="91041"/>
                </a:lnTo>
                <a:lnTo>
                  <a:pt x="4305699" y="60227"/>
                </a:lnTo>
                <a:lnTo>
                  <a:pt x="4270053" y="34980"/>
                </a:lnTo>
                <a:lnTo>
                  <a:pt x="4230309" y="16037"/>
                </a:lnTo>
                <a:lnTo>
                  <a:pt x="4187204" y="4131"/>
                </a:lnTo>
                <a:lnTo>
                  <a:pt x="4141472" y="0"/>
                </a:lnTo>
                <a:close/>
              </a:path>
            </a:pathLst>
          </a:custGeom>
          <a:solidFill>
            <a:srgbClr val="008000"/>
          </a:solidFill>
        </p:spPr>
        <p:txBody>
          <a:bodyPr wrap="square" lIns="0" tIns="0" rIns="0" bIns="0" rtlCol="0"/>
          <a:lstStyle/>
          <a:p>
            <a:r>
              <a:rPr lang="ru-RU" dirty="0" smtClean="0"/>
              <a:t>                            </a:t>
            </a:r>
            <a:r>
              <a:rPr lang="ru-RU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имеет форму глагола: </a:t>
            </a:r>
          </a:p>
          <a:p>
            <a:r>
              <a:rPr lang="ru-RU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 1) </a:t>
            </a:r>
            <a:r>
              <a:rPr lang="en-US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II</a:t>
            </a:r>
            <a:r>
              <a:rPr lang="ru-RU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лица изъявительного или </a:t>
            </a:r>
          </a:p>
          <a:p>
            <a:r>
              <a:rPr lang="ru-RU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 повелительного наклонения единственного </a:t>
            </a:r>
          </a:p>
          <a:p>
            <a:r>
              <a:rPr lang="ru-RU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 числа; </a:t>
            </a:r>
          </a:p>
          <a:p>
            <a:r>
              <a:rPr lang="ru-RU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 2)</a:t>
            </a:r>
            <a:r>
              <a:rPr lang="en-US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III</a:t>
            </a:r>
            <a:r>
              <a:rPr lang="ru-RU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лица множественного числа. </a:t>
            </a:r>
            <a:endParaRPr sz="1600" b="1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object 15"/>
          <p:cNvSpPr/>
          <p:nvPr/>
        </p:nvSpPr>
        <p:spPr>
          <a:xfrm>
            <a:off x="2740024" y="1550987"/>
            <a:ext cx="500066" cy="21431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5"/>
          <p:cNvSpPr/>
          <p:nvPr/>
        </p:nvSpPr>
        <p:spPr>
          <a:xfrm>
            <a:off x="2740024" y="979483"/>
            <a:ext cx="500066" cy="21431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>
              <a:ln>
                <a:solidFill>
                  <a:sysClr val="windowText" lastClr="000000"/>
                </a:solidFill>
              </a:ln>
              <a:solidFill>
                <a:srgbClr val="FF0000"/>
              </a:solidFill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1311264" y="1193797"/>
            <a:ext cx="3429024" cy="357190"/>
          </a:xfrm>
          <a:custGeom>
            <a:avLst/>
            <a:gdLst/>
            <a:ahLst/>
            <a:cxnLst/>
            <a:rect l="l" t="t" r="r" b="b"/>
            <a:pathLst>
              <a:path w="1245870" h="269239">
                <a:moveTo>
                  <a:pt x="1110960" y="0"/>
                </a:moveTo>
                <a:lnTo>
                  <a:pt x="134599" y="0"/>
                </a:lnTo>
                <a:lnTo>
                  <a:pt x="92173" y="6891"/>
                </a:lnTo>
                <a:lnTo>
                  <a:pt x="55239" y="26058"/>
                </a:lnTo>
                <a:lnTo>
                  <a:pt x="26058" y="55240"/>
                </a:lnTo>
                <a:lnTo>
                  <a:pt x="6891" y="92174"/>
                </a:lnTo>
                <a:lnTo>
                  <a:pt x="0" y="134600"/>
                </a:lnTo>
                <a:lnTo>
                  <a:pt x="6891" y="177034"/>
                </a:lnTo>
                <a:lnTo>
                  <a:pt x="26058" y="213968"/>
                </a:lnTo>
                <a:lnTo>
                  <a:pt x="55239" y="243149"/>
                </a:lnTo>
                <a:lnTo>
                  <a:pt x="92173" y="262316"/>
                </a:lnTo>
                <a:lnTo>
                  <a:pt x="134599" y="269208"/>
                </a:lnTo>
                <a:lnTo>
                  <a:pt x="1110960" y="269208"/>
                </a:lnTo>
                <a:lnTo>
                  <a:pt x="1153386" y="262316"/>
                </a:lnTo>
                <a:lnTo>
                  <a:pt x="1190320" y="243149"/>
                </a:lnTo>
                <a:lnTo>
                  <a:pt x="1219501" y="213968"/>
                </a:lnTo>
                <a:lnTo>
                  <a:pt x="1238668" y="177034"/>
                </a:lnTo>
                <a:lnTo>
                  <a:pt x="1245560" y="134608"/>
                </a:lnTo>
                <a:lnTo>
                  <a:pt x="1238668" y="92174"/>
                </a:lnTo>
                <a:lnTo>
                  <a:pt x="1219501" y="55240"/>
                </a:lnTo>
                <a:lnTo>
                  <a:pt x="1190320" y="26058"/>
                </a:lnTo>
                <a:lnTo>
                  <a:pt x="1153386" y="6891"/>
                </a:lnTo>
                <a:lnTo>
                  <a:pt x="1110960" y="0"/>
                </a:lnTo>
                <a:close/>
              </a:path>
            </a:pathLst>
          </a:custGeom>
          <a:solidFill>
            <a:srgbClr val="7030A0"/>
          </a:solidFill>
        </p:spPr>
        <p:txBody>
          <a:bodyPr wrap="square" lIns="0" tIns="0" rIns="0" bIns="0" rtlCol="0"/>
          <a:lstStyle/>
          <a:p>
            <a:pPr marL="800045" lvl="1" indent="-342900" algn="just">
              <a:lnSpc>
                <a:spcPct val="150000"/>
              </a:lnSpc>
              <a:spcBef>
                <a:spcPts val="100"/>
              </a:spcBef>
            </a:pPr>
            <a:r>
              <a:rPr lang="ru-RU" sz="1400" b="1" spc="-5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Главный член  – </a:t>
            </a:r>
            <a:r>
              <a:rPr lang="ru-RU" sz="1400" b="1" spc="-5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сказуемое</a:t>
            </a:r>
          </a:p>
          <a:p>
            <a:pPr lvl="1" algn="ctr">
              <a:lnSpc>
                <a:spcPts val="1370"/>
              </a:lnSpc>
              <a:spcBef>
                <a:spcPts val="100"/>
              </a:spcBef>
            </a:pPr>
            <a:r>
              <a:rPr lang="ru-RU" sz="1400" dirty="0" smtClean="0">
                <a:solidFill>
                  <a:srgbClr val="FFFF00"/>
                </a:solidFill>
              </a:rPr>
              <a:t> </a:t>
            </a:r>
            <a:r>
              <a:rPr lang="ru-RU" sz="1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pPr fontAlgn="base"/>
            <a:r>
              <a:rPr lang="ru-RU" sz="1400" b="1" dirty="0" smtClean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                   </a:t>
            </a:r>
            <a:endParaRPr sz="1400" b="1" i="1" dirty="0">
              <a:solidFill>
                <a:srgbClr val="00B0F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r>
              <a:rPr lang="ru-RU" dirty="0" smtClean="0"/>
              <a:t>              Внимание! Запомните!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4008" y="1622425"/>
            <a:ext cx="5214974" cy="215444"/>
          </a:xfrm>
        </p:spPr>
        <p:txBody>
          <a:bodyPr/>
          <a:lstStyle/>
          <a:p>
            <a:r>
              <a:rPr lang="ru-RU" sz="1400" i="0" dirty="0" smtClean="0">
                <a:solidFill>
                  <a:srgbClr val="0000FF"/>
                </a:solidFill>
              </a:rPr>
              <a:t>в</a:t>
            </a:r>
            <a:endParaRPr lang="ru-RU" sz="1400" i="0" dirty="0">
              <a:solidFill>
                <a:srgbClr val="FF0000"/>
              </a:solidFill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168256" y="622293"/>
          <a:ext cx="5429288" cy="1310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292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714379"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i="0" dirty="0" smtClean="0">
                          <a:solidFill>
                            <a:schemeClr val="lt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Особенность обобщённо-личных предложений состоит в том, что они не сообщают о конкретных действиях, а выражают общие суждения, часто назидательного характера, которые могут быть применимы к каждому лицу, к любому человеку: </a:t>
                      </a:r>
                      <a:endParaRPr lang="ru-RU" sz="1600" b="1" u="none" dirty="0" smtClean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0000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6" name="Стрелка вниз 5"/>
          <p:cNvSpPr/>
          <p:nvPr/>
        </p:nvSpPr>
        <p:spPr>
          <a:xfrm>
            <a:off x="2525710" y="1908177"/>
            <a:ext cx="785818" cy="357190"/>
          </a:xfrm>
          <a:prstGeom prst="downArrow">
            <a:avLst>
              <a:gd name="adj1" fmla="val 50000"/>
              <a:gd name="adj2" fmla="val 51422"/>
            </a:avLst>
          </a:prstGeom>
          <a:solidFill>
            <a:srgbClr val="0000FF"/>
          </a:solidFill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21505" name="Rectangle 1"/>
          <p:cNvSpPr>
            <a:spLocks noChangeArrowheads="1"/>
          </p:cNvSpPr>
          <p:nvPr/>
        </p:nvSpPr>
        <p:spPr bwMode="auto">
          <a:xfrm>
            <a:off x="168256" y="2265367"/>
            <a:ext cx="5597544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defTabSz="914400" fontAlgn="base">
              <a:spcBef>
                <a:spcPct val="0"/>
              </a:spcBef>
              <a:spcAft>
                <a:spcPct val="0"/>
              </a:spcAft>
            </a:pPr>
            <a:r>
              <a:rPr lang="ru-RU" sz="16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      Тише едешь — дальше будешь. </a:t>
            </a:r>
          </a:p>
          <a:p>
            <a:pPr lvl="0" defTabSz="914400" fontAlgn="base">
              <a:spcBef>
                <a:spcPct val="0"/>
              </a:spcBef>
              <a:spcAft>
                <a:spcPct val="0"/>
              </a:spcAft>
            </a:pPr>
            <a:r>
              <a:rPr lang="ru-RU" sz="16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      </a:t>
            </a:r>
          </a:p>
          <a:p>
            <a:pPr lvl="0" defTabSz="914400" fontAlgn="base">
              <a:spcBef>
                <a:spcPct val="0"/>
              </a:spcBef>
              <a:spcAft>
                <a:spcPct val="0"/>
              </a:spcAft>
            </a:pPr>
            <a:r>
              <a:rPr lang="ru-RU" sz="16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Сам заварил кашу — сам её и расхлёбывай.                 </a:t>
            </a:r>
          </a:p>
          <a:p>
            <a:pPr lvl="0" defTabSz="914400" fontAlgn="base">
              <a:spcBef>
                <a:spcPct val="0"/>
              </a:spcBef>
              <a:spcAft>
                <a:spcPct val="0"/>
              </a:spcAft>
            </a:pPr>
            <a:r>
              <a:rPr lang="ru-RU" sz="16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      </a:t>
            </a:r>
            <a:endParaRPr kumimoji="0" lang="ru-RU" sz="1600" b="1" u="none" strike="noStrike" cap="none" normalizeH="0" baseline="0" dirty="0" smtClean="0">
              <a:ln>
                <a:noFill/>
              </a:ln>
              <a:solidFill>
                <a:srgbClr val="0000FF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3" name="Прямая соединительная линия 12"/>
          <p:cNvCxnSpPr/>
          <p:nvPr/>
        </p:nvCxnSpPr>
        <p:spPr>
          <a:xfrm>
            <a:off x="1239826" y="2622557"/>
            <a:ext cx="642942" cy="1588"/>
          </a:xfrm>
          <a:prstGeom prst="line">
            <a:avLst/>
          </a:prstGeom>
          <a:ln w="38100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/>
        </p:nvCxnSpPr>
        <p:spPr>
          <a:xfrm>
            <a:off x="1239826" y="2551119"/>
            <a:ext cx="642942" cy="1588"/>
          </a:xfrm>
          <a:prstGeom prst="line">
            <a:avLst/>
          </a:prstGeom>
          <a:ln w="38100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>
            <a:off x="3025776" y="2622557"/>
            <a:ext cx="785818" cy="1588"/>
          </a:xfrm>
          <a:prstGeom prst="line">
            <a:avLst/>
          </a:prstGeom>
          <a:ln w="38100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/>
          <p:cNvCxnSpPr/>
          <p:nvPr/>
        </p:nvCxnSpPr>
        <p:spPr>
          <a:xfrm>
            <a:off x="3025776" y="2551119"/>
            <a:ext cx="785818" cy="1588"/>
          </a:xfrm>
          <a:prstGeom prst="line">
            <a:avLst/>
          </a:prstGeom>
          <a:ln w="38100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единительная линия 24"/>
          <p:cNvCxnSpPr/>
          <p:nvPr/>
        </p:nvCxnSpPr>
        <p:spPr>
          <a:xfrm>
            <a:off x="3311528" y="3051185"/>
            <a:ext cx="1357322" cy="1588"/>
          </a:xfrm>
          <a:prstGeom prst="line">
            <a:avLst/>
          </a:prstGeom>
          <a:ln w="38100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единительная линия 26"/>
          <p:cNvCxnSpPr/>
          <p:nvPr/>
        </p:nvCxnSpPr>
        <p:spPr>
          <a:xfrm>
            <a:off x="3311528" y="3122623"/>
            <a:ext cx="1357322" cy="1588"/>
          </a:xfrm>
          <a:prstGeom prst="line">
            <a:avLst/>
          </a:prstGeom>
          <a:ln w="38100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единительная линия 27"/>
          <p:cNvCxnSpPr/>
          <p:nvPr/>
        </p:nvCxnSpPr>
        <p:spPr>
          <a:xfrm>
            <a:off x="739760" y="3051185"/>
            <a:ext cx="857256" cy="1588"/>
          </a:xfrm>
          <a:prstGeom prst="line">
            <a:avLst/>
          </a:prstGeom>
          <a:ln w="38100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единительная линия 30"/>
          <p:cNvCxnSpPr/>
          <p:nvPr/>
        </p:nvCxnSpPr>
        <p:spPr>
          <a:xfrm>
            <a:off x="739760" y="3122623"/>
            <a:ext cx="857256" cy="1588"/>
          </a:xfrm>
          <a:prstGeom prst="line">
            <a:avLst/>
          </a:prstGeom>
          <a:ln w="38100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3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30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3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02424"/>
            <a:ext cx="5765800" cy="553998"/>
          </a:xfrm>
        </p:spPr>
        <p:txBody>
          <a:bodyPr/>
          <a:lstStyle/>
          <a:p>
            <a:r>
              <a:rPr lang="ru-RU" sz="1800" dirty="0" smtClean="0"/>
              <a:t>   </a:t>
            </a:r>
            <a:r>
              <a:rPr lang="ru-RU" sz="1400" dirty="0" smtClean="0"/>
              <a:t>Грамматические признаки обобщённо-личных предложений</a:t>
            </a:r>
            <a:r>
              <a:rPr lang="ru-RU" sz="1800" b="0" dirty="0" smtClean="0"/>
              <a:t/>
            </a:r>
            <a:br>
              <a:rPr lang="ru-RU" sz="1800" b="0" dirty="0" smtClean="0"/>
            </a:br>
            <a:r>
              <a:rPr lang="ru-RU" sz="1800" b="0" dirty="0" smtClean="0"/>
              <a:t> </a:t>
            </a:r>
            <a:endParaRPr lang="ru-RU" sz="1800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311132" y="622293"/>
          <a:ext cx="5286412" cy="71437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8641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714379"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i="0" dirty="0" smtClean="0">
                          <a:solidFill>
                            <a:schemeClr val="lt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Д</a:t>
                      </a:r>
                      <a:r>
                        <a:rPr lang="ru-RU" sz="1800" b="1" i="0" dirty="0" smtClean="0">
                          <a:solidFill>
                            <a:schemeClr val="lt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еятель есть, но он не назван, а мыслится как некий обобщённый субъект.</a:t>
                      </a:r>
                      <a:endParaRPr lang="ru-RU" sz="1800" b="1" u="none" dirty="0" smtClean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7030A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6" name="Стрелка вниз 5"/>
          <p:cNvSpPr/>
          <p:nvPr/>
        </p:nvSpPr>
        <p:spPr>
          <a:xfrm>
            <a:off x="2525710" y="1336673"/>
            <a:ext cx="642942" cy="285752"/>
          </a:xfrm>
          <a:prstGeom prst="downArrow">
            <a:avLst>
              <a:gd name="adj1" fmla="val 50000"/>
              <a:gd name="adj2" fmla="val 51422"/>
            </a:avLst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21505" name="Rectangle 1"/>
          <p:cNvSpPr>
            <a:spLocks noChangeArrowheads="1"/>
          </p:cNvSpPr>
          <p:nvPr/>
        </p:nvSpPr>
        <p:spPr bwMode="auto">
          <a:xfrm>
            <a:off x="168256" y="1693863"/>
            <a:ext cx="5597544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/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   </a:t>
            </a:r>
            <a:r>
              <a:rPr lang="ru-RU" sz="1600" b="1" dirty="0" smtClean="0">
                <a:solidFill>
                  <a:srgbClr val="0000FF"/>
                </a:solidFill>
                <a:latin typeface="Arial" charset="0"/>
                <a:cs typeface="Arial" charset="0"/>
              </a:rPr>
              <a:t>     </a:t>
            </a:r>
            <a:r>
              <a:rPr lang="ru-RU" sz="1600" b="1" dirty="0" smtClean="0">
                <a:solidFill>
                  <a:srgbClr val="7030A0"/>
                </a:solidFill>
                <a:latin typeface="Arial" charset="0"/>
                <a:cs typeface="Arial" charset="0"/>
              </a:rPr>
              <a:t>  </a:t>
            </a:r>
            <a:r>
              <a:rPr lang="ru-RU" sz="1600" b="1" dirty="0" smtClean="0">
                <a:solidFill>
                  <a:schemeClr val="accent4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   </a:t>
            </a:r>
            <a:r>
              <a:rPr lang="ru-RU" sz="16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Береги платье </a:t>
            </a:r>
            <a:r>
              <a:rPr lang="ru-RU" sz="16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снову</a:t>
            </a:r>
            <a:r>
              <a:rPr lang="ru-RU" sz="16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, а честь смолоду.</a:t>
            </a:r>
            <a:r>
              <a:rPr lang="ru-RU" sz="1600" dirty="0" smtClean="0"/>
              <a:t> </a:t>
            </a:r>
          </a:p>
          <a:p>
            <a:pPr fontAlgn="base"/>
            <a:endParaRPr lang="ru-RU" sz="1600" dirty="0" smtClean="0"/>
          </a:p>
          <a:p>
            <a:pPr fontAlgn="base"/>
            <a:r>
              <a:rPr lang="ru-RU" sz="1600" dirty="0" smtClean="0"/>
              <a:t>                   </a:t>
            </a:r>
            <a:r>
              <a:rPr lang="ru-RU" sz="16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Дарёному коню в зубы не смотрят. </a:t>
            </a:r>
          </a:p>
          <a:p>
            <a:pPr fontAlgn="base"/>
            <a:r>
              <a:rPr lang="ru-RU" sz="16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                          </a:t>
            </a:r>
            <a:endParaRPr kumimoji="0" lang="ru-RU" sz="1600" b="1" u="none" strike="noStrike" cap="none" normalizeH="0" baseline="0" dirty="0" smtClean="0">
              <a:ln>
                <a:noFill/>
              </a:ln>
              <a:solidFill>
                <a:srgbClr val="7030A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1025512" y="1979615"/>
            <a:ext cx="714380" cy="1588"/>
          </a:xfrm>
          <a:prstGeom prst="line">
            <a:avLst/>
          </a:prstGeom>
          <a:ln w="38100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/>
        </p:nvCxnSpPr>
        <p:spPr>
          <a:xfrm>
            <a:off x="1025512" y="2051053"/>
            <a:ext cx="714380" cy="1588"/>
          </a:xfrm>
          <a:prstGeom prst="line">
            <a:avLst/>
          </a:prstGeom>
          <a:ln w="38100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/>
          <p:nvPr/>
        </p:nvCxnSpPr>
        <p:spPr>
          <a:xfrm>
            <a:off x="3525842" y="2479681"/>
            <a:ext cx="1071570" cy="1588"/>
          </a:xfrm>
          <a:prstGeom prst="line">
            <a:avLst/>
          </a:prstGeom>
          <a:ln w="38100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/>
          <p:cNvCxnSpPr/>
          <p:nvPr/>
        </p:nvCxnSpPr>
        <p:spPr>
          <a:xfrm>
            <a:off x="3525842" y="2551119"/>
            <a:ext cx="1071570" cy="1588"/>
          </a:xfrm>
          <a:prstGeom prst="line">
            <a:avLst/>
          </a:prstGeom>
          <a:ln w="38100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3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30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3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22227"/>
            <a:ext cx="5811858" cy="215444"/>
          </a:xfrm>
        </p:spPr>
        <p:txBody>
          <a:bodyPr/>
          <a:lstStyle/>
          <a:p>
            <a:r>
              <a:rPr lang="ru-RU" sz="1400" dirty="0" smtClean="0"/>
              <a:t>    Грамматические признаки обобщённо-личных предложений</a:t>
            </a:r>
            <a:endParaRPr lang="ru-RU" sz="14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4008" y="1908177"/>
            <a:ext cx="5214974" cy="738664"/>
          </a:xfrm>
        </p:spPr>
        <p:txBody>
          <a:bodyPr/>
          <a:lstStyle/>
          <a:p>
            <a:r>
              <a:rPr lang="ru-RU" sz="1600" i="0" dirty="0" smtClean="0">
                <a:solidFill>
                  <a:srgbClr val="0000FF"/>
                </a:solidFill>
              </a:rPr>
              <a:t>           </a:t>
            </a:r>
            <a:r>
              <a:rPr lang="ru-RU" sz="1600" i="0" dirty="0" smtClean="0">
                <a:solidFill>
                  <a:schemeClr val="accent2">
                    <a:lumMod val="50000"/>
                  </a:schemeClr>
                </a:solidFill>
              </a:rPr>
              <a:t>Поспешишь — людей насмешишь.</a:t>
            </a:r>
            <a:r>
              <a:rPr lang="ru-RU" sz="1600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</a:p>
          <a:p>
            <a:r>
              <a:rPr lang="ru-RU" sz="1600" dirty="0" smtClean="0">
                <a:solidFill>
                  <a:schemeClr val="accent2">
                    <a:lumMod val="50000"/>
                  </a:schemeClr>
                </a:solidFill>
              </a:rPr>
              <a:t>      </a:t>
            </a:r>
          </a:p>
          <a:p>
            <a:r>
              <a:rPr lang="ru-RU" sz="1600" dirty="0" smtClean="0">
                <a:solidFill>
                  <a:schemeClr val="accent2">
                    <a:lumMod val="50000"/>
                  </a:schemeClr>
                </a:solidFill>
              </a:rPr>
              <a:t>       </a:t>
            </a:r>
            <a:r>
              <a:rPr lang="ru-RU" sz="1600" i="0" dirty="0" smtClean="0">
                <a:solidFill>
                  <a:schemeClr val="accent2">
                    <a:lumMod val="50000"/>
                  </a:schemeClr>
                </a:solidFill>
              </a:rPr>
              <a:t>Отрезавши голову, по волосам не плачут.</a:t>
            </a:r>
            <a:endParaRPr lang="ru-RU" sz="1600" i="0" dirty="0">
              <a:solidFill>
                <a:schemeClr val="accent2">
                  <a:lumMod val="50000"/>
                </a:schemeClr>
              </a:solidFill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311132" y="622293"/>
          <a:ext cx="5286412" cy="71437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8641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714379"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i="0" dirty="0" smtClean="0">
                          <a:solidFill>
                            <a:schemeClr val="lt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В предложение можно вставить подлежащее в виде слов </a:t>
                      </a:r>
                      <a:r>
                        <a:rPr lang="ru-RU" sz="1600" b="1" i="1" dirty="0" smtClean="0">
                          <a:solidFill>
                            <a:schemeClr val="lt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«каждый», «любой», «все люди».</a:t>
                      </a:r>
                      <a:endParaRPr lang="ru-RU" sz="1600" b="1" u="none" dirty="0" smtClean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accent2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6" name="Стрелка вниз 5"/>
          <p:cNvSpPr/>
          <p:nvPr/>
        </p:nvSpPr>
        <p:spPr>
          <a:xfrm>
            <a:off x="2597148" y="1336673"/>
            <a:ext cx="642942" cy="285752"/>
          </a:xfrm>
          <a:prstGeom prst="downArrow">
            <a:avLst>
              <a:gd name="adj1" fmla="val 50000"/>
              <a:gd name="adj2" fmla="val 51422"/>
            </a:avLst>
          </a:prstGeom>
          <a:solidFill>
            <a:schemeClr val="accent2">
              <a:lumMod val="50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3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30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3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22227"/>
            <a:ext cx="5811858" cy="215444"/>
          </a:xfrm>
        </p:spPr>
        <p:txBody>
          <a:bodyPr/>
          <a:lstStyle/>
          <a:p>
            <a:r>
              <a:rPr lang="ru-RU" sz="1400" dirty="0" smtClean="0"/>
              <a:t>    Грамматические признаки обобщённо-личных предложений</a:t>
            </a:r>
            <a:endParaRPr lang="ru-RU" sz="14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818" y="1908177"/>
            <a:ext cx="5572164" cy="1477328"/>
          </a:xfrm>
        </p:spPr>
        <p:txBody>
          <a:bodyPr/>
          <a:lstStyle/>
          <a:p>
            <a:r>
              <a:rPr lang="ru-RU" sz="1600" i="0" dirty="0" smtClean="0"/>
              <a:t> </a:t>
            </a:r>
            <a:r>
              <a:rPr lang="ru-RU" sz="1600" i="0" dirty="0" smtClean="0">
                <a:solidFill>
                  <a:srgbClr val="0000FF"/>
                </a:solidFill>
              </a:rPr>
              <a:t>Обещанного три года ждут. –</a:t>
            </a:r>
          </a:p>
          <a:p>
            <a:r>
              <a:rPr lang="ru-RU" sz="1600" i="0" dirty="0" smtClean="0"/>
              <a:t>                                                 </a:t>
            </a:r>
            <a:r>
              <a:rPr lang="ru-RU" sz="1600" i="0" dirty="0" smtClean="0">
                <a:solidFill>
                  <a:schemeClr val="accent2">
                    <a:lumMod val="50000"/>
                  </a:schemeClr>
                </a:solidFill>
              </a:rPr>
              <a:t>В нашем районе сеют лён.</a:t>
            </a:r>
            <a:r>
              <a:rPr lang="ru-RU" sz="1600" b="0" dirty="0" smtClean="0"/>
              <a:t>     </a:t>
            </a:r>
          </a:p>
          <a:p>
            <a:r>
              <a:rPr lang="ru-RU" sz="1600" b="0" i="0" dirty="0" smtClean="0">
                <a:solidFill>
                  <a:srgbClr val="0000FF"/>
                </a:solidFill>
              </a:rPr>
              <a:t>  </a:t>
            </a:r>
            <a:r>
              <a:rPr lang="ru-RU" sz="1600" i="0" dirty="0" smtClean="0">
                <a:solidFill>
                  <a:srgbClr val="0000FF"/>
                </a:solidFill>
              </a:rPr>
              <a:t>Запомни эти слова! –  </a:t>
            </a:r>
          </a:p>
          <a:p>
            <a:r>
              <a:rPr lang="ru-RU" sz="1600" b="0" i="0" dirty="0" smtClean="0">
                <a:solidFill>
                  <a:srgbClr val="0000FF"/>
                </a:solidFill>
              </a:rPr>
              <a:t>                                 </a:t>
            </a:r>
            <a:r>
              <a:rPr lang="ru-RU" sz="1600" i="0" dirty="0" smtClean="0">
                <a:solidFill>
                  <a:schemeClr val="accent2">
                    <a:lumMod val="50000"/>
                  </a:schemeClr>
                </a:solidFill>
              </a:rPr>
              <a:t>Готовь сани летом, а телегу зимой.</a:t>
            </a:r>
          </a:p>
          <a:p>
            <a:r>
              <a:rPr lang="ru-RU" sz="1600" i="0" dirty="0" smtClean="0">
                <a:solidFill>
                  <a:srgbClr val="0000FF"/>
                </a:solidFill>
              </a:rPr>
              <a:t> </a:t>
            </a:r>
          </a:p>
          <a:p>
            <a:r>
              <a:rPr lang="ru-RU" sz="1600" i="0" dirty="0" smtClean="0">
                <a:solidFill>
                  <a:schemeClr val="accent2">
                    <a:lumMod val="50000"/>
                  </a:schemeClr>
                </a:solidFill>
              </a:rPr>
              <a:t>               </a:t>
            </a:r>
            <a:endParaRPr lang="ru-RU" sz="1600" i="0" dirty="0">
              <a:solidFill>
                <a:schemeClr val="accent2">
                  <a:lumMod val="50000"/>
                </a:schemeClr>
              </a:solidFill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311132" y="622293"/>
          <a:ext cx="5286412" cy="71437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8641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714379"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i="0" dirty="0" smtClean="0">
                          <a:solidFill>
                            <a:schemeClr val="lt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По структуре совпадает с определённо-личными или неопределённо-личными предложениями.</a:t>
                      </a:r>
                      <a:endParaRPr lang="ru-RU" sz="1600" b="1" u="none" dirty="0" smtClean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bg2">
                        <a:lumMod val="2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6" name="Стрелка вниз 5"/>
          <p:cNvSpPr/>
          <p:nvPr/>
        </p:nvSpPr>
        <p:spPr>
          <a:xfrm>
            <a:off x="2597148" y="1336673"/>
            <a:ext cx="642942" cy="285752"/>
          </a:xfrm>
          <a:prstGeom prst="downArrow">
            <a:avLst>
              <a:gd name="adj1" fmla="val 50000"/>
              <a:gd name="adj2" fmla="val 51422"/>
            </a:avLst>
          </a:prstGeom>
          <a:solidFill>
            <a:schemeClr val="bg2">
              <a:lumMod val="25000"/>
            </a:schemeClr>
          </a:solidFill>
          <a:ln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4597412" y="2408243"/>
            <a:ext cx="500066" cy="1588"/>
          </a:xfrm>
          <a:prstGeom prst="line">
            <a:avLst/>
          </a:prstGeom>
          <a:ln w="38100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>
            <a:off x="4597412" y="2479681"/>
            <a:ext cx="500066" cy="1588"/>
          </a:xfrm>
          <a:prstGeom prst="line">
            <a:avLst/>
          </a:prstGeom>
          <a:ln w="38100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2382834" y="2193929"/>
            <a:ext cx="500066" cy="1588"/>
          </a:xfrm>
          <a:prstGeom prst="line">
            <a:avLst/>
          </a:prstGeom>
          <a:ln w="38100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/>
          <p:nvPr/>
        </p:nvCxnSpPr>
        <p:spPr>
          <a:xfrm>
            <a:off x="2382834" y="2265367"/>
            <a:ext cx="500066" cy="1588"/>
          </a:xfrm>
          <a:prstGeom prst="line">
            <a:avLst/>
          </a:prstGeom>
          <a:ln w="38100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>
            <a:off x="239694" y="2622557"/>
            <a:ext cx="857256" cy="1588"/>
          </a:xfrm>
          <a:prstGeom prst="line">
            <a:avLst/>
          </a:prstGeom>
          <a:ln w="38100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/>
          <p:nvPr/>
        </p:nvCxnSpPr>
        <p:spPr>
          <a:xfrm>
            <a:off x="239694" y="2693995"/>
            <a:ext cx="857256" cy="1588"/>
          </a:xfrm>
          <a:prstGeom prst="line">
            <a:avLst/>
          </a:prstGeom>
          <a:ln w="38100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/>
          <p:cNvCxnSpPr/>
          <p:nvPr/>
        </p:nvCxnSpPr>
        <p:spPr>
          <a:xfrm>
            <a:off x="1954206" y="2836871"/>
            <a:ext cx="714380" cy="1588"/>
          </a:xfrm>
          <a:prstGeom prst="line">
            <a:avLst/>
          </a:prstGeom>
          <a:ln w="38100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единительная линия 23"/>
          <p:cNvCxnSpPr/>
          <p:nvPr/>
        </p:nvCxnSpPr>
        <p:spPr>
          <a:xfrm>
            <a:off x="1954206" y="2908309"/>
            <a:ext cx="714380" cy="1588"/>
          </a:xfrm>
          <a:prstGeom prst="line">
            <a:avLst/>
          </a:prstGeom>
          <a:ln w="38100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3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30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3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141436" y="102425"/>
            <a:ext cx="6048672" cy="369332"/>
          </a:xfrm>
        </p:spPr>
        <p:txBody>
          <a:bodyPr/>
          <a:lstStyle/>
          <a:p>
            <a:r>
              <a:rPr lang="en-US" sz="1800" dirty="0" smtClean="0"/>
              <a:t>                     </a:t>
            </a:r>
            <a:r>
              <a:rPr lang="ru-RU" sz="2400" dirty="0" smtClean="0"/>
              <a:t>Внимание! Запомните!</a:t>
            </a:r>
            <a:endParaRPr lang="ru-RU" sz="24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11132" y="622293"/>
            <a:ext cx="3000396" cy="2492990"/>
          </a:xfrm>
        </p:spPr>
        <p:txBody>
          <a:bodyPr/>
          <a:lstStyle/>
          <a:p>
            <a:r>
              <a:rPr lang="ru-RU" sz="18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Обобщённо-личные односоставные </a:t>
            </a:r>
            <a:r>
              <a:rPr lang="ru-RU" sz="1800" i="0" dirty="0" smtClean="0">
                <a:solidFill>
                  <a:srgbClr val="0000FF"/>
                </a:solidFill>
              </a:rPr>
              <a:t>предложения являются пословицами, поговорками, афоризмами, общеизвестными истинами и нравоучениями.</a:t>
            </a:r>
            <a:endParaRPr lang="ru-RU" sz="1800" dirty="0">
              <a:solidFill>
                <a:srgbClr val="0000FF"/>
              </a:solidFill>
            </a:endParaRPr>
          </a:p>
        </p:txBody>
      </p:sp>
      <p:pic>
        <p:nvPicPr>
          <p:cNvPr id="5" name="Picture 2" descr="обои для рабочего стола, стрелка, компьютерные иконки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9794382">
            <a:off x="3345420" y="963044"/>
            <a:ext cx="2099373" cy="1571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141436" y="102425"/>
            <a:ext cx="6048672" cy="307777"/>
          </a:xfrm>
        </p:spPr>
        <p:txBody>
          <a:bodyPr/>
          <a:lstStyle/>
          <a:p>
            <a:r>
              <a:rPr lang="ru-RU" sz="1800" dirty="0" smtClean="0"/>
              <a:t>                   </a:t>
            </a:r>
            <a:r>
              <a:rPr lang="ru-RU" sz="2000" dirty="0" smtClean="0"/>
              <a:t>Безличные предложения</a:t>
            </a:r>
            <a:endParaRPr lang="ru-RU" sz="20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25710" y="622293"/>
            <a:ext cx="3071834" cy="1938992"/>
          </a:xfrm>
        </p:spPr>
        <p:txBody>
          <a:bodyPr/>
          <a:lstStyle/>
          <a:p>
            <a:r>
              <a:rPr lang="ru-RU" sz="1800" i="0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Для того, чтобы </a:t>
            </a:r>
          </a:p>
          <a:p>
            <a:r>
              <a:rPr lang="ru-RU" sz="1800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сказать о действии, которое совершается без субъекта,</a:t>
            </a:r>
            <a:r>
              <a:rPr lang="ru-RU" sz="1800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8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использу</a:t>
            </a:r>
            <a:r>
              <a:rPr lang="ru-RU" sz="1800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ются </a:t>
            </a:r>
            <a:r>
              <a:rPr lang="ru-RU" sz="18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безличные односоставные</a:t>
            </a:r>
            <a:r>
              <a:rPr lang="ru-RU" sz="1800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предложения.</a:t>
            </a:r>
            <a:endParaRPr lang="ru-RU" sz="1800" dirty="0">
              <a:solidFill>
                <a:srgbClr val="FF0000"/>
              </a:solidFill>
            </a:endParaRPr>
          </a:p>
        </p:txBody>
      </p:sp>
      <p:pic>
        <p:nvPicPr>
          <p:cNvPr id="7" name="Picture 12" descr="стрелка, рисунок, символ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8256" y="908045"/>
            <a:ext cx="2214578" cy="157163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17393</TotalTime>
  <Words>708</Words>
  <Application>Microsoft Office PowerPoint</Application>
  <PresentationFormat>Произвольный</PresentationFormat>
  <Paragraphs>191</Paragraphs>
  <Slides>23</Slides>
  <Notes>3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23</vt:i4>
      </vt:variant>
    </vt:vector>
  </HeadingPairs>
  <TitlesOfParts>
    <vt:vector size="26" baseType="lpstr">
      <vt:lpstr>Arial</vt:lpstr>
      <vt:lpstr>Calibri</vt:lpstr>
      <vt:lpstr>Office Theme</vt:lpstr>
      <vt:lpstr>Русский  язык</vt:lpstr>
      <vt:lpstr>             Обобщённо-личные предложения</vt:lpstr>
      <vt:lpstr>          Обобщённо-личные предложения </vt:lpstr>
      <vt:lpstr>              Внимание! Запомните!</vt:lpstr>
      <vt:lpstr>   Грамматические признаки обобщённо-личных предложений  </vt:lpstr>
      <vt:lpstr>    Грамматические признаки обобщённо-личных предложений</vt:lpstr>
      <vt:lpstr>    Грамматические признаки обобщённо-личных предложений</vt:lpstr>
      <vt:lpstr>                     Внимание! Запомните!</vt:lpstr>
      <vt:lpstr>                   Безличные предложения</vt:lpstr>
      <vt:lpstr>                   Безличные предложения </vt:lpstr>
      <vt:lpstr>               Внимание! Запомните!</vt:lpstr>
      <vt:lpstr>        Безличные глаголы (shaxssiz fe’llar) </vt:lpstr>
      <vt:lpstr>      Значение безличных глаголов</vt:lpstr>
      <vt:lpstr>     Виды безличных глаголов по образованию: </vt:lpstr>
      <vt:lpstr>     Семантические признаки безличных предложений  </vt:lpstr>
      <vt:lpstr>       Что выражают безличные предложения?</vt:lpstr>
      <vt:lpstr>       Что выражают безличные предложения?</vt:lpstr>
      <vt:lpstr>           Лингвистическая задача</vt:lpstr>
      <vt:lpstr>           Лингвистическая задача</vt:lpstr>
      <vt:lpstr> Лингвистическая задача. Проверьте!</vt:lpstr>
      <vt:lpstr> Лингвистическая задача. Проверьте!</vt:lpstr>
      <vt:lpstr>                    Словарная работа</vt:lpstr>
      <vt:lpstr>  Задание для самостоятельного выполнения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Русский язык</dc:title>
  <cp:lastModifiedBy>Пользователь</cp:lastModifiedBy>
  <cp:revision>853</cp:revision>
  <dcterms:created xsi:type="dcterms:W3CDTF">2020-04-13T08:05:42Z</dcterms:created>
  <dcterms:modified xsi:type="dcterms:W3CDTF">2021-03-18T12:47:36Z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LastSaved">
    <vt:filetime>2020-04-13T00:00:00Z</vt:filetime>
  </property>
</Properties>
</file>