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371" r:id="rId3"/>
    <p:sldId id="372" r:id="rId4"/>
    <p:sldId id="341" r:id="rId5"/>
    <p:sldId id="373" r:id="rId6"/>
    <p:sldId id="374" r:id="rId7"/>
    <p:sldId id="392" r:id="rId8"/>
    <p:sldId id="393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397" r:id="rId19"/>
    <p:sldId id="398" r:id="rId20"/>
    <p:sldId id="413" r:id="rId21"/>
    <p:sldId id="412" r:id="rId22"/>
    <p:sldId id="411" r:id="rId23"/>
    <p:sldId id="287" r:id="rId24"/>
  </p:sldIdLst>
  <p:sldSz cx="5765800" cy="3244850"/>
  <p:notesSz cx="5765800" cy="3244850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0000CC"/>
    <a:srgbClr val="003300"/>
    <a:srgbClr val="18AC3F"/>
    <a:srgbClr val="53E77A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90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90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092">
              <a:defRPr/>
            </a:pPr>
            <a:fld id="{349D4C1E-46C9-452C-9820-5F259BFDCBE1}" type="slidenum">
              <a:rPr lang="ru-RU" sz="700" smtClean="0">
                <a:solidFill>
                  <a:prstClr val="black"/>
                </a:solidFill>
                <a:latin typeface="Calibri" panose="020F0502020204030204"/>
              </a:rPr>
              <a:pPr defTabSz="186092">
                <a:defRPr/>
              </a:pPr>
              <a:t>13</a:t>
            </a:fld>
            <a:endParaRPr lang="ru-RU" sz="7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5075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8914"/>
          </a:xfrm>
        </p:spPr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1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8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8725" y="222930"/>
            <a:ext cx="3168352" cy="537965"/>
          </a:xfrm>
          <a:prstGeom prst="rect">
            <a:avLst/>
          </a:prstGeom>
        </p:spPr>
        <p:txBody>
          <a:bodyPr vert="horz" wrap="square" lIns="0" tIns="14602" rIns="0" bIns="0" rtlCol="0">
            <a:spAutoFit/>
          </a:bodyPr>
          <a:lstStyle/>
          <a:p>
            <a:pPr marL="12698">
              <a:spcBef>
                <a:spcPts val="114"/>
              </a:spcBef>
            </a:pPr>
            <a:r>
              <a:rPr sz="3400" spc="-5" dirty="0" err="1"/>
              <a:t>Русский</a:t>
            </a:r>
            <a:r>
              <a:rPr sz="3400" spc="-55" dirty="0"/>
              <a:t> </a:t>
            </a:r>
            <a:r>
              <a:rPr lang="ru-RU" sz="3400" spc="-55" dirty="0" smtClean="0"/>
              <a:t> </a:t>
            </a:r>
            <a:r>
              <a:rPr sz="3400" spc="10" dirty="0" err="1" smtClean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454009" y="831993"/>
            <a:ext cx="4857784" cy="1052850"/>
          </a:xfrm>
          <a:prstGeom prst="rect">
            <a:avLst/>
          </a:prstGeom>
        </p:spPr>
        <p:txBody>
          <a:bodyPr vert="horz" wrap="square" lIns="0" tIns="13968" rIns="0" bIns="0" rtlCol="0">
            <a:spAutoFit/>
          </a:bodyPr>
          <a:lstStyle/>
          <a:p>
            <a:pPr marL="18413">
              <a:lnSpc>
                <a:spcPts val="1950"/>
              </a:lnSpc>
              <a:spcBef>
                <a:spcPts val="110"/>
              </a:spcBef>
            </a:pPr>
            <a:endParaRPr lang="ru-RU" b="1" spc="-10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2000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Тема: Повторение 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обобщённо-личных и безличных односоставных 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предложений</a:t>
            </a:r>
            <a:endParaRPr lang="ru-RU" sz="2000" b="1" spc="-1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5791" y="1122359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818" y="2122491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9"/>
            <a:ext cx="696471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5"/>
            <a:ext cx="173355" cy="372745"/>
          </a:xfrm>
          <a:prstGeom prst="rect">
            <a:avLst/>
          </a:prstGeom>
        </p:spPr>
        <p:txBody>
          <a:bodyPr vert="horz" wrap="square" lIns="0" tIns="15873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300" dirty="0" smtClean="0">
                <a:solidFill>
                  <a:schemeClr val="bg1"/>
                </a:solidFill>
                <a:latin typeface="Arial"/>
                <a:cs typeface="Arial"/>
              </a:rPr>
              <a:t>8</a:t>
            </a:r>
            <a:endParaRPr sz="23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584934" cy="212236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b="1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3" y="289011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AutoShape 4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0" name="AutoShape 8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2" name="AutoShape 10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6866" name="Picture 2" descr="Просмотреть исходную картинку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2636" y="1979615"/>
            <a:ext cx="2058980" cy="1149350"/>
          </a:xfrm>
          <a:prstGeom prst="rect">
            <a:avLst/>
          </a:prstGeom>
          <a:noFill/>
        </p:spPr>
      </p:pic>
      <p:pic>
        <p:nvPicPr>
          <p:cNvPr id="36870" name="Picture 6" descr="http://t0.gstatic.com/images?q=tbn:ANd9GcTr5E5BhTbxIRPRlAd95l7w9JdO43ggnPlazQ0ohuWmivzL-DHrR5nQ32nrLos&amp;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97214" y="1979615"/>
            <a:ext cx="1857388" cy="1152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5"/>
            <a:ext cx="5668982" cy="369332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2000" dirty="0" smtClean="0"/>
              <a:t>                 Безличные предложения</a:t>
            </a:r>
            <a:r>
              <a:rPr lang="ru-RU" sz="2400" dirty="0" smtClean="0"/>
              <a:t> 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882636" y="622293"/>
            <a:ext cx="4143404" cy="418401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односоставные предложения 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596884" y="1765301"/>
            <a:ext cx="4714908" cy="571504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r>
              <a:rPr lang="ru-RU" sz="1600" dirty="0" smtClean="0"/>
              <a:t>         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обозначает действие или состояние,     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совершающееся без действующего лица. </a:t>
            </a:r>
            <a:endParaRPr sz="1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40024" y="1550987"/>
            <a:ext cx="500066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740024" y="979483"/>
            <a:ext cx="500066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311264" y="1193797"/>
            <a:ext cx="3429024" cy="357190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pPr marL="800045" lvl="1" indent="-342900" algn="just">
              <a:lnSpc>
                <a:spcPct val="150000"/>
              </a:lnSpc>
              <a:spcBef>
                <a:spcPts val="100"/>
              </a:spcBef>
            </a:pPr>
            <a:r>
              <a:rPr lang="ru-RU" sz="14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Главный член  – </a:t>
            </a:r>
            <a:r>
              <a:rPr lang="ru-RU" sz="1400" b="1" spc="-5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сказуемое</a:t>
            </a:r>
          </a:p>
          <a:p>
            <a:pPr lvl="1" algn="ctr">
              <a:lnSpc>
                <a:spcPts val="1370"/>
              </a:lnSpc>
              <a:spcBef>
                <a:spcPts val="100"/>
              </a:spcBef>
            </a:pP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base"/>
            <a:r>
              <a:rPr lang="ru-RU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endParaRPr sz="1400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5"/>
          <p:cNvSpPr/>
          <p:nvPr/>
        </p:nvSpPr>
        <p:spPr>
          <a:xfrm>
            <a:off x="2740024" y="2336805"/>
            <a:ext cx="500066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8"/>
          <p:cNvSpPr/>
          <p:nvPr/>
        </p:nvSpPr>
        <p:spPr>
          <a:xfrm>
            <a:off x="811198" y="2551119"/>
            <a:ext cx="4429156" cy="571504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txBody>
          <a:bodyPr wrap="square" lIns="0" tIns="0" rIns="0" bIns="0" rtlCol="0"/>
          <a:lstStyle/>
          <a:p>
            <a:r>
              <a:rPr lang="ru-RU" sz="1600" dirty="0" smtClean="0"/>
              <a:t>                 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Ночью дедушке не спится.</a:t>
            </a:r>
            <a:r>
              <a:rPr lang="ru-RU" sz="1600" i="1" dirty="0" smtClean="0"/>
              <a:t> </a:t>
            </a:r>
          </a:p>
          <a:p>
            <a:r>
              <a:rPr lang="ru-RU" sz="1600" i="1" dirty="0" smtClean="0"/>
              <a:t>           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Людей неинтересных в мире нет. </a:t>
            </a:r>
            <a:endParaRPr sz="1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382966" y="2765433"/>
            <a:ext cx="100013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382966" y="2836871"/>
            <a:ext cx="100013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454536" y="2979747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464060" y="3203585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454536" y="3051185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5"/>
            <a:ext cx="5164295" cy="320372"/>
          </a:xfrm>
          <a:solidFill>
            <a:srgbClr val="0070C0"/>
          </a:solidFill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408244"/>
            <a:ext cx="5597544" cy="553998"/>
          </a:xfrm>
        </p:spPr>
        <p:txBody>
          <a:bodyPr/>
          <a:lstStyle/>
          <a:p>
            <a:r>
              <a:rPr lang="ru-RU" sz="1800" i="0" dirty="0" smtClean="0">
                <a:solidFill>
                  <a:srgbClr val="0000FF"/>
                </a:solidFill>
              </a:rPr>
              <a:t>                 </a:t>
            </a:r>
            <a:r>
              <a:rPr lang="ru-RU" sz="1800" i="0" dirty="0" smtClean="0">
                <a:solidFill>
                  <a:srgbClr val="FF0000"/>
                </a:solidFill>
              </a:rPr>
              <a:t>Не спится </a:t>
            </a:r>
            <a:r>
              <a:rPr lang="ru-RU" sz="1800" i="0" dirty="0" smtClean="0">
                <a:solidFill>
                  <a:srgbClr val="0000FF"/>
                </a:solidFill>
              </a:rPr>
              <a:t>мне. Его </a:t>
            </a:r>
            <a:r>
              <a:rPr lang="ru-RU" sz="1800" i="0" dirty="0" smtClean="0">
                <a:solidFill>
                  <a:srgbClr val="FF0000"/>
                </a:solidFill>
              </a:rPr>
              <a:t>знобило. </a:t>
            </a:r>
          </a:p>
          <a:p>
            <a:r>
              <a:rPr lang="ru-RU" sz="1800" i="0" dirty="0" smtClean="0">
                <a:solidFill>
                  <a:srgbClr val="0000FF"/>
                </a:solidFill>
              </a:rPr>
              <a:t>     В лесу </a:t>
            </a:r>
            <a:r>
              <a:rPr lang="ru-RU" sz="1800" i="0" dirty="0" smtClean="0">
                <a:solidFill>
                  <a:srgbClr val="FF0000"/>
                </a:solidFill>
              </a:rPr>
              <a:t>дышится </a:t>
            </a:r>
            <a:r>
              <a:rPr lang="ru-RU" sz="1800" i="0" dirty="0" smtClean="0">
                <a:solidFill>
                  <a:srgbClr val="0000FF"/>
                </a:solidFill>
              </a:rPr>
              <a:t>легко. На душе </a:t>
            </a:r>
            <a:r>
              <a:rPr lang="ru-RU" sz="1800" i="0" dirty="0" smtClean="0">
                <a:solidFill>
                  <a:srgbClr val="FF0000"/>
                </a:solidFill>
              </a:rPr>
              <a:t>полегчало.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5" y="622293"/>
          <a:ext cx="5286412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8">
                <a:tc>
                  <a:txBody>
                    <a:bodyPr/>
                    <a:lstStyle/>
                    <a:p>
                      <a:pPr fontAlgn="base"/>
                      <a:r>
                        <a:rPr lang="ru-RU" sz="20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односоставных безличных предложениях употребляются безличные глаголы, при которых </a:t>
                      </a:r>
                      <a:r>
                        <a:rPr lang="ru-RU" sz="20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нет и не может быть подлежащего:</a:t>
                      </a:r>
                      <a:endParaRPr lang="ru-RU" sz="1800" b="1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908177"/>
            <a:ext cx="857256" cy="428628"/>
          </a:xfrm>
          <a:prstGeom prst="downArrow">
            <a:avLst>
              <a:gd name="adj1" fmla="val 50000"/>
              <a:gd name="adj2" fmla="val 52022"/>
            </a:avLst>
          </a:prstGeom>
          <a:solidFill>
            <a:srgbClr val="0000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5"/>
            <a:ext cx="5668982" cy="323165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en-US" dirty="0" smtClean="0"/>
              <a:t>     </a:t>
            </a:r>
            <a:r>
              <a:rPr lang="ru-RU" dirty="0" smtClean="0"/>
              <a:t>Безличные глаголы (</a:t>
            </a:r>
            <a:r>
              <a:rPr lang="en-US" dirty="0" err="1" smtClean="0"/>
              <a:t>shaxssiz</a:t>
            </a:r>
            <a:r>
              <a:rPr lang="en-US" dirty="0" smtClean="0"/>
              <a:t> </a:t>
            </a:r>
            <a:r>
              <a:rPr lang="en-US" dirty="0" err="1" smtClean="0"/>
              <a:t>fe</a:t>
            </a:r>
            <a:r>
              <a:rPr lang="uz-Latn-UZ" dirty="0" smtClean="0"/>
              <a:t>’</a:t>
            </a:r>
            <a:r>
              <a:rPr lang="en-US" dirty="0" err="1" smtClean="0"/>
              <a:t>llar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1096950" y="622294"/>
            <a:ext cx="3786214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ru-RU" sz="2000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Безличные глаголы 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311132" y="1193797"/>
            <a:ext cx="5286412" cy="1857388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                    </a:t>
            </a:r>
            <a:r>
              <a:rPr lang="ru-RU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Обозначают процессы,   </a:t>
            </a:r>
          </a:p>
          <a:p>
            <a:r>
              <a:rPr lang="ru-RU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совершающиеся без субъектов      </a:t>
            </a:r>
          </a:p>
          <a:p>
            <a:r>
              <a:rPr lang="ru-RU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(деятелей). Безличные глаголы   </a:t>
            </a:r>
          </a:p>
          <a:p>
            <a:r>
              <a:rPr lang="ru-RU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могут обозначать различные   </a:t>
            </a:r>
          </a:p>
          <a:p>
            <a:r>
              <a:rPr lang="ru-RU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неконтролируемые самопроизвольные  </a:t>
            </a:r>
          </a:p>
          <a:p>
            <a:r>
              <a:rPr lang="ru-RU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      действия и состояния.   </a:t>
            </a:r>
            <a:endParaRPr sz="2000" b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ject 15"/>
          <p:cNvSpPr/>
          <p:nvPr/>
        </p:nvSpPr>
        <p:spPr>
          <a:xfrm>
            <a:off x="2740024" y="979483"/>
            <a:ext cx="642942" cy="285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 descr="Tashkent State University of the Uzbek language and literature"/>
          <p:cNvSpPr>
            <a:spLocks noChangeAspect="1" noChangeArrowheads="1"/>
          </p:cNvSpPr>
          <p:nvPr/>
        </p:nvSpPr>
        <p:spPr bwMode="auto">
          <a:xfrm>
            <a:off x="2693051" y="1322880"/>
            <a:ext cx="928153" cy="92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7655" tIns="28827" rIns="57655" bIns="28827" numCol="1" anchor="t" anchorCtr="0" compatLnSpc="1">
            <a:prstTxWarp prst="textNoShape">
              <a:avLst/>
            </a:prstTxWarp>
          </a:bodyPr>
          <a:lstStyle/>
          <a:p>
            <a:pPr defTabSz="216207">
              <a:defRPr/>
            </a:pPr>
            <a:endParaRPr lang="ru-RU" sz="9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96818" y="765169"/>
            <a:ext cx="1785950" cy="1857388"/>
          </a:xfrm>
          <a:prstGeom prst="teardrop">
            <a:avLst/>
          </a:prstGeom>
          <a:solidFill>
            <a:srgbClr val="FF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algn="ctr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Безличные </a:t>
            </a:r>
            <a:endParaRPr lang="en-US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глаголы обозначают:</a:t>
            </a:r>
          </a:p>
          <a:p>
            <a:pPr algn="ctr"/>
            <a:endParaRPr lang="ru-RU" sz="1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25643" y="550855"/>
            <a:ext cx="3571901" cy="500066"/>
          </a:xfrm>
          <a:prstGeom prst="roundRect">
            <a:avLst/>
          </a:prstGeom>
          <a:solidFill>
            <a:srgbClr val="99FF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endPara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явления природы: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светает, холодает, 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смеркается, вьюжит.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25644" y="1122359"/>
            <a:ext cx="3571900" cy="71438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endParaRPr lang="ru-RU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физические или психические состояния живых существ:</a:t>
            </a:r>
            <a:r>
              <a:rPr lang="ru-RU" sz="1400" dirty="0" smtClean="0">
                <a:solidFill>
                  <a:srgbClr val="FF0000"/>
                </a:solidFill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</a:rPr>
              <a:t>першит</a:t>
            </a:r>
            <a:r>
              <a:rPr lang="ru-RU" sz="1400" dirty="0" smtClean="0">
                <a:solidFill>
                  <a:srgbClr val="FF0000"/>
                </a:solidFill>
              </a:rPr>
              <a:t>, 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</a:rPr>
              <a:t>лихорадит</a:t>
            </a:r>
            <a:r>
              <a:rPr lang="ru-RU" sz="1400" dirty="0" smtClean="0">
                <a:solidFill>
                  <a:srgbClr val="FF0000"/>
                </a:solidFill>
              </a:rPr>
              <a:t>, </a:t>
            </a:r>
            <a:r>
              <a:rPr lang="ru-RU" sz="1400" b="1" dirty="0" smtClean="0">
                <a:solidFill>
                  <a:srgbClr val="FF0000"/>
                </a:solidFill>
              </a:rPr>
              <a:t>взгрустнулось</a:t>
            </a:r>
            <a:r>
              <a:rPr lang="ru-RU" sz="1400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25644" y="1908177"/>
            <a:ext cx="3571900" cy="642942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endParaRPr lang="ru-RU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долженствование или желательность: 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следует, подобает, надлежит.</a:t>
            </a:r>
          </a:p>
          <a:p>
            <a:pPr algn="ctr"/>
            <a:endParaRPr lang="ru-RU" sz="12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25644" y="2622557"/>
            <a:ext cx="3571900" cy="500066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endParaRPr lang="ru-RU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наличие или отсутствие чего-либо: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хватает, недостает.</a:t>
            </a:r>
          </a:p>
          <a:p>
            <a:pPr algn="ctr"/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>
          <a:xfrm>
            <a:off x="432435" y="122228"/>
            <a:ext cx="4900930" cy="315471"/>
          </a:xfrm>
        </p:spPr>
        <p:txBody>
          <a:bodyPr/>
          <a:lstStyle/>
          <a:p>
            <a:r>
              <a:rPr lang="ru-RU" dirty="0" smtClean="0"/>
              <a:t>      Значение безличных глаголов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0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668982" cy="276999"/>
          </a:xfrm>
        </p:spPr>
        <p:txBody>
          <a:bodyPr/>
          <a:lstStyle/>
          <a:p>
            <a:r>
              <a:rPr lang="ru-RU" sz="1800" dirty="0" smtClean="0"/>
              <a:t>     Виды безличных глаголов по образованию: </a:t>
            </a:r>
            <a:endParaRPr lang="ru-RU" sz="20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68256" y="1265235"/>
            <a:ext cx="1714512" cy="1857388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FF0000"/>
                </a:solidFill>
              </a:rPr>
              <a:t>собственно –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FF0000"/>
                </a:solidFill>
              </a:rPr>
              <a:t>безличные: 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0000CC"/>
                </a:solidFill>
              </a:rPr>
              <a:t>вечереет, 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0000CC"/>
                </a:solidFill>
              </a:rPr>
              <a:t>смеркается.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endParaRPr lang="ru-RU" sz="1600" b="1" dirty="0" smtClean="0">
              <a:solidFill>
                <a:srgbClr val="7030A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811594" y="1272575"/>
            <a:ext cx="1785950" cy="1850048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Личные глаголы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 в безличном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значении: 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0000CC"/>
                </a:solidFill>
              </a:rPr>
              <a:t>от окна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0000CC"/>
                </a:solidFill>
              </a:rPr>
              <a:t>дует 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0000CC"/>
                </a:solidFill>
              </a:rPr>
              <a:t>(ср.: ветер дует);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0000CC"/>
                </a:solidFill>
              </a:rPr>
              <a:t> в ушах шумит 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0000CC"/>
                </a:solidFill>
              </a:rPr>
              <a:t>(ср.: лес шумит).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ru-RU" alt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925" y="618079"/>
            <a:ext cx="1527922" cy="64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56" y="622293"/>
            <a:ext cx="1527922" cy="64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954206" y="1265235"/>
            <a:ext cx="1785950" cy="1857388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безличные,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0000CC"/>
                </a:solidFill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</a:rPr>
              <a:t>образованные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от личных с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 помощью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постфикса </a:t>
            </a:r>
            <a:r>
              <a:rPr lang="ru-RU" sz="1400" b="1" dirty="0" smtClean="0">
                <a:solidFill>
                  <a:srgbClr val="0000CC"/>
                </a:solidFill>
              </a:rPr>
              <a:t>–</a:t>
            </a:r>
            <a:r>
              <a:rPr lang="ru-RU" sz="1400" b="1" dirty="0" err="1" smtClean="0">
                <a:solidFill>
                  <a:srgbClr val="0000CC"/>
                </a:solidFill>
              </a:rPr>
              <a:t>ся</a:t>
            </a:r>
            <a:r>
              <a:rPr lang="ru-RU" sz="1400" b="1" dirty="0" smtClean="0">
                <a:solidFill>
                  <a:srgbClr val="0000CC"/>
                </a:solidFill>
              </a:rPr>
              <a:t>: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0000CC"/>
                </a:solidFill>
              </a:rPr>
              <a:t> хочется,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0000CC"/>
                </a:solidFill>
              </a:rPr>
              <a:t> думается,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0000CC"/>
                </a:solidFill>
              </a:rPr>
              <a:t> не сидится.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06" y="622293"/>
            <a:ext cx="1527922" cy="64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4"/>
            <a:ext cx="5765800" cy="553998"/>
          </a:xfrm>
        </p:spPr>
        <p:txBody>
          <a:bodyPr/>
          <a:lstStyle/>
          <a:p>
            <a:r>
              <a:rPr lang="ru-RU" sz="1800" dirty="0" smtClean="0"/>
              <a:t>     </a:t>
            </a:r>
            <a:r>
              <a:rPr lang="ru-RU" sz="1600" dirty="0" smtClean="0"/>
              <a:t>Семантические признаки безличных предложений</a:t>
            </a:r>
            <a:r>
              <a:rPr lang="ru-RU" sz="1600" b="0" dirty="0" smtClean="0"/>
              <a:t/>
            </a:r>
            <a:br>
              <a:rPr lang="ru-RU" sz="1600" b="0" dirty="0" smtClean="0"/>
            </a:br>
            <a:r>
              <a:rPr lang="ru-RU" sz="1800" b="0" dirty="0" smtClean="0"/>
              <a:t> </a:t>
            </a: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28641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безличных предложениях сообщается, </a:t>
                      </a:r>
                      <a:r>
                        <a:rPr lang="ru-RU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что</a:t>
                      </a:r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происходит с лицом, предметом, окружающей средой.</a:t>
                      </a:r>
                      <a:endParaRPr lang="ru-RU" sz="18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479549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68256" y="1693863"/>
            <a:ext cx="55975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 </a:t>
            </a:r>
            <a:r>
              <a:rPr lang="ru-RU" sz="16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    </a:t>
            </a:r>
            <a:r>
              <a:rPr lang="ru-RU" sz="1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 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</a:p>
          <a:p>
            <a:pPr fontAlgn="base"/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Мне (кому?) нездоровится. </a:t>
            </a:r>
          </a:p>
          <a:p>
            <a:pPr fontAlgn="base"/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Машину (что?) занесло на крутом повороте.   </a:t>
            </a:r>
          </a:p>
          <a:p>
            <a:pPr fontAlgn="base"/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            Уже смеркается. </a:t>
            </a:r>
          </a:p>
          <a:p>
            <a:pPr fontAlgn="base"/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         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525710" y="2551119"/>
            <a:ext cx="785818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882900" y="2193929"/>
            <a:ext cx="1428760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382834" y="2693995"/>
            <a:ext cx="1214446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882900" y="2265367"/>
            <a:ext cx="1428760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525710" y="2479681"/>
            <a:ext cx="785818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382834" y="2765433"/>
            <a:ext cx="1214446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9468" y="102425"/>
            <a:ext cx="6840760" cy="323165"/>
          </a:xfrm>
        </p:spPr>
        <p:txBody>
          <a:bodyPr/>
          <a:lstStyle/>
          <a:p>
            <a:r>
              <a:rPr lang="ru-RU" dirty="0" smtClean="0"/>
              <a:t>       Что выражают безличные предложения?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85950" cy="1214446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Безличные предложения выражают: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11396" y="622293"/>
            <a:ext cx="3286148" cy="92869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marL="228600" indent="-228600" fontAlgn="base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 процесс или состояние, независимые от активности деятеля, от его воли: 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Мне не терпится;</a:t>
            </a:r>
            <a:endPara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1396" y="1693863"/>
            <a:ext cx="3286148" cy="500066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состояние природы: 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улице ветрено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954206" y="1086640"/>
            <a:ext cx="357190" cy="64294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>
            <a:off x="1954206" y="1729582"/>
            <a:ext cx="357190" cy="21431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2311396" y="2336805"/>
            <a:ext cx="3286148" cy="714380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 действие косвенного субъекта: 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Ветром сорвало крышу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</a:p>
        </p:txBody>
      </p:sp>
      <p:cxnSp>
        <p:nvCxnSpPr>
          <p:cNvPr id="20" name="Прямая соединительная линия 19"/>
          <p:cNvCxnSpPr>
            <a:stCxn id="15" idx="1"/>
          </p:cNvCxnSpPr>
          <p:nvPr/>
        </p:nvCxnSpPr>
        <p:spPr>
          <a:xfrm rot="10800000">
            <a:off x="1954206" y="1693869"/>
            <a:ext cx="357190" cy="100012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9468" y="102425"/>
            <a:ext cx="6840760" cy="323165"/>
          </a:xfrm>
        </p:spPr>
        <p:txBody>
          <a:bodyPr/>
          <a:lstStyle/>
          <a:p>
            <a:r>
              <a:rPr lang="ru-RU" dirty="0" smtClean="0"/>
              <a:t>       Что выражают безличные предложения?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85950" cy="1214446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Безличные предложения выражают: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11396" y="693731"/>
            <a:ext cx="3286148" cy="785818"/>
          </a:xfrm>
          <a:prstGeom prst="roundRect">
            <a:avLst/>
          </a:prstGeom>
          <a:noFill/>
          <a:ln w="57150">
            <a:solidFill>
              <a:srgbClr val="18AC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marL="228600" indent="-228600" fontAlgn="base"/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4) отсутствие чего-либо: 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Нет времени. Ни огонька, ни проблеска света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1396" y="1693863"/>
            <a:ext cx="3286148" cy="1285884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 модальные значения (долженствования, необходимости, возможности, невозможности): 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Нужно обсудить. Следует выспаться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954206" y="1086640"/>
            <a:ext cx="357190" cy="64294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>
            <a:off x="1954206" y="1729583"/>
            <a:ext cx="357190" cy="60722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407979"/>
            <a:ext cx="3357586" cy="2789756"/>
          </a:xfrm>
        </p:spPr>
        <p:txBody>
          <a:bodyPr/>
          <a:lstStyle/>
          <a:p>
            <a:pPr marL="342817" indent="-342817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</a:t>
            </a:r>
            <a:r>
              <a:rPr lang="ru-RU" sz="2000" i="0" dirty="0" smtClean="0">
                <a:solidFill>
                  <a:srgbClr val="7030A0"/>
                </a:solidFill>
              </a:rPr>
              <a:t>По данным иллюстрациям восстановите пословицы, в которых действующее лицо мыслится как обобщённое. </a:t>
            </a:r>
          </a:p>
          <a:p>
            <a:pPr marL="342817" indent="-342817" fontAlgn="base"/>
            <a:r>
              <a:rPr lang="ru-RU" sz="2000" i="0" dirty="0" smtClean="0">
                <a:solidFill>
                  <a:srgbClr val="7030A0"/>
                </a:solidFill>
              </a:rPr>
              <a:t>     Запишите их.</a:t>
            </a:r>
            <a:r>
              <a:rPr lang="ru-RU" sz="2000" i="0" dirty="0" smtClean="0">
                <a:solidFill>
                  <a:srgbClr val="008000"/>
                </a:solidFill>
              </a:rPr>
              <a:t> </a:t>
            </a:r>
            <a:endParaRPr lang="ru-RU" sz="2000" dirty="0">
              <a:solidFill>
                <a:srgbClr val="008000"/>
              </a:solidFill>
            </a:endParaRPr>
          </a:p>
        </p:txBody>
      </p:sp>
      <p:pic>
        <p:nvPicPr>
          <p:cNvPr id="6" name="Picture 2" descr="ᐈ Думающий человек рисунок векторные картинки, иллюстрации думающий человек  | скачать на Depositphotos®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8718" y="765169"/>
            <a:ext cx="1785950" cy="17065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Лингвистическая задача</a:t>
            </a:r>
            <a:endParaRPr lang="ru-RU" dirty="0"/>
          </a:p>
        </p:txBody>
      </p:sp>
      <p:pic>
        <p:nvPicPr>
          <p:cNvPr id="17410" name="Picture 2" descr="http://t0.gstatic.com/images?q=tbn:ANd9GcRHm27hnZ6vWznbogS_IePfCDVC5QiYM_AF7cDexkZxwSp_ynq-K-GKyik_Kw&amp;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7082" y="1908177"/>
            <a:ext cx="1714512" cy="1143008"/>
          </a:xfrm>
          <a:prstGeom prst="rect">
            <a:avLst/>
          </a:prstGeom>
          <a:noFill/>
        </p:spPr>
      </p:pic>
      <p:pic>
        <p:nvPicPr>
          <p:cNvPr id="15" name="Picture 4" descr="https://s017.radikal.ru/i419/1612/0d/c02582f4d9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3033" y="1908177"/>
            <a:ext cx="1714512" cy="1214446"/>
          </a:xfrm>
          <a:prstGeom prst="rect">
            <a:avLst/>
          </a:prstGeom>
          <a:noFill/>
        </p:spPr>
      </p:pic>
      <p:pic>
        <p:nvPicPr>
          <p:cNvPr id="16" name="Picture 8" descr="http://t0.gstatic.com/images?q=tbn:ANd9GcQJE-nDE4idunJPMzbCHeapjXDDPHy4-fmg84xqYZlOJ1pzcXImWeifd9Qo9w&amp;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3032" y="622293"/>
            <a:ext cx="1714512" cy="1214445"/>
          </a:xfrm>
          <a:prstGeom prst="rect">
            <a:avLst/>
          </a:prstGeom>
          <a:noFill/>
        </p:spPr>
      </p:pic>
      <p:pic>
        <p:nvPicPr>
          <p:cNvPr id="17" name="Picture 8" descr="http://t0.gstatic.com/images?q=tbn:ANd9GcTMGBRRelHLg9mKQjvx3UMftEZjFJHfeb-opj-SB2L6xfMIbQwkEYaB7zerN3E&amp;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8256" y="1908177"/>
            <a:ext cx="1857388" cy="1143008"/>
          </a:xfrm>
          <a:prstGeom prst="rect">
            <a:avLst/>
          </a:prstGeom>
          <a:noFill/>
        </p:spPr>
      </p:pic>
      <p:pic>
        <p:nvPicPr>
          <p:cNvPr id="19" name="Picture 10" descr="Других не суди, на себя погляди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97082" y="622293"/>
            <a:ext cx="1714512" cy="1214446"/>
          </a:xfrm>
          <a:prstGeom prst="rect">
            <a:avLst/>
          </a:prstGeom>
          <a:noFill/>
        </p:spPr>
      </p:pic>
      <p:pic>
        <p:nvPicPr>
          <p:cNvPr id="20" name="Picture 12" descr="https://ggalenko.ru/wp-content/uploads/2017/09/%D0%B1%D1%80%D0%B5%D0%B2%D0%BD%D0%B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8256" y="622293"/>
            <a:ext cx="1857388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5"/>
            <a:ext cx="6048672" cy="307777"/>
          </a:xfrm>
        </p:spPr>
        <p:txBody>
          <a:bodyPr/>
          <a:lstStyle/>
          <a:p>
            <a:r>
              <a:rPr lang="ru-RU" sz="1800" dirty="0" smtClean="0"/>
              <a:t>             Обобщ</a:t>
            </a:r>
            <a:r>
              <a:rPr lang="ru-RU" sz="2000" dirty="0" smtClean="0"/>
              <a:t>ённо-личные предложения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5710" y="622293"/>
            <a:ext cx="3071834" cy="1938992"/>
          </a:xfrm>
        </p:spPr>
        <p:txBody>
          <a:bodyPr/>
          <a:lstStyle/>
          <a:p>
            <a:r>
              <a:rPr lang="ru-RU" sz="18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Для того, чтобы </a:t>
            </a:r>
          </a:p>
          <a:p>
            <a:r>
              <a:rPr lang="ru-RU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сказать об  обобщённом субъекте действия,</a:t>
            </a:r>
            <a:r>
              <a:rPr lang="ru-RU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использу</a:t>
            </a:r>
            <a:r>
              <a:rPr lang="ru-RU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ются </a:t>
            </a: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обобщённо-личные односоставные</a:t>
            </a:r>
            <a:r>
              <a:rPr lang="ru-RU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предложения.</a:t>
            </a:r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7" name="Picture 12" descr="стрелка, рисунок, симв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6" y="908045"/>
            <a:ext cx="2214578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Лингвистическая задача</a:t>
            </a:r>
            <a:r>
              <a:rPr lang="en-US" dirty="0" smtClean="0"/>
              <a:t>.</a:t>
            </a:r>
            <a:r>
              <a:rPr lang="ru-RU" dirty="0" smtClean="0"/>
              <a:t> Проверьте!</a:t>
            </a:r>
            <a:endParaRPr lang="ru-RU" dirty="0"/>
          </a:p>
        </p:txBody>
      </p:sp>
      <p:pic>
        <p:nvPicPr>
          <p:cNvPr id="5" name="Picture 2" descr="http://t0.gstatic.com/images?q=tbn:ANd9GcRHm27hnZ6vWznbogS_IePfCDVC5QiYM_AF7cDexkZxwSp_ynq-K-GKyik_Kw&amp;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7082" y="1908177"/>
            <a:ext cx="1857388" cy="121444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39958" y="693731"/>
            <a:ext cx="16430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Друга на деньги не купишь.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6818" y="1908177"/>
            <a:ext cx="20002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чужой каравай рта не разевай, а раньше вставай да свой добывай.</a:t>
            </a:r>
            <a:endParaRPr lang="ru-RU" sz="1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5060" name="Picture 4" descr="https://s017.radikal.ru/i419/1612/0d/c02582f4d9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256" y="622293"/>
            <a:ext cx="1892279" cy="1214446"/>
          </a:xfrm>
          <a:prstGeom prst="rect">
            <a:avLst/>
          </a:prstGeom>
          <a:noFill/>
        </p:spPr>
      </p:pic>
      <p:pic>
        <p:nvPicPr>
          <p:cNvPr id="45064" name="Picture 8" descr="http://t0.gstatic.com/images?q=tbn:ANd9GcQJE-nDE4idunJPMzbCHeapjXDDPHy4-fmg84xqYZlOJ1pzcXImWeifd9Qo9w&amp;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25908" y="622294"/>
            <a:ext cx="1571636" cy="1214445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4025908" y="1836739"/>
            <a:ext cx="16430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Что написано пером, не вырубишь топором.</a:t>
            </a:r>
            <a:endParaRPr lang="ru-RU" sz="16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Лингвистическая задача</a:t>
            </a:r>
            <a:r>
              <a:rPr lang="en-US" dirty="0" smtClean="0"/>
              <a:t>. </a:t>
            </a:r>
            <a:r>
              <a:rPr lang="ru-RU" dirty="0" smtClean="0"/>
              <a:t>Проверьте!</a:t>
            </a:r>
            <a:endParaRPr lang="ru-RU" dirty="0"/>
          </a:p>
        </p:txBody>
      </p:sp>
      <p:pic>
        <p:nvPicPr>
          <p:cNvPr id="46088" name="Picture 8" descr="http://t0.gstatic.com/images?q=tbn:ANd9GcTMGBRRelHLg9mKQjvx3UMftEZjFJHfeb-opj-SB2L6xfMIbQwkEYaB7zerN3E&amp;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4470" y="622293"/>
            <a:ext cx="1643074" cy="1143008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4097346" y="1765301"/>
            <a:ext cx="15001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Нет друга,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ищи – нашёл, береги.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6090" name="Picture 10" descr="Других не суди, на себя погляд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7082" y="1765301"/>
            <a:ext cx="1857388" cy="1309652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2097082" y="765169"/>
            <a:ext cx="17859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Других не суди, на себя погляди.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8256" y="1836739"/>
            <a:ext cx="19288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 чужом глазу соринку видим, а в своём бревна не замечаем.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6092" name="Picture 12" descr="https://ggalenko.ru/wp-content/uploads/2017/09/%D0%B1%D1%80%D0%B5%D0%B2%D0%BD%D0%B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256" y="622293"/>
            <a:ext cx="1857388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39958" y="550856"/>
            <a:ext cx="3643338" cy="6186309"/>
          </a:xfrm>
        </p:spPr>
        <p:txBody>
          <a:bodyPr/>
          <a:lstStyle/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смеркается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uz-Latn-UZ" sz="1400" dirty="0" smtClean="0">
                <a:solidFill>
                  <a:srgbClr val="7030A0"/>
                </a:solidFill>
              </a:rPr>
              <a:t>qorong</a:t>
            </a:r>
            <a:r>
              <a:rPr lang="en-US" sz="1400" dirty="0" smtClean="0">
                <a:solidFill>
                  <a:srgbClr val="7030A0"/>
                </a:solidFill>
              </a:rPr>
              <a:t>‘</a:t>
            </a:r>
            <a:r>
              <a:rPr lang="uz-Latn-UZ" sz="1400" dirty="0" smtClean="0">
                <a:solidFill>
                  <a:srgbClr val="7030A0"/>
                </a:solidFill>
              </a:rPr>
              <a:t>i tushish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вьюжит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solidFill>
                  <a:srgbClr val="7030A0"/>
                </a:solidFill>
              </a:rPr>
              <a:t>bo‘ron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bo‘lishi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светает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tong oti</a:t>
            </a:r>
            <a:r>
              <a:rPr lang="en-US" sz="1400" dirty="0" err="1" smtClean="0">
                <a:solidFill>
                  <a:srgbClr val="7030A0"/>
                </a:solidFill>
              </a:rPr>
              <a:t>shi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холодает – </a:t>
            </a:r>
            <a:r>
              <a:rPr lang="uz-Latn-UZ" sz="1400" dirty="0" smtClean="0">
                <a:solidFill>
                  <a:srgbClr val="7030A0"/>
                </a:solidFill>
              </a:rPr>
              <a:t>sovish</a:t>
            </a:r>
            <a:r>
              <a:rPr lang="ru-RU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першит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qichishish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ru-RU" sz="1400" dirty="0" smtClean="0">
                <a:solidFill>
                  <a:srgbClr val="0000CC"/>
                </a:solidFill>
              </a:rPr>
              <a:t>лихорадит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bezgak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tutishi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взгрустнулось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qayg</a:t>
            </a:r>
            <a:r>
              <a:rPr lang="en-US" sz="1400" dirty="0" smtClean="0">
                <a:solidFill>
                  <a:srgbClr val="7030A0"/>
                </a:solidFill>
              </a:rPr>
              <a:t>‘</a:t>
            </a:r>
            <a:r>
              <a:rPr lang="uz-Latn-UZ" sz="1400" dirty="0" smtClean="0">
                <a:solidFill>
                  <a:srgbClr val="7030A0"/>
                </a:solidFill>
              </a:rPr>
              <a:t>u</a:t>
            </a:r>
            <a:r>
              <a:rPr lang="en-US" sz="1400" dirty="0" err="1" smtClean="0">
                <a:solidFill>
                  <a:srgbClr val="7030A0"/>
                </a:solidFill>
              </a:rPr>
              <a:t>ga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tushish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вечереет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shom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tushishi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знобит 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titramoqda</a:t>
            </a:r>
            <a:r>
              <a:rPr lang="ru-RU" sz="1400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морозит –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muzlatmoqda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yaxlatmoqda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моросит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sevalamoqda</a:t>
            </a:r>
            <a:r>
              <a:rPr lang="en-US" sz="1400" dirty="0" smtClean="0">
                <a:solidFill>
                  <a:srgbClr val="7030A0"/>
                </a:solidFill>
              </a:rPr>
              <a:t>.</a:t>
            </a:r>
          </a:p>
          <a:p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5" name="Picture 2" descr="Реферат: Практикум разбит на семь тем, в каждой из которых содержится  постановка задачи, упражнения и методические рекомендации по их выполнению.  Содержит приложения с вариантами заданий для самостоятельного выполнения.  Удк 681 06 (076. 5) - BestReferat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132" y="693731"/>
            <a:ext cx="1643074" cy="1500198"/>
          </a:xfrm>
          <a:prstGeom prst="rect">
            <a:avLst/>
          </a:prstGeom>
          <a:noFill/>
        </p:spPr>
      </p:pic>
      <p:pic>
        <p:nvPicPr>
          <p:cNvPr id="6" name="Picture 2" descr="Я — отраженье вашего лица». А. Ахматова. Жизнь, судьба, поэзия. —  Методическая копил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446" y="2193929"/>
            <a:ext cx="1454154" cy="87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596" y="110257"/>
            <a:ext cx="5857916" cy="298216"/>
          </a:xfrm>
          <a:prstGeom prst="rect">
            <a:avLst/>
          </a:prstGeom>
        </p:spPr>
        <p:txBody>
          <a:bodyPr vert="horz" wrap="square" lIns="0" tIns="16508" rIns="0" bIns="0" rtlCol="0">
            <a:spAutoFit/>
          </a:bodyPr>
          <a:lstStyle/>
          <a:p>
            <a:pPr marL="12698"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59071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149548" y="550855"/>
            <a:ext cx="6915348" cy="1156717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§</a:t>
            </a:r>
            <a:r>
              <a:rPr lang="uz-Latn-UZ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22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Выписать из рассказа И.С.Тургенева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по 10 безличных и обобщённо –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личных односоставных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предложений.               </a:t>
            </a: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7" descr="EnglishZoom. Стоит ли задавать домашнее задание по иностранному языку? |  EnglishZ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3296" y="5194325"/>
            <a:ext cx="2994004" cy="14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Ilustración De Elementos De Tarea Dispersos - Descargar Vec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8388" y="1765301"/>
            <a:ext cx="335758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5"/>
            <a:ext cx="5668982" cy="369332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2000" dirty="0" smtClean="0"/>
              <a:t>        Обобщённо-личные предложения</a:t>
            </a:r>
            <a:r>
              <a:rPr lang="ru-RU" sz="2400" dirty="0" smtClean="0"/>
              <a:t> 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882636" y="622293"/>
            <a:ext cx="4143404" cy="418401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односоставные предложения 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454008" y="1765301"/>
            <a:ext cx="4857784" cy="1357322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                     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имеет форму глагола: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1) 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лица изъявительного или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повелительного наклонения единственного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числа;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2)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III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лица множественного числа. </a:t>
            </a:r>
            <a:endParaRPr sz="1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40024" y="1550987"/>
            <a:ext cx="500066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740024" y="979483"/>
            <a:ext cx="500066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311264" y="1193797"/>
            <a:ext cx="3429024" cy="357190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pPr marL="800045" lvl="1" indent="-342900" algn="just">
              <a:lnSpc>
                <a:spcPct val="150000"/>
              </a:lnSpc>
              <a:spcBef>
                <a:spcPts val="100"/>
              </a:spcBef>
            </a:pPr>
            <a:r>
              <a:rPr lang="ru-RU" sz="14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Главный член  – </a:t>
            </a:r>
            <a:r>
              <a:rPr lang="ru-RU" sz="1400" b="1" spc="-5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сказуемое</a:t>
            </a:r>
          </a:p>
          <a:p>
            <a:pPr lvl="1" algn="ctr">
              <a:lnSpc>
                <a:spcPts val="1370"/>
              </a:lnSpc>
              <a:spcBef>
                <a:spcPts val="100"/>
              </a:spcBef>
            </a:pP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base"/>
            <a:r>
              <a:rPr lang="ru-RU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endParaRPr sz="1400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08" y="1622425"/>
            <a:ext cx="5214974" cy="215444"/>
          </a:xfrm>
        </p:spPr>
        <p:txBody>
          <a:bodyPr/>
          <a:lstStyle/>
          <a:p>
            <a:r>
              <a:rPr lang="ru-RU" sz="1400" i="0" dirty="0" smtClean="0">
                <a:solidFill>
                  <a:srgbClr val="0000FF"/>
                </a:solidFill>
              </a:rPr>
              <a:t>в</a:t>
            </a:r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8256" y="622293"/>
          <a:ext cx="5429288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Особенность обобщённо-личных предложений состоит в том, что они не сообщают о конкретных действиях, а выражают общие суждения, часто назидательного характера, которые могут быть применимы к каждому лицу, к любому человеку: </a:t>
                      </a:r>
                      <a:endParaRPr lang="ru-RU" sz="16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908177"/>
            <a:ext cx="785818" cy="357190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68256" y="2265367"/>
            <a:ext cx="55975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Тише едешь — дальше будешь.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Сам заварил кашу — сам её и расхлёбывай.                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239826" y="2622557"/>
            <a:ext cx="642942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239826" y="2551119"/>
            <a:ext cx="642942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025776" y="2622557"/>
            <a:ext cx="785818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025776" y="2551119"/>
            <a:ext cx="785818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311528" y="3051185"/>
            <a:ext cx="1357322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311528" y="3122623"/>
            <a:ext cx="1357322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39760" y="3051185"/>
            <a:ext cx="857256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39760" y="3122623"/>
            <a:ext cx="857256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4"/>
            <a:ext cx="5765800" cy="553998"/>
          </a:xfrm>
        </p:spPr>
        <p:txBody>
          <a:bodyPr/>
          <a:lstStyle/>
          <a:p>
            <a:r>
              <a:rPr lang="ru-RU" sz="1800" dirty="0" smtClean="0"/>
              <a:t>   </a:t>
            </a:r>
            <a:r>
              <a:rPr lang="ru-RU" sz="1400" dirty="0" smtClean="0"/>
              <a:t>Грамматические признаки обобщённо-личных предложений</a:t>
            </a: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b="0" dirty="0" smtClean="0"/>
              <a:t> </a:t>
            </a: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286412" cy="714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</a:t>
                      </a:r>
                      <a:r>
                        <a:rPr lang="ru-RU" sz="18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еятель есть, но он не назван, а мыслится как некий обобщённый субъект.</a:t>
                      </a:r>
                      <a:endParaRPr lang="ru-RU" sz="18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336673"/>
            <a:ext cx="642942" cy="285752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68256" y="1693863"/>
            <a:ext cx="55975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 </a:t>
            </a:r>
            <a:r>
              <a:rPr lang="ru-RU" sz="16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    </a:t>
            </a:r>
            <a:r>
              <a:rPr lang="ru-RU" sz="1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 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Береги платье </a:t>
            </a:r>
            <a:r>
              <a:rPr lang="ru-RU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снову</a:t>
            </a:r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а честь смолоду.</a:t>
            </a:r>
            <a:r>
              <a:rPr lang="ru-RU" sz="1600" dirty="0" smtClean="0"/>
              <a:t> </a:t>
            </a:r>
          </a:p>
          <a:p>
            <a:pPr fontAlgn="base"/>
            <a:endParaRPr lang="ru-RU" sz="1600" dirty="0" smtClean="0"/>
          </a:p>
          <a:p>
            <a:pPr fontAlgn="base"/>
            <a:r>
              <a:rPr lang="ru-RU" sz="1600" dirty="0" smtClean="0"/>
              <a:t>                   </a:t>
            </a:r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Дарёному коню в зубы не смотрят. </a:t>
            </a:r>
          </a:p>
          <a:p>
            <a:pPr fontAlgn="base"/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         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25512" y="1979615"/>
            <a:ext cx="714380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025512" y="2051053"/>
            <a:ext cx="714380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525842" y="2479681"/>
            <a:ext cx="1071570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525842" y="2551119"/>
            <a:ext cx="1071570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2227"/>
            <a:ext cx="5811858" cy="215444"/>
          </a:xfrm>
        </p:spPr>
        <p:txBody>
          <a:bodyPr/>
          <a:lstStyle/>
          <a:p>
            <a:r>
              <a:rPr lang="ru-RU" sz="1400" dirty="0" smtClean="0"/>
              <a:t>    Грамматические признаки обобщённо-личных предложений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08" y="1908177"/>
            <a:ext cx="5214974" cy="738664"/>
          </a:xfrm>
        </p:spPr>
        <p:txBody>
          <a:bodyPr/>
          <a:lstStyle/>
          <a:p>
            <a:r>
              <a:rPr lang="ru-RU" sz="1600" i="0" dirty="0" smtClean="0">
                <a:solidFill>
                  <a:srgbClr val="0000FF"/>
                </a:solidFill>
              </a:rPr>
              <a:t>           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Поспешишь — людей насмешишь.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Отрезавши голову, по волосам не плачут.</a:t>
            </a:r>
            <a:endParaRPr lang="ru-RU" sz="1600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286412" cy="714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предложение можно вставить подлежащее в виде слов </a:t>
                      </a:r>
                      <a:r>
                        <a:rPr lang="ru-RU" sz="1600" b="1" i="1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«каждый», «любой», «все люди».</a:t>
                      </a:r>
                      <a:endParaRPr lang="ru-RU" sz="16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336673"/>
            <a:ext cx="642942" cy="285752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2227"/>
            <a:ext cx="5811858" cy="215444"/>
          </a:xfrm>
        </p:spPr>
        <p:txBody>
          <a:bodyPr/>
          <a:lstStyle/>
          <a:p>
            <a:r>
              <a:rPr lang="ru-RU" sz="1400" dirty="0" smtClean="0"/>
              <a:t>    Грамматические признаки обобщённо-личных предложений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1908177"/>
            <a:ext cx="5572164" cy="1477328"/>
          </a:xfrm>
        </p:spPr>
        <p:txBody>
          <a:bodyPr/>
          <a:lstStyle/>
          <a:p>
            <a:r>
              <a:rPr lang="ru-RU" sz="1600" i="0" dirty="0" smtClean="0"/>
              <a:t> </a:t>
            </a:r>
            <a:r>
              <a:rPr lang="ru-RU" sz="1600" i="0" dirty="0" smtClean="0">
                <a:solidFill>
                  <a:srgbClr val="0000FF"/>
                </a:solidFill>
              </a:rPr>
              <a:t>Обещанного три года ждут. –</a:t>
            </a:r>
          </a:p>
          <a:p>
            <a:r>
              <a:rPr lang="ru-RU" sz="1600" i="0" dirty="0" smtClean="0"/>
              <a:t>                                                 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В нашем районе сеют лён.</a:t>
            </a:r>
            <a:r>
              <a:rPr lang="ru-RU" sz="1600" b="0" dirty="0" smtClean="0"/>
              <a:t>     </a:t>
            </a:r>
          </a:p>
          <a:p>
            <a:r>
              <a:rPr lang="ru-RU" sz="1600" b="0" i="0" dirty="0" smtClean="0">
                <a:solidFill>
                  <a:srgbClr val="0000FF"/>
                </a:solidFill>
              </a:rPr>
              <a:t>  </a:t>
            </a:r>
            <a:r>
              <a:rPr lang="ru-RU" sz="1600" i="0" dirty="0" smtClean="0">
                <a:solidFill>
                  <a:srgbClr val="0000FF"/>
                </a:solidFill>
              </a:rPr>
              <a:t>Запомни эти слова! –  </a:t>
            </a:r>
          </a:p>
          <a:p>
            <a:r>
              <a:rPr lang="ru-RU" sz="1600" b="0" i="0" dirty="0" smtClean="0">
                <a:solidFill>
                  <a:srgbClr val="0000FF"/>
                </a:solidFill>
              </a:rPr>
              <a:t>                                 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Готовь сани летом, а телегу зимой.</a:t>
            </a:r>
          </a:p>
          <a:p>
            <a:r>
              <a:rPr lang="ru-RU" sz="1600" i="0" dirty="0" smtClean="0">
                <a:solidFill>
                  <a:srgbClr val="0000FF"/>
                </a:solidFill>
              </a:rPr>
              <a:t> </a:t>
            </a:r>
          </a:p>
          <a:p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               </a:t>
            </a:r>
            <a:endParaRPr lang="ru-RU" sz="1600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286412" cy="714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 структуре совпадает с определённо-личными или неопределённо-личными предложениями.</a:t>
                      </a:r>
                      <a:endParaRPr lang="ru-RU" sz="16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336673"/>
            <a:ext cx="642942" cy="285752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97412" y="2408243"/>
            <a:ext cx="500066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97412" y="2479681"/>
            <a:ext cx="500066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382834" y="2193929"/>
            <a:ext cx="500066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382834" y="2265367"/>
            <a:ext cx="500066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39694" y="2622557"/>
            <a:ext cx="857256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39694" y="2693995"/>
            <a:ext cx="857256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954206" y="2836871"/>
            <a:ext cx="714380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954206" y="2908309"/>
            <a:ext cx="714380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5"/>
            <a:ext cx="6048672" cy="369332"/>
          </a:xfrm>
        </p:spPr>
        <p:txBody>
          <a:bodyPr/>
          <a:lstStyle/>
          <a:p>
            <a:r>
              <a:rPr lang="en-US" sz="1800" dirty="0" smtClean="0"/>
              <a:t>                     </a:t>
            </a:r>
            <a:r>
              <a:rPr lang="ru-RU" sz="2400" dirty="0" smtClean="0"/>
              <a:t>Внимание! Запомните!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622293"/>
            <a:ext cx="3000396" cy="2492990"/>
          </a:xfrm>
        </p:spPr>
        <p:txBody>
          <a:bodyPr/>
          <a:lstStyle/>
          <a:p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Обобщённо-личные односоставные </a:t>
            </a:r>
            <a:r>
              <a:rPr lang="ru-RU" sz="1800" i="0" dirty="0" smtClean="0">
                <a:solidFill>
                  <a:srgbClr val="0000FF"/>
                </a:solidFill>
              </a:rPr>
              <a:t>предложения являются пословицами, поговорками, афоризмами, общеизвестными истинами и нравоучениями.</a:t>
            </a:r>
            <a:endParaRPr lang="ru-RU" sz="1800" dirty="0">
              <a:solidFill>
                <a:srgbClr val="0000FF"/>
              </a:solidFill>
            </a:endParaRPr>
          </a:p>
        </p:txBody>
      </p:sp>
      <p:pic>
        <p:nvPicPr>
          <p:cNvPr id="5" name="Picture 2" descr="обои для рабочего стола, стрелка, компьютерные ико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794382">
            <a:off x="3345420" y="963044"/>
            <a:ext cx="2099373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5"/>
            <a:ext cx="6048672" cy="307777"/>
          </a:xfrm>
        </p:spPr>
        <p:txBody>
          <a:bodyPr/>
          <a:lstStyle/>
          <a:p>
            <a:r>
              <a:rPr lang="ru-RU" sz="1800" dirty="0" smtClean="0"/>
              <a:t>                   </a:t>
            </a:r>
            <a:r>
              <a:rPr lang="ru-RU" sz="2000" dirty="0" smtClean="0"/>
              <a:t>Безличные предложения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5710" y="622293"/>
            <a:ext cx="3071834" cy="1938992"/>
          </a:xfrm>
        </p:spPr>
        <p:txBody>
          <a:bodyPr/>
          <a:lstStyle/>
          <a:p>
            <a:r>
              <a:rPr lang="ru-RU" sz="18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Для того, чтобы </a:t>
            </a:r>
          </a:p>
          <a:p>
            <a:r>
              <a:rPr lang="ru-RU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сказать о действии, которое совершается без субъекта,</a:t>
            </a:r>
            <a:r>
              <a:rPr lang="ru-RU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использу</a:t>
            </a:r>
            <a:r>
              <a:rPr lang="ru-RU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ются </a:t>
            </a: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безличные односоставные</a:t>
            </a:r>
            <a:r>
              <a:rPr lang="ru-RU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предложения.</a:t>
            </a:r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7" name="Picture 12" descr="стрелка, рисунок, симв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6" y="908045"/>
            <a:ext cx="2214578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17393</TotalTime>
  <Words>708</Words>
  <Application>Microsoft Office PowerPoint</Application>
  <PresentationFormat>Произвольный</PresentationFormat>
  <Paragraphs>191</Paragraphs>
  <Slides>23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Русский  язык</vt:lpstr>
      <vt:lpstr>             Обобщённо-личные предложения</vt:lpstr>
      <vt:lpstr>          Обобщённо-личные предложения </vt:lpstr>
      <vt:lpstr>              Внимание! Запомните!</vt:lpstr>
      <vt:lpstr>   Грамматические признаки обобщённо-личных предложений  </vt:lpstr>
      <vt:lpstr>    Грамматические признаки обобщённо-личных предложений</vt:lpstr>
      <vt:lpstr>    Грамматические признаки обобщённо-личных предложений</vt:lpstr>
      <vt:lpstr>                     Внимание! Запомните!</vt:lpstr>
      <vt:lpstr>                   Безличные предложения</vt:lpstr>
      <vt:lpstr>                   Безличные предложения </vt:lpstr>
      <vt:lpstr>               Внимание! Запомните!</vt:lpstr>
      <vt:lpstr>        Безличные глаголы (shaxssiz fe’llar) </vt:lpstr>
      <vt:lpstr>      Значение безличных глаголов</vt:lpstr>
      <vt:lpstr>     Виды безличных глаголов по образованию: </vt:lpstr>
      <vt:lpstr>     Семантические признаки безличных предложений  </vt:lpstr>
      <vt:lpstr>       Что выражают безличные предложения?</vt:lpstr>
      <vt:lpstr>       Что выражают безличные предложения?</vt:lpstr>
      <vt:lpstr>           Лингвистическая задача</vt:lpstr>
      <vt:lpstr>           Лингвистическая задача</vt:lpstr>
      <vt:lpstr> Лингвистическая задача. Проверьте!</vt:lpstr>
      <vt:lpstr> Лингвистическая задача. Проверьте!</vt:lpstr>
      <vt:lpstr>   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853</cp:revision>
  <dcterms:created xsi:type="dcterms:W3CDTF">2020-04-13T08:05:42Z</dcterms:created>
  <dcterms:modified xsi:type="dcterms:W3CDTF">2021-03-18T12:47:36Z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