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510" r:id="rId4"/>
    <p:sldId id="391" r:id="rId5"/>
    <p:sldId id="503" r:id="rId6"/>
    <p:sldId id="502" r:id="rId7"/>
    <p:sldId id="501" r:id="rId8"/>
    <p:sldId id="525" r:id="rId9"/>
    <p:sldId id="527" r:id="rId10"/>
    <p:sldId id="528" r:id="rId11"/>
    <p:sldId id="506" r:id="rId12"/>
    <p:sldId id="505" r:id="rId13"/>
    <p:sldId id="504" r:id="rId14"/>
    <p:sldId id="507" r:id="rId15"/>
    <p:sldId id="508" r:id="rId16"/>
    <p:sldId id="509" r:id="rId17"/>
    <p:sldId id="511" r:id="rId18"/>
    <p:sldId id="512" r:id="rId19"/>
    <p:sldId id="513" r:id="rId20"/>
    <p:sldId id="518" r:id="rId21"/>
    <p:sldId id="515" r:id="rId22"/>
    <p:sldId id="516" r:id="rId23"/>
    <p:sldId id="517" r:id="rId24"/>
    <p:sldId id="519" r:id="rId25"/>
    <p:sldId id="523" r:id="rId26"/>
    <p:sldId id="521" r:id="rId27"/>
    <p:sldId id="522" r:id="rId28"/>
    <p:sldId id="529" r:id="rId29"/>
    <p:sldId id="418" r:id="rId30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36" autoAdjust="0"/>
  </p:normalViewPr>
  <p:slideViewPr>
    <p:cSldViewPr>
      <p:cViewPr varScale="1">
        <p:scale>
          <a:sx n="112" d="100"/>
          <a:sy n="112" d="100"/>
        </p:scale>
        <p:origin x="1080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222E-11E2-44E5-BFA0-64DAF91584BF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5E4D-3E1C-47C6-9156-B3D07E7AC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1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78500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554" y="1536"/>
            <a:ext cx="3527290" cy="907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3400" spc="-5" dirty="0" err="1"/>
              <a:t>Русский</a:t>
            </a:r>
            <a:r>
              <a:rPr sz="3400" spc="-55" dirty="0"/>
              <a:t> </a:t>
            </a:r>
            <a:r>
              <a:rPr sz="3400" spc="10" dirty="0" err="1" smtClean="0"/>
              <a:t>язык</a:t>
            </a:r>
            <a:r>
              <a:rPr lang="ru-RU" sz="3400" spc="10" dirty="0" smtClean="0"/>
              <a:t/>
            </a:r>
            <a:br>
              <a:rPr lang="ru-RU" sz="3400" spc="10" dirty="0" smtClean="0"/>
            </a:br>
            <a:r>
              <a:rPr lang="ru-RU" sz="2400" spc="10" dirty="0"/>
              <a:t>Л</a:t>
            </a:r>
            <a:r>
              <a:rPr lang="ru-RU" sz="2400" spc="10" dirty="0" smtClean="0"/>
              <a:t>итературное чтение 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604825" y="1284323"/>
            <a:ext cx="2743201" cy="12708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spcBef>
                <a:spcPts val="110"/>
              </a:spcBef>
            </a:pPr>
            <a:r>
              <a:rPr lang="ru-RU" sz="2000" b="1" spc="-20" dirty="0" smtClean="0">
                <a:solidFill>
                  <a:srgbClr val="002060"/>
                </a:solidFill>
                <a:latin typeface="Arial"/>
                <a:cs typeface="Arial"/>
              </a:rPr>
              <a:t>Роберт Льюис Стивенсон</a:t>
            </a:r>
          </a:p>
          <a:p>
            <a:pPr marL="18415" algn="ctr">
              <a:spcBef>
                <a:spcPts val="110"/>
              </a:spcBef>
            </a:pPr>
            <a:endParaRPr lang="ru-RU" sz="2000" b="1" spc="-2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8415" algn="ctr">
              <a:spcBef>
                <a:spcPts val="110"/>
              </a:spcBef>
            </a:pPr>
            <a:r>
              <a:rPr lang="ru-RU" sz="2000" b="1" spc="-20" dirty="0" smtClean="0">
                <a:solidFill>
                  <a:srgbClr val="002060"/>
                </a:solidFill>
                <a:latin typeface="Arial"/>
                <a:cs typeface="Arial"/>
              </a:rPr>
              <a:t>«Вересковый мёд»</a:t>
            </a:r>
            <a:endParaRPr lang="ru-RU" sz="2000" b="1" spc="-2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772" y="1327707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211817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1999" y="556599"/>
            <a:ext cx="60388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7" name="object 5"/>
          <p:cNvSpPr/>
          <p:nvPr/>
        </p:nvSpPr>
        <p:spPr>
          <a:xfrm>
            <a:off x="252772" y="2114978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4" descr="D:\клипарт\школа\0_b410d_2f9dc2c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35" y="249024"/>
            <a:ext cx="656763" cy="529060"/>
          </a:xfrm>
          <a:prstGeom prst="rect">
            <a:avLst/>
          </a:prstGeom>
          <a:noFill/>
        </p:spPr>
      </p:pic>
      <p:sp>
        <p:nvSpPr>
          <p:cNvPr id="6" name="AutoShape 2" descr="Книга: &quot;Тайное становится явным&quot; - Виктор Драгунский. Купить книгу, читать  рецензии | ISBN 978-5-699-82538-7 |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D:\Маме\Учительская деятельность\Модератор\8 класс\8 класс 4 четверть\8 класс урок 55\-1-728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141213"/>
              </a:clrFrom>
              <a:clrTo>
                <a:srgbClr val="141213">
                  <a:alpha val="0"/>
                </a:srgbClr>
              </a:clrTo>
            </a:clrChange>
          </a:blip>
          <a:srcRect l="5847" t="4730" r="3850" b="6552"/>
          <a:stretch/>
        </p:blipFill>
        <p:spPr bwMode="auto">
          <a:xfrm>
            <a:off x="3254199" y="1605565"/>
            <a:ext cx="1447800" cy="1373946"/>
          </a:xfrm>
          <a:prstGeom prst="rect">
            <a:avLst/>
          </a:prstGeom>
          <a:noFill/>
        </p:spPr>
      </p:pic>
      <p:pic>
        <p:nvPicPr>
          <p:cNvPr id="16" name="Picture 4" descr="Robert Louis Stevenson by Henry Walter Barnett b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483100" y="1043531"/>
            <a:ext cx="1196024" cy="137162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687" y="784225"/>
            <a:ext cx="3200400" cy="1846659"/>
          </a:xfrm>
        </p:spPr>
        <p:txBody>
          <a:bodyPr/>
          <a:lstStyle/>
          <a:p>
            <a:r>
              <a:rPr lang="ru-RU" sz="2000" b="0" i="0" dirty="0"/>
              <a:t>Особенно часто Маршак обращался к английской поэзии: переводил старинные народные баллады Англии и </a:t>
            </a:r>
            <a:r>
              <a:rPr lang="ru-RU" sz="2000" b="0" i="0" dirty="0" smtClean="0"/>
              <a:t>Шотландии.</a:t>
            </a:r>
            <a:endParaRPr lang="ru-RU" sz="2000" dirty="0"/>
          </a:p>
        </p:txBody>
      </p:sp>
      <p:pic>
        <p:nvPicPr>
          <p:cNvPr id="4" name="Picture 4" descr="Невероятная Шотландия: 35 видов потрясающей красо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708025"/>
            <a:ext cx="2223121" cy="18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4801" y="708025"/>
            <a:ext cx="4531172" cy="1846659"/>
          </a:xfrm>
        </p:spPr>
        <p:txBody>
          <a:bodyPr/>
          <a:lstStyle/>
          <a:p>
            <a:r>
              <a:rPr lang="ru-RU" i="0" dirty="0"/>
              <a:t>Баллада</a:t>
            </a:r>
            <a:r>
              <a:rPr lang="ru-RU" b="0" i="0" dirty="0"/>
              <a:t> -  стихотворение, в основе которого лежит историческое событие, предание с острым, напряжённым сюжетом.</a:t>
            </a:r>
            <a:endParaRPr lang="ru-RU" dirty="0"/>
          </a:p>
        </p:txBody>
      </p:sp>
      <p:pic>
        <p:nvPicPr>
          <p:cNvPr id="4" name="Picture 2" descr="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0" y="-4854575"/>
            <a:ext cx="711200" cy="94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224130"/>
            <a:ext cx="1210547" cy="157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8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9300" y="631825"/>
            <a:ext cx="4531172" cy="2215991"/>
          </a:xfrm>
        </p:spPr>
        <p:txBody>
          <a:bodyPr/>
          <a:lstStyle/>
          <a:p>
            <a:r>
              <a:rPr lang="ru-RU" b="0" i="0" dirty="0"/>
              <a:t>Маршак перевёл её  в 1942 году. Что это было за время? Как вы думаете, почему именно эту балладу Маршак решил перевести в один из самых тяжёлых годов войны?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7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12 лучших автопутешествий по Шотландии - Куда поеду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664585"/>
            <a:ext cx="2514600" cy="21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Отдых в Шотландии: сколько стоит, что посмотреть, как организов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Отдых в Шотландии: сколько стоит, что посмотреть, как организов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910" t="14457" r="5485" b="2833"/>
          <a:stretch/>
        </p:blipFill>
        <p:spPr>
          <a:xfrm>
            <a:off x="307975" y="692845"/>
            <a:ext cx="2484809" cy="21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500" y="631825"/>
            <a:ext cx="4531172" cy="2462213"/>
          </a:xfrm>
        </p:spPr>
        <p:txBody>
          <a:bodyPr/>
          <a:lstStyle/>
          <a:p>
            <a:r>
              <a:rPr lang="ru-RU" sz="1600" b="0" i="0" dirty="0"/>
              <a:t>Из вереска напиток</a:t>
            </a:r>
            <a:br>
              <a:rPr lang="ru-RU" sz="1600" b="0" i="0" dirty="0"/>
            </a:br>
            <a:r>
              <a:rPr lang="ru-RU" sz="1600" b="0" i="0" dirty="0"/>
              <a:t>Забыт давным-давно.</a:t>
            </a:r>
            <a:br>
              <a:rPr lang="ru-RU" sz="1600" b="0" i="0" dirty="0"/>
            </a:br>
            <a:r>
              <a:rPr lang="ru-RU" sz="1600" b="0" i="0" dirty="0"/>
              <a:t>А был он слаще </a:t>
            </a:r>
            <a:r>
              <a:rPr lang="ru-RU" sz="1600" b="0" i="0" dirty="0" smtClean="0"/>
              <a:t>мёда</a:t>
            </a:r>
            <a:r>
              <a:rPr lang="ru-RU" sz="1600" b="0" i="0" dirty="0"/>
              <a:t>,</a:t>
            </a:r>
            <a:br>
              <a:rPr lang="ru-RU" sz="1600" b="0" i="0" dirty="0"/>
            </a:br>
            <a:r>
              <a:rPr lang="ru-RU" sz="1600" b="0" i="0" dirty="0"/>
              <a:t>Пьянее, чем вино.</a:t>
            </a:r>
            <a:br>
              <a:rPr lang="ru-RU" sz="1600" b="0" i="0" dirty="0"/>
            </a:br>
            <a:endParaRPr lang="ru-RU" sz="1600" b="0" i="0" dirty="0"/>
          </a:p>
          <a:p>
            <a:r>
              <a:rPr lang="ru-RU" sz="1600" b="0" i="0" dirty="0"/>
              <a:t>В котлах его варили</a:t>
            </a:r>
            <a:br>
              <a:rPr lang="ru-RU" sz="1600" b="0" i="0" dirty="0"/>
            </a:br>
            <a:r>
              <a:rPr lang="ru-RU" sz="1600" b="0" i="0" dirty="0"/>
              <a:t>И пили всей семьей</a:t>
            </a:r>
            <a:br>
              <a:rPr lang="ru-RU" sz="1600" b="0" i="0" dirty="0"/>
            </a:br>
            <a:r>
              <a:rPr lang="ru-RU" sz="1600" b="0" i="0" dirty="0"/>
              <a:t>Малютки-медовары</a:t>
            </a:r>
            <a:br>
              <a:rPr lang="ru-RU" sz="1600" b="0" i="0" dirty="0"/>
            </a:br>
            <a:r>
              <a:rPr lang="ru-RU" sz="1600" b="0" i="0" dirty="0"/>
              <a:t>В пещерах под землей.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054" y="708025"/>
            <a:ext cx="2620606" cy="1959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980" y="713297"/>
            <a:ext cx="2613679" cy="19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6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2505948" cy="2708434"/>
          </a:xfrm>
        </p:spPr>
        <p:txBody>
          <a:bodyPr/>
          <a:lstStyle/>
          <a:p>
            <a:r>
              <a:rPr lang="ru-RU" sz="1600" b="0" i="0" dirty="0" smtClean="0"/>
              <a:t>Пришёл </a:t>
            </a:r>
            <a:r>
              <a:rPr lang="ru-RU" sz="1600" b="0" i="0" dirty="0"/>
              <a:t>король шотландский,</a:t>
            </a:r>
            <a:br>
              <a:rPr lang="ru-RU" sz="1600" b="0" i="0" dirty="0"/>
            </a:br>
            <a:r>
              <a:rPr lang="ru-RU" sz="1600" b="0" i="0" dirty="0"/>
              <a:t>Безжалостный к врагам,</a:t>
            </a:r>
            <a:br>
              <a:rPr lang="ru-RU" sz="1600" b="0" i="0" dirty="0"/>
            </a:br>
            <a:r>
              <a:rPr lang="ru-RU" sz="1600" b="0" i="0" dirty="0"/>
              <a:t>Погнал он бедных пиктов</a:t>
            </a:r>
            <a:br>
              <a:rPr lang="ru-RU" sz="1600" b="0" i="0" dirty="0"/>
            </a:br>
            <a:r>
              <a:rPr lang="ru-RU" sz="1600" b="0" i="0" dirty="0"/>
              <a:t>К скалистым берегам.</a:t>
            </a:r>
            <a:br>
              <a:rPr lang="ru-RU" sz="1600" b="0" i="0" dirty="0"/>
            </a:br>
            <a:endParaRPr lang="ru-RU" sz="1600" b="0" i="0" dirty="0"/>
          </a:p>
          <a:p>
            <a:r>
              <a:rPr lang="ru-RU" sz="1600" b="0" i="0" dirty="0"/>
              <a:t>На вересковом поле</a:t>
            </a:r>
            <a:br>
              <a:rPr lang="ru-RU" sz="1600" b="0" i="0" dirty="0"/>
            </a:br>
            <a:r>
              <a:rPr lang="ru-RU" sz="1600" b="0" i="0" dirty="0"/>
              <a:t>На поле боевом</a:t>
            </a:r>
            <a:br>
              <a:rPr lang="ru-RU" sz="1600" b="0" i="0" dirty="0"/>
            </a:br>
            <a:r>
              <a:rPr lang="ru-RU" sz="1600" b="0" i="0" dirty="0"/>
              <a:t>Лежал живой на </a:t>
            </a:r>
            <a:r>
              <a:rPr lang="ru-RU" sz="1600" b="0" i="0" dirty="0" smtClean="0"/>
              <a:t>мёртвом</a:t>
            </a:r>
            <a:r>
              <a:rPr lang="ru-RU" sz="1600" b="0" i="0" dirty="0"/>
              <a:t/>
            </a:r>
            <a:br>
              <a:rPr lang="ru-RU" sz="1600" b="0" i="0" dirty="0"/>
            </a:br>
            <a:r>
              <a:rPr lang="ru-RU" sz="1600" b="0" i="0" dirty="0"/>
              <a:t>И </a:t>
            </a:r>
            <a:r>
              <a:rPr lang="ru-RU" sz="1600" b="0" i="0" dirty="0" smtClean="0"/>
              <a:t>мёртвый </a:t>
            </a:r>
            <a:r>
              <a:rPr lang="ru-RU" sz="1600" b="0" i="0" dirty="0"/>
              <a:t>— на живом.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650157"/>
            <a:ext cx="2590800" cy="1973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0" y="631825"/>
            <a:ext cx="2590800" cy="1991793"/>
          </a:xfrm>
          <a:prstGeom prst="rect">
            <a:avLst/>
          </a:prstGeom>
        </p:spPr>
      </p:pic>
      <p:pic>
        <p:nvPicPr>
          <p:cNvPr id="6" name="Picture 2" descr="12 лучших автопутешествий по Шотландии - Куда поеду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08" y="624015"/>
            <a:ext cx="2728091" cy="199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007" y="624014"/>
            <a:ext cx="2728091" cy="1999603"/>
          </a:xfrm>
          <a:prstGeom prst="rect">
            <a:avLst/>
          </a:prstGeom>
        </p:spPr>
      </p:pic>
      <p:pic>
        <p:nvPicPr>
          <p:cNvPr id="5122" name="Picture 2" descr="Баллада Р. Стивенсона Вересковый мед: исторические факты, герои и анализ  произведен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73" y="624013"/>
            <a:ext cx="2844417" cy="199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4531172" cy="2769989"/>
          </a:xfrm>
        </p:spPr>
        <p:txBody>
          <a:bodyPr/>
          <a:lstStyle/>
          <a:p>
            <a:r>
              <a:rPr lang="ru-RU" sz="1800" b="0" i="0" dirty="0"/>
              <a:t>Лето в стране настало,</a:t>
            </a:r>
            <a:br>
              <a:rPr lang="ru-RU" sz="1800" b="0" i="0" dirty="0"/>
            </a:br>
            <a:r>
              <a:rPr lang="ru-RU" sz="1800" b="0" i="0" dirty="0"/>
              <a:t>Вереск опять цветет,</a:t>
            </a:r>
            <a:br>
              <a:rPr lang="ru-RU" sz="1800" b="0" i="0" dirty="0"/>
            </a:br>
            <a:r>
              <a:rPr lang="ru-RU" sz="1800" b="0" i="0" dirty="0"/>
              <a:t>Но некому готовить</a:t>
            </a:r>
            <a:br>
              <a:rPr lang="ru-RU" sz="1800" b="0" i="0" dirty="0"/>
            </a:br>
            <a:r>
              <a:rPr lang="ru-RU" sz="1800" b="0" i="0" dirty="0"/>
              <a:t>Вересковый </a:t>
            </a:r>
            <a:r>
              <a:rPr lang="ru-RU" sz="1800" b="0" i="0" dirty="0" smtClean="0"/>
              <a:t>мёд</a:t>
            </a:r>
            <a:r>
              <a:rPr lang="ru-RU" sz="1800" b="0" i="0" dirty="0"/>
              <a:t>.</a:t>
            </a:r>
            <a:br>
              <a:rPr lang="ru-RU" sz="1800" b="0" i="0" dirty="0"/>
            </a:br>
            <a:endParaRPr lang="ru-RU" sz="1800" b="0" i="0" dirty="0"/>
          </a:p>
          <a:p>
            <a:r>
              <a:rPr lang="ru-RU" sz="1800" b="0" i="0" dirty="0"/>
              <a:t>В своих могилках тесных,</a:t>
            </a:r>
            <a:br>
              <a:rPr lang="ru-RU" sz="1800" b="0" i="0" dirty="0"/>
            </a:br>
            <a:r>
              <a:rPr lang="ru-RU" sz="1800" b="0" i="0" dirty="0"/>
              <a:t>В горах родной земли</a:t>
            </a:r>
            <a:br>
              <a:rPr lang="ru-RU" sz="1800" b="0" i="0" dirty="0"/>
            </a:br>
            <a:r>
              <a:rPr lang="ru-RU" sz="1800" b="0" i="0" dirty="0"/>
              <a:t>Малютки-медовары</a:t>
            </a:r>
            <a:br>
              <a:rPr lang="ru-RU" sz="1800" b="0" i="0" dirty="0"/>
            </a:br>
            <a:r>
              <a:rPr lang="ru-RU" sz="1800" b="0" i="0" dirty="0"/>
              <a:t>Приют себе нашли.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341" y="812808"/>
            <a:ext cx="2149977" cy="1594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781128"/>
            <a:ext cx="2479224" cy="19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3" y="781128"/>
            <a:ext cx="2429747" cy="830997"/>
          </a:xfrm>
        </p:spPr>
        <p:txBody>
          <a:bodyPr/>
          <a:lstStyle/>
          <a:p>
            <a:r>
              <a:rPr lang="ru-RU" sz="1800" b="0" i="0" dirty="0" smtClean="0"/>
              <a:t>Король по склону едет</a:t>
            </a:r>
          </a:p>
          <a:p>
            <a:r>
              <a:rPr lang="ru-RU" sz="1800" b="0" i="0" dirty="0" smtClean="0"/>
              <a:t>Над морем на коне</a:t>
            </a:r>
            <a:endParaRPr lang="ru-RU" sz="1800" b="0" i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569" y="755475"/>
            <a:ext cx="253447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80" y="708025"/>
            <a:ext cx="2975273" cy="216733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960694"/>
            <a:ext cx="2260828" cy="830997"/>
          </a:xfrm>
        </p:spPr>
        <p:txBody>
          <a:bodyPr/>
          <a:lstStyle/>
          <a:p>
            <a:r>
              <a:rPr lang="ru-RU" sz="1800" b="0" i="0" dirty="0" smtClean="0"/>
              <a:t>А рядом реют чайки </a:t>
            </a:r>
          </a:p>
          <a:p>
            <a:r>
              <a:rPr lang="ru-RU" sz="1800" b="0" i="0" dirty="0" smtClean="0"/>
              <a:t>С дорогой наравне</a:t>
            </a:r>
            <a:endParaRPr lang="ru-RU" sz="1800" b="0" i="0" dirty="0"/>
          </a:p>
        </p:txBody>
      </p:sp>
    </p:spTree>
    <p:extLst>
      <p:ext uri="{BB962C8B-B14F-4D97-AF65-F5344CB8AC3E}">
        <p14:creationId xmlns:p14="http://schemas.microsoft.com/office/powerpoint/2010/main" val="31062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69" y="708025"/>
            <a:ext cx="2513585" cy="176693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81128"/>
            <a:ext cx="2505948" cy="984885"/>
          </a:xfrm>
        </p:spPr>
        <p:txBody>
          <a:bodyPr/>
          <a:lstStyle/>
          <a:p>
            <a:r>
              <a:rPr lang="ru-RU" sz="1600" b="0" i="0" dirty="0" smtClean="0"/>
              <a:t>Король глядит угрюмо:</a:t>
            </a:r>
          </a:p>
          <a:p>
            <a:r>
              <a:rPr lang="ru-RU" sz="1600" b="0" i="0" dirty="0" smtClean="0"/>
              <a:t> «Опять в моём краю </a:t>
            </a:r>
          </a:p>
          <a:p>
            <a:r>
              <a:rPr lang="ru-RU" sz="1600" b="0" i="0" dirty="0" smtClean="0"/>
              <a:t>Цветёт медвяный вереск,</a:t>
            </a:r>
          </a:p>
          <a:p>
            <a:r>
              <a:rPr lang="ru-RU" sz="1600" b="0" i="0" dirty="0" smtClean="0"/>
              <a:t> А мёда я не пью»</a:t>
            </a:r>
            <a:endParaRPr lang="ru-RU" sz="1600" b="0" i="0" dirty="0"/>
          </a:p>
        </p:txBody>
      </p:sp>
    </p:spTree>
    <p:extLst>
      <p:ext uri="{BB962C8B-B14F-4D97-AF65-F5344CB8AC3E}">
        <p14:creationId xmlns:p14="http://schemas.microsoft.com/office/powerpoint/2010/main" val="4697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699" y="110526"/>
            <a:ext cx="5254201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pc="-5" dirty="0" smtClean="0"/>
              <a:t>Сегодня на уроке</a:t>
            </a:r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1237702" y="1986658"/>
            <a:ext cx="3256915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Изменяется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320" y="708025"/>
            <a:ext cx="33901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Познакомимся с произведением Роберта Льюиса Стивенсона.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Прочитаем балладу «Вересковый мёд» в переводе замечательного детского поэта С.Я. Маршака.</a:t>
            </a:r>
          </a:p>
        </p:txBody>
      </p:sp>
      <p:pic>
        <p:nvPicPr>
          <p:cNvPr id="5" name="Picture 2" descr="D:\Маме\Учительская деятельность\Модератор\8 класс\8 класс 4 четверть\8 класс урок 55\PoM_Calluna_DarkBeauty_fl.jpg"/>
          <p:cNvPicPr>
            <a:picLocks noChangeAspect="1" noChangeArrowheads="1"/>
          </p:cNvPicPr>
          <p:nvPr/>
        </p:nvPicPr>
        <p:blipFill>
          <a:blip r:embed="rId2"/>
          <a:srcRect b="12056"/>
          <a:stretch>
            <a:fillRect/>
          </a:stretch>
        </p:blipFill>
        <p:spPr bwMode="auto">
          <a:xfrm flipH="1">
            <a:off x="4385733" y="612300"/>
            <a:ext cx="1219200" cy="924834"/>
          </a:xfrm>
          <a:prstGeom prst="rect">
            <a:avLst/>
          </a:prstGeom>
          <a:noFill/>
        </p:spPr>
      </p:pic>
      <p:pic>
        <p:nvPicPr>
          <p:cNvPr id="13316" name="Picture 4" descr="Целебен ли вересковый мед? | Дары природы.су | Яндекс Дзе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580" y="1537134"/>
            <a:ext cx="1357038" cy="9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Вересковый мед by Robert Louis Stevens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3" t="-1" r="29548" b="936"/>
          <a:stretch/>
        </p:blipFill>
        <p:spPr bwMode="auto">
          <a:xfrm>
            <a:off x="3113101" y="643241"/>
            <a:ext cx="1272631" cy="16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746315"/>
            <a:ext cx="2828925" cy="1231106"/>
          </a:xfrm>
        </p:spPr>
        <p:txBody>
          <a:bodyPr/>
          <a:lstStyle/>
          <a:p>
            <a:r>
              <a:rPr lang="ru-RU" sz="2000" b="0" i="0" dirty="0" smtClean="0"/>
              <a:t>Но вот его вассалы Приметили двоих Последних медоваров, оставшихся в живых.</a:t>
            </a:r>
            <a:endParaRPr lang="ru-RU" sz="2000" b="0" i="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2968625" y="746314"/>
            <a:ext cx="2508250" cy="21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747010" cy="1384995"/>
          </a:xfrm>
        </p:spPr>
        <p:txBody>
          <a:bodyPr/>
          <a:lstStyle/>
          <a:p>
            <a:r>
              <a:rPr lang="ru-RU" sz="1800" b="0" i="0" dirty="0" smtClean="0"/>
              <a:t>Вышли они </a:t>
            </a:r>
            <a:r>
              <a:rPr lang="ru-RU" sz="1800" b="0" i="0" dirty="0" smtClean="0"/>
              <a:t>из-под </a:t>
            </a:r>
            <a:r>
              <a:rPr lang="ru-RU" sz="1800" b="0" i="0" dirty="0" smtClean="0"/>
              <a:t>камня, </a:t>
            </a:r>
          </a:p>
          <a:p>
            <a:r>
              <a:rPr lang="ru-RU" sz="1800" b="0" i="0" dirty="0" smtClean="0"/>
              <a:t>Щурясь на белый свет,</a:t>
            </a:r>
          </a:p>
          <a:p>
            <a:r>
              <a:rPr lang="ru-RU" sz="1800" b="0" i="0" dirty="0" smtClean="0"/>
              <a:t>Старый горбатый карлик И мальчик пятнадцати лет.</a:t>
            </a:r>
            <a:endParaRPr lang="ru-RU" sz="1800" b="0" i="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3022841" y="746316"/>
            <a:ext cx="2454034" cy="20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107996"/>
          </a:xfrm>
        </p:spPr>
        <p:txBody>
          <a:bodyPr/>
          <a:lstStyle/>
          <a:p>
            <a:r>
              <a:rPr lang="ru-RU" sz="1800" b="0" i="0" dirty="0" smtClean="0"/>
              <a:t>К берегу моря крутого Их привели на допрос, Но ни один из пленных </a:t>
            </a:r>
          </a:p>
          <a:p>
            <a:r>
              <a:rPr lang="ru-RU" sz="1800" b="0" i="0" dirty="0" smtClean="0"/>
              <a:t>Слова не произнёс.</a:t>
            </a:r>
            <a:endParaRPr lang="ru-RU" sz="1800" b="0" i="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2968625" y="746315"/>
            <a:ext cx="2508250" cy="2171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461" y="746314"/>
            <a:ext cx="2520586" cy="217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8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384995"/>
          </a:xfrm>
        </p:spPr>
        <p:txBody>
          <a:bodyPr/>
          <a:lstStyle/>
          <a:p>
            <a:r>
              <a:rPr lang="ru-RU" sz="1800" b="0" i="0" dirty="0" smtClean="0"/>
              <a:t>Сидел король шотландский </a:t>
            </a:r>
          </a:p>
          <a:p>
            <a:r>
              <a:rPr lang="ru-RU" sz="1800" b="0" i="0" dirty="0" smtClean="0"/>
              <a:t>Не шевелясь, в седле, </a:t>
            </a:r>
          </a:p>
          <a:p>
            <a:r>
              <a:rPr lang="ru-RU" sz="1800" b="0" i="0" dirty="0" smtClean="0"/>
              <a:t>А маленькие люди </a:t>
            </a:r>
          </a:p>
          <a:p>
            <a:r>
              <a:rPr lang="ru-RU" sz="1800" b="0" i="0" dirty="0" smtClean="0"/>
              <a:t>Стояли на земле.</a:t>
            </a:r>
            <a:endParaRPr lang="ru-RU" sz="1800" b="0" i="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2882899" y="631825"/>
            <a:ext cx="2680462" cy="19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661993"/>
          </a:xfrm>
        </p:spPr>
        <p:txBody>
          <a:bodyPr/>
          <a:lstStyle/>
          <a:p>
            <a:r>
              <a:rPr lang="ru-RU" sz="1800" b="0" i="0" dirty="0" smtClean="0"/>
              <a:t>Гневно король промолвил:</a:t>
            </a:r>
          </a:p>
          <a:p>
            <a:r>
              <a:rPr lang="ru-RU" sz="1800" b="0" i="0" dirty="0" smtClean="0"/>
              <a:t>Пытка обоих ждёт </a:t>
            </a:r>
          </a:p>
          <a:p>
            <a:r>
              <a:rPr lang="ru-RU" sz="1800" b="0" i="0" dirty="0"/>
              <a:t>Е</a:t>
            </a:r>
            <a:r>
              <a:rPr lang="ru-RU" sz="1800" b="0" i="0" dirty="0" smtClean="0"/>
              <a:t>сли не скажете, черти,</a:t>
            </a:r>
          </a:p>
          <a:p>
            <a:r>
              <a:rPr lang="ru-RU" sz="1800" b="0" i="0" dirty="0" smtClean="0"/>
              <a:t>Как вы готовили мёд.</a:t>
            </a:r>
            <a:endParaRPr lang="ru-RU" sz="1800" b="0" i="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2968625" y="746315"/>
            <a:ext cx="2508250" cy="21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747010" cy="1384995"/>
          </a:xfrm>
        </p:spPr>
        <p:txBody>
          <a:bodyPr/>
          <a:lstStyle/>
          <a:p>
            <a:r>
              <a:rPr lang="ru-RU" sz="1800" b="0" i="0" dirty="0" smtClean="0"/>
              <a:t>Сын и отец молчали, стоя у края скалы</a:t>
            </a:r>
          </a:p>
          <a:p>
            <a:r>
              <a:rPr lang="ru-RU" sz="1800" b="0" i="0" dirty="0" smtClean="0"/>
              <a:t>Вереск звенел над ними, </a:t>
            </a:r>
          </a:p>
          <a:p>
            <a:r>
              <a:rPr lang="ru-RU" sz="1800" b="0" i="0" dirty="0" smtClean="0"/>
              <a:t>В море катились валы.</a:t>
            </a:r>
            <a:endParaRPr lang="ru-RU" sz="1800" b="0" i="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3035300" y="631825"/>
            <a:ext cx="246425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2508123" cy="2392928"/>
          </a:xfrm>
        </p:spPr>
        <p:txBody>
          <a:bodyPr/>
          <a:lstStyle/>
          <a:p>
            <a:pPr fontAlgn="base"/>
            <a:r>
              <a:rPr lang="ru-RU" sz="1600" b="0" i="0" dirty="0"/>
              <a:t>Баллада Стивенсона «Вересковый мёд» заканчивается трагически, но она </a:t>
            </a:r>
          </a:p>
          <a:p>
            <a:pPr fontAlgn="base"/>
            <a:r>
              <a:rPr lang="ru-RU" sz="1600" b="0" i="0" dirty="0"/>
              <a:t>пронизана оптимизмом, верой в то, что люди, погибшие за Родину, </a:t>
            </a:r>
          </a:p>
          <a:p>
            <a:pPr fontAlgn="base"/>
            <a:r>
              <a:rPr lang="ru-RU" sz="1600" b="0" i="0" dirty="0"/>
              <a:t>бессмертны. Таких людей </a:t>
            </a:r>
            <a:r>
              <a:rPr lang="ru-RU" sz="1600" b="0" i="0" dirty="0" smtClean="0"/>
              <a:t>называют </a:t>
            </a:r>
            <a:r>
              <a:rPr lang="ru-RU" sz="1600" b="0" i="0" dirty="0"/>
              <a:t>патриотами.</a:t>
            </a:r>
          </a:p>
          <a:p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2956797" y="722845"/>
            <a:ext cx="2508250" cy="21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3267948" cy="2139047"/>
          </a:xfrm>
        </p:spPr>
        <p:txBody>
          <a:bodyPr/>
          <a:lstStyle/>
          <a:p>
            <a:pPr fontAlgn="base"/>
            <a:r>
              <a:rPr lang="ru-RU" b="0" i="0" dirty="0"/>
              <a:t>-</a:t>
            </a:r>
            <a:r>
              <a:rPr lang="ru-RU" sz="1800" b="0" i="0" dirty="0"/>
              <a:t>Понравилась ли вам баллада? </a:t>
            </a:r>
          </a:p>
          <a:p>
            <a:pPr fontAlgn="base"/>
            <a:r>
              <a:rPr lang="ru-RU" sz="1800" b="0" i="0" dirty="0"/>
              <a:t>-Думали ли вы, что так закончится произведение? </a:t>
            </a:r>
          </a:p>
          <a:p>
            <a:pPr fontAlgn="base"/>
            <a:r>
              <a:rPr lang="ru-RU" sz="1800" b="0" i="0" dirty="0" smtClean="0"/>
              <a:t>-</a:t>
            </a:r>
            <a:r>
              <a:rPr lang="ru-RU" sz="1800" b="0" i="0" dirty="0"/>
              <a:t>Почему старый медовар заплатил за тайну верескового мёда жизнью </a:t>
            </a:r>
          </a:p>
          <a:p>
            <a:pPr fontAlgn="base"/>
            <a:r>
              <a:rPr lang="ru-RU" sz="1800" b="0" i="0" dirty="0"/>
              <a:t>собственного сына? </a:t>
            </a:r>
          </a:p>
          <a:p>
            <a:pPr fontAlgn="base"/>
            <a:endParaRPr lang="ru-RU" sz="800" dirty="0"/>
          </a:p>
        </p:txBody>
      </p:sp>
      <p:pic>
        <p:nvPicPr>
          <p:cNvPr id="9218" name="Picture 2" descr="Bellasecretgarden | Beautiful nature, Beautiful landscapes, Nature 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799773"/>
            <a:ext cx="1981199" cy="215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823210" cy="1661993"/>
          </a:xfrm>
        </p:spPr>
        <p:txBody>
          <a:bodyPr/>
          <a:lstStyle/>
          <a:p>
            <a:pPr fontAlgn="base"/>
            <a:r>
              <a:rPr lang="ru-RU" sz="1800" b="0" i="0" dirty="0"/>
              <a:t>Почему для карлика верность традициям предков была дороже жизни и </a:t>
            </a:r>
          </a:p>
          <a:p>
            <a:pPr fontAlgn="base"/>
            <a:r>
              <a:rPr lang="ru-RU" sz="1800" b="0" i="0" dirty="0"/>
              <a:t>сильнее смерти? </a:t>
            </a:r>
          </a:p>
          <a:p>
            <a:endParaRPr lang="ru-RU" sz="1800" dirty="0"/>
          </a:p>
        </p:txBody>
      </p:sp>
      <p:pic>
        <p:nvPicPr>
          <p:cNvPr id="5" name="Picture 2" descr="👍 Вересковый мед (баллада). Перевод Самуила Маршака 🐱 | Сказки для детей.  Рассказы и сказки с картинкам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16" y="746125"/>
            <a:ext cx="1960184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26226"/>
            <a:ext cx="5486400" cy="276999"/>
          </a:xfrm>
        </p:spPr>
        <p:txBody>
          <a:bodyPr/>
          <a:lstStyle/>
          <a:p>
            <a:pPr algn="ctr"/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900" y="631825"/>
            <a:ext cx="4531172" cy="615553"/>
          </a:xfrm>
        </p:spPr>
        <p:txBody>
          <a:bodyPr/>
          <a:lstStyle/>
          <a:p>
            <a:pPr algn="ctr"/>
            <a:r>
              <a:rPr lang="ru-RU" sz="2000" b="0" i="0" dirty="0" smtClean="0"/>
              <a:t>Прочитать балладу, выучить понравившийся отрывок.</a:t>
            </a:r>
            <a:endParaRPr lang="ru-RU" sz="2000" b="0" i="0" dirty="0"/>
          </a:p>
        </p:txBody>
      </p:sp>
      <p:pic>
        <p:nvPicPr>
          <p:cNvPr id="4" name="Picture 3" descr="D:\Маме\Учительская деятельность\Модератор\8 класс\8 класс 4 четверть\8 класс урок 55\Heather-garden.jpg"/>
          <p:cNvPicPr>
            <a:picLocks noChangeAspect="1" noChangeArrowheads="1"/>
          </p:cNvPicPr>
          <p:nvPr/>
        </p:nvPicPr>
        <p:blipFill>
          <a:blip r:embed="rId2"/>
          <a:srcRect b="13836"/>
          <a:stretch>
            <a:fillRect/>
          </a:stretch>
        </p:blipFill>
        <p:spPr bwMode="auto">
          <a:xfrm>
            <a:off x="1854200" y="1475978"/>
            <a:ext cx="2057400" cy="1491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3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Шотландия</a:t>
            </a:r>
            <a:endParaRPr lang="ru-RU" dirty="0"/>
          </a:p>
        </p:txBody>
      </p:sp>
      <p:pic>
        <p:nvPicPr>
          <p:cNvPr id="1026" name="Picture 2" descr="Достопримечательности Шотландии: Топ-20 (МНОГО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2" y="682514"/>
            <a:ext cx="255537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Шотландская волынка. История большой шотландской волы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682514"/>
            <a:ext cx="253775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47" y="846186"/>
            <a:ext cx="1524000" cy="203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2424"/>
            <a:ext cx="4639547" cy="31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L0AfAMBEQACEQEDEQH/xAAbAAACAgMBAAAAAAAAAAAAAAAEBQEGAgMHAP/EAEUQAAIBAgQEAwUEBwYDCQAAAAECAwQRAAUSIQYTMUEiUWEUMnGBkSOhscEHFUJSstHwFjNicoLhJDXxJjRDZHSDk6Kz/8QAGwEAAgMBAQEAAAAAAAAAAAAABAUBAgMABgf/xABBEQABBAECAwQFCgQFBAMAAAABAAIDEQQSIQUxQRNRYXEiMoGRsRRykqGywcLR4fAjNEJSBhVi4vEzNVOCJCVD/9oADAMBAAIRAxEAPwCx0uVl5NGiSWS1+VGtyPj2HzIw4lyw3YJDDgOfuUZV5M9FStU1dKI4Vtc80at9ulrffgR/EdA1O5I1nCu0dpZuUNBlUNb/AN2cFrFtJ8h1PkR6i+N2ZzXC0PLwxzHEEUhKzL2phe9x2t0wVFkNk5IObFfFzCBJwQhVGOtQsuW5RX0toY6Va2xPxxmZow4s1CwLI615c1fQ6ga2KOTKKkzNG7RI6pzCpa507joL+WET/wDEuE2JsrA5wLtIoVv7aRw4ZOXFhoEC+fT2WoosvSqpTUNVxxKsfMdApYou+5+hxHEePOw8kY4gc6yGg2ACSBsL8xupxsBs8XadoAALPWh4+4qKTLzVVc1OkyMsfSQdD5fX8jjbO423Cw48mSM26vR6jv8Ad94WcGCZpnRtcKHXoe73rVS0klTVGm1KkviHiBtcdsFZnFIcXE+WUXM25VyPLms4MR8sxhuiL94UTUckRiBeJxI+hTG9/F5dBjsXikORr9FzS0WbFbewnuUS4skWmyDZrY3v9S1TRvBIY5lKOOoODceeLIjEkLtTT1CxkY6J2l4orDGqqpxy5exy5PqPj/LqBUhiyuojpTvzNa6yfMjzPxx4z5dGXUF7j5I8BZ8e57FX5JQplw5i1IaqudrJH129CR08sTkEPj26rbA9CbUTVbe9c2qaox8t4pPHGTbV+zfY/PALb9V3JOJAy+0bzVzyCSnqOE+fH/fGZhOLHwkDYeu1j88PuEM0NrxK8r/iCTtH30pLJpJxIEhiB2uZJDZR+ZOPQEuugF5UBtW4/mjMmk9nrFfMOTLCwsbQm6HzG5/DCnjWLm5GI5uLJT+e21+F/Dki8OeCKUGRtjx3TCtmpanJipqrmnk+yeYaTJf9kDr0Nh06DCDAjzcLi4kfDpEo9INNgH+4nYDffmeZ5lHZLoJ8PS19lh2va/CuuxRP69pkki0tLKohKSBYram2tu1vXAZ/wvlysl2DSX20l10N72AI328/YthxeBhZRJGmjt12768UqoquGkiq4jA7pULo2cAhdxvt13x6finC8nOfA8SAGM3yJt2x7+WyVYmTFjskZpJDhXMct/zWOX5zHT6aaCEl0kEkrmxDgdhcbEbffgbN4aOJ5cgdLdNoAWNN8yaO99R5IyJ82Fixy9nTXO5mt67h0/5REWc00ecvUmlnDSJYhWUgG25PytgOfg2YeHs4WJWkj0rII2B2HXqT7FpHkxNkfnlhA2b051v9QCn2ijnzCCommk8A8bSR6QdPurte3ck9MEtxOI42DLjxxgB2wDXWRqvU6yByvYVfnzQxnxpclkj3HbnYrlyG3juSmr1FM9PVZmIlleOAKXO6lrE6QPiRc48o3GzYJYeGF+hrnk0NjpurJ8gaH5hNzLjvjflgWQ3zHlXt3/RVm5O7Wuetthf0x9Sa0NFLylk7leviVy9fHLkbScLIcqjOdSmGaYF0SMrdbC/Unra5+W+PFw4gDd+a97LMb2Vpp8kpssyelipUchJZhEJLE6ZCTa9iANl8/XvgtrWgbLBup7jSRcTZNRZpllRppYxmMW0DxkKOukLfuPQ7jpij2B3LmiY9cbdR5LSuWfqGhGWsQZY6eJpSOmttRNv67DDHhzNOyRcWk1nUkc9QVk5MCiSci9ibKg82P9X+tnLndBzSFrBWonZQtMHsZ5HmfvuVX5KPzucdp7zfwUa69UUnUnCVN7KOWipVCBZJYmTTbWSFQMN9R8rfPAgyGaqr0b5j60d8nkDQQ70qsg+PIeaW1VBmGUsi1aF45CRGzMpuQd11A2uDtY/7Y3jmDidJtDywOZWoV8P3+6UNzfZucsMlnF0LoQGPpfrjQvGklu5HT98lixgLmh+wNb+HeO9AxUbzyxNNDIipuiFSDIb36d+2EPDuHyCR082171fx8LXreMcVgEIxIPSPK65CuniRzI5DkiBS11TPIlNRTzm9rohAX0v2OM+IY+W/KLo30CB1rl0v99VPCMrh8eGBM23NO4qzv17v+AiMuy6tSmiep8MM8vLjkdvCh8i3bvhvhiSOLRM7U7n37fekXEnQZGR2mLHoYdvM9/gnFdw9UUOWyVMurnpJpkRG2EW/i26i/nizMlksgbW3Mef3IeTDfFEXE73uB3ff9yT4MQajHLl6+OXK5CqQ1pIJ9lI2IJG1rW0Wt9Gx4sZuMTWte+JfpA08kRDnECrJRw6jTRC2pgdT3Pra29+3YW6jEzZ2PCzUXWsezkkdfVJhmE9Hn1FUVESyZcCQWcBjEwudV+23f1ONuHztyscyOFG9vL92sclskUgbdhA5tmBqZJqqY6HqHuFP7K2so+m/xJw+woSBZXnuI5DS6rSjmJfqt/O4ww0nuSzW3vU608x8b46io1N70ZBnNZTqqpVkhZVlAk8VyvTfrb0xi/GjcbI8FuzLkYAA7xU5pm/t8UcPIhghR3l5asW1O5uxN+2/TEQ4/Zkm7J25dFM2X2tACgDftP75I2uzihrqhHaauhjd43liUq0cbILAxi9xuB0tjFmK9gIoE7/Wt5M2ORwOpwBqxtQruW8cSUjGnaZqpjy6hJHHvxcxrgob9QDb5bYp8ieLoDp9Xer/AOYRmtRP9V+F8q8lqreIIKha5AspM8MKJLspZ0udbb7bntvYYuzEe3Se4n3HoqS5zHh433AAPiOqGXPeXlpy9KeJ4Wi0uZmJOssW1C1vPbfGjsUuk7Qn/hZDMa2LsQ0EVvff7EHVZjUVZb2iobS3VEbSp+XzJ37k+eNWQMZyCxkyHSes73bBaOYp/aH1xpRWetvevcxP3h9cdRXa2968XXzx1KbT6pqVWplUEbOwAv64+PZUIbO8EVufivq0DS6Np8FKyvKYI4wzuwICgEn3jiggL300XsPgqgBuonZWDKuGoZkaXMyZGvf2cSeFT626n7set4dE6LHEbjv4H6knyZQ6S2jbxCMk4XyaYkyUVye5kb+eGHpD+o+8obU3+xv0W/kp/sfkVr+wD/5G/njtTv7j7yp1N/sb9Fv5JW1BwaM1XKSIfbmNhAJHLXte3WwNsU7b0tOs35lE/JZex7bsm6e/S38lqo8n4dq8wkpYIfGpYhH1jWFbS2k3sQDtioleXUHn3lVkx3xt1ujbXzW7WLF7bbLKr4VySxMUsKCJbyfbbdep32xD3SHlIfeVlofsBG3f/QPyWij4ToWPOWNKunLaQY5SdvO4OM2unG+sn2n81QhzHU5jfoN/JPG4SyFQWNALDc+Nv54JL3j+o+8qdTf7G/Rb+SrlfkdJNNooss5Ea/ta2LN8d9sAy5E7jTXEDzKydJv6LG/Rb+SZQcN5LHTjVl800nRtTkW+/GzJXhvrOJ8yrh7QPUb9Fv5ImDhnIZNN6ABnPQu23340bK4/1H3lWDm/2N+i38kS3COQqpPsIH/uN/PGhc+vWPvK7U3+xv0W/klebcOZTT0qvT0S8zUATzG+nXA0z59HoPIPmVIewc2N+i38lzzOHFJmdRBCmmNWGlSSbCww24U6U4/8RxJspRxmKJ0sbg0C2jkAOpVy4dzXnUM0lWscipIV0uoYdPXHn+M5Bx81zB4Jzw1pkwYnnmb+pxH3LGfPWjnP6qpI1kCa3CJYlb9B5XvgKGV0pJYKKJkppGo2t0WaH2Y5vTTckR++JbgMP3XH54HjfPFLbVsIxMNAHNWfKs8ocxEarKsNQwuaeRhq+XmPUY9DDkNlHcUDJjSMs1sOqcMRbqMbrFVXKhmeVzyUQygyoaqWZq4yLpZGJa4G7FhcLa3bAzA9prT7U0nMEzRJ2lGgNNHmKHlXVJOFo6k1oko4arntRS+0+3QsIqeV316U6bFr3Av0GM4gb27uqNznMEdPIrUK0kWQBW/PkKq1pypYf7EZhCDSGcZffTDSlHQKNxI/Rje3lira7IjrXcrzl3y9jt61dTY37h0CIrjVZdRymko/Zq6aRKqmpYCG0LEo1yPbax3Fh1uO+LOto2FFZxiOZ4D3amiwSepcdgL327+m/RGVrzZdJkmaJJWZhTFZDJIGuXkkA0eG9gCdgOgxZ1t0u5rGINmEsJAa7atuQB39vUp9VSTZbw1PPUNzKqGlZ2J7yab2Hz2xsTpjJPOkvY1s2UGt2BI9yrVPm9fSZZXrM9Qs9PUUypDUfaSqraQT6hjqtufyA4e4NN+CZvxYZJWVVODtxsLHLyra0XS8UvpFTOIxST5k8MbSKYzFCqFiSOt7i1j52xcTdTytYv4c29LfWDQT1sk17kb/AGpMmWNmEeVVT0qPIJGLohRU6kqxBv12Fzt54uJrbqA2WJ4eBL2RkAJA7+vl8U3rqcVlFHy+m0guPTa+NHDU1L3CjS4xxS+rP6traSStwB0OkYYcPNxk+P5JfxUelF838Tk0yedY8tqIywDNMSNvQY8v/iQXxB3kPgnPB/8At8P/ALfacrpw9kA9mNbNtPOAVH7q/wAzjbh2IY49buZ+CrkPD3UFHGlDBS8H1zRwqrsFBsPNgMFzxtEZIG6L4SScxnt+Cr2X+11fGeWU9Rlxy+opKckxlg1wBbWMC6XdpTRRTKURx4MjmP1Bx/YW7j3NYsxq5spFckMVDCZWJaxnnA2QdjYEn4/DG2RIHEsuqUcJx3QtE5bZcQPJvUptm+aVlLkvDoo6hYZKuaFHfa3LCXbr2tjWSQhjKKCxsZj5p+0FhoPvvZZ0/Ga12e+z0qAZbHFJLJVOp8aoNyvpfv3xwyAX0OS53CnR4+t/rkgAd19/ihI884jzoLJQ5DC+UTto+2cXdCbEnxDb5H54p2ssnJvorV2Hh4xp8x7Qb7d6313Ef6t4nraKvkhXL4KQPbRdybDwjzvfpiXS6ZC08qWUWB2uIySP1y72eaIy6rpYsojzrOMuTLoqbw0sZYsEj6KQnZiNul8cx7Q3W4VSrNHI6YwQP1l3M95679QiabNMp4voaqkp55SgUCVLFJFB3B+G2NA9kwICxkx8jh8jXuHl1CVQVfC1HWmjlzmeprXqImeaUs5Z0bwKXC6QAe3rjMOhaaJs2jHR58kfaNjAaAdhVbjc0TdppFklDQVNI9bVRSCKaeaNZgBeSRgQRv23A+ONeza07nvQjsyWVrgxtWGjbuH580vzyF6DKosvkbLJErJ5dRrC62kdyylbA7gH06dRjOUFrdO26IxHiWUyjUC0D1a5AUbVmglShooaSeo508MCh2J8TWFtRHqRjfUGt3KWSHW4yBtAn9hcZ4tP/aKsJJUsytt3uo3ww4cf4R8/ySzig3i+b+JysXBNEtRHXVM0Jmipjq5V7cxuoH3YU8Uxw/iD5HCw0D30mHD5NPDYWjmdX2nK3w8SO6eOnp4H7RvUEMfgNO+Bvlx/tA8zX3K/ZrPNDFn2UCCWT2dXlja/ve64a1vW1vngxzdce59yvjZBx5dYF8x7xSBzHLq6n4nrM8gens2XmCmDMbh9jci3TY9++KOY7tC8dyLZlQjDZjuB9azXdXReyCkyuq4Zly6MCWZ1cTtMLu0pvdjfvf6YpEWFmgqkuXI/IEw2Aqq6AdErNAlc/DuVZ0Ci0dHrqU1dX8ICEjY3seh7HEBok0tPQbo05jYjPLEd3O28tzaPrcpFdxJmEFOixwLkns8RVbIrOxsB9Onri5ZqkIHcsosoR4rHONntLPsH6oXLc/zekoaXKYsgqDmcWmKzi0Nhtq1Dbp/RxVsr2gN07/UtZsLHkkdOZhoO/j5Ug+I8oqM04tzJ6WwraOjhqIV6hnB93f4HFZo9chrnQW+HlNgw2B/quLgfJZ8RZp+v+FKDMlibl0dcrV8ABsALhviN/v36Y6R+uIOA5HdRiY3yXMkhvdzTpPnyRFbmlPmkmZ1/DupkpcolR5kjKeI2KqLjqACfpiznh1uZ0Cyix3wCOPK/qeDXPbqUTkMfDFFw7l9XUJRAWQ86RAzmXbva9wfpbEx9kGAmljkuzpMqSNurrte1f8IRaGiz7jjOos7bXHSxRimiZyo0lbsw+4/6vTEaGyTOD/CluZpMXAiOPzcTfv2H77kuzySduGOHHhDTyR1rrAW3MgRmCX87hRjOQns2eaJxWs+VTg7AtF+F1abcMwxVNH+u/aPa80rCyys5tybf+Go7AbfHFHzCNnac3FLuJuka75MBpY3l4+JVH4yueJKzWAhunhHbwLh9wt3aQF3ivN8VsOiH+n8Tlff0bDVw9mI86l/4Fxjni5pB++QW+F/JQeR+25Ee3UNVlzU4mjYpGbCWIEA226jz7nC9k0Yi0vG4CIc03YRVHRRTUMnKUBb+C3cbWxLd4XAKD66bSpBJTBHIuqC919MbW0ClBVOzLKK2KpevyoNHIo8YvtKvwt12wHJE6QW0UrRPrYrRU0NbWqswDJKu+rpY+XwwvjbNC/V0RTyx40lbcvq8zopYxLr3ex8hbDeORBkK5pNI1ifxxqSVyU1dZUrWLyWPMvbQSBqHocCyzubyXb3SLapqRG0aQqoYX0lRbfqDgUZco2AROgc73WOVPJBE8UtLFHHckCNAoN/QYIgndycFSS3GybQlPwpkUWZrVx5cqyatarqOhSOhC9MatZGXXSJfxLLdH2Zft9fvWfEeQZPmMiVmYU8hkUaS8Tlbr5MR2xTLfFGNbx7vvUYufkY7dEZ28Rfu7lhWUdFmMuTx0sqQJl86zJEqXDBR7o8sUZkwyloaapdDkujEmrcvFe9ALl1PlOd1VZDVmKnrPF7KFsuvz9O/1wvyniRxDO+1pNm9pAyOQek3r4dy5/xdLzuI6yRejFf4Fx6fg38rv3lef4vu+P5v4nLof6LhfJK0He9Y38C4nM/mH+z4BEYf8jB5H7bk8kouXAAANANtJF9sCxDRGQtjuUHmIny+iJp15UUa7lAALnvthZmPmgZcYsBGYzGSHS7qnNHIlZRQz2H2iBrdhthiwiRgd3oZ7dDi0qrcccQNlScmnYiVhpsvvMxGw+8YWZ08plEMRrayUx4fiNlGt/JV7L67M8vroK2trVWlkdTPTMWcqG62G+467bnAuHOBJoBJ8UbkxQvjLWs36dF0amWkrqdKiApLFINmHQ/74fANIsJC4OadLuaxrJ1ox7oYBCQLgG+B8nIbALcrxRGRRltq6kiq3p+S7i+hhe3w2GLxgStDiKUSsEby0G6RrCOMXYgepONhG0dFnqWioqIo0J0lifdHS/8AXnip0jorNBdstFZLyqE1AF2tcBfp3xnM7s2alBsKm1deeY8kzsXHhCOd7dceSn7SSQizSkOAG6U02aVK1BKcxGvbUOv9b4IDSz0gd1n2h5J5UUdPU0ZSaeVmsGSQ/si/T8frjFs/Zv1NG61LA5tFUHiYxpnlSIb8s6Su9/2Rj3HAHl+EHOG9lLuLNGqKv7fxOXSf0W/8kqz/AOcb+BcXzP5l/s+AW+H/ACUHkftuVxZAwsdxgdbKJI0eNkdQysLMCLgj1x1ArgaNqo86s4brZIxG01Absq3sAPQ+fphF2kvD5C0i4+n7/NNtMeZGDdPSasjo6nMUzKrzASVMUreJyBEyso0lewt037/DHTuZLbNQ1nn028+S2Z2jGaQ2m/X+ypRKOoaKneVNMihdTgoyjrc3te3X4/HAWO3VLqB2vnYqvzV3lzGmgrhNneXUcMhhk5h3KqitZj8bWw7fnY0LPRdfklbMSaQixSR5bmQrqqaszFBKVOmGLYID5+tvxvjHCjdku+UTD5o7v33q2ZMzGAhjO/VMJs/MhskqxqDvoW9vmeuG+wSjti40EM1bd9aXd735sgv9MZvkHRHwYb3ek/YIkVolX7Ryx9e+KarRvY6eSawcqooI0fSS17KficRIwSMpBS7SEKq5hlDTVzG50tYH0x56fHdHyVaDig1yb2SZpfC+m/gB29MBGR3Jy7swErjzKp5qxONKeVtvhbGhhaRYKz1OVZ4gLtm0xdAGsu3l4Rj2fANsIV3lB8VJ1RfN/E5XXg2ZYeGq9gQsxqSFYGze6v8AvgfjMmiSUt57fAIrDH/wYfJ323JnHX1SC/t049DKT+OPNtyp27B5V9JCzOd1ymy1zH0sh/LGw4hkDquooeqz6taJtVQGFgdOlT+XrjSLNnkka1x2JHxVC5waXNVR4jq5KWnRwiKZnslxZRbfoNuw+uGGXiQEhzRv4JjwafInc5r3bAdfMIb+09Rmtdl1KsS0rCewmRyzHV4bduu30wt+RtjjNku8E7MQjtw3VnjyyKd2SY1LTLe6vKVB+FrXxOI2A82pbPJlf0OAHkjTTEIFYpGgHuoPzw6EgAACAbw3UdUjrv8AfNaaidKYqscVyB7zG+KueSmmPhRM9UUs6eq58WpyQRiLtbvj0nZZwT6j16YgFVc1OqWon/VbiBdRV7NbqFPl9+JeToNJPmt0vsIanzWd6gwseYx8NlXc+o/lhUZXvOg7oJspukZU0qJ9pCpkvsbn8cYZOIwDUCiA5V98kmkrJXkdGBN0UHve/wAsL+0DRoCjsyTaovEur9d1PMBD3W4t/hGPc/4f2wR5lL+LevH838TlZuEI1egmuFN5z1H+EYSf4h/n3DwHwTbhf/b4f/b7TlYJ4IkW3Lj6b+EYQP2R7ErnijaWGIKLPIA1h1Hljojuun9GIlNFjjeWiRIlDlyzMFHYm34DBGo20BDQAdkSVz/j6rlqM9jjmN46WAdT+03iPzsVw1xr7IHqU3w2BrS6lVpJDdSrcs9Vt28sFAIqR97LpeV5oc4ypK+TUk6taRgbspAIPxF7H0uMJZw6GQhAMYGkBZU2aCseRNY5sQ3sdiPP8MGQzuoFy2MYatpK1GxYKw6g4Pa/UFNFqmFGjD7jrti4XOIK9TsxlG9h5eeOXPrSn2SziKqMLW0TjT/q7fy+eLt8Uty49bLHRLsyaGLMjE942Vg11NunceuFU7A2RIH0HIqDNzHJMtQ/hlAKPsNwOvrfGUkhOoO6rSOWjutElRKk3glvqUkOegH4YXSNbqRAcVzviFmbOKgzaWckXKjY7DHt+BV8jHmUv4reqP5v4nK48DJfL6hrXtUH+EYTcfbee4+A+CbcMP8A9fF7ftOTqqF2+I6489KN0wYlFUXgdXa2lSGuR5Hf7sVjNOpWmAfGQnVIx50LaAFQFT9TjQOqQIWEfwVyjPak5nmNZUbx65SzRsDdQNhfy2Aw9jGgAL0ETG9kIwUtMKmQEkXOwHW+Ni6lZ0Y1CyrzwtkuY5TQ1NUymaOogDR06nZm6hvFYA/A98B5B7Vuke+vvS18kOsMGxB5/cl9Y7RTx1sUckDKSVDrpPqrean7uvTA8RI9Am/L4jx+KOJsUmRqUmgjqYH2YX69PT64YMsDdczfZTT5hKX0sQRfp541D1Z8Qq00DRiVCvici+lRfbzx0uRFELeaQbnUKKNpJEZ7o41pvbvi0M8UouM2sXEEJXxnUK9XDIp0vKDv537emMchtuteYy2aHEIWj0rCscz/AGcnu3NmGF0oPMIZncVZqKnaSmZSVdFGwO56YXGMuJPcmcfqrm3EwC53UBSAPDYH/KMe44AR8iHmUFxT1o/m/icr1+j7SMnqWZSf+KYbf5VwHxll5T3eXwCNwHgYUIvoftuTOQSySnTAdP8AiIGPNSROcUeMhgS/N6eeSIRCLdyF1De19sUbGWuBKv8AKYy0o6gZRNKhPRrgehH88VIp1rKA3ElPFdNTZhQ078tRorVLbbyAK+1/nfBEcpY00eiYYoIko9yBiyVKjh+DM+Vy6hZHQaAAdBbSB8j+ONiSI9j4rft9OQY+lKxcFTtUcPmJ2Jkopmha/dbAg/f92HGE0Ph80o4q0sn1N2sWkWeU0EU2lo1blH3DcKw6gbdDYjfA5x2RS7o7Gkkmx7ZzS2p5XNSSNvDNGAygABGXYgAbAdCMEP0kCkRgtLC+N53/AEQbycpuYCNS37YpSZgXsntJldScvevjlKySwCVEUliyjfTa3U+mAMtjZTv0SfJmBkoDlsjYnTQQQNYsQ/Qkn+vuwlhmkgkDm+0LPxS/iyjapoaOZBuNVj5C+PUSPAAcknEm/wAUrHh2gKxfbHVc73JO48h2wsmmCEhiVmjy16Ql6d35Uo8SIwLRkf4fX0xY4vaxB7OaLALCuacU8ls9qTDrMfhALDf3Re/zvj1HAm1hgNPUoPih9KP5v4nLoH6PZ6al4WzCprFUxRVLMbi/7K7DFeIaBM9z+Qr4BE4YLsSADuP23JVX8a1XNDUtPRQxX3Tlhyo7XPc/LCAz2fRYB7EybisAo81YuC+Kv11UPQ1NNEkqoXSSNbB7GxFuxwfjS6/Rc0WsJ4NA1BMeII1Sq1ooDGE3t8f+uFvF2gPYQtMU7EeKq2aLppqdtyFWQAf4za3ztfCpw2rxH3ppjn0inWQ0WnJ6WkFzE0Wsve/iLar/AFIwwb6fojqg8iT+MX9xUZXTnKc5ngkGiOqOk6umvqpHxuRgjDc7Fyuxfyd8V2SRk44I5t+HVKONKdoZQ52LJ1A7g/8ATDXIaDTlfgrubCl+TVNNXZQ2XCJBVrGSjafFJZrkA+vlhcQ5j7PJHTwuhnEx5WlE8BVZfCdjaxG+CB4Jgx90rFw1ndOtGuUmmOpI2UyQte5N9yOx388QcSWXdqR8QDYpNZduenVapJXlRU5Ps4ibxhjdzba1rC334WQ8JMb7mdZW8DQ9oeDsU3qoUqMhpWJAC6g1v8x2+hwfmECMJNns/jOtDUkKqq66hS67gA6RcXtfHn3PF7rONtBE0CTvUiV2MU8hIIVibC/b474YYslHSDzWjdxuqDxpGIuJq1PIp6fsLj2PCdoD5lLeL7Pj+b+Jyc0HOPA04iJ0nMiHAHUcsWwt41faO8x9kJhwoD5NDfc77blW6ahqpakCGIyEKbopFzbyv88Jy4VXVNOq6zkmTJkojSmlQBU1OWXxNJ338jv9RjeMlh1dUE92sbhOKzLTXESmUIxjAI03/P1xtl4Hylwfqr2LGKbsxVKu8RS5ZFSSUMNRza5JFZI1/e6Ebd7E4wyOGsixXPJ5df0RWJkF04B5FHcO5hlMVBRQ1FVDDWJCqMjyaSdItfyOCMQ404BYPS7uvuVMuOVj3Ej0e9ZcUD26CL2BqWoZdRN6lUI6EEHfe4xbPw5J2t0bEFRhTRxuOs0Ck9e0+dZTPS11DVRVlEvMWaSOySLsD4h4SbeRPu32xMJlezTMPSCNg7ODIEkbgWu28lTVgemqUmjcxlHVlYj1/C2O0B3olNsqS8d3kT7t1YZM14eeWKrq4C1S7oJ7hii2NiSOh27/AAxSBr45ADyCWGDLfEezPo8wrdSV+XypEuXBHicXRoVspGG+g1aQuPpUeaQZkqT57UqqgXRGN+5tb8APpgLJHpBOcJxEFnvXqhZYAsSrePSWIYWAUkAnCnNJqihMs63alCNAqSRxC5jBOm3vWPQHCcQl3NZDkjcumM8X2kLvdrWZrW3+NxgyPGka4ECwutc749RYuLK6MEkLoALm59xcez4eKiIHf9wS/im7o7/t/E5Xz9GlNFWcM10E66o3q2BH+lcZZzA+d7XeHwC2xCW4kBHc77blnWcKwZXI1e1YOWjqSOVpYgm3vA+vlhHNhtjBeXbBHDLPUIqbPsv54pX92VCEnILXPqLX8sYslZe5oLJ0jRyK1cQ8Ss0XJyqTREVu8w963kPL8cegiDHN1XaGJVLWOCbVzY13N1ZRZr9b6sEOaHt0kWFzHuYdTTRRFFkjyRQ5ksVU0fUKXLMo8yPn2wqrEjm9EVR9lpl8qyZIdDqo+9OJXEsYHhK26je+GwKWpdV1cdBHqZDqfwpEmxc+W3brfE1ajYJTSyVEr+0SRIGhkDcqIeEIRYj1wvzohYA7k94Y4ywPY880W1TQiij9uymnqOWP74SnwqfEq7eQYC57jAboHh1ByIxmyGLWx9c9vK1Z8pcUyQRIlhEgAXpYWw9LaFLzBcSbKPyvLDLXVOYVJUx6gES+5so6+mF2Qz0rR7MnTAI280Dn1RK0iyQIrLGjIFDCzX6j06HCDIeZDR6LO7CEoUnqIegK6rrdevniGxFzdlwRwp56AxuG94baeg9MFhpaApXPOMXMnEdY5FidHr+wMei4Z6UJPj+SA4p60fzfxOXRf0Uf8hq//WN/CuKZf8w/2fALTG/k4fI/bcj+KsypJUjo1kEkglBdV3AsDsT8bYS8Xa8YhcO8LQHdVaop6Sc+OmiY362sR9MeWbJIz+pTQK2ZVklHmVRO1S2yAKFaVxf6EE9B1v0w5wJZIxbTRK2jiaQSRacT5Tw/QIHlhh1WsESPU7fDqcMQ+eb0dRPwVqDN6Siv4lqIHhgpcrEcEp02kY6gtx09d+l/ngtnD9qeVlJlEcktTOKdaKSa78tXKx610mQ+gubfDt3wyaygAFhr1WSq7mGcmNjLUpzqk30Qxn3R5DyHrjb1dlQG910HhrhF5MvpKuoql/4hFlkCDcXFwB27+WFsgL3W5NYMxkEemNu6OyamyzJckzmaWnjanpqiZbsoJZRay/liwbZQJmdR32slc7y3Mquo1TPU1MZkb+7D2AA7C3b1wfZrdBWrXlOazHJaj7V5Dzm0lm1H3QbX+u2FeafSpbMvSUuXOGZGB3XdrDr8MI5IjrVo5CDurLlWbJDTQARAOqhSTvfbrgjHfobVImwU2SWLMYgCvewtje+0Clcn44jWDiqvi/dKdf8AIpw84d6MRHj+SB4p60fzfxOR+RZpVUmSS0sU/IheoZ3K3DPsBpv2Hw/DFp2A5MhPh8ArQfycPkftuXlkdFD39032N8YZcInhdH3qWrbm1EAHnpnk1ndtEhBIx4rFnJpjwPctHitwh6XLq9IWqCmuBo+cr88M2i2563sMPMLiOGP4D9nXXLmTyHJSGSAWoiqpqQGePSFtuXksLDzJw+oNaaCyLidyiJhnE0ZrZqaCOCKmLqUlRiAxB1Wv/h+eEreN45k7PfVdcjzXdnKW6iFXc0zXUVnqpVMqjSiAggk+XxOG+PMXAlworJjnO5hD5TlctTO89Uyxg+OV5DYKva/8sEXW6vVrrnBfEcdVBVUpKLTZdCgVmFmb3tz8lwLKzTR71o0kpLxDVCl/R7SJITrzCpMsp621s0m//wBRjo617qjgdCqc88dHQjlFDtpTcGx88EkhYAJzw05fKY1KMVlqiOu5OnCnNkax+p+w70wx2gjdHfq5XEqw6UdWPQX38sD6GyND27grR8APJGZTRzCKVqhtw3vEddsZGMrNrHBPclCRsNR2J7YtEAHbqxK5l+kMj+2WZaTtqj//ADXD/B9Q+f3BBcT5xfN/E5VfNZ5omURyyKpB8KsQL3xOR/15PZ8Aph/lIfI/bKCbN6+nS0VXOB+7q2P1xiSrgK/UGdUbUdLy5jURtGFMqxn3hsbjz9MeOlw5TI4kUbOy0tb814oybLcqWOpkmlRqJ6cQpTMGlc2ItJ2HXb1v2wNBw3Mkm1tFHUDdjYDw6ontGBtKqUOY0kkfITMp6iCWGKN3qkC6JmuGAt1AB/3x7GKWfsZHTN3F0B1FfFBvaCQGq41VTlJqK/LzmHLespY6WNmpiFTRqNy3SxLE9seSczK/h5Bj9VxcfSsm62A57ALXXHRZq5ikpfiGhlkyiGVOYKOnWo5phOrnIpW262A8Vye5AGDIeGT6pXM2LiRz20k2Tz8Kod65srCBXRZVedQGmzOPJ53jE9QktOjQst1I+0B1Dpc/QDB2PgZMkkJym+o0g79f6Tse4KXyNFhvVWPh6rNVQw1qTCZFj01EqxkGZ1BFtPp026nAs2BIGTNbzJ9EXyF2d/P3DZXbINit9NVGoy6naOSSOKWCIRsqFxcXLKQeoI7nywM/CyGin+l6TrBNc+R9nd7lo17TyXjp0RU8IMc0YUsRD1Gu5W1ttiDt5YzGLMJXOO7Tdb/6avnv15q2w5c1sqJvaPGschhVahGTS25Pu7/I/DFIsDK7Px9CjY/p5/vqu1NtepWJqZpiCKdggTYjQQoFjftfvh1w9roYBHL61n42tGutNY1AB0tqvvbBkgViLWaytH4Gcqh9N8YFqydCDyXMuM31cS1jXJ1aDc/5Fw64cf4R8/ySviop0Y/0/icklbRLO4ZwxIFtjbBmRhvfIXtcN/DwpCY3EYWQNilYSW31rmSe496GOUwuwBhdrnpq64wODIBZcPciBxHFJoRn6X6J1SZZXw0q00VKIo0ba79D54RTS4RdrM4N9wKaMhkO3YOHm4fkh80SWppzl9ZTCyMrddwR09O+GGJw5sjRNDJYPggZ86GF5jfEQR/q/RL4Muhp31xwkkX2Y3G4t5YOGDLy1D3fqsDxHEIrsz9L9E3ramqnZJamjCAqAtgQDYYBZwsOcQ2QEjn+7VXz4zQHPicAfH/ag3DF9fKsbW+/BcPDZYT6Lvq/VQzOw28mH6X6LKNnWGaFoi6Siz3Yg2+I3xjJweR7xIZNx4fqiBxbFDdIiP0v0TTKs+zDKaOOmpaaMRoxKs4J3JufTFpeFuleSX7+X6rP/McZo/6Z+l+iyXiTNIaM08MSwxly8ZUEGO5uQp8tzt64o/hBk2L/AKv1UjiWO0eo73/7Vgc9zR4mSzlgS7TK7ah8T5dsZngtCtfP996t/mmOf6He/wD2ojLuK80y+MRRQQugJOlwTe/XGjODPYKD/q/VVHFMYf0H6X+1bpuMszlvqoqQbEW0nofniTwdx/q+r9VoOM44/wDzP0v0UQ8YZpCgRaeA22BYG9vri44VIB631fqr/wCdwf8AjP0v0WuXi3NJZA/KiUjyBt+OKnhDz/X9X6qw47ANuzP0v0SqvnmzCreqmjUSPa9iewA/LBuNhOhZp1WlOfxBuTIHNbQArn4k/etvywyS2l624IA64g8lwG6PqaSZ4o+fNGVUEmR5Nt+n3Dyx5rC4nhxveYYnA7ANDd9h4bDcnryXoszAyXxsEsoIFkku23O3nt4KHijlRyis7cleWWNj1su3rufpjWOaeFzdZ0jWdVcvVLjvXSwPEgnuWUkUUrXaQXHQNNnfnQ9p3PgKWFdHDHyhCqrfUdjewuAAfhvgvhmRNKHmUk1XhvRNja6Iqh080NxGGCPR2QAu/HrW/iDaLSliGqjsuoMZUBN9dha5373JsLdMK358h0Zm9EBp2Ho2bI37qAJN0T7EaMSIasU8wS4b86AFnfrd0KulCwUTqWFOAXDEAy9DrCAbH441+VZwcGmTYUCQ3n6Bc43XiANuftCxGPiubenne1/6tIGx678luOX0utfs1aOSZkBL+5Z/O/7oO25JPpgccTzC0kkhzGg8h6Vsu6r+4+AFVuTS0+QY97NsONcztv59w8bPchq2MzVNFEJFkd1FyZLjdzZb+QAt64Y4UvZRZD9JaGk8hvs0Emhzs7/VsgsqPW+Jt2T4+Ow9g28VszJ4ZBB7YaiCS7lo7mQhbi2xI033+Qxlw5ssb5Dj6Xt9Gjs3fe9wCTW3fuSrZpjcG9rbTvtz8tjQHJbqRKQZWiNEzU0jSvUTaijJp9wEA979PXGOW/KdnFwcA9oYGtoEHUbedxy6atqpTC2EQUR6J1Em6qthsPghcopYGXm1qBwwkspa1tCXYm3qVAHx8sHcUy5mHs8ckEad6v1nUB7rv2IfEhYRrlHf9Q/4CPlyyhp1dGgEgWAzJKJSvN8ICi9+uo32FhsN98LIuJZk51MdpOrSQRemnEnav7RQs2ee2yKfiQM2IsVd3z2/NCZ5S0cCoKSFYx7RKlxIWuFCjuf3tWDeDZWTM89u4n0GO5AbuLj08AL+5DZkMcbQWDqRz7gPvSkAW6DD9A0vW9BjlFL2OVrU45csdIvewxy7ra9pW99I+mOUUFIABJAtfHWpUaRa1hb4YmyooKbDyGIXUFGlR0UfTE2V2kdymwsRbY9sQpXlAUWAAGOJvmuG3JRpF72F/O2Js8lG12pIB7DfEWpoKNC/ujf0xNnvUUO5SAANgBtbELqCnHKbXscut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нига: &quot;Сверху вниз наискосок&quot; - Виктор Драгунский. Купить книгу, читать  рецензии | ISBN 978-5-386-03784-0 | Лабирин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5900" y="-9503697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, serif"/>
              </a:rPr>
              <a:t> </a:t>
            </a:r>
            <a:endParaRPr lang="ru-RU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471" y="708025"/>
            <a:ext cx="2965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, serif"/>
              </a:rPr>
              <a:t>Роберт Льюис Стивенсон родился в стране, которая называется Шотландия.</a:t>
            </a:r>
            <a:endParaRPr lang="ru-RU" sz="1600" dirty="0">
              <a:solidFill>
                <a:srgbClr val="000000"/>
              </a:solidFill>
              <a:latin typeface="Open Sans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, serif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, serif"/>
              </a:rPr>
              <a:t>Шотландия – совсем небольшая страна, которая входит в состав Великобритании и Северной Ирландии. Столица Шотландии – Эдинбург.</a:t>
            </a:r>
            <a:endParaRPr lang="ru-RU" sz="16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47" y="655059"/>
            <a:ext cx="1905000" cy="2414255"/>
          </a:xfrm>
          <a:prstGeom prst="rect">
            <a:avLst/>
          </a:prstGeom>
        </p:spPr>
      </p:pic>
      <p:pic>
        <p:nvPicPr>
          <p:cNvPr id="9" name="Picture 2" descr="Иллюстрация к книге Роберта Льюиса Стивенсона «Остров сокровищ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54" y="1966681"/>
            <a:ext cx="1510603" cy="10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631825"/>
            <a:ext cx="5249146" cy="3323987"/>
          </a:xfrm>
        </p:spPr>
        <p:txBody>
          <a:bodyPr/>
          <a:lstStyle/>
          <a:p>
            <a:r>
              <a:rPr lang="ru-RU" sz="1600" b="0" i="0" dirty="0">
                <a:solidFill>
                  <a:srgbClr val="000000"/>
                </a:solidFill>
                <a:latin typeface="Times New Roman, serif"/>
              </a:rPr>
              <a:t>Учёные полагают, что первые люди в Шотландии появились приблизительно 8 тысяч лет назад. Самыми большими племенами были Пикты и Скотты.</a:t>
            </a:r>
            <a:endParaRPr lang="ru-RU" sz="1600" b="0" i="0" dirty="0">
              <a:solidFill>
                <a:srgbClr val="000000"/>
              </a:solidFill>
              <a:latin typeface="Open Sans"/>
            </a:endParaRPr>
          </a:p>
          <a:p>
            <a:r>
              <a:rPr lang="ru-RU" sz="1600" b="0" i="0" dirty="0">
                <a:solidFill>
                  <a:srgbClr val="000000"/>
                </a:solidFill>
                <a:latin typeface="Times New Roman, serif"/>
              </a:rPr>
              <a:t>- Большую часть Шотландии занимают озёра. По берегам горы. Нижние склоны гор покрыты лесами.</a:t>
            </a:r>
            <a:endParaRPr lang="ru-RU" sz="1600" b="0" i="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latin typeface="Times New Roman, serif"/>
              </a:rPr>
              <a:t>Много в Шотландии и лугов, на которых растёт знаменитый шотландский вереск.</a:t>
            </a:r>
            <a:endParaRPr lang="ru-RU" sz="1600" b="0" i="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latin typeface="Times New Roman, serif"/>
              </a:rPr>
              <a:t>Вереска там очень много – целые вересковые заросли. Вереск растёт и у нас, но в Шотландии его особенно много.</a:t>
            </a:r>
            <a:endParaRPr lang="ru-RU" sz="1600" b="0" i="0" dirty="0">
              <a:solidFill>
                <a:srgbClr val="000000"/>
              </a:solidFill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8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2875187" cy="1723549"/>
          </a:xfrm>
        </p:spPr>
        <p:txBody>
          <a:bodyPr/>
          <a:lstStyle/>
          <a:p>
            <a:pPr algn="just"/>
            <a:r>
              <a:rPr lang="ru-RU" sz="1400" b="0" i="0" dirty="0">
                <a:solidFill>
                  <a:srgbClr val="000000"/>
                </a:solidFill>
                <a:latin typeface="Times New Roman, serif"/>
              </a:rPr>
              <a:t>Когда вереск цветёт, вокруг него вьются шмели и пчёлы. Из вереска получают мёд. Лечебные свойства мёда восхвалялись в легендах и песнях. Из верескового мёда пикты делали напиток. Пикты верили, что этот напиток делает людей молодыми и сильными. Секрет изготовления этого напитка знали только они, пикты. </a:t>
            </a:r>
            <a:endParaRPr lang="ru-RU" sz="1400" b="0" i="0" dirty="0">
              <a:solidFill>
                <a:srgbClr val="000000"/>
              </a:solidFill>
              <a:latin typeface="Open Sans"/>
            </a:endParaRPr>
          </a:p>
          <a:p>
            <a:endParaRPr lang="ru-RU" sz="1400" b="0" i="0" dirty="0"/>
          </a:p>
        </p:txBody>
      </p:sp>
      <p:pic>
        <p:nvPicPr>
          <p:cNvPr id="2050" name="Picture 2" descr="Восхитительная Шотлан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41363"/>
            <a:ext cx="2286000" cy="19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686593"/>
            <a:ext cx="2286000" cy="2057400"/>
          </a:xfrm>
          <a:prstGeom prst="rect">
            <a:avLst/>
          </a:prstGeom>
        </p:spPr>
      </p:pic>
      <p:pic>
        <p:nvPicPr>
          <p:cNvPr id="2052" name="Picture 4" descr="Тест по шотландской балладе Стивенсона Вересковый мёд - пройти тест онлайн  - игра - вопросы с ответами -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88" y="686593"/>
            <a:ext cx="2311512" cy="20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1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3581400" cy="1969770"/>
          </a:xfrm>
        </p:spPr>
        <p:txBody>
          <a:bodyPr/>
          <a:lstStyle/>
          <a:p>
            <a:pPr algn="just"/>
            <a:r>
              <a:rPr lang="ru-RU" sz="1600" b="0" i="0" dirty="0">
                <a:solidFill>
                  <a:srgbClr val="000000"/>
                </a:solidFill>
                <a:latin typeface="Times New Roman, serif"/>
              </a:rPr>
              <a:t>В Шотландии существует легенда, что когда на пиктов напали враги и потребовали рассказать секрет изготовления этого напитка, они предпочли умереть, но секрета не выдали.</a:t>
            </a:r>
            <a:endParaRPr lang="ru-RU" sz="1600" b="0" i="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latin typeface="Times New Roman, serif"/>
              </a:rPr>
              <a:t>Именно эта легенда и легла в основу баллады, которую написал Роберт  Льюис Стивенсон. Она так и называется «Вересковый мёд».</a:t>
            </a:r>
            <a:endParaRPr lang="ru-RU" sz="1600" b="0" i="0" dirty="0">
              <a:solidFill>
                <a:srgbClr val="000000"/>
              </a:solidFill>
              <a:latin typeface="Open Sans"/>
            </a:endParaRPr>
          </a:p>
          <a:p>
            <a:endParaRPr lang="ru-RU" sz="1600" b="0" i="0" dirty="0"/>
          </a:p>
        </p:txBody>
      </p:sp>
      <p:pic>
        <p:nvPicPr>
          <p:cNvPr id="4" name="Picture 2" descr="D:\Маме\Учительская деятельность\Модератор\8 класс\8 класс 4 четверть\8 класс урок 55\-1-728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141213"/>
              </a:clrFrom>
              <a:clrTo>
                <a:srgbClr val="141213">
                  <a:alpha val="0"/>
                </a:srgbClr>
              </a:clrTo>
            </a:clrChange>
          </a:blip>
          <a:srcRect l="5847" t="4730" r="3850" b="6552"/>
          <a:stretch/>
        </p:blipFill>
        <p:spPr bwMode="auto">
          <a:xfrm>
            <a:off x="4017247" y="1393825"/>
            <a:ext cx="1447800" cy="1373946"/>
          </a:xfrm>
          <a:prstGeom prst="rect">
            <a:avLst/>
          </a:prstGeom>
          <a:noFill/>
        </p:spPr>
      </p:pic>
      <p:pic>
        <p:nvPicPr>
          <p:cNvPr id="4100" name="Picture 4" descr="Вересковый мёд - описание продукта на Gastronom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78" y="578667"/>
            <a:ext cx="1236938" cy="6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102424"/>
            <a:ext cx="4791947" cy="315471"/>
          </a:xfrm>
        </p:spPr>
        <p:txBody>
          <a:bodyPr/>
          <a:lstStyle/>
          <a:p>
            <a:r>
              <a:rPr lang="ru-RU" dirty="0" smtClean="0"/>
              <a:t>Поэт и переводчик С.Я. Маршак</a:t>
            </a:r>
            <a:endParaRPr lang="ru-RU" dirty="0"/>
          </a:p>
        </p:txBody>
      </p:sp>
      <p:pic>
        <p:nvPicPr>
          <p:cNvPr id="6148" name="Picture 4" descr="Сборник произведений Самуила Марша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52" y="631825"/>
            <a:ext cx="5007401" cy="249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Маршак рассказы для детей 2 класса: Сказки Маршака: читать для детей,  список сказок Самуила Яковлевича Маршака онлайн – Сказки Самуила Маршака —  читать бесплатно онлайн — ашаж.р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70" y="920014"/>
            <a:ext cx="918472" cy="11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Маршак рассказы для детей 2 класса: Сказки Маршака: читать для детей,  список сказок Самуила Яковлевича Маршака онлайн – Сказки Самуила Маршака —  читать бесплатно онлайн — ашаж.р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47" y="1544448"/>
            <a:ext cx="909226" cy="114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амуил Маршак - биография, информация, личная жизнь, фото, виде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6" y="1166564"/>
            <a:ext cx="1295400" cy="14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0335" y="631825"/>
            <a:ext cx="5029200" cy="1477328"/>
          </a:xfrm>
        </p:spPr>
        <p:txBody>
          <a:bodyPr/>
          <a:lstStyle/>
          <a:p>
            <a:pPr lvl="0" indent="6350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 b="0" i="0" dirty="0">
                <a:solidFill>
                  <a:srgbClr val="1B3E52"/>
                </a:solidFill>
                <a:latin typeface="Helvetica Neue"/>
              </a:rPr>
              <a:t>«И переводил я не по заказу, а по любви –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 b="0" i="0" dirty="0">
                <a:solidFill>
                  <a:srgbClr val="1B3E52"/>
                </a:solidFill>
                <a:latin typeface="Helvetica Neue"/>
              </a:rPr>
              <a:t>так же, как писал собственные лирические </a:t>
            </a:r>
            <a:r>
              <a:rPr lang="ru-RU" altLang="ru-RU" sz="1800" b="0" i="0" dirty="0" smtClean="0">
                <a:solidFill>
                  <a:srgbClr val="1B3E52"/>
                </a:solidFill>
                <a:latin typeface="Helvetica Neue"/>
              </a:rPr>
              <a:t>стихи»</a:t>
            </a:r>
            <a:endParaRPr lang="ru-RU" altLang="ru-RU" sz="1800" b="0" i="0" dirty="0">
              <a:solidFill>
                <a:srgbClr val="1B3E52"/>
              </a:solidFill>
              <a:latin typeface="Helvetica Neue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 b="0" i="0" dirty="0" smtClean="0">
                <a:solidFill>
                  <a:srgbClr val="1B3E52"/>
                </a:solidFill>
                <a:latin typeface="Helvetica Neue"/>
              </a:rPr>
              <a:t>                                                      С.Я</a:t>
            </a:r>
            <a:r>
              <a:rPr lang="ru-RU" altLang="ru-RU" sz="1800" b="0" i="0" dirty="0">
                <a:solidFill>
                  <a:srgbClr val="1B3E52"/>
                </a:solidFill>
                <a:latin typeface="Helvetica Neue"/>
              </a:rPr>
              <a:t>. Маршак</a:t>
            </a:r>
          </a:p>
          <a:p>
            <a:endParaRPr lang="ru-RU" dirty="0"/>
          </a:p>
        </p:txBody>
      </p:sp>
      <p:pic>
        <p:nvPicPr>
          <p:cNvPr id="4" name="Picture 2" descr="Самуил Маршак - биография, информация, личная жизнь, фото,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321582"/>
            <a:ext cx="1642235" cy="1749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40" y="1487680"/>
            <a:ext cx="1236060" cy="16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3480</TotalTime>
  <Words>525</Words>
  <Application>Microsoft Office PowerPoint</Application>
  <PresentationFormat>Произвольный</PresentationFormat>
  <Paragraphs>71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Helvetica Neue</vt:lpstr>
      <vt:lpstr>Open Sans</vt:lpstr>
      <vt:lpstr>Times New Roman, serif</vt:lpstr>
      <vt:lpstr>Office Theme</vt:lpstr>
      <vt:lpstr>Русский язык Литературное чтение </vt:lpstr>
      <vt:lpstr>Сегодня на уроке</vt:lpstr>
      <vt:lpstr>Шотландия</vt:lpstr>
      <vt:lpstr>Презентация PowerPoint</vt:lpstr>
      <vt:lpstr>Презентация PowerPoint</vt:lpstr>
      <vt:lpstr>Презентация PowerPoint</vt:lpstr>
      <vt:lpstr>Презентация PowerPoint</vt:lpstr>
      <vt:lpstr>Поэт и переводчик С.Я. Маршак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186</cp:revision>
  <dcterms:created xsi:type="dcterms:W3CDTF">2020-04-13T08:05:42Z</dcterms:created>
  <dcterms:modified xsi:type="dcterms:W3CDTF">2021-03-19T09:58:10Z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