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fif" ContentType="image/jpeg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324" r:id="rId2"/>
    <p:sldId id="682" r:id="rId3"/>
    <p:sldId id="705" r:id="rId4"/>
    <p:sldId id="706" r:id="rId5"/>
    <p:sldId id="709" r:id="rId6"/>
    <p:sldId id="707" r:id="rId7"/>
    <p:sldId id="713" r:id="rId8"/>
    <p:sldId id="714" r:id="rId9"/>
    <p:sldId id="720" r:id="rId10"/>
    <p:sldId id="712" r:id="rId11"/>
    <p:sldId id="710" r:id="rId12"/>
    <p:sldId id="689" r:id="rId13"/>
    <p:sldId id="715" r:id="rId14"/>
    <p:sldId id="679" r:id="rId15"/>
    <p:sldId id="717" r:id="rId16"/>
    <p:sldId id="724" r:id="rId17"/>
    <p:sldId id="728" r:id="rId18"/>
    <p:sldId id="718" r:id="rId19"/>
    <p:sldId id="726" r:id="rId20"/>
    <p:sldId id="725" r:id="rId21"/>
    <p:sldId id="727" r:id="rId22"/>
    <p:sldId id="690" r:id="rId23"/>
    <p:sldId id="636" r:id="rId24"/>
    <p:sldId id="374" r:id="rId25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F2FEB1EC-8F1F-4360-ADED-A8029CF6C304}">
          <p14:sldIdLst>
            <p14:sldId id="324"/>
            <p14:sldId id="682"/>
            <p14:sldId id="705"/>
            <p14:sldId id="706"/>
            <p14:sldId id="709"/>
            <p14:sldId id="707"/>
            <p14:sldId id="713"/>
            <p14:sldId id="714"/>
            <p14:sldId id="720"/>
            <p14:sldId id="712"/>
            <p14:sldId id="710"/>
            <p14:sldId id="689"/>
            <p14:sldId id="715"/>
            <p14:sldId id="679"/>
            <p14:sldId id="717"/>
            <p14:sldId id="724"/>
            <p14:sldId id="728"/>
            <p14:sldId id="718"/>
            <p14:sldId id="726"/>
            <p14:sldId id="725"/>
            <p14:sldId id="727"/>
            <p14:sldId id="690"/>
            <p14:sldId id="636"/>
            <p14:sldId id="37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8000"/>
    <a:srgbClr val="3333FF"/>
    <a:srgbClr val="663300"/>
    <a:srgbClr val="19C139"/>
    <a:srgbClr val="339966"/>
    <a:srgbClr val="CC0099"/>
    <a:srgbClr val="CC66FF"/>
    <a:srgbClr val="9900FF"/>
    <a:srgbClr val="F49D4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91" autoAdjust="0"/>
    <p:restoredTop sz="96433" autoAdjust="0"/>
  </p:normalViewPr>
  <p:slideViewPr>
    <p:cSldViewPr snapToGrid="0">
      <p:cViewPr varScale="1">
        <p:scale>
          <a:sx n="61" d="100"/>
          <a:sy n="61" d="100"/>
        </p:scale>
        <p:origin x="684" y="9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983F41B-CF0C-4E83-9836-1B0B3CE4B1E6}" type="doc">
      <dgm:prSet loTypeId="urn:microsoft.com/office/officeart/2008/layout/VerticalCurvedList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4D82A267-DF15-4B7C-902C-AADADAA19DAF}">
      <dgm:prSet phldrT="[Текст]" custT="1"/>
      <dgm:spPr/>
      <dgm:t>
        <a:bodyPr/>
        <a:lstStyle/>
        <a:p>
          <a:pPr algn="just"/>
          <a:r>
            <a:rPr lang="en-US" sz="6000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Ob-</a:t>
          </a:r>
          <a:r>
            <a:rPr lang="en-US" sz="6000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havo</a:t>
          </a:r>
          <a:endParaRPr lang="ru-RU" sz="60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8AE9069-F364-4F82-A61B-BC485A2AECCF}" type="parTrans" cxnId="{E687AF86-C9D1-48AB-ADB4-57D58FBC679E}">
      <dgm:prSet/>
      <dgm:spPr/>
      <dgm:t>
        <a:bodyPr/>
        <a:lstStyle/>
        <a:p>
          <a:endParaRPr lang="ru-RU"/>
        </a:p>
      </dgm:t>
    </dgm:pt>
    <dgm:pt modelId="{4651CA58-0AC3-4B99-BBDE-28E49E78B271}" type="sibTrans" cxnId="{E687AF86-C9D1-48AB-ADB4-57D58FBC679E}">
      <dgm:prSet/>
      <dgm:spPr/>
      <dgm:t>
        <a:bodyPr/>
        <a:lstStyle/>
        <a:p>
          <a:endParaRPr lang="ru-RU"/>
        </a:p>
      </dgm:t>
    </dgm:pt>
    <dgm:pt modelId="{66E73F21-EA07-466A-9DE8-6A353FCAE4C7}">
      <dgm:prSet phldrT="[Текст]"/>
      <dgm:spPr/>
      <dgm:t>
        <a:bodyPr/>
        <a:lstStyle/>
        <a:p>
          <a:pPr algn="just"/>
          <a:r>
            <a:rPr lang="en-US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Iqlim</a:t>
          </a:r>
          <a:endParaRPr lang="ru-RU" dirty="0"/>
        </a:p>
      </dgm:t>
    </dgm:pt>
    <dgm:pt modelId="{5CADDF41-75D1-4FC1-BEAE-702A87931CC5}" type="parTrans" cxnId="{0B0394BF-ADB5-4614-8B09-C4A7ADF7D32B}">
      <dgm:prSet/>
      <dgm:spPr/>
      <dgm:t>
        <a:bodyPr/>
        <a:lstStyle/>
        <a:p>
          <a:endParaRPr lang="ru-RU"/>
        </a:p>
      </dgm:t>
    </dgm:pt>
    <dgm:pt modelId="{E88986EC-66D3-48DB-B44B-835B668CF664}" type="sibTrans" cxnId="{0B0394BF-ADB5-4614-8B09-C4A7ADF7D32B}">
      <dgm:prSet/>
      <dgm:spPr/>
      <dgm:t>
        <a:bodyPr/>
        <a:lstStyle/>
        <a:p>
          <a:endParaRPr lang="ru-RU"/>
        </a:p>
      </dgm:t>
    </dgm:pt>
    <dgm:pt modelId="{4FB4EB7F-4A76-47B9-A2CB-12E42492CB3A}">
      <dgm:prSet phldrT="[Текст]"/>
      <dgm:spPr/>
      <dgm:t>
        <a:bodyPr/>
        <a:lstStyle/>
        <a:p>
          <a:pPr algn="just"/>
          <a:r>
            <a:rPr lang="en-US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Iqlim</a:t>
          </a:r>
          <a:r>
            <a:rPr lang="en-US" b="1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b="1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mintaqalari</a:t>
          </a:r>
          <a:endParaRPr lang="ru-RU" dirty="0"/>
        </a:p>
      </dgm:t>
    </dgm:pt>
    <dgm:pt modelId="{21BE3BAC-ADCA-407A-A06A-5A11BD23B9A8}" type="parTrans" cxnId="{DA869D94-A99B-438F-B8F7-3663766EF311}">
      <dgm:prSet/>
      <dgm:spPr/>
      <dgm:t>
        <a:bodyPr/>
        <a:lstStyle/>
        <a:p>
          <a:endParaRPr lang="ru-RU"/>
        </a:p>
      </dgm:t>
    </dgm:pt>
    <dgm:pt modelId="{069500CB-D444-4CE0-8BB6-F6967B3DBE9A}" type="sibTrans" cxnId="{DA869D94-A99B-438F-B8F7-3663766EF311}">
      <dgm:prSet/>
      <dgm:spPr/>
      <dgm:t>
        <a:bodyPr/>
        <a:lstStyle/>
        <a:p>
          <a:endParaRPr lang="ru-RU"/>
        </a:p>
      </dgm:t>
    </dgm:pt>
    <dgm:pt modelId="{47AB8001-8761-4414-8829-3636B6DC7A1D}" type="pres">
      <dgm:prSet presAssocID="{0983F41B-CF0C-4E83-9836-1B0B3CE4B1E6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1F140CB7-DF92-4B4F-9C37-8871F9446B95}" type="pres">
      <dgm:prSet presAssocID="{0983F41B-CF0C-4E83-9836-1B0B3CE4B1E6}" presName="Name1" presStyleCnt="0"/>
      <dgm:spPr/>
    </dgm:pt>
    <dgm:pt modelId="{A8C3A1AF-6364-45DD-94F2-75ED29989C9A}" type="pres">
      <dgm:prSet presAssocID="{0983F41B-CF0C-4E83-9836-1B0B3CE4B1E6}" presName="cycle" presStyleCnt="0"/>
      <dgm:spPr/>
    </dgm:pt>
    <dgm:pt modelId="{ABBED55C-1F26-46EB-8C75-817EA584035F}" type="pres">
      <dgm:prSet presAssocID="{0983F41B-CF0C-4E83-9836-1B0B3CE4B1E6}" presName="srcNode" presStyleLbl="node1" presStyleIdx="0" presStyleCnt="3"/>
      <dgm:spPr/>
    </dgm:pt>
    <dgm:pt modelId="{E4CBBCAD-93A3-406A-8492-1D3EC72538E1}" type="pres">
      <dgm:prSet presAssocID="{0983F41B-CF0C-4E83-9836-1B0B3CE4B1E6}" presName="conn" presStyleLbl="parChTrans1D2" presStyleIdx="0" presStyleCnt="1"/>
      <dgm:spPr/>
      <dgm:t>
        <a:bodyPr/>
        <a:lstStyle/>
        <a:p>
          <a:endParaRPr lang="ru-RU"/>
        </a:p>
      </dgm:t>
    </dgm:pt>
    <dgm:pt modelId="{377F4C83-35ED-4147-B240-419ABBE9D93E}" type="pres">
      <dgm:prSet presAssocID="{0983F41B-CF0C-4E83-9836-1B0B3CE4B1E6}" presName="extraNode" presStyleLbl="node1" presStyleIdx="0" presStyleCnt="3"/>
      <dgm:spPr/>
    </dgm:pt>
    <dgm:pt modelId="{2C4267C4-7F29-43FD-A5FC-B7971F2158C4}" type="pres">
      <dgm:prSet presAssocID="{0983F41B-CF0C-4E83-9836-1B0B3CE4B1E6}" presName="dstNode" presStyleLbl="node1" presStyleIdx="0" presStyleCnt="3"/>
      <dgm:spPr/>
    </dgm:pt>
    <dgm:pt modelId="{159B2639-6751-4F4D-BDFE-8B595C4219D0}" type="pres">
      <dgm:prSet presAssocID="{4D82A267-DF15-4B7C-902C-AADADAA19DAF}" presName="text_1" presStyleLbl="node1" presStyleIdx="0" presStyleCnt="3" custScaleX="101222" custScaleY="12587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16BF669-253B-4B26-90C2-7862C4EA0AC9}" type="pres">
      <dgm:prSet presAssocID="{4D82A267-DF15-4B7C-902C-AADADAA19DAF}" presName="accent_1" presStyleCnt="0"/>
      <dgm:spPr/>
    </dgm:pt>
    <dgm:pt modelId="{DF3BACC7-5972-4135-9058-AF5AD2AB965D}" type="pres">
      <dgm:prSet presAssocID="{4D82A267-DF15-4B7C-902C-AADADAA19DAF}" presName="accentRepeatNode" presStyleLbl="solidFgAcc1" presStyleIdx="0" presStyleCnt="3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0512C335-23D6-4FB8-A534-916A1E6DB71D}" type="pres">
      <dgm:prSet presAssocID="{66E73F21-EA07-466A-9DE8-6A353FCAE4C7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3DC93E-DDA1-4FAF-8C8A-D6BCA58524F7}" type="pres">
      <dgm:prSet presAssocID="{66E73F21-EA07-466A-9DE8-6A353FCAE4C7}" presName="accent_2" presStyleCnt="0"/>
      <dgm:spPr/>
    </dgm:pt>
    <dgm:pt modelId="{89E7FB74-A037-4E2F-AB52-C3A138FB0962}" type="pres">
      <dgm:prSet presAssocID="{66E73F21-EA07-466A-9DE8-6A353FCAE4C7}" presName="accentRepeatNode" presStyleLbl="solidFgAcc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46F39BF5-F07B-4425-8E0C-773BCD3AC806}" type="pres">
      <dgm:prSet presAssocID="{4FB4EB7F-4A76-47B9-A2CB-12E42492CB3A}" presName="text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0C56894-8495-453E-B409-BE186C863898}" type="pres">
      <dgm:prSet presAssocID="{4FB4EB7F-4A76-47B9-A2CB-12E42492CB3A}" presName="accent_3" presStyleCnt="0"/>
      <dgm:spPr/>
    </dgm:pt>
    <dgm:pt modelId="{C80DCA21-C4B1-44B6-96DB-A1DF39083496}" type="pres">
      <dgm:prSet presAssocID="{4FB4EB7F-4A76-47B9-A2CB-12E42492CB3A}" presName="accentRepeatNode" presStyleLbl="solidFgAcc1" presStyleIdx="2" presStyleCnt="3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</dgm:ptLst>
  <dgm:cxnLst>
    <dgm:cxn modelId="{22C772B1-640F-40E7-B2D2-566CDF4A1361}" type="presOf" srcId="{4651CA58-0AC3-4B99-BBDE-28E49E78B271}" destId="{E4CBBCAD-93A3-406A-8492-1D3EC72538E1}" srcOrd="0" destOrd="0" presId="urn:microsoft.com/office/officeart/2008/layout/VerticalCurvedList"/>
    <dgm:cxn modelId="{AA2B205C-ACCF-4948-9582-5ED0ECEBF486}" type="presOf" srcId="{66E73F21-EA07-466A-9DE8-6A353FCAE4C7}" destId="{0512C335-23D6-4FB8-A534-916A1E6DB71D}" srcOrd="0" destOrd="0" presId="urn:microsoft.com/office/officeart/2008/layout/VerticalCurvedList"/>
    <dgm:cxn modelId="{DA869D94-A99B-438F-B8F7-3663766EF311}" srcId="{0983F41B-CF0C-4E83-9836-1B0B3CE4B1E6}" destId="{4FB4EB7F-4A76-47B9-A2CB-12E42492CB3A}" srcOrd="2" destOrd="0" parTransId="{21BE3BAC-ADCA-407A-A06A-5A11BD23B9A8}" sibTransId="{069500CB-D444-4CE0-8BB6-F6967B3DBE9A}"/>
    <dgm:cxn modelId="{5E862459-4AFA-44CC-95EC-985CE74E7437}" type="presOf" srcId="{0983F41B-CF0C-4E83-9836-1B0B3CE4B1E6}" destId="{47AB8001-8761-4414-8829-3636B6DC7A1D}" srcOrd="0" destOrd="0" presId="urn:microsoft.com/office/officeart/2008/layout/VerticalCurvedList"/>
    <dgm:cxn modelId="{301A705D-8FED-4AF0-9FD1-380DC3DFD165}" type="presOf" srcId="{4D82A267-DF15-4B7C-902C-AADADAA19DAF}" destId="{159B2639-6751-4F4D-BDFE-8B595C4219D0}" srcOrd="0" destOrd="0" presId="urn:microsoft.com/office/officeart/2008/layout/VerticalCurvedList"/>
    <dgm:cxn modelId="{E687AF86-C9D1-48AB-ADB4-57D58FBC679E}" srcId="{0983F41B-CF0C-4E83-9836-1B0B3CE4B1E6}" destId="{4D82A267-DF15-4B7C-902C-AADADAA19DAF}" srcOrd="0" destOrd="0" parTransId="{58AE9069-F364-4F82-A61B-BC485A2AECCF}" sibTransId="{4651CA58-0AC3-4B99-BBDE-28E49E78B271}"/>
    <dgm:cxn modelId="{0B0394BF-ADB5-4614-8B09-C4A7ADF7D32B}" srcId="{0983F41B-CF0C-4E83-9836-1B0B3CE4B1E6}" destId="{66E73F21-EA07-466A-9DE8-6A353FCAE4C7}" srcOrd="1" destOrd="0" parTransId="{5CADDF41-75D1-4FC1-BEAE-702A87931CC5}" sibTransId="{E88986EC-66D3-48DB-B44B-835B668CF664}"/>
    <dgm:cxn modelId="{CD5767F5-1E37-437B-AD38-7018ED0F8034}" type="presOf" srcId="{4FB4EB7F-4A76-47B9-A2CB-12E42492CB3A}" destId="{46F39BF5-F07B-4425-8E0C-773BCD3AC806}" srcOrd="0" destOrd="0" presId="urn:microsoft.com/office/officeart/2008/layout/VerticalCurvedList"/>
    <dgm:cxn modelId="{99915908-96D9-4204-A356-DAD8CA9D1FE3}" type="presParOf" srcId="{47AB8001-8761-4414-8829-3636B6DC7A1D}" destId="{1F140CB7-DF92-4B4F-9C37-8871F9446B95}" srcOrd="0" destOrd="0" presId="urn:microsoft.com/office/officeart/2008/layout/VerticalCurvedList"/>
    <dgm:cxn modelId="{43B42410-7363-4998-9C81-CB44D44D94CD}" type="presParOf" srcId="{1F140CB7-DF92-4B4F-9C37-8871F9446B95}" destId="{A8C3A1AF-6364-45DD-94F2-75ED29989C9A}" srcOrd="0" destOrd="0" presId="urn:microsoft.com/office/officeart/2008/layout/VerticalCurvedList"/>
    <dgm:cxn modelId="{2BA04C2C-CD6C-49A9-95D5-A7DB5123149C}" type="presParOf" srcId="{A8C3A1AF-6364-45DD-94F2-75ED29989C9A}" destId="{ABBED55C-1F26-46EB-8C75-817EA584035F}" srcOrd="0" destOrd="0" presId="urn:microsoft.com/office/officeart/2008/layout/VerticalCurvedList"/>
    <dgm:cxn modelId="{044F200D-9FBC-406F-A0AC-573BCE725CA0}" type="presParOf" srcId="{A8C3A1AF-6364-45DD-94F2-75ED29989C9A}" destId="{E4CBBCAD-93A3-406A-8492-1D3EC72538E1}" srcOrd="1" destOrd="0" presId="urn:microsoft.com/office/officeart/2008/layout/VerticalCurvedList"/>
    <dgm:cxn modelId="{3FA87DFB-B2B4-49D9-AA77-49325A317711}" type="presParOf" srcId="{A8C3A1AF-6364-45DD-94F2-75ED29989C9A}" destId="{377F4C83-35ED-4147-B240-419ABBE9D93E}" srcOrd="2" destOrd="0" presId="urn:microsoft.com/office/officeart/2008/layout/VerticalCurvedList"/>
    <dgm:cxn modelId="{4293DF10-5857-405A-A873-7B7A341C9346}" type="presParOf" srcId="{A8C3A1AF-6364-45DD-94F2-75ED29989C9A}" destId="{2C4267C4-7F29-43FD-A5FC-B7971F2158C4}" srcOrd="3" destOrd="0" presId="urn:microsoft.com/office/officeart/2008/layout/VerticalCurvedList"/>
    <dgm:cxn modelId="{631BC3DC-7709-435C-81A3-820CF1BC8810}" type="presParOf" srcId="{1F140CB7-DF92-4B4F-9C37-8871F9446B95}" destId="{159B2639-6751-4F4D-BDFE-8B595C4219D0}" srcOrd="1" destOrd="0" presId="urn:microsoft.com/office/officeart/2008/layout/VerticalCurvedList"/>
    <dgm:cxn modelId="{704C172B-F04B-4084-B030-9CA5F4BFC514}" type="presParOf" srcId="{1F140CB7-DF92-4B4F-9C37-8871F9446B95}" destId="{016BF669-253B-4B26-90C2-7862C4EA0AC9}" srcOrd="2" destOrd="0" presId="urn:microsoft.com/office/officeart/2008/layout/VerticalCurvedList"/>
    <dgm:cxn modelId="{7BA46CAA-E31B-419E-94D5-C428B58C193B}" type="presParOf" srcId="{016BF669-253B-4B26-90C2-7862C4EA0AC9}" destId="{DF3BACC7-5972-4135-9058-AF5AD2AB965D}" srcOrd="0" destOrd="0" presId="urn:microsoft.com/office/officeart/2008/layout/VerticalCurvedList"/>
    <dgm:cxn modelId="{D929E0A1-1F4E-4A0F-8341-D25A565A1505}" type="presParOf" srcId="{1F140CB7-DF92-4B4F-9C37-8871F9446B95}" destId="{0512C335-23D6-4FB8-A534-916A1E6DB71D}" srcOrd="3" destOrd="0" presId="urn:microsoft.com/office/officeart/2008/layout/VerticalCurvedList"/>
    <dgm:cxn modelId="{6B4FBDEA-2DC2-47A5-9C91-126BE899EC62}" type="presParOf" srcId="{1F140CB7-DF92-4B4F-9C37-8871F9446B95}" destId="{793DC93E-DDA1-4FAF-8C8A-D6BCA58524F7}" srcOrd="4" destOrd="0" presId="urn:microsoft.com/office/officeart/2008/layout/VerticalCurvedList"/>
    <dgm:cxn modelId="{94B6A735-E39B-4D86-B7DC-8C684D187619}" type="presParOf" srcId="{793DC93E-DDA1-4FAF-8C8A-D6BCA58524F7}" destId="{89E7FB74-A037-4E2F-AB52-C3A138FB0962}" srcOrd="0" destOrd="0" presId="urn:microsoft.com/office/officeart/2008/layout/VerticalCurvedList"/>
    <dgm:cxn modelId="{1BED8552-4E62-4C6D-B1BA-24DC29AD7657}" type="presParOf" srcId="{1F140CB7-DF92-4B4F-9C37-8871F9446B95}" destId="{46F39BF5-F07B-4425-8E0C-773BCD3AC806}" srcOrd="5" destOrd="0" presId="urn:microsoft.com/office/officeart/2008/layout/VerticalCurvedList"/>
    <dgm:cxn modelId="{96B55FCC-13A0-47B6-A411-BB819D210472}" type="presParOf" srcId="{1F140CB7-DF92-4B4F-9C37-8871F9446B95}" destId="{70C56894-8495-453E-B409-BE186C863898}" srcOrd="6" destOrd="0" presId="urn:microsoft.com/office/officeart/2008/layout/VerticalCurvedList"/>
    <dgm:cxn modelId="{F5042315-2878-4F74-A995-21A27C6E6993}" type="presParOf" srcId="{70C56894-8495-453E-B409-BE186C863898}" destId="{C80DCA21-C4B1-44B6-96DB-A1DF39083496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4CBBCAD-93A3-406A-8492-1D3EC72538E1}">
      <dsp:nvSpPr>
        <dsp:cNvPr id="0" name=""/>
        <dsp:cNvSpPr/>
      </dsp:nvSpPr>
      <dsp:spPr>
        <a:xfrm>
          <a:off x="-6743639" y="-1027491"/>
          <a:ext cx="7997373" cy="7997373"/>
        </a:xfrm>
        <a:prstGeom prst="blockArc">
          <a:avLst>
            <a:gd name="adj1" fmla="val 18900000"/>
            <a:gd name="adj2" fmla="val 2700000"/>
            <a:gd name="adj3" fmla="val 270"/>
          </a:avLst>
        </a:pr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59B2639-6751-4F4D-BDFE-8B595C4219D0}">
      <dsp:nvSpPr>
        <dsp:cNvPr id="0" name=""/>
        <dsp:cNvSpPr/>
      </dsp:nvSpPr>
      <dsp:spPr>
        <a:xfrm>
          <a:off x="743878" y="440509"/>
          <a:ext cx="8937760" cy="1495937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43355" tIns="152400" rIns="152400" bIns="152400" numCol="1" spcCol="1270" anchor="ctr" anchorCtr="0">
          <a:noAutofit/>
        </a:bodyPr>
        <a:lstStyle/>
        <a:p>
          <a:pPr lvl="0" algn="just" defTabSz="2667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0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Ob-</a:t>
          </a:r>
          <a:r>
            <a:rPr lang="en-US" sz="60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havo</a:t>
          </a:r>
          <a:endParaRPr lang="ru-RU" sz="6000" b="1" kern="1200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743878" y="440509"/>
        <a:ext cx="8937760" cy="1495937"/>
      </dsp:txXfrm>
    </dsp:sp>
    <dsp:sp modelId="{DF3BACC7-5972-4135-9058-AF5AD2AB965D}">
      <dsp:nvSpPr>
        <dsp:cNvPr id="0" name=""/>
        <dsp:cNvSpPr/>
      </dsp:nvSpPr>
      <dsp:spPr>
        <a:xfrm>
          <a:off x="55029" y="445679"/>
          <a:ext cx="1485597" cy="1485597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512C335-23D6-4FB8-A534-916A1E6DB71D}">
      <dsp:nvSpPr>
        <dsp:cNvPr id="0" name=""/>
        <dsp:cNvSpPr/>
      </dsp:nvSpPr>
      <dsp:spPr>
        <a:xfrm>
          <a:off x="1229840" y="2376956"/>
          <a:ext cx="8397847" cy="1188478"/>
        </a:xfrm>
        <a:prstGeom prst="rect">
          <a:avLst/>
        </a:prstGeom>
        <a:solidFill>
          <a:schemeClr val="accent4">
            <a:hueOff val="4900445"/>
            <a:satOff val="-20388"/>
            <a:lumOff val="480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43355" tIns="157480" rIns="157480" bIns="157480" numCol="1" spcCol="1270" anchor="ctr" anchorCtr="0">
          <a:noAutofit/>
        </a:bodyPr>
        <a:lstStyle/>
        <a:p>
          <a:pPr lvl="0" algn="just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2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Iqlim</a:t>
          </a:r>
          <a:endParaRPr lang="ru-RU" sz="6200" kern="1200" dirty="0"/>
        </a:p>
      </dsp:txBody>
      <dsp:txXfrm>
        <a:off x="1229840" y="2376956"/>
        <a:ext cx="8397847" cy="1188478"/>
      </dsp:txXfrm>
    </dsp:sp>
    <dsp:sp modelId="{89E7FB74-A037-4E2F-AB52-C3A138FB0962}">
      <dsp:nvSpPr>
        <dsp:cNvPr id="0" name=""/>
        <dsp:cNvSpPr/>
      </dsp:nvSpPr>
      <dsp:spPr>
        <a:xfrm>
          <a:off x="487041" y="2228396"/>
          <a:ext cx="1485597" cy="1485597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chemeClr val="accent4">
              <a:hueOff val="4900445"/>
              <a:satOff val="-20388"/>
              <a:lumOff val="4804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6F39BF5-F07B-4425-8E0C-773BCD3AC806}">
      <dsp:nvSpPr>
        <dsp:cNvPr id="0" name=""/>
        <dsp:cNvSpPr/>
      </dsp:nvSpPr>
      <dsp:spPr>
        <a:xfrm>
          <a:off x="797828" y="4159673"/>
          <a:ext cx="8829859" cy="1188478"/>
        </a:xfrm>
        <a:prstGeom prst="rect">
          <a:avLst/>
        </a:prstGeom>
        <a:solidFill>
          <a:schemeClr val="accent4">
            <a:hueOff val="9800891"/>
            <a:satOff val="-40777"/>
            <a:lumOff val="960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43355" tIns="157480" rIns="157480" bIns="157480" numCol="1" spcCol="1270" anchor="ctr" anchorCtr="0">
          <a:noAutofit/>
        </a:bodyPr>
        <a:lstStyle/>
        <a:p>
          <a:pPr lvl="0" algn="just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62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Iqlim</a:t>
          </a:r>
          <a:r>
            <a:rPr lang="en-US" sz="6200" b="1" kern="1200" dirty="0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6200" b="1" kern="1200" dirty="0" err="1" smtClean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mintaqalari</a:t>
          </a:r>
          <a:endParaRPr lang="ru-RU" sz="6200" kern="1200" dirty="0"/>
        </a:p>
      </dsp:txBody>
      <dsp:txXfrm>
        <a:off x="797828" y="4159673"/>
        <a:ext cx="8829859" cy="1188478"/>
      </dsp:txXfrm>
    </dsp:sp>
    <dsp:sp modelId="{C80DCA21-C4B1-44B6-96DB-A1DF39083496}">
      <dsp:nvSpPr>
        <dsp:cNvPr id="0" name=""/>
        <dsp:cNvSpPr/>
      </dsp:nvSpPr>
      <dsp:spPr>
        <a:xfrm>
          <a:off x="55029" y="4011113"/>
          <a:ext cx="1485597" cy="1485597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chemeClr val="accent4">
              <a:hueOff val="9800891"/>
              <a:satOff val="-40777"/>
              <a:lumOff val="9608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876B27-4B0B-4FA4-B0D4-AD02671C02B6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EB1BDDE-80FC-40FA-9DA6-9971B04D4CD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65499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1A96BE-CA75-428B-BBC5-9F24111234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B8C9C93-B56B-4688-B743-CE27EA3DB9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45FF194-9888-4803-9524-7A922856D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03A54B3-30EB-4102-A714-0D118C1BCD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8CDD8B8-7C2C-41C2-AD35-83788C78C4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63967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A8875E3-7B5D-401B-8E5B-0DDE0D76A3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F17BC9C0-42AF-4B67-B528-692119C8599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A521DC-964F-4103-95BD-533B4A5C45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E7591C6-8C3F-496B-A5BF-0B59FEE813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0C59CF5-FB01-4904-B725-82B047F71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45060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5FA1CBC2-D8E6-43D9-A7FE-89A542F6154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2D37D8C7-50C8-4487-96B3-0E62E054B0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86BACAE-2FB2-4457-ACB3-DBE5A2A04F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79A25EF-42EE-47F7-8587-0F2E2A4BEA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D7A4335-7541-46CD-A9C3-F080F6A9A7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2545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360841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2D1A39-BE46-458D-A8C9-3ECA1F127B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EE91B14-1C95-42C3-BC3D-1E80920777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86B3B91-AD91-4839-B1A1-F532220819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D22799F-3353-4F1F-8027-A64CE296E4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B2692C0-63AB-420A-BBA6-4B1D116B51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6333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78A00E7-9554-4138-801F-03B1DE57D1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9AD261F7-6D2F-472D-A2D7-C97D051603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119E90-9F1F-4381-8477-B6E8F6DDB0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8F55CA1-D94A-4AA8-A46C-6700B4F5B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159DB4D-68CF-454C-AA18-268332EA4B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77837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46EADAA-AC61-4E52-BF3B-51EA2889B1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5D30279-5F09-4263-8AFC-540A919CE35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24E78E2-7041-45F8-826D-EC5E792C15E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6AA2A53-8213-42E0-ADA6-87CABE29C3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311B1B4-2B5E-45D4-96DB-DCD6013E63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61D893C-88C8-4076-B83F-55C516EE1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3588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CED2E89-789E-4D9A-9F8B-60E3D44AEE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761A76B-6E7E-4CD3-9550-3549978C9A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E8660AA-2773-46C1-8DD8-CF3778F4E3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47220BAE-9E4A-4BE5-B2E6-C171AD21FE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3B57A784-E1CC-488E-AACC-B7626D31D27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63E77B1-69C6-4172-B846-F85EE92113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4B5CBCC-F519-4D18-B73F-CD2DDBC70D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2E44579-D201-43DC-90A2-2795B15A0D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06275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5C850CF-2B8D-4FE4-8786-3C575ABD52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EEFA6FCA-F3CA-49E7-87CD-9A04E99E3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69E226F4-717A-40D4-8A62-DD4D3161AE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675DA021-FE5A-4DEE-BE02-FC5A4EB3AA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18904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24D9E2A5-E371-4E56-B8E5-D051225FDC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724855D0-5EC6-401B-BF7C-02403BA542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6CF656C7-1346-450C-A4F0-81A228BD59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37307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1CFF4F-A56C-47ED-B778-620CF2F154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8AF2F68-BAB9-4276-B107-B575B064AF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991BFD8-4780-44FE-9170-D6B5468F91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C2AA14E1-4B64-4F3A-B5A9-6B5483625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189B814-88FA-4737-B961-5BFE7E9E53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5DF5A97-EC61-415E-8ED6-C37BA8EC8A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10995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89BF11-5E3D-47CF-B973-19DC878F0B6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55BF2653-A83F-483A-BD91-9CDFA7123A7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6C4F1DB-236B-4DCF-9DE8-D792FCA7BC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AD0C578-A931-4CED-9D4F-3D364C039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214DC6-9373-4927-9723-F2D54102B2A5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688FE6C5-DC22-4EE5-BBA4-4A3F544D27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497EF9DE-4CB2-4511-848B-7C758534AB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1932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D47DBC3-9780-4C82-84C5-21DDB2220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CD25FE5-3EE5-4F83-82C3-3F1027D8F8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AAB8A18-8814-40D0-B6CD-E8F30F1782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214DC6-9373-4927-9723-F2D54102B2A5}" type="datetimeFigureOut">
              <a:rPr lang="ru-RU" smtClean="0"/>
              <a:pPr/>
              <a:t>19.03.2021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4213629-378D-4E24-84CB-781E75EEE39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8D1704A-6C59-4C37-A1CF-917030A721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85B3D8-C38B-4518-AB0A-53B4E875C67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2957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1.wmf"/><Relationship Id="rId5" Type="http://schemas.openxmlformats.org/officeDocument/2006/relationships/oleObject" Target="../embeddings/oleObject1.bin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9.jfi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jpeg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1.jpeg"/><Relationship Id="rId4" Type="http://schemas.openxmlformats.org/officeDocument/2006/relationships/image" Target="../media/image10.g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1638"/>
            <a:ext cx="12173957" cy="190793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>
              <a:solidFill>
                <a:srgbClr val="0000FF"/>
              </a:solidFill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76591" y="2751273"/>
            <a:ext cx="7364198" cy="2243141"/>
          </a:xfrm>
          <a:prstGeom prst="rect">
            <a:avLst/>
          </a:prstGeom>
        </p:spPr>
        <p:txBody>
          <a:bodyPr vert="horz" wrap="square" lIns="0" tIns="26887" rIns="0" bIns="0" rtlCol="0">
            <a:spAutoFit/>
          </a:bodyPr>
          <a:lstStyle/>
          <a:p>
            <a:pPr marL="38986" algn="ctr">
              <a:spcBef>
                <a:spcPts val="212"/>
              </a:spcBef>
            </a:pPr>
            <a:r>
              <a:rPr lang="en-US" sz="7200" b="1" spc="-11" dirty="0" err="1" smtClean="0">
                <a:latin typeface="Arial"/>
                <a:cs typeface="Arial"/>
              </a:rPr>
              <a:t>M</a:t>
            </a:r>
            <a:r>
              <a:rPr sz="7200" b="1" spc="-11" dirty="0" err="1" smtClean="0">
                <a:latin typeface="Arial"/>
                <a:cs typeface="Arial"/>
              </a:rPr>
              <a:t>avzu</a:t>
            </a:r>
            <a:r>
              <a:rPr sz="7200" b="1" spc="-11" dirty="0" smtClean="0">
                <a:latin typeface="Arial"/>
                <a:cs typeface="Arial"/>
              </a:rPr>
              <a:t>:</a:t>
            </a:r>
            <a:r>
              <a:rPr lang="en-US" sz="7200" b="1" spc="-11" dirty="0" smtClean="0">
                <a:latin typeface="Arial"/>
                <a:cs typeface="Arial"/>
              </a:rPr>
              <a:t> Ob-</a:t>
            </a:r>
            <a:r>
              <a:rPr lang="en-US" sz="7200" b="1" spc="-11" dirty="0" err="1" smtClean="0">
                <a:latin typeface="Arial"/>
                <a:cs typeface="Arial"/>
              </a:rPr>
              <a:t>havo</a:t>
            </a:r>
            <a:r>
              <a:rPr lang="en-US" sz="7200" b="1" spc="-11" dirty="0" smtClean="0">
                <a:latin typeface="Arial"/>
                <a:cs typeface="Arial"/>
              </a:rPr>
              <a:t> </a:t>
            </a:r>
            <a:r>
              <a:rPr lang="en-US" sz="7200" b="1" spc="-11" dirty="0" err="1" smtClean="0">
                <a:latin typeface="Arial"/>
                <a:cs typeface="Arial"/>
              </a:rPr>
              <a:t>va</a:t>
            </a:r>
            <a:r>
              <a:rPr lang="en-US" sz="7200" b="1" spc="-11" dirty="0" smtClean="0">
                <a:latin typeface="Arial"/>
                <a:cs typeface="Arial"/>
              </a:rPr>
              <a:t> </a:t>
            </a:r>
            <a:r>
              <a:rPr lang="en-US" sz="7200" b="1" spc="-11" dirty="0" err="1" smtClean="0">
                <a:latin typeface="Arial"/>
                <a:cs typeface="Arial"/>
              </a:rPr>
              <a:t>iqlim</a:t>
            </a:r>
            <a:endParaRPr sz="7200" b="1" i="1" dirty="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76208" y="2438984"/>
            <a:ext cx="737066" cy="1616149"/>
          </a:xfrm>
          <a:custGeom>
            <a:avLst/>
            <a:gdLst/>
            <a:ahLst/>
            <a:cxnLst/>
            <a:rect l="l" t="t" r="r" b="b"/>
            <a:pathLst>
              <a:path w="343534" h="680085">
                <a:moveTo>
                  <a:pt x="0" y="679462"/>
                </a:moveTo>
                <a:lnTo>
                  <a:pt x="343319" y="679462"/>
                </a:lnTo>
                <a:lnTo>
                  <a:pt x="343319" y="0"/>
                </a:lnTo>
                <a:lnTo>
                  <a:pt x="0" y="0"/>
                </a:lnTo>
                <a:lnTo>
                  <a:pt x="0" y="679462"/>
                </a:lnTo>
                <a:close/>
              </a:path>
            </a:pathLst>
          </a:custGeom>
          <a:solidFill>
            <a:srgbClr val="2264C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479547" y="4224143"/>
            <a:ext cx="733727" cy="1540543"/>
          </a:xfrm>
          <a:custGeom>
            <a:avLst/>
            <a:gdLst/>
            <a:ahLst/>
            <a:cxnLst/>
            <a:rect l="l" t="t" r="r" b="b"/>
            <a:pathLst>
              <a:path w="343534" h="680085">
                <a:moveTo>
                  <a:pt x="0" y="679462"/>
                </a:moveTo>
                <a:lnTo>
                  <a:pt x="343319" y="679462"/>
                </a:lnTo>
                <a:lnTo>
                  <a:pt x="343319" y="0"/>
                </a:lnTo>
                <a:lnTo>
                  <a:pt x="0" y="0"/>
                </a:lnTo>
                <a:lnTo>
                  <a:pt x="0" y="679462"/>
                </a:lnTo>
                <a:close/>
              </a:path>
            </a:pathLst>
          </a:custGeom>
          <a:solidFill>
            <a:schemeClr val="bg1">
              <a:lumMod val="65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9869341" y="292066"/>
            <a:ext cx="1865460" cy="1323797"/>
          </a:xfrm>
          <a:custGeom>
            <a:avLst/>
            <a:gdLst/>
            <a:ahLst/>
            <a:cxnLst/>
            <a:rect l="l" t="t" r="r" b="b"/>
            <a:pathLst>
              <a:path w="603250" h="603250">
                <a:moveTo>
                  <a:pt x="0" y="602729"/>
                </a:moveTo>
                <a:lnTo>
                  <a:pt x="602716" y="602729"/>
                </a:lnTo>
                <a:lnTo>
                  <a:pt x="602716" y="0"/>
                </a:lnTo>
                <a:lnTo>
                  <a:pt x="0" y="0"/>
                </a:lnTo>
                <a:lnTo>
                  <a:pt x="0" y="602729"/>
                </a:lnTo>
                <a:close/>
              </a:path>
            </a:pathLst>
          </a:custGeom>
          <a:solidFill>
            <a:srgbClr val="00B050"/>
          </a:solidFill>
          <a:ln w="5715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869339" y="328119"/>
            <a:ext cx="1865461" cy="1274971"/>
          </a:xfrm>
          <a:custGeom>
            <a:avLst/>
            <a:gdLst/>
            <a:ahLst/>
            <a:cxnLst/>
            <a:rect l="l" t="t" r="r" b="b"/>
            <a:pathLst>
              <a:path w="603250" h="603250">
                <a:moveTo>
                  <a:pt x="0" y="602729"/>
                </a:moveTo>
                <a:lnTo>
                  <a:pt x="602716" y="602729"/>
                </a:lnTo>
                <a:lnTo>
                  <a:pt x="602716" y="0"/>
                </a:lnTo>
                <a:lnTo>
                  <a:pt x="0" y="0"/>
                </a:lnTo>
                <a:lnTo>
                  <a:pt x="0" y="602729"/>
                </a:lnTo>
                <a:close/>
              </a:path>
            </a:pathLst>
          </a:custGeom>
          <a:ln w="30481">
            <a:solidFill>
              <a:srgbClr val="FDFDF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10089931" y="588579"/>
            <a:ext cx="588580" cy="763098"/>
          </a:xfrm>
          <a:prstGeom prst="rect">
            <a:avLst/>
          </a:prstGeom>
        </p:spPr>
        <p:txBody>
          <a:bodyPr vert="horz" wrap="square" lIns="0" tIns="24198" rIns="0" bIns="0" rtlCol="0">
            <a:spAutoFit/>
          </a:bodyPr>
          <a:lstStyle/>
          <a:p>
            <a:pPr>
              <a:spcBef>
                <a:spcPts val="191"/>
              </a:spcBef>
            </a:pPr>
            <a:r>
              <a:rPr lang="en-US" sz="4800" b="1" spc="11" dirty="0" smtClean="0">
                <a:solidFill>
                  <a:srgbClr val="FDFDFD"/>
                </a:solidFill>
                <a:latin typeface="Arial"/>
                <a:cs typeface="Arial"/>
              </a:rPr>
              <a:t>5</a:t>
            </a:r>
            <a:r>
              <a:rPr sz="4800" b="1" spc="-11" dirty="0" smtClean="0">
                <a:solidFill>
                  <a:srgbClr val="FDFDFD"/>
                </a:solidFill>
                <a:latin typeface="Arial"/>
                <a:cs typeface="Arial"/>
              </a:rPr>
              <a:t>-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699532" y="576365"/>
            <a:ext cx="1032144" cy="702901"/>
          </a:xfrm>
          <a:prstGeom prst="rect">
            <a:avLst/>
          </a:prstGeom>
        </p:spPr>
        <p:txBody>
          <a:bodyPr vert="horz" wrap="square" lIns="0" tIns="25543" rIns="0" bIns="0" rtlCol="0">
            <a:spAutoFit/>
          </a:bodyPr>
          <a:lstStyle/>
          <a:p>
            <a:pPr>
              <a:spcBef>
                <a:spcPts val="201"/>
              </a:spcBef>
            </a:pPr>
            <a:r>
              <a:rPr sz="4400" spc="-11" dirty="0">
                <a:solidFill>
                  <a:srgbClr val="FDFDFD"/>
                </a:solidFill>
                <a:latin typeface="Arial"/>
                <a:cs typeface="Arial"/>
              </a:rPr>
              <a:t>sinf</a:t>
            </a:r>
            <a:endParaRPr sz="4400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title"/>
          </p:nvPr>
        </p:nvSpPr>
        <p:spPr>
          <a:xfrm>
            <a:off x="2596055" y="220774"/>
            <a:ext cx="6186947" cy="1380009"/>
          </a:xfrm>
          <a:prstGeom prst="rect">
            <a:avLst/>
          </a:prstGeom>
        </p:spPr>
        <p:txBody>
          <a:bodyPr vert="horz" wrap="square" lIns="0" tIns="25543" rIns="0" bIns="0" rtlCol="0">
            <a:spAutoFit/>
          </a:bodyPr>
          <a:lstStyle/>
          <a:p>
            <a:pPr marL="26887">
              <a:lnSpc>
                <a:spcPct val="100000"/>
              </a:lnSpc>
              <a:spcBef>
                <a:spcPts val="201"/>
              </a:spcBef>
            </a:pPr>
            <a:r>
              <a:rPr sz="8800" b="1" dirty="0">
                <a:solidFill>
                  <a:srgbClr val="FFFFFF"/>
                </a:solidFill>
                <a:latin typeface="Arial "/>
              </a:rPr>
              <a:t>Geograﬁya</a:t>
            </a:r>
            <a:endParaRPr sz="8800" b="1" dirty="0">
              <a:latin typeface="Arial "/>
            </a:endParaRPr>
          </a:p>
        </p:txBody>
      </p:sp>
      <p:pic>
        <p:nvPicPr>
          <p:cNvPr id="15" name="Picture 11" descr="https://pngicon.ru/file/uploads/iconka_globus.png">
            <a:extLst>
              <a:ext uri="{FF2B5EF4-FFF2-40B4-BE49-F238E27FC236}">
                <a16:creationId xmlns:a16="http://schemas.microsoft.com/office/drawing/2014/main" id="{25924ACD-7B1E-41FD-8D8C-119171EC64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47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40376" y="0"/>
            <a:ext cx="1745796" cy="1745796"/>
          </a:xfrm>
          <a:prstGeom prst="rect">
            <a:avLst/>
          </a:prstGeom>
          <a:noFill/>
        </p:spPr>
      </p:pic>
      <p:graphicFrame>
        <p:nvGraphicFramePr>
          <p:cNvPr id="14" name="Объект 1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37194298"/>
              </p:ext>
            </p:extLst>
          </p:nvPr>
        </p:nvGraphicFramePr>
        <p:xfrm>
          <a:off x="8937604" y="2438984"/>
          <a:ext cx="2862975" cy="29728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9" name="Image" r:id="rId5" imgW="3809520" imgH="4419000" progId="Photoshop.Image.13">
                  <p:embed/>
                </p:oleObj>
              </mc:Choice>
              <mc:Fallback>
                <p:oleObj name="Image" r:id="rId5" imgW="3809520" imgH="4419000" progId="Photoshop.Image.1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8937604" y="2438984"/>
                        <a:ext cx="2862975" cy="29728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1173"/>
            <a:ext cx="12192000" cy="102714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Meteorologik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markazlar</a:t>
            </a:r>
            <a:endParaRPr lang="en-US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09267" y="6451600"/>
            <a:ext cx="5503333" cy="31327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2" name="Picture 23" descr="Картинки по запросу &quot;картинки погода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528" y="2960983"/>
            <a:ext cx="3660009" cy="30440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9" descr="Картинки по запросу &quot;картинки погода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0954" y="2863485"/>
            <a:ext cx="3401646" cy="30050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Содержимое 2"/>
          <p:cNvSpPr txBox="1">
            <a:spLocks/>
          </p:cNvSpPr>
          <p:nvPr/>
        </p:nvSpPr>
        <p:spPr>
          <a:xfrm>
            <a:off x="90528" y="1085970"/>
            <a:ext cx="11751733" cy="1687512"/>
          </a:xfrm>
          <a:prstGeom prst="rect">
            <a:avLst/>
          </a:prstGeom>
        </p:spPr>
        <p:txBody>
          <a:bodyPr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1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alt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ru-RU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Meteorologik</a:t>
            </a:r>
            <a:r>
              <a:rPr lang="ru-RU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markazlarda</a:t>
            </a:r>
            <a:r>
              <a:rPr lang="ru-RU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ob-havo</a:t>
            </a:r>
            <a:r>
              <a:rPr lang="ru-RU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xaritalari</a:t>
            </a:r>
            <a:r>
              <a:rPr lang="ru-RU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tuziladi</a:t>
            </a:r>
            <a:r>
              <a:rPr lang="ru-RU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shunday</a:t>
            </a:r>
            <a:r>
              <a:rPr lang="ru-RU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xaritalar</a:t>
            </a:r>
            <a:r>
              <a:rPr lang="ru-RU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ru-RU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ob-havoning</a:t>
            </a:r>
            <a:r>
              <a:rPr lang="ru-RU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ru-RU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bo‘lishi</a:t>
            </a:r>
            <a:r>
              <a:rPr lang="ru-RU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oldindan</a:t>
            </a:r>
            <a:r>
              <a:rPr lang="ru-RU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e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’</a:t>
            </a:r>
            <a:r>
              <a:rPr lang="ru-RU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lon</a:t>
            </a:r>
            <a:r>
              <a:rPr lang="ru-RU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40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qilinadi</a:t>
            </a:r>
            <a:r>
              <a:rPr lang="en-US" altLang="ru-RU" sz="40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40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5033" y="2960983"/>
            <a:ext cx="4343400" cy="30334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726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Картинки по запросу &quot;картинки  разный климат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9067" y="995967"/>
            <a:ext cx="8652933" cy="58602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1173"/>
            <a:ext cx="12192000" cy="102714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endParaRPr lang="en-US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0" y="965432"/>
            <a:ext cx="4475287" cy="5921300"/>
          </a:xfrm>
          <a:prstGeom prst="rect">
            <a:avLst/>
          </a:prstGeom>
          <a:solidFill>
            <a:srgbClr val="00B0F0"/>
          </a:solidFill>
        </p:spPr>
        <p:txBody>
          <a:bodyPr vert="horz" lIns="91440" tIns="45720" rIns="91440" bIns="45720" rtlCol="0" anchor="ctr">
            <a:normAutofit fontScale="675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20000"/>
              </a:lnSpc>
              <a:defRPr/>
            </a:pPr>
            <a:r>
              <a:rPr lang="en-US" sz="4100" b="1" dirty="0" smtClean="0">
                <a:solidFill>
                  <a:srgbClr val="7030A0"/>
                </a:solidFill>
                <a:latin typeface="Arial" panose="020B0604020202020204" pitchFamily="34" charset="0"/>
                <a:ea typeface="Segoe UI Black" pitchFamily="34" charset="0"/>
                <a:cs typeface="Arial" panose="020B0604020202020204" pitchFamily="34" charset="0"/>
              </a:rPr>
              <a:t>   </a:t>
            </a:r>
            <a:r>
              <a:rPr lang="en-US" sz="7300" dirty="0" smtClean="0">
                <a:latin typeface="Arial" panose="020B0604020202020204" pitchFamily="34" charset="0"/>
                <a:ea typeface="Segoe UI Black" pitchFamily="34" charset="0"/>
                <a:cs typeface="Arial" panose="020B0604020202020204" pitchFamily="34" charset="0"/>
              </a:rPr>
              <a:t>O</a:t>
            </a:r>
            <a:r>
              <a:rPr lang="ru-RU" sz="7300" dirty="0" smtClean="0">
                <a:latin typeface="Arial" panose="020B0604020202020204" pitchFamily="34" charset="0"/>
                <a:ea typeface="Segoe UI Black" pitchFamily="34" charset="0"/>
                <a:cs typeface="Arial" panose="020B0604020202020204" pitchFamily="34" charset="0"/>
              </a:rPr>
              <a:t>b-</a:t>
            </a:r>
            <a:r>
              <a:rPr lang="ru-RU" sz="7300" dirty="0" err="1" smtClean="0">
                <a:latin typeface="Arial" panose="020B0604020202020204" pitchFamily="34" charset="0"/>
                <a:ea typeface="Segoe UI Black" pitchFamily="34" charset="0"/>
                <a:cs typeface="Arial" panose="020B0604020202020204" pitchFamily="34" charset="0"/>
              </a:rPr>
              <a:t>havoning</a:t>
            </a:r>
            <a:r>
              <a:rPr lang="ru-RU" sz="7300" dirty="0" smtClean="0">
                <a:latin typeface="Arial" panose="020B0604020202020204" pitchFamily="34" charset="0"/>
                <a:ea typeface="Segoe UI Black" pitchFamily="34" charset="0"/>
                <a:cs typeface="Arial" panose="020B0604020202020204" pitchFamily="34" charset="0"/>
              </a:rPr>
              <a:t> </a:t>
            </a:r>
            <a:r>
              <a:rPr lang="ru-RU" sz="7300" dirty="0" err="1" smtClean="0">
                <a:latin typeface="Arial" panose="020B0604020202020204" pitchFamily="34" charset="0"/>
                <a:ea typeface="Segoe UI Black" pitchFamily="34" charset="0"/>
                <a:cs typeface="Arial" panose="020B0604020202020204" pitchFamily="34" charset="0"/>
              </a:rPr>
              <a:t>biror</a:t>
            </a:r>
            <a:r>
              <a:rPr lang="ru-RU" sz="7300" dirty="0" smtClean="0">
                <a:latin typeface="Arial" panose="020B0604020202020204" pitchFamily="34" charset="0"/>
                <a:ea typeface="Segoe UI Black" pitchFamily="34" charset="0"/>
                <a:cs typeface="Arial" panose="020B0604020202020204" pitchFamily="34" charset="0"/>
              </a:rPr>
              <a:t> </a:t>
            </a:r>
            <a:r>
              <a:rPr lang="ru-RU" sz="7300" dirty="0" err="1" smtClean="0">
                <a:latin typeface="Arial" panose="020B0604020202020204" pitchFamily="34" charset="0"/>
                <a:ea typeface="Segoe UI Black" pitchFamily="34" charset="0"/>
                <a:cs typeface="Arial" panose="020B0604020202020204" pitchFamily="34" charset="0"/>
              </a:rPr>
              <a:t>joyga</a:t>
            </a:r>
            <a:r>
              <a:rPr lang="ru-RU" sz="7300" dirty="0" smtClean="0">
                <a:latin typeface="Arial" panose="020B0604020202020204" pitchFamily="34" charset="0"/>
                <a:ea typeface="Segoe UI Black" pitchFamily="34" charset="0"/>
                <a:cs typeface="Arial" panose="020B0604020202020204" pitchFamily="34" charset="0"/>
              </a:rPr>
              <a:t> </a:t>
            </a:r>
            <a:endParaRPr lang="en-US" sz="7300" dirty="0" smtClean="0">
              <a:latin typeface="Arial" panose="020B0604020202020204" pitchFamily="34" charset="0"/>
              <a:ea typeface="Segoe UI Black" pitchFamily="34" charset="0"/>
              <a:cs typeface="Arial" panose="020B0604020202020204" pitchFamily="34" charset="0"/>
            </a:endParaRPr>
          </a:p>
          <a:p>
            <a:pPr algn="ctr">
              <a:lnSpc>
                <a:spcPct val="120000"/>
              </a:lnSpc>
              <a:defRPr/>
            </a:pPr>
            <a:r>
              <a:rPr lang="ru-RU" sz="7300" dirty="0" err="1" smtClean="0">
                <a:latin typeface="Arial" panose="020B0604020202020204" pitchFamily="34" charset="0"/>
                <a:ea typeface="Segoe UI Black" pitchFamily="34" charset="0"/>
                <a:cs typeface="Arial" panose="020B0604020202020204" pitchFamily="34" charset="0"/>
              </a:rPr>
              <a:t>xos</a:t>
            </a:r>
            <a:r>
              <a:rPr lang="ru-RU" sz="7300" dirty="0" smtClean="0">
                <a:latin typeface="Arial" panose="020B0604020202020204" pitchFamily="34" charset="0"/>
                <a:ea typeface="Segoe UI Black" pitchFamily="34" charset="0"/>
                <a:cs typeface="Arial" panose="020B0604020202020204" pitchFamily="34" charset="0"/>
              </a:rPr>
              <a:t> </a:t>
            </a:r>
            <a:r>
              <a:rPr lang="ru-RU" sz="7300" dirty="0" err="1" smtClean="0">
                <a:latin typeface="Arial" panose="020B0604020202020204" pitchFamily="34" charset="0"/>
                <a:ea typeface="Segoe UI Black" pitchFamily="34" charset="0"/>
                <a:cs typeface="Arial" panose="020B0604020202020204" pitchFamily="34" charset="0"/>
              </a:rPr>
              <a:t>bo‘lgan</a:t>
            </a:r>
            <a:r>
              <a:rPr lang="ru-RU" sz="7300" dirty="0" smtClean="0">
                <a:latin typeface="Arial" panose="020B0604020202020204" pitchFamily="34" charset="0"/>
                <a:ea typeface="Segoe UI Black" pitchFamily="34" charset="0"/>
                <a:cs typeface="Arial" panose="020B0604020202020204" pitchFamily="34" charset="0"/>
              </a:rPr>
              <a:t> </a:t>
            </a:r>
            <a:r>
              <a:rPr lang="ru-RU" sz="7300" dirty="0" err="1" smtClean="0">
                <a:latin typeface="Arial" panose="020B0604020202020204" pitchFamily="34" charset="0"/>
                <a:ea typeface="Segoe UI Black" pitchFamily="34" charset="0"/>
                <a:cs typeface="Arial" panose="020B0604020202020204" pitchFamily="34" charset="0"/>
              </a:rPr>
              <a:t>ko‘pyillik</a:t>
            </a:r>
            <a:r>
              <a:rPr lang="ru-RU" sz="7300" dirty="0" smtClean="0">
                <a:latin typeface="Arial" panose="020B0604020202020204" pitchFamily="34" charset="0"/>
                <a:ea typeface="Segoe UI Black" pitchFamily="34" charset="0"/>
                <a:cs typeface="Arial" panose="020B0604020202020204" pitchFamily="34" charset="0"/>
              </a:rPr>
              <a:t> </a:t>
            </a:r>
            <a:r>
              <a:rPr lang="ru-RU" sz="7300" dirty="0" err="1" smtClean="0">
                <a:latin typeface="Arial" panose="020B0604020202020204" pitchFamily="34" charset="0"/>
                <a:ea typeface="Segoe UI Black" pitchFamily="34" charset="0"/>
                <a:cs typeface="Arial" panose="020B0604020202020204" pitchFamily="34" charset="0"/>
              </a:rPr>
              <a:t>rejimi</a:t>
            </a:r>
            <a:r>
              <a:rPr lang="ru-RU" sz="7300" dirty="0" smtClean="0">
                <a:latin typeface="Arial" panose="020B0604020202020204" pitchFamily="34" charset="0"/>
                <a:ea typeface="Segoe UI Black" pitchFamily="34" charset="0"/>
                <a:cs typeface="Arial" panose="020B0604020202020204" pitchFamily="34" charset="0"/>
              </a:rPr>
              <a:t> (</a:t>
            </a:r>
            <a:r>
              <a:rPr lang="ru-RU" sz="7300" dirty="0" err="1" smtClean="0">
                <a:latin typeface="Arial" panose="020B0604020202020204" pitchFamily="34" charset="0"/>
                <a:ea typeface="Segoe UI Black" pitchFamily="34" charset="0"/>
                <a:cs typeface="Arial" panose="020B0604020202020204" pitchFamily="34" charset="0"/>
              </a:rPr>
              <a:t>holati</a:t>
            </a:r>
            <a:r>
              <a:rPr lang="ru-RU" sz="7300" dirty="0" smtClean="0">
                <a:latin typeface="Arial" panose="020B0604020202020204" pitchFamily="34" charset="0"/>
                <a:ea typeface="Segoe UI Black" pitchFamily="34" charset="0"/>
                <a:cs typeface="Arial" panose="020B0604020202020204" pitchFamily="34" charset="0"/>
              </a:rPr>
              <a:t>) </a:t>
            </a:r>
            <a:r>
              <a:rPr lang="ru-RU" sz="7300" b="1" dirty="0" err="1" smtClean="0">
                <a:latin typeface="Arial" panose="020B0604020202020204" pitchFamily="34" charset="0"/>
                <a:ea typeface="Segoe UI Black" pitchFamily="34" charset="0"/>
                <a:cs typeface="Arial" panose="020B0604020202020204" pitchFamily="34" charset="0"/>
              </a:rPr>
              <a:t>shu</a:t>
            </a:r>
            <a:r>
              <a:rPr lang="ru-RU" sz="7300" b="1" dirty="0" smtClean="0">
                <a:latin typeface="Arial" panose="020B0604020202020204" pitchFamily="34" charset="0"/>
                <a:ea typeface="Segoe UI Black" pitchFamily="34" charset="0"/>
                <a:cs typeface="Arial" panose="020B0604020202020204" pitchFamily="34" charset="0"/>
              </a:rPr>
              <a:t> </a:t>
            </a:r>
            <a:r>
              <a:rPr lang="ru-RU" sz="7300" b="1" dirty="0" err="1" smtClean="0">
                <a:latin typeface="Arial" panose="020B0604020202020204" pitchFamily="34" charset="0"/>
                <a:ea typeface="Segoe UI Black" pitchFamily="34" charset="0"/>
                <a:cs typeface="Arial" panose="020B0604020202020204" pitchFamily="34" charset="0"/>
              </a:rPr>
              <a:t>joyning</a:t>
            </a:r>
            <a:r>
              <a:rPr lang="ru-RU" sz="7300" b="1" dirty="0" smtClean="0">
                <a:latin typeface="Arial" panose="020B0604020202020204" pitchFamily="34" charset="0"/>
                <a:ea typeface="Segoe UI Black" pitchFamily="34" charset="0"/>
                <a:cs typeface="Arial" panose="020B0604020202020204" pitchFamily="34" charset="0"/>
              </a:rPr>
              <a:t> </a:t>
            </a:r>
            <a:r>
              <a:rPr lang="ru-RU" sz="7300" b="1" dirty="0" err="1" smtClean="0">
                <a:latin typeface="Arial" panose="020B0604020202020204" pitchFamily="34" charset="0"/>
                <a:ea typeface="Segoe UI Black" pitchFamily="34" charset="0"/>
                <a:cs typeface="Arial" panose="020B0604020202020204" pitchFamily="34" charset="0"/>
              </a:rPr>
              <a:t>iqlimi</a:t>
            </a:r>
            <a:r>
              <a:rPr lang="ru-RU" sz="7300" dirty="0" smtClean="0">
                <a:latin typeface="Arial" panose="020B0604020202020204" pitchFamily="34" charset="0"/>
                <a:ea typeface="Segoe UI Black" pitchFamily="34" charset="0"/>
                <a:cs typeface="Arial" panose="020B0604020202020204" pitchFamily="34" charset="0"/>
              </a:rPr>
              <a:t> </a:t>
            </a:r>
            <a:r>
              <a:rPr lang="ru-RU" sz="7300" dirty="0" err="1" smtClean="0">
                <a:latin typeface="Arial" panose="020B0604020202020204" pitchFamily="34" charset="0"/>
                <a:ea typeface="Segoe UI Black" pitchFamily="34" charset="0"/>
                <a:cs typeface="Arial" panose="020B0604020202020204" pitchFamily="34" charset="0"/>
              </a:rPr>
              <a:t>deyiladi</a:t>
            </a:r>
            <a:r>
              <a:rPr lang="ru-RU" sz="7300" dirty="0" smtClean="0">
                <a:latin typeface="Arial" panose="020B0604020202020204" pitchFamily="34" charset="0"/>
                <a:ea typeface="Segoe UI Black" pitchFamily="34" charset="0"/>
                <a:cs typeface="Arial" panose="020B0604020202020204" pitchFamily="34" charset="0"/>
              </a:rPr>
              <a:t>.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6156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0" name="Содержимое 2"/>
          <p:cNvSpPr>
            <a:spLocks noGrp="1"/>
          </p:cNvSpPr>
          <p:nvPr>
            <p:ph sz="half" idx="1"/>
          </p:nvPr>
        </p:nvSpPr>
        <p:spPr>
          <a:xfrm>
            <a:off x="165100" y="995967"/>
            <a:ext cx="11861800" cy="2557460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en-US" altLang="ru-RU" sz="3200" dirty="0" smtClean="0">
                <a:solidFill>
                  <a:srgbClr val="7030A0"/>
                </a:solidFill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  </a:t>
            </a:r>
            <a:r>
              <a:rPr lang="en-US" altLang="ru-RU" sz="3200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Ko‘p</a:t>
            </a:r>
            <a:r>
              <a:rPr lang="en-US" altLang="ru-RU" sz="3200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yillik</a:t>
            </a:r>
            <a:r>
              <a:rPr lang="en-US" altLang="ru-RU" sz="3200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deyilishiga</a:t>
            </a:r>
            <a:r>
              <a:rPr lang="en-US" altLang="ru-RU" sz="3200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sabab</a:t>
            </a:r>
            <a:r>
              <a:rPr lang="en-US" altLang="ru-RU" sz="3200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, </a:t>
            </a:r>
            <a:r>
              <a:rPr lang="en-US" altLang="ru-RU" sz="3200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ayrim</a:t>
            </a:r>
            <a:r>
              <a:rPr lang="en-US" altLang="ru-RU" sz="3200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hududlarda</a:t>
            </a:r>
            <a:r>
              <a:rPr lang="en-US" altLang="ru-RU" sz="3200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iqlimni</a:t>
            </a:r>
            <a:r>
              <a:rPr lang="en-US" altLang="ru-RU" sz="3200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aniqlash</a:t>
            </a:r>
            <a:r>
              <a:rPr lang="en-US" altLang="ru-RU" sz="3200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uchun</a:t>
            </a:r>
            <a:r>
              <a:rPr lang="en-US" altLang="ru-RU" sz="3200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bir</a:t>
            </a:r>
            <a:r>
              <a:rPr lang="en-US" altLang="ru-RU" sz="3200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, </a:t>
            </a:r>
            <a:r>
              <a:rPr lang="en-US" altLang="ru-RU" sz="3200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ikki</a:t>
            </a:r>
            <a:r>
              <a:rPr lang="en-US" altLang="ru-RU" sz="3200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yil</a:t>
            </a:r>
            <a:r>
              <a:rPr lang="en-US" altLang="ru-RU" sz="3200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kamlik</a:t>
            </a:r>
            <a:r>
              <a:rPr lang="en-US" altLang="ru-RU" sz="3200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qiladi</a:t>
            </a:r>
            <a:r>
              <a:rPr lang="en-US" altLang="ru-RU" sz="3200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 </a:t>
            </a:r>
            <a:r>
              <a:rPr lang="en-US" altLang="ru-RU" sz="3200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Ba’zi</a:t>
            </a:r>
            <a:r>
              <a:rPr lang="en-US" altLang="ru-RU" sz="3200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 </a:t>
            </a:r>
            <a:r>
              <a:rPr lang="en-US" altLang="ru-RU" sz="3200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hududlarda</a:t>
            </a:r>
            <a:r>
              <a:rPr lang="en-US" altLang="ru-RU" sz="3200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ob-havo</a:t>
            </a:r>
            <a:r>
              <a:rPr lang="en-US" altLang="ru-RU" sz="3200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bir</a:t>
            </a:r>
            <a:r>
              <a:rPr lang="en-US" altLang="ru-RU" sz="3200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yili</a:t>
            </a:r>
            <a:r>
              <a:rPr lang="en-US" altLang="ru-RU" sz="3200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boshqacha</a:t>
            </a:r>
            <a:r>
              <a:rPr lang="en-US" altLang="ru-RU" sz="3200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kelsa</a:t>
            </a:r>
            <a:r>
              <a:rPr lang="en-US" altLang="ru-RU" sz="3200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, </a:t>
            </a:r>
            <a:r>
              <a:rPr lang="en-US" altLang="ru-RU" sz="3200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kelasi</a:t>
            </a:r>
            <a:r>
              <a:rPr lang="en-US" altLang="ru-RU" sz="3200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yili</a:t>
            </a:r>
            <a:r>
              <a:rPr lang="en-US" altLang="ru-RU" sz="3200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boshqacha</a:t>
            </a:r>
            <a:r>
              <a:rPr lang="en-US" altLang="ru-RU" sz="3200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bo‘lishi</a:t>
            </a:r>
            <a:r>
              <a:rPr lang="en-US" altLang="ru-RU" sz="3200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mumkin</a:t>
            </a:r>
            <a:r>
              <a:rPr lang="en-US" altLang="ru-RU" sz="3200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 </a:t>
            </a:r>
            <a:r>
              <a:rPr lang="en-US" altLang="ru-RU" sz="3200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Masalan</a:t>
            </a:r>
            <a:r>
              <a:rPr lang="en-US" altLang="ru-RU" sz="3200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, </a:t>
            </a:r>
            <a:r>
              <a:rPr lang="en-US" altLang="ru-RU" sz="3200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Toshkentda</a:t>
            </a:r>
            <a:r>
              <a:rPr lang="en-US" altLang="ru-RU" sz="3200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bu</a:t>
            </a:r>
            <a:r>
              <a:rPr lang="en-US" altLang="ru-RU" sz="3200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yil</a:t>
            </a:r>
            <a:r>
              <a:rPr lang="en-US" altLang="ru-RU" sz="3200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qish</a:t>
            </a:r>
            <a:r>
              <a:rPr lang="en-US" altLang="ru-RU" sz="3200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iliq</a:t>
            </a:r>
            <a:r>
              <a:rPr lang="en-US" altLang="ru-RU" sz="3200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kelgan</a:t>
            </a:r>
            <a:r>
              <a:rPr lang="en-US" altLang="ru-RU" sz="3200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bo‘lsa</a:t>
            </a:r>
            <a:r>
              <a:rPr lang="en-US" altLang="ru-RU" sz="3200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, </a:t>
            </a:r>
            <a:r>
              <a:rPr lang="en-US" altLang="ru-RU" sz="3200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keyingi</a:t>
            </a:r>
            <a:r>
              <a:rPr lang="en-US" altLang="ru-RU" sz="3200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yili</a:t>
            </a:r>
            <a:r>
              <a:rPr lang="en-US" altLang="ru-RU" sz="3200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sovuq</a:t>
            </a:r>
            <a:r>
              <a:rPr lang="en-US" altLang="ru-RU" sz="3200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bo‘lishi</a:t>
            </a:r>
            <a:r>
              <a:rPr lang="en-US" altLang="ru-RU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mumkin</a:t>
            </a:r>
            <a:r>
              <a:rPr lang="en-US" altLang="ru-RU" sz="3200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</a:t>
            </a:r>
            <a:endParaRPr lang="ru-RU" altLang="ru-RU" sz="3200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</p:txBody>
      </p:sp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1173"/>
            <a:ext cx="12192000" cy="102714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endParaRPr lang="en-US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Групповой тур: Новый 2021 год по-Восточному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00" y="3553427"/>
            <a:ext cx="4023947" cy="2884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Стихотворение «Зимой без снега...», поэт Джабраилов Шерип Мовлдиевич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71840" y="3571409"/>
            <a:ext cx="3836133" cy="28481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0766" y="3592635"/>
            <a:ext cx="3836134" cy="2826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7330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облако, стоковые фотографии, скачать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95967"/>
            <a:ext cx="4685169" cy="28111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Прямоугольник 17"/>
          <p:cNvSpPr/>
          <p:nvPr/>
        </p:nvSpPr>
        <p:spPr>
          <a:xfrm>
            <a:off x="3973018" y="1769461"/>
            <a:ext cx="987236" cy="10426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3" name="Picture 2" descr="Вдохновляющая красота гор - Непутевые заметки - медиаплатформа МирТесен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3299" y="2832436"/>
            <a:ext cx="1843740" cy="1551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1173"/>
            <a:ext cx="12192000" cy="102714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elementlari</a:t>
            </a:r>
            <a:endParaRPr lang="en-US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Выноска-облако 1"/>
          <p:cNvSpPr/>
          <p:nvPr/>
        </p:nvSpPr>
        <p:spPr>
          <a:xfrm rot="194318">
            <a:off x="109162" y="3916351"/>
            <a:ext cx="3006262" cy="1658325"/>
          </a:xfrm>
          <a:prstGeom prst="cloudCallout">
            <a:avLst>
              <a:gd name="adj1" fmla="val -1429"/>
              <a:gd name="adj2" fmla="val -62996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36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harorati</a:t>
            </a:r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Выноска-облако 5"/>
          <p:cNvSpPr/>
          <p:nvPr/>
        </p:nvSpPr>
        <p:spPr>
          <a:xfrm rot="194318">
            <a:off x="2893620" y="4783918"/>
            <a:ext cx="3006262" cy="1547390"/>
          </a:xfrm>
          <a:prstGeom prst="cloudCallout">
            <a:avLst>
              <a:gd name="adj1" fmla="val -42629"/>
              <a:gd name="adj2" fmla="val -109686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</a:t>
            </a:r>
            <a:r>
              <a:rPr lang="en-US" sz="36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miqdori</a:t>
            </a:r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Выноска-облако 9"/>
          <p:cNvSpPr/>
          <p:nvPr/>
        </p:nvSpPr>
        <p:spPr>
          <a:xfrm rot="194318">
            <a:off x="8499920" y="2647664"/>
            <a:ext cx="3557321" cy="1738844"/>
          </a:xfrm>
          <a:prstGeom prst="cloudCallout">
            <a:avLst>
              <a:gd name="adj1" fmla="val -92476"/>
              <a:gd name="adj2" fmla="val -171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yuqori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Выноска-облако 10"/>
          <p:cNvSpPr/>
          <p:nvPr/>
        </p:nvSpPr>
        <p:spPr>
          <a:xfrm rot="194318">
            <a:off x="5784089" y="3996975"/>
            <a:ext cx="3186139" cy="1646553"/>
          </a:xfrm>
          <a:prstGeom prst="cloudCallout">
            <a:avLst>
              <a:gd name="adj1" fmla="val -50899"/>
              <a:gd name="adj2" fmla="val -52304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32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past </a:t>
            </a:r>
            <a:r>
              <a:rPr lang="en-US" sz="32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</a:t>
            </a:r>
            <a:endParaRPr lang="ru-RU" sz="32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6" name="Picture 4" descr="Устькаменогорцы ждут, когда спадет жара - Новости Казахстана и мира на  сегодня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39636" y="1083814"/>
            <a:ext cx="2890690" cy="1506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Низкие температуры воздуха могут спровоцировать рост пожаров. Будьте  осторожны с огнём! - Новости - Главное управление МЧС России по  Ханты-Мансийскому автономному округу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48"/>
          <a:stretch/>
        </p:blipFill>
        <p:spPr bwMode="auto">
          <a:xfrm>
            <a:off x="9071127" y="4485605"/>
            <a:ext cx="2830880" cy="1682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0" y="995967"/>
            <a:ext cx="677008" cy="281110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3697933" y="995967"/>
            <a:ext cx="987236" cy="10426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239942" y="995967"/>
            <a:ext cx="987236" cy="104263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677008" y="3560884"/>
            <a:ext cx="648732" cy="26901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 16"/>
          <p:cNvSpPr/>
          <p:nvPr/>
        </p:nvSpPr>
        <p:spPr>
          <a:xfrm>
            <a:off x="1813300" y="3657600"/>
            <a:ext cx="1983243" cy="17229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Выноска-облако 8"/>
          <p:cNvSpPr/>
          <p:nvPr/>
        </p:nvSpPr>
        <p:spPr>
          <a:xfrm rot="194318">
            <a:off x="5267093" y="1033776"/>
            <a:ext cx="3870703" cy="1893977"/>
          </a:xfrm>
          <a:prstGeom prst="cloudCallout">
            <a:avLst>
              <a:gd name="adj1" fmla="val -73900"/>
              <a:gd name="adj2" fmla="val 20286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 err="1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Shamollar</a:t>
            </a:r>
            <a:endParaRPr lang="ru-RU" sz="36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331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8" name="Picture 4" descr="YANGI TOSHKENT.. городе Ташкент 22 .. Ташкент YANGI LOYIHALAR ,,"/>
          <p:cNvPicPr>
            <a:picLocks noChangeAspect="1" noChangeArrowheads="1"/>
          </p:cNvPicPr>
          <p:nvPr/>
        </p:nvPicPr>
        <p:blipFill>
          <a:blip r:embed="rId2"/>
          <a:srcRect l="2666" r="2488"/>
          <a:stretch>
            <a:fillRect/>
          </a:stretch>
        </p:blipFill>
        <p:spPr bwMode="auto">
          <a:xfrm>
            <a:off x="183135" y="3752322"/>
            <a:ext cx="2924175" cy="2529902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2950" name="Picture 6" descr="Сегодня в Ахалском, Лебапском и Марыйском велаятах приступили к ..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326273" y="3697401"/>
            <a:ext cx="2717524" cy="2375870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2958" name="Picture 14" descr="Qoraqalpog'istonlik dehqonlar kuzgi bug'doy ekish ishlarini boshladi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317163" y="3697401"/>
            <a:ext cx="2822702" cy="2437828"/>
          </a:xfrm>
          <a:prstGeom prst="ellipse">
            <a:avLst/>
          </a:prstGeom>
          <a:ln w="63500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25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-24070" y="-14552"/>
            <a:ext cx="12173957" cy="107081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pPr algn="ctr">
              <a:spcBef>
                <a:spcPts val="600"/>
              </a:spcBef>
              <a:spcAft>
                <a:spcPts val="600"/>
              </a:spcAft>
            </a:pPr>
            <a:endParaRPr lang="en-US" sz="5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>
              <a:spcBef>
                <a:spcPts val="600"/>
              </a:spcBef>
              <a:spcAft>
                <a:spcPts val="600"/>
              </a:spcAft>
            </a:pPr>
            <a:r>
              <a:rPr lang="en-US" sz="4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4000" dirty="0" smtClean="0">
                <a:solidFill>
                  <a:srgbClr val="7030A0"/>
                </a:solidFill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haqidagi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ma’lumotlar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kerak</a:t>
            </a:r>
            <a:r>
              <a:rPr lang="en-US" sz="4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104204" y="1127017"/>
            <a:ext cx="117475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  </a:t>
            </a:r>
            <a:r>
              <a:rPr lang="en-US" sz="3200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Iqlim</a:t>
            </a:r>
            <a:r>
              <a:rPr lang="en-US" sz="3200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har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bir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joyning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tabiatiga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relyef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daryo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ko‘llar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o‘simlik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hamda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hayvonot</a:t>
            </a:r>
            <a:r>
              <a:rPr lang="en-US" sz="3200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dunyosiga</a:t>
            </a:r>
            <a:r>
              <a:rPr lang="en-US" sz="3200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ta’sir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ko‘rsatadi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Iqlim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haqida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bilimga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ega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bo‘lmasdan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turib</a:t>
            </a:r>
            <a:r>
              <a:rPr lang="en-US" sz="3200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shahar</a:t>
            </a:r>
            <a:r>
              <a:rPr lang="en-US" sz="3200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qurilishi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yo‘l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o‘tkazish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to‘g‘on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bunyod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etish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uchun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joy </a:t>
            </a:r>
            <a:r>
              <a:rPr lang="en-US" sz="3200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tanlash</a:t>
            </a:r>
            <a:r>
              <a:rPr lang="en-US" sz="3200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mumkin</a:t>
            </a:r>
            <a:r>
              <a:rPr lang="en-US" sz="3200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emas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Qishloq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xo‘jaligi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ham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ko‘p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jihatdan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iqlimga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bog‘liq</a:t>
            </a:r>
            <a:r>
              <a:rPr lang="en-US" sz="3200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8" name="Рисунок 27" descr="Рисунок4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4070" y="3697401"/>
            <a:ext cx="2948232" cy="2500543"/>
          </a:xfrm>
          <a:prstGeom prst="ellipse">
            <a:avLst/>
          </a:prstGeom>
          <a:ln w="57150">
            <a:solidFill>
              <a:schemeClr val="bg1"/>
            </a:solidFill>
            <a:miter lim="800000"/>
            <a:headEnd/>
            <a:tailEnd/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96597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1173"/>
            <a:ext cx="12192000" cy="102714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joyning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iqlimi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nimalarga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48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6958" y="1106204"/>
            <a:ext cx="117475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7030A0"/>
                </a:solidFill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  </a:t>
            </a:r>
            <a:r>
              <a:rPr lang="en-US" sz="3200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Iqlim</a:t>
            </a:r>
            <a:r>
              <a:rPr lang="en-US" sz="3200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avvalo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joyning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geografik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kengligiga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bog‘liq</a:t>
            </a:r>
            <a:r>
              <a:rPr lang="en-US" sz="3200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en-US" sz="3200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Ekvatorga</a:t>
            </a:r>
            <a:r>
              <a:rPr lang="en-US" sz="3200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yaqin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yerlar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Quyoshdan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eng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ko‘p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nur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oladi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Qutblarga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/>
            </a:r>
            <a:b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</a:b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yaqin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o‘lkalarni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esa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Quyosh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eng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kam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isitadi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Buning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oqibatida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Yer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yuzida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issiqlik</a:t>
            </a:r>
            <a:r>
              <a:rPr lang="en-US" sz="320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mintaqalari</a:t>
            </a:r>
            <a:r>
              <a:rPr lang="en-US" sz="320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vujudga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keladi</a:t>
            </a:r>
            <a:r>
              <a:rPr lang="en-US" sz="3200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643" y="3278544"/>
            <a:ext cx="4452571" cy="3280547"/>
          </a:xfrm>
          <a:prstGeom prst="rect">
            <a:avLst/>
          </a:prstGeom>
        </p:spPr>
      </p:pic>
      <p:pic>
        <p:nvPicPr>
          <p:cNvPr id="5" name="Picture 2" descr="Распределение солнечного света и тепла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1237" y="3168307"/>
            <a:ext cx="6673221" cy="3134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76697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1173"/>
            <a:ext cx="12192000" cy="102714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mintaqalari</a:t>
            </a:r>
            <a:endParaRPr lang="en-US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27518" y="1461960"/>
            <a:ext cx="459707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dirty="0" smtClean="0">
                <a:solidFill>
                  <a:srgbClr val="7030A0"/>
                </a:solidFill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   </a:t>
            </a:r>
            <a:r>
              <a:rPr lang="en-US" sz="4400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Bular</a:t>
            </a:r>
            <a:r>
              <a:rPr lang="en-US" sz="4400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bitta</a:t>
            </a:r>
            <a:r>
              <a:rPr lang="en-US" sz="44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issiq</a:t>
            </a:r>
            <a:r>
              <a:rPr lang="en-US" sz="440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tropik</a:t>
            </a:r>
            <a:r>
              <a:rPr lang="en-US" sz="440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, </a:t>
            </a:r>
            <a:r>
              <a:rPr lang="en-US" sz="4400" b="1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ikkita</a:t>
            </a:r>
            <a:r>
              <a:rPr lang="en-US" sz="440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mo‘tadil</a:t>
            </a:r>
            <a:r>
              <a:rPr lang="en-US" sz="440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va</a:t>
            </a:r>
            <a:r>
              <a:rPr lang="en-US" sz="440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ikkita</a:t>
            </a:r>
            <a:r>
              <a:rPr lang="en-US" sz="440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sovuq</a:t>
            </a:r>
            <a:r>
              <a:rPr lang="en-US" sz="440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4400" b="1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mintaqa</a:t>
            </a:r>
            <a:r>
              <a:rPr lang="en-US" sz="4400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lardir</a:t>
            </a:r>
            <a:r>
              <a:rPr lang="en-US" sz="4400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95967"/>
            <a:ext cx="7527518" cy="5546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688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1173"/>
            <a:ext cx="12192000" cy="102714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Okeanlarning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iqlimga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</a:t>
            </a:r>
            <a:endParaRPr lang="en-US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09550" y="1066306"/>
            <a:ext cx="117729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200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Okeanlarning</a:t>
            </a:r>
            <a:r>
              <a:rPr lang="en-US" sz="3200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uzoq-yaqinligi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ham joy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iqlimiga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ta’sir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ko‘rsatadi</a:t>
            </a:r>
            <a:r>
              <a:rPr lang="en-US" sz="3200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 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6926" y="1721420"/>
            <a:ext cx="8238147" cy="5129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380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1173"/>
            <a:ext cx="12192000" cy="102714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mintaqalari</a:t>
            </a:r>
            <a:endParaRPr lang="en-US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63003" y="1113864"/>
            <a:ext cx="5716303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7030A0"/>
                </a:solidFill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    </a:t>
            </a:r>
            <a:r>
              <a:rPr lang="en-US" sz="3200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Yevropadagi</a:t>
            </a:r>
            <a:r>
              <a:rPr lang="en-US" sz="3200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Ispaniya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Gretsiya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davlatlari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O‘zbekiston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bir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xil</a:t>
            </a:r>
            <a:r>
              <a:rPr lang="en-US" sz="3200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geografik</a:t>
            </a:r>
            <a:r>
              <a:rPr lang="en-US" sz="3200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kenglikda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joylashgan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Lekin</a:t>
            </a:r>
            <a:r>
              <a:rPr lang="en-US" sz="3200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Ispaniya</a:t>
            </a:r>
            <a:r>
              <a:rPr lang="en-US" sz="3200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Gretsiyada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qishda</a:t>
            </a:r>
            <a:r>
              <a:rPr lang="en-US" sz="3200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havo</a:t>
            </a:r>
            <a:r>
              <a:rPr lang="en-US" sz="3200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harorati</a:t>
            </a:r>
            <a:r>
              <a:rPr lang="en-US" sz="3200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O‘zbekistondagidan</a:t>
            </a:r>
            <a:r>
              <a:rPr lang="en-US" sz="3200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ancha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yuqori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bo‘ladi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yog‘in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ham </a:t>
            </a:r>
            <a:r>
              <a:rPr lang="en-US" sz="3200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ko‘p</a:t>
            </a:r>
            <a:r>
              <a:rPr lang="en-US" sz="3200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yog‘adi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 </a:t>
            </a:r>
            <a:endParaRPr lang="en-US" sz="3200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5199" y="1085074"/>
            <a:ext cx="5653453" cy="4288976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210893" y="5345683"/>
            <a:ext cx="11565305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>
                <a:solidFill>
                  <a:srgbClr val="7030A0"/>
                </a:solidFill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smtClean="0">
                <a:solidFill>
                  <a:srgbClr val="7030A0"/>
                </a:solidFill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Bunga</a:t>
            </a:r>
            <a:r>
              <a:rPr lang="en-US" sz="3200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sabab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Atlantika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okeanidan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Ispaniya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Gretsiyaga</a:t>
            </a:r>
            <a:r>
              <a:rPr lang="en-US" sz="3200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iliq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sernam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havo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kelib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turishidir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 </a:t>
            </a:r>
            <a:endParaRPr lang="en-US" sz="3200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ISO 3166-2:ES — Википедия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374" b="13795"/>
          <a:stretch/>
        </p:blipFill>
        <p:spPr bwMode="auto">
          <a:xfrm>
            <a:off x="6365876" y="3229562"/>
            <a:ext cx="1177924" cy="896619"/>
          </a:xfrm>
          <a:prstGeom prst="rect">
            <a:avLst/>
          </a:prstGeom>
          <a:noFill/>
          <a:ln w="571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трелка вправо 5"/>
          <p:cNvSpPr/>
          <p:nvPr/>
        </p:nvSpPr>
        <p:spPr>
          <a:xfrm>
            <a:off x="5993545" y="2101580"/>
            <a:ext cx="527539" cy="158262"/>
          </a:xfrm>
          <a:prstGeom prst="right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трелка вправо 8"/>
          <p:cNvSpPr/>
          <p:nvPr/>
        </p:nvSpPr>
        <p:spPr>
          <a:xfrm>
            <a:off x="6500814" y="2557100"/>
            <a:ext cx="527539" cy="158262"/>
          </a:xfrm>
          <a:prstGeom prst="rightArrow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4" name="Picture 4" descr="Белый Дельфин | Греция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93996" y="4126181"/>
            <a:ext cx="1495321" cy="887847"/>
          </a:xfrm>
          <a:prstGeom prst="rect">
            <a:avLst/>
          </a:prstGeom>
          <a:noFill/>
          <a:ln w="5715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19272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3" descr="C:\Users\Носир\Documents\images\1-dars.jpg.22.08.5..jpg"/>
          <p:cNvPicPr>
            <a:picLocks noChangeAspect="1" noChangeArrowheads="1"/>
          </p:cNvPicPr>
          <p:nvPr/>
        </p:nvPicPr>
        <p:blipFill>
          <a:blip r:embed="rId2">
            <a:lum bright="-20000"/>
          </a:blip>
          <a:srcRect/>
          <a:stretch>
            <a:fillRect/>
          </a:stretch>
        </p:blipFill>
        <p:spPr bwMode="auto">
          <a:xfrm>
            <a:off x="0" y="914400"/>
            <a:ext cx="9001201" cy="5943600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O‘zbekiston</a:t>
            </a:r>
            <a:r>
              <a:rPr lang="en-US" sz="4800" b="1" dirty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iqlimi</a:t>
            </a:r>
            <a:endParaRPr lang="ru-RU" sz="48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0" name="Picture 6" descr="Погода в августе будет «нервной» | Новый мир">
            <a:extLst>
              <a:ext uri="{FF2B5EF4-FFF2-40B4-BE49-F238E27FC236}">
                <a16:creationId xmlns:a16="http://schemas.microsoft.com/office/drawing/2014/main" id="{3F1C398C-C99A-4ECF-943A-B9470B84D1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5507" y="699571"/>
            <a:ext cx="2743200" cy="2438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17 aprel kuni O'zbekiston bo'ylab yomg'ir yog'adi - www.Tarona.net | Самые  Новые хиты и Стихи к песням">
            <a:extLst>
              <a:ext uri="{FF2B5EF4-FFF2-40B4-BE49-F238E27FC236}">
                <a16:creationId xmlns:a16="http://schemas.microsoft.com/office/drawing/2014/main" id="{843B384B-CFBF-487C-9DF6-6EC0C8570E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203" y="916447"/>
            <a:ext cx="3190798" cy="18669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Климат Узбекистана — Malak-travel.com">
            <a:extLst>
              <a:ext uri="{FF2B5EF4-FFF2-40B4-BE49-F238E27FC236}">
                <a16:creationId xmlns:a16="http://schemas.microsoft.com/office/drawing/2014/main" id="{1AF33AF5-A7AB-4A1B-AC5D-B4A8784E26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01202" y="2836357"/>
            <a:ext cx="3190797" cy="2040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Животные и растения Узбекистана: описание, фото природы. - webmandry.com">
            <a:extLst>
              <a:ext uri="{FF2B5EF4-FFF2-40B4-BE49-F238E27FC236}">
                <a16:creationId xmlns:a16="http://schemas.microsoft.com/office/drawing/2014/main" id="{2C0C2FF4-3272-4D93-97E8-EB8A9AEE68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8707" y="4929809"/>
            <a:ext cx="3190797" cy="19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" y="5903893"/>
            <a:ext cx="9018706" cy="954107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2800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  </a:t>
            </a:r>
            <a:r>
              <a:rPr lang="en-US" sz="2800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O‘zbekiston</a:t>
            </a:r>
            <a:r>
              <a:rPr lang="en-US" sz="2800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okeandan</a:t>
            </a:r>
            <a:r>
              <a:rPr lang="en-US" sz="28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uzoqda</a:t>
            </a:r>
            <a:r>
              <a:rPr lang="en-US" sz="28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joylashganligi</a:t>
            </a:r>
            <a:r>
              <a:rPr lang="en-US" sz="28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sababli</a:t>
            </a:r>
            <a:r>
              <a:rPr lang="en-US" sz="28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qishi</a:t>
            </a:r>
            <a:r>
              <a:rPr lang="en-US" sz="28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sovuq</a:t>
            </a:r>
            <a:r>
              <a:rPr lang="en-US" sz="28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yozi</a:t>
            </a:r>
            <a:r>
              <a:rPr lang="en-US" sz="28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juda</a:t>
            </a:r>
            <a:r>
              <a:rPr lang="en-US" sz="28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issiq</a:t>
            </a:r>
            <a:r>
              <a:rPr lang="en-US" sz="28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 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323206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Юные педагог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1884" y="2552517"/>
            <a:ext cx="2282852" cy="2358616"/>
          </a:xfrm>
          <a:prstGeom prst="rect">
            <a:avLst/>
          </a:prstGeom>
          <a:noFill/>
        </p:spPr>
      </p:pic>
      <p:sp>
        <p:nvSpPr>
          <p:cNvPr id="10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282616" cy="102869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graphicFrame>
        <p:nvGraphicFramePr>
          <p:cNvPr id="11" name="Схема 10"/>
          <p:cNvGraphicFramePr/>
          <p:nvPr>
            <p:extLst>
              <p:ext uri="{D42A27DB-BD31-4B8C-83A1-F6EECF244321}">
                <p14:modId xmlns:p14="http://schemas.microsoft.com/office/powerpoint/2010/main" val="2356931869"/>
              </p:ext>
            </p:extLst>
          </p:nvPr>
        </p:nvGraphicFramePr>
        <p:xfrm>
          <a:off x="2031999" y="719666"/>
          <a:ext cx="9736668" cy="594239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Прямоугольник 11"/>
          <p:cNvSpPr/>
          <p:nvPr/>
        </p:nvSpPr>
        <p:spPr>
          <a:xfrm>
            <a:off x="2027672" y="-88810"/>
            <a:ext cx="8305800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600" b="1" dirty="0" err="1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O‘rganamiz</a:t>
            </a:r>
            <a:r>
              <a:rPr lang="en-US" sz="6600" b="1" dirty="0" smtClean="0">
                <a:solidFill>
                  <a:schemeClr val="bg1"/>
                </a:solidFill>
                <a:latin typeface="Arial" pitchFamily="34" charset="0"/>
                <a:ea typeface="Tahoma" panose="020B0604030504040204" pitchFamily="34" charset="0"/>
                <a:cs typeface="Arial" pitchFamily="34" charset="0"/>
              </a:rPr>
              <a:t> …</a:t>
            </a:r>
            <a:endParaRPr lang="ru-RU" sz="66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994964">
            <a:off x="870044" y="4211811"/>
            <a:ext cx="929627" cy="510858"/>
          </a:xfrm>
          <a:prstGeom prst="rect">
            <a:avLst/>
          </a:prstGeom>
          <a:noFill/>
          <a:ln>
            <a:noFill/>
          </a:ln>
          <a:effectLst>
            <a:glow rad="63500">
              <a:schemeClr val="accent4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6586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1173"/>
            <a:ext cx="12192000" cy="102714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Dengiz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kontinental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iqlimi</a:t>
            </a:r>
            <a:endParaRPr lang="en-US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640829" y="995967"/>
            <a:ext cx="4088424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  </a:t>
            </a:r>
            <a:r>
              <a:rPr lang="en-US" sz="3200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Qishda</a:t>
            </a:r>
            <a:r>
              <a:rPr lang="en-US" sz="3200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iliq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yozda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salqin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yog‘in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ko‘p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yog‘adigan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dengizga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yaqin</a:t>
            </a:r>
            <a:r>
              <a:rPr lang="en-US" sz="3200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joylar</a:t>
            </a:r>
            <a:r>
              <a:rPr lang="en-US" sz="3200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iqlimi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dengiz</a:t>
            </a:r>
            <a:r>
              <a:rPr lang="en-US" sz="320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iqlimi</a:t>
            </a:r>
            <a:r>
              <a:rPr lang="en-US" sz="320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deyiladi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Qish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sovuq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yoz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issiq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yog‘in</a:t>
            </a:r>
            <a:r>
              <a:rPr lang="en-US" sz="3200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kam</a:t>
            </a:r>
            <a:r>
              <a:rPr lang="en-US" sz="3200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yog‘adigan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iqlim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kontinental</a:t>
            </a:r>
            <a:r>
              <a:rPr lang="en-US" sz="320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iqlim</a:t>
            </a:r>
            <a:r>
              <a:rPr lang="en-US" sz="320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deb </a:t>
            </a:r>
            <a:r>
              <a:rPr lang="en-US" sz="3200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yuritiladi</a:t>
            </a:r>
            <a:r>
              <a:rPr lang="en-US" sz="3200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2181" r="12465"/>
          <a:stretch/>
        </p:blipFill>
        <p:spPr>
          <a:xfrm>
            <a:off x="7729253" y="995966"/>
            <a:ext cx="4462747" cy="4524315"/>
          </a:xfrm>
          <a:prstGeom prst="rect">
            <a:avLst/>
          </a:prstGeom>
        </p:spPr>
      </p:pic>
      <p:pic>
        <p:nvPicPr>
          <p:cNvPr id="2050" name="Picture 2" descr="Экологические проблемы Баренцева моря: Экологические проблем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95966"/>
            <a:ext cx="3640829" cy="4601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70164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914400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48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Iqlimga</a:t>
            </a:r>
            <a:r>
              <a:rPr lang="en-US" sz="48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relyefning</a:t>
            </a:r>
            <a:r>
              <a:rPr lang="en-US" sz="4800" b="1" dirty="0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solidFill>
                  <a:prstClr val="whit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ta’siri</a:t>
            </a:r>
            <a:endParaRPr lang="ru-RU" sz="4800" b="1" dirty="0">
              <a:solidFill>
                <a:prstClr val="whit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14400"/>
            <a:ext cx="12192000" cy="59436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0" y="914400"/>
            <a:ext cx="12192000" cy="107721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just"/>
            <a:r>
              <a:rPr lang="en-US" dirty="0" smtClean="0">
                <a:solidFill>
                  <a:srgbClr val="7030A0"/>
                </a:solidFill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    </a:t>
            </a:r>
            <a:r>
              <a:rPr lang="en-US" sz="3200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Iqlimga</a:t>
            </a:r>
            <a:r>
              <a:rPr lang="en-US" sz="3200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joyning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dengiz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sathidan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balandligi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tog‘ </a:t>
            </a:r>
            <a:r>
              <a:rPr lang="en-US" sz="3200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tizmalarining</a:t>
            </a:r>
            <a:r>
              <a:rPr lang="en-US" sz="3200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qanday</a:t>
            </a:r>
            <a:r>
              <a:rPr lang="en-US" sz="3200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joylashganligi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ham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katta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ta’sir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qiladi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3033128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1173"/>
            <a:ext cx="12192000" cy="102714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mintaqalari</a:t>
            </a:r>
            <a:endParaRPr lang="en-US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5275" y="995967"/>
            <a:ext cx="1160145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ru-RU" sz="3200" dirty="0" smtClean="0">
                <a:solidFill>
                  <a:srgbClr val="7030A0"/>
                </a:solidFill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    </a:t>
            </a:r>
            <a:r>
              <a:rPr lang="en-US" altLang="ru-RU" sz="3200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Ayniqsa</a:t>
            </a:r>
            <a:r>
              <a:rPr lang="en-US" altLang="ru-RU" sz="3200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mo‘tadil</a:t>
            </a:r>
            <a:r>
              <a:rPr lang="en-US" altLang="ru-RU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iqlim</a:t>
            </a:r>
            <a:r>
              <a:rPr lang="en-US" altLang="ru-RU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mintaqalarda</a:t>
            </a:r>
            <a:r>
              <a:rPr lang="en-US" altLang="ru-RU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bunday</a:t>
            </a:r>
            <a:r>
              <a:rPr lang="en-US" altLang="ru-RU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o‘zgaruvchanlik</a:t>
            </a:r>
            <a:r>
              <a:rPr lang="en-US" altLang="ru-RU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ko‘p</a:t>
            </a:r>
            <a:r>
              <a:rPr lang="en-US" altLang="ru-RU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bo‘lganligi</a:t>
            </a:r>
            <a:r>
              <a:rPr lang="en-US" altLang="ru-RU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uchun</a:t>
            </a:r>
            <a:r>
              <a:rPr lang="en-US" altLang="ru-RU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ularni</a:t>
            </a:r>
            <a:r>
              <a:rPr lang="en-US" altLang="ru-RU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iqlimini</a:t>
            </a:r>
            <a:r>
              <a:rPr lang="en-US" altLang="ru-RU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aniqlashda</a:t>
            </a:r>
            <a:r>
              <a:rPr lang="en-US" altLang="ru-RU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bir</a:t>
            </a:r>
            <a:r>
              <a:rPr lang="en-US" altLang="ru-RU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necha</a:t>
            </a:r>
            <a:r>
              <a:rPr lang="en-US" altLang="ru-RU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yil</a:t>
            </a:r>
            <a:r>
              <a:rPr lang="en-US" altLang="ru-RU" sz="320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– 25-30 </a:t>
            </a:r>
            <a:r>
              <a:rPr lang="en-US" altLang="ru-RU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yil</a:t>
            </a:r>
            <a:r>
              <a:rPr lang="en-US" altLang="ru-RU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kerak</a:t>
            </a:r>
            <a:r>
              <a:rPr lang="en-US" altLang="ru-RU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bo‘ladi</a:t>
            </a:r>
            <a:r>
              <a:rPr lang="en-US" altLang="ru-RU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 </a:t>
            </a:r>
            <a:r>
              <a:rPr lang="en-US" altLang="ru-RU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Bunday</a:t>
            </a:r>
            <a:r>
              <a:rPr lang="en-US" altLang="ru-RU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joylarning</a:t>
            </a:r>
            <a:r>
              <a:rPr lang="en-US" altLang="ru-RU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iqlimi</a:t>
            </a:r>
            <a:r>
              <a:rPr lang="en-US" altLang="ru-RU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ko‘p</a:t>
            </a:r>
            <a:r>
              <a:rPr lang="en-US" altLang="ru-RU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yillik</a:t>
            </a:r>
            <a:r>
              <a:rPr lang="en-US" altLang="ru-RU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ob</a:t>
            </a:r>
            <a:r>
              <a:rPr lang="en-US" altLang="ru-RU" sz="3200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- </a:t>
            </a:r>
            <a:r>
              <a:rPr lang="en-US" altLang="ru-RU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havoning</a:t>
            </a:r>
            <a:r>
              <a:rPr lang="en-US" altLang="ru-RU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holatidan</a:t>
            </a:r>
            <a:r>
              <a:rPr lang="en-US" altLang="ru-RU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aniqlanadi</a:t>
            </a:r>
            <a:r>
              <a:rPr lang="en-US" altLang="ru-RU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</a:t>
            </a:r>
            <a:endParaRPr lang="ru-RU" altLang="ru-RU" sz="3200" dirty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8649" y="3058070"/>
            <a:ext cx="5249977" cy="3507641"/>
          </a:xfrm>
          <a:prstGeom prst="rect">
            <a:avLst/>
          </a:prstGeom>
        </p:spPr>
      </p:pic>
      <p:pic>
        <p:nvPicPr>
          <p:cNvPr id="7" name="Picture 4" descr="Uzbekistan &amp; Kyrgyzstan Tours Via Ferghana Valley - Snow Leopard ToursSnow  Leopard Tour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0807" y="3058069"/>
            <a:ext cx="6093555" cy="35076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92199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1173"/>
            <a:ext cx="12192000" cy="102714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Xulosa</a:t>
            </a:r>
            <a:endParaRPr lang="en-US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Picture 2" descr="Как сделать рисунок &quot;Времена года&quot;, рассказ про сезоны вместе с детьми?">
            <a:extLst>
              <a:ext uri="{FF2B5EF4-FFF2-40B4-BE49-F238E27FC236}">
                <a16:creationId xmlns:a16="http://schemas.microsoft.com/office/drawing/2014/main" id="{8E30B8D6-9CDF-4D1F-B32F-AA6E4772FE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95967"/>
            <a:ext cx="12192000" cy="59499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309042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0" y="1"/>
            <a:ext cx="12192000" cy="1045028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0070C0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5" name="object 5"/>
          <p:cNvSpPr/>
          <p:nvPr/>
        </p:nvSpPr>
        <p:spPr>
          <a:xfrm>
            <a:off x="309218" y="1469716"/>
            <a:ext cx="1728830" cy="401763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grpSp>
        <p:nvGrpSpPr>
          <p:cNvPr id="2" name="object 13"/>
          <p:cNvGrpSpPr/>
          <p:nvPr/>
        </p:nvGrpSpPr>
        <p:grpSpPr>
          <a:xfrm>
            <a:off x="218077" y="2047517"/>
            <a:ext cx="1916482" cy="2485982"/>
            <a:chOff x="377244" y="1199601"/>
            <a:chExt cx="906780" cy="1353820"/>
          </a:xfrm>
        </p:grpSpPr>
        <p:sp>
          <p:nvSpPr>
            <p:cNvPr id="14" name="object 14"/>
            <p:cNvSpPr/>
            <p:nvPr/>
          </p:nvSpPr>
          <p:spPr>
            <a:xfrm>
              <a:off x="377240" y="1303972"/>
              <a:ext cx="906780" cy="1249680"/>
            </a:xfrm>
            <a:custGeom>
              <a:avLst/>
              <a:gdLst/>
              <a:ahLst/>
              <a:cxnLst/>
              <a:rect l="l" t="t" r="r" b="b"/>
              <a:pathLst>
                <a:path w="906780" h="1249680">
                  <a:moveTo>
                    <a:pt x="176110" y="102743"/>
                  </a:moveTo>
                  <a:lnTo>
                    <a:pt x="127190" y="102743"/>
                  </a:lnTo>
                  <a:lnTo>
                    <a:pt x="127190" y="937691"/>
                  </a:lnTo>
                  <a:lnTo>
                    <a:pt x="176110" y="937691"/>
                  </a:lnTo>
                  <a:lnTo>
                    <a:pt x="176110" y="102743"/>
                  </a:lnTo>
                  <a:close/>
                </a:path>
                <a:path w="906780" h="1249680">
                  <a:moveTo>
                    <a:pt x="699592" y="417474"/>
                  </a:moveTo>
                  <a:lnTo>
                    <a:pt x="334302" y="417474"/>
                  </a:lnTo>
                  <a:lnTo>
                    <a:pt x="334302" y="466407"/>
                  </a:lnTo>
                  <a:lnTo>
                    <a:pt x="699592" y="466407"/>
                  </a:lnTo>
                  <a:lnTo>
                    <a:pt x="699592" y="417474"/>
                  </a:lnTo>
                  <a:close/>
                </a:path>
                <a:path w="906780" h="1249680">
                  <a:moveTo>
                    <a:pt x="882230" y="1095870"/>
                  </a:moveTo>
                  <a:lnTo>
                    <a:pt x="102730" y="1095870"/>
                  </a:lnTo>
                  <a:lnTo>
                    <a:pt x="102730" y="1144803"/>
                  </a:lnTo>
                  <a:lnTo>
                    <a:pt x="882230" y="1144803"/>
                  </a:lnTo>
                  <a:lnTo>
                    <a:pt x="882230" y="1095870"/>
                  </a:lnTo>
                  <a:close/>
                </a:path>
                <a:path w="906780" h="1249680">
                  <a:moveTo>
                    <a:pt x="906691" y="0"/>
                  </a:moveTo>
                  <a:lnTo>
                    <a:pt x="752589" y="0"/>
                  </a:lnTo>
                  <a:lnTo>
                    <a:pt x="752589" y="48933"/>
                  </a:lnTo>
                  <a:lnTo>
                    <a:pt x="857770" y="48933"/>
                  </a:lnTo>
                  <a:lnTo>
                    <a:pt x="857770" y="963790"/>
                  </a:lnTo>
                  <a:lnTo>
                    <a:pt x="855586" y="974559"/>
                  </a:lnTo>
                  <a:lnTo>
                    <a:pt x="849642" y="983373"/>
                  </a:lnTo>
                  <a:lnTo>
                    <a:pt x="840828" y="989317"/>
                  </a:lnTo>
                  <a:lnTo>
                    <a:pt x="830046" y="991501"/>
                  </a:lnTo>
                  <a:lnTo>
                    <a:pt x="76631" y="991501"/>
                  </a:lnTo>
                  <a:lnTo>
                    <a:pt x="69392" y="991844"/>
                  </a:lnTo>
                  <a:lnTo>
                    <a:pt x="62344" y="992860"/>
                  </a:lnTo>
                  <a:lnTo>
                    <a:pt x="55499" y="994498"/>
                  </a:lnTo>
                  <a:lnTo>
                    <a:pt x="48907" y="996721"/>
                  </a:lnTo>
                  <a:lnTo>
                    <a:pt x="48907" y="76657"/>
                  </a:lnTo>
                  <a:lnTo>
                    <a:pt x="51092" y="65874"/>
                  </a:lnTo>
                  <a:lnTo>
                    <a:pt x="57035" y="57061"/>
                  </a:lnTo>
                  <a:lnTo>
                    <a:pt x="65849" y="51117"/>
                  </a:lnTo>
                  <a:lnTo>
                    <a:pt x="76631" y="48933"/>
                  </a:lnTo>
                  <a:lnTo>
                    <a:pt x="517753" y="48933"/>
                  </a:lnTo>
                  <a:lnTo>
                    <a:pt x="517753" y="0"/>
                  </a:lnTo>
                  <a:lnTo>
                    <a:pt x="76631" y="0"/>
                  </a:lnTo>
                  <a:lnTo>
                    <a:pt x="46837" y="6032"/>
                  </a:lnTo>
                  <a:lnTo>
                    <a:pt x="22466" y="22479"/>
                  </a:lnTo>
                  <a:lnTo>
                    <a:pt x="6032" y="46850"/>
                  </a:lnTo>
                  <a:lnTo>
                    <a:pt x="0" y="76657"/>
                  </a:lnTo>
                  <a:lnTo>
                    <a:pt x="0" y="1172527"/>
                  </a:lnTo>
                  <a:lnTo>
                    <a:pt x="6032" y="1202334"/>
                  </a:lnTo>
                  <a:lnTo>
                    <a:pt x="22466" y="1226693"/>
                  </a:lnTo>
                  <a:lnTo>
                    <a:pt x="46837" y="1243139"/>
                  </a:lnTo>
                  <a:lnTo>
                    <a:pt x="76631" y="1249172"/>
                  </a:lnTo>
                  <a:lnTo>
                    <a:pt x="882230" y="1249172"/>
                  </a:lnTo>
                  <a:lnTo>
                    <a:pt x="882230" y="1200238"/>
                  </a:lnTo>
                  <a:lnTo>
                    <a:pt x="76631" y="1200238"/>
                  </a:lnTo>
                  <a:lnTo>
                    <a:pt x="65849" y="1198067"/>
                  </a:lnTo>
                  <a:lnTo>
                    <a:pt x="57035" y="1192110"/>
                  </a:lnTo>
                  <a:lnTo>
                    <a:pt x="51092" y="1183309"/>
                  </a:lnTo>
                  <a:lnTo>
                    <a:pt x="48907" y="1172527"/>
                  </a:lnTo>
                  <a:lnTo>
                    <a:pt x="48907" y="1068158"/>
                  </a:lnTo>
                  <a:lnTo>
                    <a:pt x="51092" y="1057376"/>
                  </a:lnTo>
                  <a:lnTo>
                    <a:pt x="57035" y="1048562"/>
                  </a:lnTo>
                  <a:lnTo>
                    <a:pt x="65849" y="1042619"/>
                  </a:lnTo>
                  <a:lnTo>
                    <a:pt x="76631" y="1040434"/>
                  </a:lnTo>
                  <a:lnTo>
                    <a:pt x="830046" y="1040434"/>
                  </a:lnTo>
                  <a:lnTo>
                    <a:pt x="859853" y="1034402"/>
                  </a:lnTo>
                  <a:lnTo>
                    <a:pt x="884224" y="1017968"/>
                  </a:lnTo>
                  <a:lnTo>
                    <a:pt x="900658" y="993597"/>
                  </a:lnTo>
                  <a:lnTo>
                    <a:pt x="906691" y="963790"/>
                  </a:lnTo>
                  <a:lnTo>
                    <a:pt x="906691" y="0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5" name="object 15"/>
            <p:cNvSpPr/>
            <p:nvPr/>
          </p:nvSpPr>
          <p:spPr>
            <a:xfrm>
              <a:off x="660984" y="1199603"/>
              <a:ext cx="492759" cy="1014730"/>
            </a:xfrm>
            <a:custGeom>
              <a:avLst/>
              <a:gdLst/>
              <a:ahLst/>
              <a:cxnLst/>
              <a:rect l="l" t="t" r="r" b="b"/>
              <a:pathLst>
                <a:path w="492759" h="1014730">
                  <a:moveTo>
                    <a:pt x="154927" y="965415"/>
                  </a:moveTo>
                  <a:lnTo>
                    <a:pt x="102743" y="965415"/>
                  </a:lnTo>
                  <a:lnTo>
                    <a:pt x="102743" y="1014349"/>
                  </a:lnTo>
                  <a:lnTo>
                    <a:pt x="154927" y="1014349"/>
                  </a:lnTo>
                  <a:lnTo>
                    <a:pt x="154927" y="965415"/>
                  </a:lnTo>
                  <a:close/>
                </a:path>
                <a:path w="492759" h="1014730">
                  <a:moveTo>
                    <a:pt x="259295" y="965415"/>
                  </a:moveTo>
                  <a:lnTo>
                    <a:pt x="207111" y="965415"/>
                  </a:lnTo>
                  <a:lnTo>
                    <a:pt x="207111" y="1014349"/>
                  </a:lnTo>
                  <a:lnTo>
                    <a:pt x="259295" y="1014349"/>
                  </a:lnTo>
                  <a:lnTo>
                    <a:pt x="259295" y="965415"/>
                  </a:lnTo>
                  <a:close/>
                </a:path>
                <a:path w="492759" h="1014730">
                  <a:moveTo>
                    <a:pt x="363664" y="965415"/>
                  </a:moveTo>
                  <a:lnTo>
                    <a:pt x="311480" y="965415"/>
                  </a:lnTo>
                  <a:lnTo>
                    <a:pt x="311480" y="1014349"/>
                  </a:lnTo>
                  <a:lnTo>
                    <a:pt x="363664" y="1014349"/>
                  </a:lnTo>
                  <a:lnTo>
                    <a:pt x="363664" y="965415"/>
                  </a:lnTo>
                  <a:close/>
                </a:path>
                <a:path w="492759" h="1014730">
                  <a:moveTo>
                    <a:pt x="466394" y="313105"/>
                  </a:moveTo>
                  <a:lnTo>
                    <a:pt x="0" y="313105"/>
                  </a:lnTo>
                  <a:lnTo>
                    <a:pt x="0" y="466407"/>
                  </a:lnTo>
                  <a:lnTo>
                    <a:pt x="466394" y="466407"/>
                  </a:lnTo>
                  <a:lnTo>
                    <a:pt x="466394" y="313105"/>
                  </a:lnTo>
                  <a:close/>
                </a:path>
                <a:path w="492759" h="1014730">
                  <a:moveTo>
                    <a:pt x="492493" y="50558"/>
                  </a:moveTo>
                  <a:lnTo>
                    <a:pt x="488518" y="30899"/>
                  </a:lnTo>
                  <a:lnTo>
                    <a:pt x="477672" y="14820"/>
                  </a:lnTo>
                  <a:lnTo>
                    <a:pt x="461594" y="3987"/>
                  </a:lnTo>
                  <a:lnTo>
                    <a:pt x="441934" y="0"/>
                  </a:lnTo>
                  <a:lnTo>
                    <a:pt x="337566" y="0"/>
                  </a:lnTo>
                  <a:lnTo>
                    <a:pt x="317906" y="3987"/>
                  </a:lnTo>
                  <a:lnTo>
                    <a:pt x="301840" y="14820"/>
                  </a:lnTo>
                  <a:lnTo>
                    <a:pt x="290995" y="30899"/>
                  </a:lnTo>
                  <a:lnTo>
                    <a:pt x="287007" y="50558"/>
                  </a:lnTo>
                  <a:lnTo>
                    <a:pt x="287007" y="257670"/>
                  </a:lnTo>
                  <a:lnTo>
                    <a:pt x="492493" y="257670"/>
                  </a:lnTo>
                  <a:lnTo>
                    <a:pt x="492493" y="50558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grpSp>
        <p:nvGrpSpPr>
          <p:cNvPr id="3" name="object 16"/>
          <p:cNvGrpSpPr/>
          <p:nvPr/>
        </p:nvGrpSpPr>
        <p:grpSpPr>
          <a:xfrm>
            <a:off x="70448" y="4725574"/>
            <a:ext cx="2206370" cy="489857"/>
            <a:chOff x="320975" y="2634669"/>
            <a:chExt cx="1043940" cy="231775"/>
          </a:xfrm>
        </p:grpSpPr>
        <p:sp>
          <p:nvSpPr>
            <p:cNvPr id="17" name="object 17"/>
            <p:cNvSpPr/>
            <p:nvPr/>
          </p:nvSpPr>
          <p:spPr>
            <a:xfrm>
              <a:off x="320975" y="2634669"/>
              <a:ext cx="1043940" cy="231775"/>
            </a:xfrm>
            <a:custGeom>
              <a:avLst/>
              <a:gdLst/>
              <a:ahLst/>
              <a:cxnLst/>
              <a:rect l="l" t="t" r="r" b="b"/>
              <a:pathLst>
                <a:path w="1043940" h="231775">
                  <a:moveTo>
                    <a:pt x="989877" y="0"/>
                  </a:moveTo>
                  <a:lnTo>
                    <a:pt x="652305" y="0"/>
                  </a:lnTo>
                  <a:lnTo>
                    <a:pt x="652305" y="48930"/>
                  </a:lnTo>
                  <a:lnTo>
                    <a:pt x="940956" y="48930"/>
                  </a:lnTo>
                  <a:lnTo>
                    <a:pt x="940956" y="78277"/>
                  </a:lnTo>
                  <a:lnTo>
                    <a:pt x="94233" y="78277"/>
                  </a:lnTo>
                  <a:lnTo>
                    <a:pt x="42052" y="130463"/>
                  </a:lnTo>
                  <a:lnTo>
                    <a:pt x="0" y="130463"/>
                  </a:lnTo>
                  <a:lnTo>
                    <a:pt x="0" y="179391"/>
                  </a:lnTo>
                  <a:lnTo>
                    <a:pt x="42052" y="179391"/>
                  </a:lnTo>
                  <a:lnTo>
                    <a:pt x="94233" y="231576"/>
                  </a:lnTo>
                  <a:lnTo>
                    <a:pt x="678394" y="231576"/>
                  </a:lnTo>
                  <a:lnTo>
                    <a:pt x="678394" y="182648"/>
                  </a:lnTo>
                  <a:lnTo>
                    <a:pt x="114505" y="182648"/>
                  </a:lnTo>
                  <a:lnTo>
                    <a:pt x="86770" y="154926"/>
                  </a:lnTo>
                  <a:lnTo>
                    <a:pt x="114505" y="127209"/>
                  </a:lnTo>
                  <a:lnTo>
                    <a:pt x="989877" y="127209"/>
                  </a:lnTo>
                  <a:lnTo>
                    <a:pt x="989877" y="0"/>
                  </a:lnTo>
                  <a:close/>
                </a:path>
                <a:path w="1043940" h="231775">
                  <a:moveTo>
                    <a:pt x="781138" y="127209"/>
                  </a:moveTo>
                  <a:lnTo>
                    <a:pt x="732210" y="127209"/>
                  </a:lnTo>
                  <a:lnTo>
                    <a:pt x="732210" y="231576"/>
                  </a:lnTo>
                  <a:lnTo>
                    <a:pt x="989877" y="231576"/>
                  </a:lnTo>
                  <a:lnTo>
                    <a:pt x="989877" y="182648"/>
                  </a:lnTo>
                  <a:lnTo>
                    <a:pt x="781138" y="182648"/>
                  </a:lnTo>
                  <a:lnTo>
                    <a:pt x="781138" y="127209"/>
                  </a:lnTo>
                  <a:close/>
                </a:path>
                <a:path w="1043940" h="231775">
                  <a:moveTo>
                    <a:pt x="259293" y="127209"/>
                  </a:moveTo>
                  <a:lnTo>
                    <a:pt x="210366" y="127209"/>
                  </a:lnTo>
                  <a:lnTo>
                    <a:pt x="210366" y="182648"/>
                  </a:lnTo>
                  <a:lnTo>
                    <a:pt x="259293" y="182648"/>
                  </a:lnTo>
                  <a:lnTo>
                    <a:pt x="259293" y="127209"/>
                  </a:lnTo>
                  <a:close/>
                </a:path>
                <a:path w="1043940" h="231775">
                  <a:moveTo>
                    <a:pt x="989877" y="127209"/>
                  </a:moveTo>
                  <a:lnTo>
                    <a:pt x="940956" y="127209"/>
                  </a:lnTo>
                  <a:lnTo>
                    <a:pt x="940956" y="182648"/>
                  </a:lnTo>
                  <a:lnTo>
                    <a:pt x="989877" y="182648"/>
                  </a:lnTo>
                  <a:lnTo>
                    <a:pt x="989877" y="179391"/>
                  </a:lnTo>
                  <a:lnTo>
                    <a:pt x="1043687" y="179391"/>
                  </a:lnTo>
                  <a:lnTo>
                    <a:pt x="1043687" y="130463"/>
                  </a:lnTo>
                  <a:lnTo>
                    <a:pt x="989877" y="130463"/>
                  </a:lnTo>
                  <a:lnTo>
                    <a:pt x="989877" y="127209"/>
                  </a:lnTo>
                  <a:close/>
                </a:path>
              </a:pathLst>
            </a:custGeom>
            <a:solidFill>
              <a:srgbClr val="58595B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  <p:sp>
          <p:nvSpPr>
            <p:cNvPr id="18" name="object 18"/>
            <p:cNvSpPr/>
            <p:nvPr/>
          </p:nvSpPr>
          <p:spPr>
            <a:xfrm>
              <a:off x="1053186" y="2712947"/>
              <a:ext cx="257810" cy="153670"/>
            </a:xfrm>
            <a:custGeom>
              <a:avLst/>
              <a:gdLst/>
              <a:ahLst/>
              <a:cxnLst/>
              <a:rect l="l" t="t" r="r" b="b"/>
              <a:pathLst>
                <a:path w="257809" h="153669">
                  <a:moveTo>
                    <a:pt x="257666" y="0"/>
                  </a:moveTo>
                  <a:lnTo>
                    <a:pt x="0" y="0"/>
                  </a:lnTo>
                  <a:lnTo>
                    <a:pt x="0" y="153299"/>
                  </a:lnTo>
                  <a:lnTo>
                    <a:pt x="257666" y="153299"/>
                  </a:lnTo>
                  <a:lnTo>
                    <a:pt x="257666" y="0"/>
                  </a:lnTo>
                  <a:close/>
                </a:path>
              </a:pathLst>
            </a:custGeom>
            <a:solidFill>
              <a:srgbClr val="0095DA"/>
            </a:solidFill>
          </p:spPr>
          <p:txBody>
            <a:bodyPr wrap="square" lIns="0" tIns="0" rIns="0" bIns="0" rtlCol="0"/>
            <a:lstStyle/>
            <a:p>
              <a:endParaRPr sz="3804"/>
            </a:p>
          </p:txBody>
        </p:sp>
      </p:grpSp>
      <p:sp>
        <p:nvSpPr>
          <p:cNvPr id="19" name="object 2"/>
          <p:cNvSpPr txBox="1">
            <a:spLocks noGrp="1"/>
          </p:cNvSpPr>
          <p:nvPr>
            <p:ph type="title"/>
          </p:nvPr>
        </p:nvSpPr>
        <p:spPr>
          <a:xfrm>
            <a:off x="338640" y="105337"/>
            <a:ext cx="11496676" cy="755335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30"/>
              </a:spcBef>
            </a:pPr>
            <a:r>
              <a:rPr lang="en-US" sz="4800" b="1" spc="5" dirty="0" err="1" smtClean="0">
                <a:solidFill>
                  <a:schemeClr val="bg1"/>
                </a:solidFill>
                <a:latin typeface="Arial"/>
                <a:cs typeface="Arial"/>
              </a:rPr>
              <a:t>Mustaqil</a:t>
            </a:r>
            <a:r>
              <a:rPr lang="en-US" sz="4800" b="1" spc="5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800" b="1" spc="5" dirty="0" err="1" smtClean="0">
                <a:solidFill>
                  <a:schemeClr val="bg1"/>
                </a:solidFill>
                <a:latin typeface="Arial"/>
                <a:cs typeface="Arial"/>
              </a:rPr>
              <a:t>bajarish</a:t>
            </a:r>
            <a:r>
              <a:rPr lang="en-US" sz="4800" b="1" spc="5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800" b="1" spc="5" dirty="0" err="1" smtClean="0">
                <a:solidFill>
                  <a:schemeClr val="bg1"/>
                </a:solidFill>
                <a:latin typeface="Arial"/>
                <a:cs typeface="Arial"/>
              </a:rPr>
              <a:t>uchun</a:t>
            </a:r>
            <a:r>
              <a:rPr lang="en-US" sz="4800" b="1" spc="5" dirty="0" smtClean="0">
                <a:solidFill>
                  <a:schemeClr val="bg1"/>
                </a:solidFill>
                <a:latin typeface="Arial"/>
                <a:cs typeface="Arial"/>
              </a:rPr>
              <a:t> </a:t>
            </a:r>
            <a:r>
              <a:rPr lang="en-US" sz="4800" b="1" spc="5" dirty="0" err="1" smtClean="0">
                <a:solidFill>
                  <a:schemeClr val="bg1"/>
                </a:solidFill>
                <a:latin typeface="Arial"/>
                <a:cs typeface="Arial"/>
              </a:rPr>
              <a:t>topshiriqlar</a:t>
            </a:r>
            <a:r>
              <a:rPr lang="en-US" sz="4800" b="1" spc="5" dirty="0" smtClean="0">
                <a:solidFill>
                  <a:schemeClr val="bg1"/>
                </a:solidFill>
                <a:latin typeface="Arial"/>
                <a:cs typeface="Arial"/>
              </a:rPr>
              <a:t>:</a:t>
            </a:r>
            <a:endParaRPr sz="4800" b="1" spc="5" dirty="0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21" name="Заголовок 1"/>
          <p:cNvSpPr txBox="1">
            <a:spLocks/>
          </p:cNvSpPr>
          <p:nvPr/>
        </p:nvSpPr>
        <p:spPr>
          <a:xfrm>
            <a:off x="2310490" y="1124702"/>
            <a:ext cx="9686778" cy="400121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38100" algn="just" defTabSz="685800">
              <a:lnSpc>
                <a:spcPct val="100000"/>
              </a:lnSpc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Darslikning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90-93-sahifalaridagi 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“Ob-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iqlim</a:t>
            </a:r>
            <a:r>
              <a:rPr lang="en-US" b="1" dirty="0" smtClean="0">
                <a:latin typeface="Arial" panose="020B0604020202020204" pitchFamily="34" charset="0"/>
                <a:cs typeface="Arial" panose="020B0604020202020204" pitchFamily="34" charset="0"/>
              </a:rPr>
              <a:t>”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mavzusini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o‘qish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8100" algn="just" defTabSz="685800">
              <a:lnSpc>
                <a:spcPct val="100000"/>
              </a:lnSpc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2.</a:t>
            </a: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93-sahifadagi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8100" algn="just" defTabSz="685800">
              <a:lnSpc>
                <a:spcPct val="100000"/>
              </a:lnSpc>
            </a:pP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3. 61-rasmni </a:t>
            </a:r>
            <a:r>
              <a:rPr lang="en-US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chizish</a:t>
            </a:r>
            <a:r>
              <a:rPr lang="en-US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38100" algn="just" defTabSz="685800">
              <a:lnSpc>
                <a:spcPct val="100000"/>
              </a:lnSpc>
            </a:pPr>
            <a:endParaRPr lang="en-US" sz="5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object 5"/>
          <p:cNvSpPr/>
          <p:nvPr/>
        </p:nvSpPr>
        <p:spPr>
          <a:xfrm>
            <a:off x="3384797" y="5320673"/>
            <a:ext cx="5598768" cy="706796"/>
          </a:xfrm>
          <a:custGeom>
            <a:avLst/>
            <a:gdLst/>
            <a:ahLst/>
            <a:cxnLst/>
            <a:rect l="l" t="t" r="r" b="b"/>
            <a:pathLst>
              <a:path w="1094105" h="400050">
                <a:moveTo>
                  <a:pt x="1094026" y="0"/>
                </a:moveTo>
                <a:lnTo>
                  <a:pt x="279684" y="0"/>
                </a:lnTo>
                <a:lnTo>
                  <a:pt x="234473" y="3677"/>
                </a:lnTo>
                <a:lnTo>
                  <a:pt x="191527" y="14319"/>
                </a:lnTo>
                <a:lnTo>
                  <a:pt x="151434" y="31338"/>
                </a:lnTo>
                <a:lnTo>
                  <a:pt x="114782" y="54147"/>
                </a:lnTo>
                <a:lnTo>
                  <a:pt x="82156" y="82157"/>
                </a:lnTo>
                <a:lnTo>
                  <a:pt x="54146" y="114783"/>
                </a:lnTo>
                <a:lnTo>
                  <a:pt x="31338" y="151435"/>
                </a:lnTo>
                <a:lnTo>
                  <a:pt x="14319" y="191528"/>
                </a:lnTo>
                <a:lnTo>
                  <a:pt x="3677" y="234473"/>
                </a:lnTo>
                <a:lnTo>
                  <a:pt x="0" y="279684"/>
                </a:lnTo>
                <a:lnTo>
                  <a:pt x="0" y="399604"/>
                </a:lnTo>
                <a:lnTo>
                  <a:pt x="814341" y="399604"/>
                </a:lnTo>
                <a:lnTo>
                  <a:pt x="859553" y="395926"/>
                </a:lnTo>
                <a:lnTo>
                  <a:pt x="902499" y="385284"/>
                </a:lnTo>
                <a:lnTo>
                  <a:pt x="942592" y="368265"/>
                </a:lnTo>
                <a:lnTo>
                  <a:pt x="979244" y="345456"/>
                </a:lnTo>
                <a:lnTo>
                  <a:pt x="1011869" y="317446"/>
                </a:lnTo>
                <a:lnTo>
                  <a:pt x="1039880" y="284821"/>
                </a:lnTo>
                <a:lnTo>
                  <a:pt x="1062688" y="248168"/>
                </a:lnTo>
                <a:lnTo>
                  <a:pt x="1079706" y="208075"/>
                </a:lnTo>
                <a:lnTo>
                  <a:pt x="1090348" y="165130"/>
                </a:lnTo>
                <a:lnTo>
                  <a:pt x="1094026" y="119919"/>
                </a:lnTo>
                <a:lnTo>
                  <a:pt x="1094026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 sz="3804"/>
          </a:p>
        </p:txBody>
      </p:sp>
      <p:pic>
        <p:nvPicPr>
          <p:cNvPr id="20" name="Picture 4" descr="https://avatars.mds.yandex.net/get-pdb/1924971/fc83c6fb-5aaf-4b2e-b351-34a7da5ca867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73079" y="4226322"/>
            <a:ext cx="2495550" cy="218870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750258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1173"/>
            <a:ext cx="12192000" cy="102714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Ob-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endParaRPr lang="en-US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Гроза — опасно для жизни! Уберегите себя от молнии. — Полезные советы"/>
          <p:cNvPicPr>
            <a:picLocks noChangeAspect="1" noChangeArrowheads="1" noCrop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47925" y="995967"/>
            <a:ext cx="4244076" cy="29989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6409267" y="6451600"/>
            <a:ext cx="5503333" cy="31327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Картинки по запросу &quot;облака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95967"/>
            <a:ext cx="3772644" cy="3025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47925" y="4008314"/>
            <a:ext cx="4355355" cy="2849685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744968" y="1238650"/>
            <a:ext cx="4175280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en-US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Biz radio </a:t>
            </a:r>
            <a:r>
              <a:rPr lang="en-US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televizordan</a:t>
            </a:r>
            <a:r>
              <a:rPr lang="en-US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ob-havo</a:t>
            </a:r>
            <a:r>
              <a:rPr lang="en-US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ma’lumotlarini</a:t>
            </a:r>
            <a:r>
              <a:rPr lang="en-US" alt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deyarli</a:t>
            </a:r>
            <a:r>
              <a:rPr lang="en-US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kuni</a:t>
            </a:r>
            <a:r>
              <a:rPr lang="en-US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eshitamiz</a:t>
            </a:r>
            <a:r>
              <a:rPr lang="en-US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ob-havoni</a:t>
            </a:r>
            <a:r>
              <a:rPr lang="en-US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ko‘p</a:t>
            </a:r>
            <a:r>
              <a:rPr lang="en-US" alt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kuzatamiz</a:t>
            </a:r>
            <a:r>
              <a:rPr lang="en-US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Ertangi</a:t>
            </a:r>
            <a:r>
              <a:rPr lang="en-US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kun </a:t>
            </a:r>
            <a:r>
              <a:rPr lang="en-US" alt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ob-havosini</a:t>
            </a:r>
            <a:r>
              <a:rPr lang="en-US" alt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alt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ekanligini</a:t>
            </a:r>
            <a:r>
              <a:rPr lang="en-US" alt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oldindan</a:t>
            </a:r>
            <a:r>
              <a:rPr lang="en-US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bilib</a:t>
            </a:r>
            <a:r>
              <a:rPr lang="en-US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olishga</a:t>
            </a:r>
            <a:r>
              <a:rPr lang="en-US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harakat</a:t>
            </a:r>
            <a:r>
              <a:rPr lang="en-US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qilamiz</a:t>
            </a:r>
            <a:r>
              <a:rPr lang="en-US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,  </a:t>
            </a:r>
            <a:r>
              <a:rPr lang="en-US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chunki</a:t>
            </a:r>
            <a:r>
              <a:rPr lang="en-US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ob-havo</a:t>
            </a:r>
            <a:r>
              <a:rPr lang="en-US" alt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bizning</a:t>
            </a:r>
            <a:r>
              <a:rPr lang="en-US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turmush</a:t>
            </a:r>
            <a:r>
              <a:rPr lang="en-US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tarzimizga</a:t>
            </a:r>
            <a:r>
              <a:rPr lang="en-US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ta’sir</a:t>
            </a:r>
            <a:r>
              <a:rPr lang="en-US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2800" dirty="0" err="1">
                <a:latin typeface="Arial" panose="020B0604020202020204" pitchFamily="34" charset="0"/>
                <a:cs typeface="Arial" panose="020B0604020202020204" pitchFamily="34" charset="0"/>
              </a:rPr>
              <a:t>etadi</a:t>
            </a:r>
            <a:r>
              <a:rPr lang="en-US" altLang="ru-RU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Dam olish kunlarida ob-havo rejalaringizga hamroh bo'lsin:  http://ob-havo.uz :-)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803" y="2926303"/>
            <a:ext cx="3838575" cy="3838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88484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1173"/>
            <a:ext cx="12192000" cy="102714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Ob-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endParaRPr lang="en-US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09267" y="6451600"/>
            <a:ext cx="5503333" cy="31327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Картинки по запросу &quot;облака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95967"/>
            <a:ext cx="3772644" cy="3025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8" descr="C:\Users\arnol\Desktop\yog'in\Shudrin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" y="4008313"/>
            <a:ext cx="3772644" cy="284968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3744968" y="1238650"/>
            <a:ext cx="417528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 typeface="Arial" panose="020B0604020202020204" pitchFamily="34" charset="0"/>
              <a:buNone/>
            </a:pP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Ob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havoning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katta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o‘ziga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xos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xususiyati</a:t>
            </a:r>
            <a:r>
              <a:rPr lang="en-US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ham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latin typeface="Arial" panose="020B0604020202020204" pitchFamily="34" charset="0"/>
                <a:cs typeface="Arial" panose="020B0604020202020204" pitchFamily="34" charset="0"/>
              </a:rPr>
              <a:t>tez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o‘zgaruvchanligidir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1" name="Picture 2" descr="Картинки по запросу &quot;детские картинки погода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6877" y="3132679"/>
            <a:ext cx="3706813" cy="363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 descr="Ob-Havo Haftalik – Telegram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70955" y="995967"/>
            <a:ext cx="4321045" cy="57689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83522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1173"/>
            <a:ext cx="12192000" cy="102714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Ob-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havoning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asosiy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elementlari</a:t>
            </a:r>
            <a:endParaRPr lang="en-US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09267" y="6451600"/>
            <a:ext cx="5503333" cy="31327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одержимое 2"/>
          <p:cNvSpPr txBox="1">
            <a:spLocks/>
          </p:cNvSpPr>
          <p:nvPr/>
        </p:nvSpPr>
        <p:spPr>
          <a:xfrm>
            <a:off x="258353" y="4993777"/>
            <a:ext cx="11654247" cy="1544791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ru-RU" altLang="ru-RU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Troposferada</a:t>
            </a:r>
            <a:r>
              <a:rPr lang="ru-RU" alt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ob-havo</a:t>
            </a:r>
            <a:r>
              <a:rPr lang="ru-RU" alt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elementlariga</a:t>
            </a:r>
            <a:r>
              <a:rPr lang="ru-RU" alt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ru-RU" alt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ravishda</a:t>
            </a:r>
            <a:r>
              <a:rPr lang="ru-RU" alt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shamol</a:t>
            </a:r>
            <a:r>
              <a:rPr lang="ru-RU" alt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ru-RU" alt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bulutlar</a:t>
            </a:r>
            <a:r>
              <a:rPr lang="ru-RU" alt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ru-RU" alt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ru-RU" alt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altLang="ru-RU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yog‘inlar</a:t>
            </a:r>
            <a:r>
              <a:rPr lang="ru-RU" alt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yog‘adi</a:t>
            </a:r>
            <a:r>
              <a:rPr lang="ru-RU" alt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ctr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alt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Ob-</a:t>
            </a:r>
            <a:r>
              <a:rPr lang="en-US" altLang="ru-RU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alt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elementlari</a:t>
            </a:r>
            <a:r>
              <a:rPr lang="en-US" alt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bir-biri</a:t>
            </a:r>
            <a:r>
              <a:rPr lang="en-US" alt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alt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uzviy</a:t>
            </a:r>
            <a:r>
              <a:rPr lang="en-US" alt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altLang="ru-RU" sz="3200" b="1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dirty="0" smtClean="0"/>
          </a:p>
        </p:txBody>
      </p:sp>
      <p:sp>
        <p:nvSpPr>
          <p:cNvPr id="4" name="Выноска-облако 3"/>
          <p:cNvSpPr/>
          <p:nvPr/>
        </p:nvSpPr>
        <p:spPr>
          <a:xfrm>
            <a:off x="135467" y="1288341"/>
            <a:ext cx="4041857" cy="1744134"/>
          </a:xfrm>
          <a:prstGeom prst="cloudCallout">
            <a:avLst>
              <a:gd name="adj1" fmla="val 52234"/>
              <a:gd name="adj2" fmla="val -65002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Arial" panose="020B0604020202020204" pitchFamily="34" charset="0"/>
              <a:buNone/>
            </a:pPr>
            <a:r>
              <a:rPr lang="en-US" altLang="ru-RU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Shamollar</a:t>
            </a:r>
            <a:endParaRPr lang="en-US" alt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Выноска-облако 8"/>
          <p:cNvSpPr/>
          <p:nvPr/>
        </p:nvSpPr>
        <p:spPr>
          <a:xfrm>
            <a:off x="8304499" y="1232657"/>
            <a:ext cx="3293533" cy="1744134"/>
          </a:xfrm>
          <a:prstGeom prst="cloudCallout">
            <a:avLst>
              <a:gd name="adj1" fmla="val -55023"/>
              <a:gd name="adj2" fmla="val -60801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Arial" panose="020B0604020202020204" pitchFamily="34" charset="0"/>
              <a:buNone/>
            </a:pPr>
            <a:r>
              <a:rPr lang="en-US" altLang="ru-RU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Namlik</a:t>
            </a:r>
            <a:endParaRPr lang="en-US" alt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Выноска-облако 9"/>
          <p:cNvSpPr/>
          <p:nvPr/>
        </p:nvSpPr>
        <p:spPr>
          <a:xfrm>
            <a:off x="976599" y="3073750"/>
            <a:ext cx="3723867" cy="1808330"/>
          </a:xfrm>
          <a:prstGeom prst="cloudCallout">
            <a:avLst>
              <a:gd name="adj1" fmla="val 51433"/>
              <a:gd name="adj2" fmla="val -86846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Arial" panose="020B0604020202020204" pitchFamily="34" charset="0"/>
              <a:buNone/>
            </a:pPr>
            <a:r>
              <a:rPr lang="en-US" altLang="ru-RU" sz="4000" b="1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ru-RU" altLang="ru-RU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</a:t>
            </a:r>
            <a:r>
              <a:rPr lang="en-US" altLang="ru-RU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</a:t>
            </a:r>
            <a:r>
              <a:rPr lang="en-US" altLang="ru-RU" sz="4000" b="1" dirty="0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bosimi</a:t>
            </a:r>
            <a:endParaRPr lang="en-US" alt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Выноска-облако 10"/>
          <p:cNvSpPr/>
          <p:nvPr/>
        </p:nvSpPr>
        <p:spPr>
          <a:xfrm>
            <a:off x="7294033" y="3113217"/>
            <a:ext cx="3733799" cy="1744134"/>
          </a:xfrm>
          <a:prstGeom prst="cloudCallout">
            <a:avLst>
              <a:gd name="adj1" fmla="val -41780"/>
              <a:gd name="adj2" fmla="val -89535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Arial" panose="020B0604020202020204" pitchFamily="34" charset="0"/>
              <a:buNone/>
            </a:pPr>
            <a:r>
              <a:rPr lang="en-US" altLang="ru-RU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Yog‘inlar</a:t>
            </a:r>
            <a:endParaRPr lang="en-US" alt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Выноска-облако 11"/>
          <p:cNvSpPr/>
          <p:nvPr/>
        </p:nvSpPr>
        <p:spPr>
          <a:xfrm>
            <a:off x="4756638" y="1619233"/>
            <a:ext cx="3246804" cy="1744134"/>
          </a:xfrm>
          <a:prstGeom prst="cloudCallout">
            <a:avLst>
              <a:gd name="adj1" fmla="val -5987"/>
              <a:gd name="adj2" fmla="val -83486"/>
            </a:avLst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Font typeface="Arial" panose="020B0604020202020204" pitchFamily="34" charset="0"/>
              <a:buNone/>
            </a:pPr>
            <a:r>
              <a:rPr lang="en-US" altLang="ru-RU" sz="4000" b="1" dirty="0" err="1" smtClean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Harorat</a:t>
            </a:r>
            <a:endParaRPr lang="en-US" altLang="ru-RU" sz="4000" b="1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2756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1173"/>
            <a:ext cx="12192000" cy="102714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Ob-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endParaRPr lang="en-US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409267" y="6451600"/>
            <a:ext cx="5503333" cy="313279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54000" y="1092294"/>
            <a:ext cx="11734799" cy="1754326"/>
          </a:xfrm>
          <a:prstGeom prst="rect">
            <a:avLst/>
          </a:prstGeom>
          <a:solidFill>
            <a:srgbClr val="00B0F0"/>
          </a:solidFill>
          <a:ln>
            <a:solidFill>
              <a:srgbClr val="C0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altLang="ru-RU" sz="3600" b="1" dirty="0" err="1">
                <a:latin typeface="Arial "/>
                <a:cs typeface="Times New Roman" panose="02020603050405020304" pitchFamily="18" charset="0"/>
              </a:rPr>
              <a:t>Ob-havo</a:t>
            </a:r>
            <a:r>
              <a:rPr lang="ru-RU" altLang="ru-RU" sz="3600" dirty="0">
                <a:latin typeface="Arial 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Arial "/>
                <a:cs typeface="Times New Roman" panose="02020603050405020304" pitchFamily="18" charset="0"/>
              </a:rPr>
              <a:t>deb</a:t>
            </a:r>
            <a:r>
              <a:rPr lang="ru-RU" altLang="ru-RU" sz="3600" dirty="0">
                <a:latin typeface="Arial 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Arial "/>
                <a:cs typeface="Times New Roman" panose="02020603050405020304" pitchFamily="18" charset="0"/>
              </a:rPr>
              <a:t>troposferaning</a:t>
            </a:r>
            <a:r>
              <a:rPr lang="ru-RU" altLang="ru-RU" sz="3600" dirty="0">
                <a:latin typeface="Arial 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Arial "/>
                <a:cs typeface="Times New Roman" panose="02020603050405020304" pitchFamily="18" charset="0"/>
              </a:rPr>
              <a:t>biror</a:t>
            </a:r>
            <a:r>
              <a:rPr lang="ru-RU" altLang="ru-RU" sz="3600" dirty="0">
                <a:latin typeface="Arial 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Arial "/>
                <a:cs typeface="Times New Roman" panose="02020603050405020304" pitchFamily="18" charset="0"/>
              </a:rPr>
              <a:t>joydagi</a:t>
            </a:r>
            <a:r>
              <a:rPr lang="ru-RU" altLang="ru-RU" sz="3600" dirty="0">
                <a:latin typeface="Arial 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Arial "/>
                <a:cs typeface="Times New Roman" panose="02020603050405020304" pitchFamily="18" charset="0"/>
              </a:rPr>
              <a:t>ayni</a:t>
            </a:r>
            <a:r>
              <a:rPr lang="ru-RU" altLang="ru-RU" sz="3600" dirty="0">
                <a:latin typeface="Arial 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Arial "/>
                <a:cs typeface="Times New Roman" panose="02020603050405020304" pitchFamily="18" charset="0"/>
              </a:rPr>
              <a:t>paytdagi</a:t>
            </a:r>
            <a:r>
              <a:rPr lang="ru-RU" altLang="ru-RU" sz="3600" dirty="0">
                <a:latin typeface="Arial 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Arial "/>
                <a:cs typeface="Times New Roman" panose="02020603050405020304" pitchFamily="18" charset="0"/>
              </a:rPr>
              <a:t>yoki</a:t>
            </a:r>
            <a:r>
              <a:rPr lang="ru-RU" altLang="ru-RU" sz="3600" dirty="0">
                <a:latin typeface="Arial 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Arial "/>
                <a:cs typeface="Times New Roman" panose="02020603050405020304" pitchFamily="18" charset="0"/>
              </a:rPr>
              <a:t>ma</a:t>
            </a:r>
            <a:r>
              <a:rPr lang="en-US" altLang="ru-RU" sz="3600" dirty="0">
                <a:latin typeface="Arial "/>
                <a:cs typeface="Times New Roman" panose="02020603050405020304" pitchFamily="18" charset="0"/>
              </a:rPr>
              <a:t>’</a:t>
            </a:r>
            <a:r>
              <a:rPr lang="ru-RU" altLang="ru-RU" sz="3600" dirty="0" err="1">
                <a:latin typeface="Arial "/>
                <a:cs typeface="Times New Roman" panose="02020603050405020304" pitchFamily="18" charset="0"/>
              </a:rPr>
              <a:t>lum</a:t>
            </a:r>
            <a:r>
              <a:rPr lang="ru-RU" altLang="ru-RU" sz="3600" dirty="0">
                <a:latin typeface="Arial 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Arial "/>
                <a:cs typeface="Times New Roman" panose="02020603050405020304" pitchFamily="18" charset="0"/>
              </a:rPr>
              <a:t>bir</a:t>
            </a:r>
            <a:r>
              <a:rPr lang="ru-RU" altLang="ru-RU" sz="3600" dirty="0">
                <a:latin typeface="Arial 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Arial "/>
                <a:cs typeface="Times New Roman" panose="02020603050405020304" pitchFamily="18" charset="0"/>
              </a:rPr>
              <a:t>vaqtdagi</a:t>
            </a:r>
            <a:r>
              <a:rPr lang="ru-RU" altLang="ru-RU" sz="3600" dirty="0">
                <a:latin typeface="Arial "/>
                <a:cs typeface="Times New Roman" panose="02020603050405020304" pitchFamily="18" charset="0"/>
              </a:rPr>
              <a:t> (</a:t>
            </a:r>
            <a:r>
              <a:rPr lang="ru-RU" altLang="ru-RU" sz="3600" dirty="0" err="1">
                <a:latin typeface="Arial "/>
                <a:cs typeface="Times New Roman" panose="02020603050405020304" pitchFamily="18" charset="0"/>
              </a:rPr>
              <a:t>sutka</a:t>
            </a:r>
            <a:r>
              <a:rPr lang="ru-RU" altLang="ru-RU" sz="3600" dirty="0">
                <a:latin typeface="Arial "/>
                <a:cs typeface="Times New Roman" panose="02020603050405020304" pitchFamily="18" charset="0"/>
              </a:rPr>
              <a:t>, </a:t>
            </a:r>
            <a:r>
              <a:rPr lang="ru-RU" altLang="ru-RU" sz="3600" dirty="0" err="1">
                <a:latin typeface="Arial "/>
                <a:cs typeface="Times New Roman" panose="02020603050405020304" pitchFamily="18" charset="0"/>
              </a:rPr>
              <a:t>hafta</a:t>
            </a:r>
            <a:r>
              <a:rPr lang="ru-RU" altLang="ru-RU" sz="3600" dirty="0">
                <a:latin typeface="Arial "/>
                <a:cs typeface="Times New Roman" panose="02020603050405020304" pitchFamily="18" charset="0"/>
              </a:rPr>
              <a:t>, </a:t>
            </a:r>
            <a:r>
              <a:rPr lang="ru-RU" altLang="ru-RU" sz="3600" dirty="0" err="1">
                <a:latin typeface="Arial "/>
                <a:cs typeface="Times New Roman" panose="02020603050405020304" pitchFamily="18" charset="0"/>
              </a:rPr>
              <a:t>oy</a:t>
            </a:r>
            <a:r>
              <a:rPr lang="ru-RU" altLang="ru-RU" sz="3600" dirty="0">
                <a:latin typeface="Arial "/>
                <a:cs typeface="Times New Roman" panose="02020603050405020304" pitchFamily="18" charset="0"/>
              </a:rPr>
              <a:t>, </a:t>
            </a:r>
            <a:r>
              <a:rPr lang="ru-RU" altLang="ru-RU" sz="3600" dirty="0" err="1">
                <a:latin typeface="Arial "/>
                <a:cs typeface="Times New Roman" panose="02020603050405020304" pitchFamily="18" charset="0"/>
              </a:rPr>
              <a:t>fasldagi</a:t>
            </a:r>
            <a:r>
              <a:rPr lang="ru-RU" altLang="ru-RU" sz="3600" dirty="0">
                <a:latin typeface="Arial "/>
                <a:cs typeface="Times New Roman" panose="02020603050405020304" pitchFamily="18" charset="0"/>
              </a:rPr>
              <a:t>) </a:t>
            </a:r>
            <a:r>
              <a:rPr lang="ru-RU" altLang="ru-RU" sz="3600" dirty="0" err="1">
                <a:latin typeface="Arial "/>
                <a:cs typeface="Times New Roman" panose="02020603050405020304" pitchFamily="18" charset="0"/>
              </a:rPr>
              <a:t>holatiga</a:t>
            </a:r>
            <a:r>
              <a:rPr lang="ru-RU" altLang="ru-RU" sz="3600" dirty="0">
                <a:latin typeface="Arial "/>
                <a:cs typeface="Times New Roman" panose="02020603050405020304" pitchFamily="18" charset="0"/>
              </a:rPr>
              <a:t> </a:t>
            </a:r>
            <a:r>
              <a:rPr lang="ru-RU" altLang="ru-RU" sz="3600" dirty="0" err="1">
                <a:latin typeface="Arial "/>
                <a:cs typeface="Times New Roman" panose="02020603050405020304" pitchFamily="18" charset="0"/>
              </a:rPr>
              <a:t>aytiladi</a:t>
            </a:r>
            <a:r>
              <a:rPr lang="ru-RU" altLang="ru-RU" sz="3600" dirty="0">
                <a:latin typeface="Arial 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2" name="Picture 23" descr="Картинки по запросу &quot;картинки погода&quot;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000" y="3135255"/>
            <a:ext cx="3617458" cy="32112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9" descr="Картинки по запросу &quot;картинки погода&quot;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80131" y="2942947"/>
            <a:ext cx="3908668" cy="35958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2" descr="Вдохновляющая красота гор - Непутевые заметки - медиаплатформа МирТесен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2716" y="2913355"/>
            <a:ext cx="3821113" cy="35678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9758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1173"/>
            <a:ext cx="12192000" cy="102714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Ob-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elementlari</a:t>
            </a:r>
            <a:endParaRPr lang="en-US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65100" y="1143001"/>
            <a:ext cx="11861799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7030A0"/>
                </a:solidFill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  </a:t>
            </a:r>
            <a:r>
              <a:rPr lang="en-US" sz="3200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Ob-</a:t>
            </a:r>
            <a:r>
              <a:rPr lang="en-US" sz="3200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havoning</a:t>
            </a:r>
            <a:r>
              <a:rPr lang="en-US" sz="3200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barcha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elementlari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hodisalari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o‘zaro</a:t>
            </a:r>
            <a:r>
              <a:rPr lang="en-US" sz="3200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bog‘langan</a:t>
            </a:r>
            <a:r>
              <a:rPr lang="en-US" sz="3200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Biror</a:t>
            </a:r>
            <a:r>
              <a:rPr lang="en-US" sz="3200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elementning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o‘zgarishi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boshqa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elementlarning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butun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ob-havoning</a:t>
            </a:r>
            <a:r>
              <a:rPr lang="en-US" sz="3200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o‘zgarishiga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olib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keladi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Masalan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bahorda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erta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bilan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Quyosh</a:t>
            </a:r>
            <a:r>
              <a:rPr lang="en-US" sz="3200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chiqishi</a:t>
            </a:r>
            <a:r>
              <a:rPr lang="en-US" sz="3200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oldidan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havo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salqin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shamolsiz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bo‘ladi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 </a:t>
            </a:r>
            <a:endParaRPr lang="en-US" sz="3200" dirty="0" smtClean="0">
              <a:latin typeface="Arial" panose="020B0604020202020204" pitchFamily="34" charset="0"/>
              <a:ea typeface="Segoe UI Black" panose="020B0A02040204020203" pitchFamily="34" charset="0"/>
              <a:cs typeface="Arial" panose="020B0604020202020204" pitchFamily="34" charset="0"/>
            </a:endParaRPr>
          </a:p>
        </p:txBody>
      </p:sp>
      <p:pic>
        <p:nvPicPr>
          <p:cNvPr id="6146" name="Picture 2" descr="Стихотворение «Восходит солнце над рекою», поэт Щавелев Иван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100" y="3352138"/>
            <a:ext cx="5800725" cy="3149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Закат Восход Солнца Над Сельской Местности Пшеницы Поле — стоковые  фотографии и другие картинки Атмосфера - Понятия - iStoc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2674" y="3352138"/>
            <a:ext cx="5629276" cy="31492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3493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-31173"/>
            <a:ext cx="12192000" cy="1027140"/>
          </a:xfrm>
          <a:solidFill>
            <a:srgbClr val="0070C0"/>
          </a:solidFill>
        </p:spPr>
        <p:txBody>
          <a:bodyPr>
            <a:normAutofit/>
          </a:bodyPr>
          <a:lstStyle/>
          <a:p>
            <a:pPr algn="ctr"/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Barqaror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ob-havo</a:t>
            </a:r>
            <a:endParaRPr lang="en-US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7901" y="995967"/>
            <a:ext cx="11861799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200" dirty="0" smtClean="0">
                <a:solidFill>
                  <a:srgbClr val="7030A0"/>
                </a:solidFill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   </a:t>
            </a:r>
            <a:r>
              <a:rPr lang="en-US" sz="3200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Quyosh</a:t>
            </a:r>
            <a:r>
              <a:rPr lang="en-US" sz="3200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ko‘tarilishi</a:t>
            </a:r>
            <a:r>
              <a:rPr lang="en-US" sz="3200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bilan</a:t>
            </a:r>
            <a:r>
              <a:rPr lang="en-US" sz="3200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Yer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yuzasidagi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havo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isib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yuqoriga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ko‘tariladi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bug‘lanish</a:t>
            </a:r>
            <a:r>
              <a:rPr lang="en-US" sz="3200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kuchayadi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Iliq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havo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yuqoriga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ko‘tarilib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soviydi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To‘p-to‘p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yomg‘irli</a:t>
            </a:r>
            <a:r>
              <a:rPr lang="en-US" sz="3200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to‘p-to‘p</a:t>
            </a:r>
            <a:r>
              <a:rPr lang="en-US" sz="3200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bulutlar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hosil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bo‘ladi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Ba’zan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yomg‘ir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ham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yog‘ib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o‘tadi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 </a:t>
            </a:r>
            <a:r>
              <a:rPr lang="en-US" sz="3200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Agar </a:t>
            </a:r>
            <a:r>
              <a:rPr lang="en-US" sz="3200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ob-havo</a:t>
            </a:r>
            <a:r>
              <a:rPr lang="en-US" sz="3200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bir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necha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kun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o‘zgarmay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bir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xilda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tursa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uni</a:t>
            </a:r>
            <a:r>
              <a:rPr lang="en-US" sz="3200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barqaror</a:t>
            </a:r>
            <a:r>
              <a:rPr lang="en-US" sz="3200" b="1" dirty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ob-havo</a:t>
            </a:r>
            <a:r>
              <a:rPr lang="en-US" sz="3200" b="1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deyiladi</a:t>
            </a:r>
            <a:r>
              <a:rPr lang="en-US" sz="3200" dirty="0" smtClean="0">
                <a:latin typeface="Arial" panose="020B0604020202020204" pitchFamily="34" charset="0"/>
                <a:ea typeface="Segoe UI Black" panose="020B0A02040204020203" pitchFamily="34" charset="0"/>
                <a:cs typeface="Arial" panose="020B0604020202020204" pitchFamily="34" charset="0"/>
              </a:rPr>
              <a:t>.</a:t>
            </a:r>
          </a:p>
        </p:txBody>
      </p:sp>
      <p:pic>
        <p:nvPicPr>
          <p:cNvPr id="5122" name="Picture 2" descr="Солнечная погода весной в поле - обои для рабочего стола, картинки, фото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728" y="3624029"/>
            <a:ext cx="3865922" cy="28144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Весенний дождь - Анимашка на телефон 240x320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0670" y="3587813"/>
            <a:ext cx="3532187" cy="2979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155714" y="6438511"/>
            <a:ext cx="3686175" cy="257563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7" name="Picture 2" descr="Природа Германии (кратко)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95877" y="3620141"/>
            <a:ext cx="3824155" cy="2818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1530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C:\Users\arnol\Desktop\ob havo\photo_2020-03-24_12-50-18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208" r="9086" b="4994"/>
          <a:stretch/>
        </p:blipFill>
        <p:spPr bwMode="auto">
          <a:xfrm>
            <a:off x="3259921" y="1916723"/>
            <a:ext cx="8980272" cy="49412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9" name="Содержимое 2"/>
          <p:cNvSpPr>
            <a:spLocks noGrp="1"/>
          </p:cNvSpPr>
          <p:nvPr>
            <p:ph idx="1"/>
          </p:nvPr>
        </p:nvSpPr>
        <p:spPr>
          <a:xfrm>
            <a:off x="0" y="1005608"/>
            <a:ext cx="12240193" cy="911115"/>
          </a:xfrm>
          <a:solidFill>
            <a:schemeClr val="bg1"/>
          </a:solidFill>
        </p:spPr>
        <p:txBody>
          <a:bodyPr>
            <a:noAutofit/>
          </a:bodyPr>
          <a:lstStyle/>
          <a:p>
            <a:pPr algn="ctr" eaLnBrk="1" hangingPunct="1">
              <a:buFont typeface="Arial" panose="020B0604020202020204" pitchFamily="34" charset="0"/>
              <a:buNone/>
            </a:pPr>
            <a:r>
              <a:rPr lang="en-US" alt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Qadimdan</a:t>
            </a:r>
            <a:r>
              <a:rPr lang="en-US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insonlar</a:t>
            </a:r>
            <a:r>
              <a:rPr lang="en-US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ob-havoni</a:t>
            </a:r>
            <a:r>
              <a:rPr lang="en-US" alt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oldindan</a:t>
            </a:r>
            <a:r>
              <a:rPr lang="en-US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bilishga</a:t>
            </a:r>
            <a:r>
              <a:rPr lang="en-US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intilishgan</a:t>
            </a:r>
            <a:r>
              <a:rPr lang="en-US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alt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Buning</a:t>
            </a:r>
            <a:r>
              <a:rPr lang="en-US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tabiatdagi</a:t>
            </a:r>
            <a:r>
              <a:rPr lang="en-US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hodisalarni</a:t>
            </a:r>
            <a:r>
              <a:rPr lang="en-US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kuzatishgan</a:t>
            </a:r>
            <a:r>
              <a:rPr lang="en-US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altLang="ru-RU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ru-RU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o‘rganishgan</a:t>
            </a:r>
            <a:r>
              <a:rPr lang="en-US" altLang="ru-RU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altLang="ru-RU" sz="3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Заголовок 1">
            <a:extLst>
              <a:ext uri="{FF2B5EF4-FFF2-40B4-BE49-F238E27FC236}">
                <a16:creationId xmlns:a16="http://schemas.microsoft.com/office/drawing/2014/main" id="{C493E8C1-167D-4904-A8D2-CD98AA83D512}"/>
              </a:ext>
            </a:extLst>
          </p:cNvPr>
          <p:cNvSpPr txBox="1">
            <a:spLocks/>
          </p:cNvSpPr>
          <p:nvPr/>
        </p:nvSpPr>
        <p:spPr>
          <a:xfrm>
            <a:off x="0" y="-31173"/>
            <a:ext cx="12192000" cy="1027140"/>
          </a:xfrm>
          <a:prstGeom prst="rect">
            <a:avLst/>
          </a:prstGeom>
          <a:solidFill>
            <a:srgbClr val="0070C0"/>
          </a:solidFill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Ob-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havoni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oldindan</a:t>
            </a:r>
            <a:r>
              <a:rPr lang="en-US" sz="6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6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bilish</a:t>
            </a:r>
            <a:endParaRPr lang="en-US" sz="6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Как определить погоду по животным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926364"/>
            <a:ext cx="3259921" cy="48690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72660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8664</TotalTime>
  <Words>622</Words>
  <Application>Microsoft Office PowerPoint</Application>
  <PresentationFormat>Широкоэкранный</PresentationFormat>
  <Paragraphs>67</Paragraphs>
  <Slides>24</Slides>
  <Notes>0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3" baseType="lpstr">
      <vt:lpstr>Arial</vt:lpstr>
      <vt:lpstr>Arial </vt:lpstr>
      <vt:lpstr>Calibri</vt:lpstr>
      <vt:lpstr>Calibri Light</vt:lpstr>
      <vt:lpstr>Segoe UI Black</vt:lpstr>
      <vt:lpstr>Tahoma</vt:lpstr>
      <vt:lpstr>Times New Roman</vt:lpstr>
      <vt:lpstr>Тема Office</vt:lpstr>
      <vt:lpstr>Image</vt:lpstr>
      <vt:lpstr>Geograﬁya</vt:lpstr>
      <vt:lpstr>Презентация PowerPoint</vt:lpstr>
      <vt:lpstr>Ob-havo</vt:lpstr>
      <vt:lpstr>Ob-havo</vt:lpstr>
      <vt:lpstr>Ob-havoning asosiy elementlari</vt:lpstr>
      <vt:lpstr>Ob-havo</vt:lpstr>
      <vt:lpstr>Ob-havo elementlari</vt:lpstr>
      <vt:lpstr>Barqaror ob-havo</vt:lpstr>
      <vt:lpstr>Презентация PowerPoint</vt:lpstr>
      <vt:lpstr>Meteorologik markazlar</vt:lpstr>
      <vt:lpstr>Iqlim</vt:lpstr>
      <vt:lpstr>Iqlim</vt:lpstr>
      <vt:lpstr>Iqlim elementlari</vt:lpstr>
      <vt:lpstr>Презентация PowerPoint</vt:lpstr>
      <vt:lpstr>Har bir joyning iqlimi nimalarga bog‘liq?</vt:lpstr>
      <vt:lpstr>Iqlim mintaqalari</vt:lpstr>
      <vt:lpstr>Okeanlarning iqlimga ta’siri</vt:lpstr>
      <vt:lpstr>Iqlim mintaqalari</vt:lpstr>
      <vt:lpstr>Презентация PowerPoint</vt:lpstr>
      <vt:lpstr>Dengiz va kontinental iqlimi</vt:lpstr>
      <vt:lpstr>Презентация PowerPoint</vt:lpstr>
      <vt:lpstr>Iqlim mintaqalari</vt:lpstr>
      <vt:lpstr>Xulosa</vt:lpstr>
      <vt:lpstr>Mustaqil bajarish uchun topshiriqlar: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Yevrosiyo hududining tabiiy geografik o‘lkalarga bo‘linishi</dc:title>
  <dc:creator>Admin</dc:creator>
  <cp:lastModifiedBy>Пользователь</cp:lastModifiedBy>
  <cp:revision>1418</cp:revision>
  <dcterms:created xsi:type="dcterms:W3CDTF">2020-04-09T12:18:10Z</dcterms:created>
  <dcterms:modified xsi:type="dcterms:W3CDTF">2021-03-19T06:46:02Z</dcterms:modified>
</cp:coreProperties>
</file>