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39" r:id="rId2"/>
    <p:sldMasterId id="2147483825" r:id="rId3"/>
    <p:sldMasterId id="2147483832" r:id="rId4"/>
    <p:sldMasterId id="2147483839" r:id="rId5"/>
  </p:sldMasterIdLst>
  <p:sldIdLst>
    <p:sldId id="290" r:id="rId6"/>
    <p:sldId id="301" r:id="rId7"/>
    <p:sldId id="300" r:id="rId8"/>
    <p:sldId id="291" r:id="rId9"/>
    <p:sldId id="289" r:id="rId10"/>
    <p:sldId id="292" r:id="rId11"/>
    <p:sldId id="293" r:id="rId12"/>
    <p:sldId id="294" r:id="rId13"/>
    <p:sldId id="295" r:id="rId14"/>
    <p:sldId id="296" r:id="rId15"/>
    <p:sldId id="297" r:id="rId16"/>
    <p:sldId id="298" r:id="rId17"/>
  </p:sldIdLst>
  <p:sldSz cx="9144000" cy="5143500" type="screen16x9"/>
  <p:notesSz cx="6858000" cy="9144000"/>
  <p:defaultTextStyle>
    <a:defPPr>
      <a:defRPr lang="en-US"/>
    </a:defPPr>
    <a:lvl1pPr marL="0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32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664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496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328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160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6992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824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656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92B"/>
    <a:srgbClr val="CC3399"/>
    <a:srgbClr val="FFCCFF"/>
    <a:srgbClr val="99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5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5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5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5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8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0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2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1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5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8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0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2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1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5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8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0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2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1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5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8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0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2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1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9"/>
            <a:ext cx="1831086" cy="994955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9"/>
            <a:ext cx="1831086" cy="994955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6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64719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64719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64719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64719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4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89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68" indent="-185674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173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67" indent="-17138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43066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43066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43066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43066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9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1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3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9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1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3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9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1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3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9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1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3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9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1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3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9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1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3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4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4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6"/>
            <a:ext cx="7772401" cy="3470673"/>
          </a:xfrm>
        </p:spPr>
        <p:txBody>
          <a:bodyPr numCol="2" spcCol="274264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89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83" indent="-17138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173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67" indent="-17138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2" y="1594489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6" y="1717494"/>
            <a:ext cx="7826817" cy="292676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1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7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15" y="1594511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5" y="2880393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615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5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28" y="1717516"/>
            <a:ext cx="7826819" cy="230832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284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5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14" y="1183041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80" y="1183041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79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5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888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442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2" y="209997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5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70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14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5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0" indent="-88000">
              <a:buFont typeface="Arial" panose="020B0604020202020204" pitchFamily="34" charset="0"/>
              <a:buChar char="•"/>
              <a:defRPr sz="900"/>
            </a:lvl2pPr>
            <a:lvl3pPr marL="175996" indent="-88000">
              <a:defRPr sz="900"/>
            </a:lvl3pPr>
            <a:lvl4pPr marL="307997" indent="-132002">
              <a:defRPr sz="900"/>
            </a:lvl4pPr>
            <a:lvl5pPr marL="439995" indent="-132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70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0" indent="-88000">
              <a:buFont typeface="Arial" panose="020B0604020202020204" pitchFamily="34" charset="0"/>
              <a:buChar char="•"/>
              <a:defRPr sz="900"/>
            </a:lvl2pPr>
            <a:lvl3pPr marL="175996" indent="-88000">
              <a:defRPr sz="900"/>
            </a:lvl3pPr>
            <a:lvl4pPr marL="307997" indent="-132002">
              <a:defRPr sz="900"/>
            </a:lvl4pPr>
            <a:lvl5pPr marL="439995" indent="-132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14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0" indent="-88000">
              <a:buFont typeface="Arial" panose="020B0604020202020204" pitchFamily="34" charset="0"/>
              <a:buChar char="•"/>
              <a:defRPr sz="900"/>
            </a:lvl2pPr>
            <a:lvl3pPr marL="175996" indent="-88000">
              <a:defRPr sz="900"/>
            </a:lvl3pPr>
            <a:lvl4pPr marL="307997" indent="-132002">
              <a:defRPr sz="900"/>
            </a:lvl4pPr>
            <a:lvl5pPr marL="439995" indent="-132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2" y="700123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9679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2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654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759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079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882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188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60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23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21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614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4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143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032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88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578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13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4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27517"/>
            <a:ext cx="1620957" cy="230820"/>
          </a:xfrm>
          <a:prstGeom prst="rect">
            <a:avLst/>
          </a:prstGeom>
        </p:spPr>
        <p:txBody>
          <a:bodyPr vert="horz" wrap="square" lIns="91411" tIns="45704" rIns="91411" bIns="4570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8"/>
            <a:ext cx="104567" cy="246221"/>
          </a:xfrm>
          <a:prstGeom prst="rect">
            <a:avLst/>
          </a:prstGeom>
        </p:spPr>
        <p:txBody>
          <a:bodyPr vert="horz" wrap="none" lIns="91411" tIns="45704" rIns="91411" bIns="4570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62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400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21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3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defTabSz="9140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81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defTabSz="9140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defTabSz="9140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9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9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9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0" indent="-172978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1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4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545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4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3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1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3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1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3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7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7" y="849895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150"/>
            <a:endParaRPr sz="2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8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150"/>
            <a:endParaRPr sz="2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9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6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5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9150"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50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91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575">
        <a:defRPr>
          <a:latin typeface="+mn-lt"/>
          <a:ea typeface="+mn-ea"/>
          <a:cs typeface="+mn-cs"/>
        </a:defRPr>
      </a:lvl2pPr>
      <a:lvl3pPr marL="1449150">
        <a:defRPr>
          <a:latin typeface="+mn-lt"/>
          <a:ea typeface="+mn-ea"/>
          <a:cs typeface="+mn-cs"/>
        </a:defRPr>
      </a:lvl3pPr>
      <a:lvl4pPr marL="2173726">
        <a:defRPr>
          <a:latin typeface="+mn-lt"/>
          <a:ea typeface="+mn-ea"/>
          <a:cs typeface="+mn-cs"/>
        </a:defRPr>
      </a:lvl4pPr>
      <a:lvl5pPr marL="2898301">
        <a:defRPr>
          <a:latin typeface="+mn-lt"/>
          <a:ea typeface="+mn-ea"/>
          <a:cs typeface="+mn-cs"/>
        </a:defRPr>
      </a:lvl5pPr>
      <a:lvl6pPr marL="3622876">
        <a:defRPr>
          <a:latin typeface="+mn-lt"/>
          <a:ea typeface="+mn-ea"/>
          <a:cs typeface="+mn-cs"/>
        </a:defRPr>
      </a:lvl6pPr>
      <a:lvl7pPr marL="4347451">
        <a:defRPr>
          <a:latin typeface="+mn-lt"/>
          <a:ea typeface="+mn-ea"/>
          <a:cs typeface="+mn-cs"/>
        </a:defRPr>
      </a:lvl7pPr>
      <a:lvl8pPr marL="5072027">
        <a:defRPr>
          <a:latin typeface="+mn-lt"/>
          <a:ea typeface="+mn-ea"/>
          <a:cs typeface="+mn-cs"/>
        </a:defRPr>
      </a:lvl8pPr>
      <a:lvl9pPr marL="57966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575">
        <a:defRPr>
          <a:latin typeface="+mn-lt"/>
          <a:ea typeface="+mn-ea"/>
          <a:cs typeface="+mn-cs"/>
        </a:defRPr>
      </a:lvl2pPr>
      <a:lvl3pPr marL="1449150">
        <a:defRPr>
          <a:latin typeface="+mn-lt"/>
          <a:ea typeface="+mn-ea"/>
          <a:cs typeface="+mn-cs"/>
        </a:defRPr>
      </a:lvl3pPr>
      <a:lvl4pPr marL="2173726">
        <a:defRPr>
          <a:latin typeface="+mn-lt"/>
          <a:ea typeface="+mn-ea"/>
          <a:cs typeface="+mn-cs"/>
        </a:defRPr>
      </a:lvl4pPr>
      <a:lvl5pPr marL="2898301">
        <a:defRPr>
          <a:latin typeface="+mn-lt"/>
          <a:ea typeface="+mn-ea"/>
          <a:cs typeface="+mn-cs"/>
        </a:defRPr>
      </a:lvl5pPr>
      <a:lvl6pPr marL="3622876">
        <a:defRPr>
          <a:latin typeface="+mn-lt"/>
          <a:ea typeface="+mn-ea"/>
          <a:cs typeface="+mn-cs"/>
        </a:defRPr>
      </a:lvl6pPr>
      <a:lvl7pPr marL="4347451">
        <a:defRPr>
          <a:latin typeface="+mn-lt"/>
          <a:ea typeface="+mn-ea"/>
          <a:cs typeface="+mn-cs"/>
        </a:defRPr>
      </a:lvl7pPr>
      <a:lvl8pPr marL="5072027">
        <a:defRPr>
          <a:latin typeface="+mn-lt"/>
          <a:ea typeface="+mn-ea"/>
          <a:cs typeface="+mn-cs"/>
        </a:defRPr>
      </a:lvl8pPr>
      <a:lvl9pPr marL="579660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13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318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8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318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38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84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64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674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79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674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3/23/2021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86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5511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373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746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492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44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2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69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167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6855">
        <a:defRPr>
          <a:latin typeface="+mn-lt"/>
          <a:ea typeface="+mn-ea"/>
          <a:cs typeface="+mn-cs"/>
        </a:defRPr>
      </a:lvl6pPr>
      <a:lvl7pPr marL="3380231">
        <a:defRPr>
          <a:latin typeface="+mn-lt"/>
          <a:ea typeface="+mn-ea"/>
          <a:cs typeface="+mn-cs"/>
        </a:defRPr>
      </a:lvl7pPr>
      <a:lvl8pPr marL="3943595">
        <a:defRPr>
          <a:latin typeface="+mn-lt"/>
          <a:ea typeface="+mn-ea"/>
          <a:cs typeface="+mn-cs"/>
        </a:defRPr>
      </a:lvl8pPr>
      <a:lvl9pPr marL="45069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375">
        <a:defRPr>
          <a:latin typeface="+mn-lt"/>
          <a:ea typeface="+mn-ea"/>
          <a:cs typeface="+mn-cs"/>
        </a:defRPr>
      </a:lvl2pPr>
      <a:lvl3pPr marL="1126746">
        <a:defRPr>
          <a:latin typeface="+mn-lt"/>
          <a:ea typeface="+mn-ea"/>
          <a:cs typeface="+mn-cs"/>
        </a:defRPr>
      </a:lvl3pPr>
      <a:lvl4pPr marL="1690112">
        <a:defRPr>
          <a:latin typeface="+mn-lt"/>
          <a:ea typeface="+mn-ea"/>
          <a:cs typeface="+mn-cs"/>
        </a:defRPr>
      </a:lvl4pPr>
      <a:lvl5pPr marL="2253487">
        <a:defRPr>
          <a:latin typeface="+mn-lt"/>
          <a:ea typeface="+mn-ea"/>
          <a:cs typeface="+mn-cs"/>
        </a:defRPr>
      </a:lvl5pPr>
      <a:lvl6pPr marL="2816855">
        <a:defRPr>
          <a:latin typeface="+mn-lt"/>
          <a:ea typeface="+mn-ea"/>
          <a:cs typeface="+mn-cs"/>
        </a:defRPr>
      </a:lvl6pPr>
      <a:lvl7pPr marL="3380231">
        <a:defRPr>
          <a:latin typeface="+mn-lt"/>
          <a:ea typeface="+mn-ea"/>
          <a:cs typeface="+mn-cs"/>
        </a:defRPr>
      </a:lvl7pPr>
      <a:lvl8pPr marL="3943595">
        <a:defRPr>
          <a:latin typeface="+mn-lt"/>
          <a:ea typeface="+mn-ea"/>
          <a:cs typeface="+mn-cs"/>
        </a:defRPr>
      </a:lvl8pPr>
      <a:lvl9pPr marL="4506975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5253"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3" y="2388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43" y="1703796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6" y="3208738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6409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116312" y="286939"/>
            <a:ext cx="5615354" cy="943536"/>
          </a:xfrm>
          <a:prstGeom prst="rect">
            <a:avLst/>
          </a:prstGeom>
        </p:spPr>
        <p:txBody>
          <a:bodyPr lIns="0" tIns="200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07" algn="ctr" defTabSz="1252769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13" dirty="0">
                <a:solidFill>
                  <a:sysClr val="window" lastClr="FFFFFF"/>
                </a:solidFill>
              </a:rPr>
              <a:t>ONA TILI</a:t>
            </a:r>
            <a:endParaRPr lang="en-US" sz="60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39" y="1089438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70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8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57" y="825109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14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3" y="300674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2980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3" y="300674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2980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059168" y="453542"/>
            <a:ext cx="1623974" cy="626817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2980">
              <a:spcBef>
                <a:spcPts val="88"/>
              </a:spcBef>
            </a:pPr>
            <a:r>
              <a:rPr lang="uz-Latn-UZ" sz="4000" b="1" spc="-4" dirty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sz="40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53658" y="1707972"/>
            <a:ext cx="8143537" cy="1244145"/>
          </a:xfrm>
          <a:prstGeom prst="rect">
            <a:avLst/>
          </a:prstGeom>
        </p:spPr>
        <p:txBody>
          <a:bodyPr vert="horz" wrap="square" lIns="0" tIns="12913" rIns="0" bIns="0" rtlCol="0">
            <a:spAutoFit/>
          </a:bodyPr>
          <a:lstStyle/>
          <a:p>
            <a:pPr marL="17020" algn="ctr" defTabSz="532980">
              <a:spcBef>
                <a:spcPts val="103"/>
              </a:spcBef>
            </a:pPr>
            <a:r>
              <a:rPr lang="en-US" sz="40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4000" b="1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MIQDOR-DARAJA RAVISHLARI</a:t>
            </a:r>
            <a:endParaRPr lang="uz-Latn-UZ" sz="40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01" y="2836753"/>
            <a:ext cx="2758615" cy="207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495" y="1591035"/>
            <a:ext cx="7332697" cy="1969770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3200" dirty="0" smtClean="0"/>
              <a:t>5</a:t>
            </a:r>
            <a:r>
              <a:rPr lang="en-US" sz="3200" dirty="0"/>
              <a:t>. </a:t>
            </a:r>
            <a:r>
              <a:rPr lang="en-US" sz="3200" dirty="0" err="1"/>
              <a:t>Dehqon</a:t>
            </a:r>
            <a:r>
              <a:rPr lang="en-US" sz="3200" dirty="0"/>
              <a:t>: </a:t>
            </a:r>
            <a:r>
              <a:rPr lang="uz-Latn-UZ" sz="3200" dirty="0" smtClean="0"/>
              <a:t>“</a:t>
            </a:r>
            <a:r>
              <a:rPr lang="en-US" sz="3200" dirty="0" smtClean="0"/>
              <a:t>Hay</a:t>
            </a:r>
            <a:r>
              <a:rPr lang="en-US" sz="3200" dirty="0"/>
              <a:t>, </a:t>
            </a:r>
            <a:r>
              <a:rPr lang="en-US" sz="3200" dirty="0" err="1"/>
              <a:t>mayli</a:t>
            </a:r>
            <a:r>
              <a:rPr lang="en-US" sz="3200" dirty="0"/>
              <a:t>, </a:t>
            </a:r>
            <a:r>
              <a:rPr lang="en-US" sz="3200" dirty="0" err="1"/>
              <a:t>ustki</a:t>
            </a:r>
            <a:r>
              <a:rPr lang="en-US" sz="3200" dirty="0"/>
              <a:t> </a:t>
            </a:r>
            <a:r>
              <a:rPr lang="en-US" sz="3200" dirty="0" err="1"/>
              <a:t>qismi</a:t>
            </a:r>
            <a:r>
              <a:rPr lang="en-US" sz="3200" dirty="0"/>
              <a:t> </a:t>
            </a:r>
            <a:r>
              <a:rPr lang="en-US" sz="3200" dirty="0" err="1"/>
              <a:t>oz</a:t>
            </a:r>
            <a:r>
              <a:rPr lang="en-US" sz="3200" dirty="0"/>
              <a:t> </a:t>
            </a:r>
            <a:r>
              <a:rPr lang="en-US" sz="3200" dirty="0" err="1"/>
              <a:t>bo‘lsa</a:t>
            </a:r>
            <a:r>
              <a:rPr lang="en-US" sz="3200" dirty="0"/>
              <a:t> ham </a:t>
            </a:r>
            <a:r>
              <a:rPr lang="en-US" sz="3200" dirty="0" err="1"/>
              <a:t>bizga</a:t>
            </a:r>
            <a:r>
              <a:rPr lang="en-US" sz="3200" dirty="0"/>
              <a:t> </a:t>
            </a:r>
            <a:r>
              <a:rPr lang="en-US" sz="3200" dirty="0" err="1"/>
              <a:t>qola</a:t>
            </a:r>
            <a:r>
              <a:rPr lang="en-US" sz="3200" dirty="0"/>
              <a:t> </a:t>
            </a:r>
            <a:r>
              <a:rPr lang="en-US" sz="3200" dirty="0" err="1" smtClean="0"/>
              <a:t>qolsin</a:t>
            </a:r>
            <a:r>
              <a:rPr lang="uz-Latn-UZ" sz="3200" dirty="0" smtClean="0"/>
              <a:t>”</a:t>
            </a:r>
            <a:r>
              <a:rPr lang="en-US" sz="3200" dirty="0" smtClean="0"/>
              <a:t>, </a:t>
            </a:r>
            <a:r>
              <a:rPr lang="en-US" sz="3200" dirty="0"/>
              <a:t>— </a:t>
            </a:r>
            <a:r>
              <a:rPr lang="en-US" sz="3200" dirty="0" err="1"/>
              <a:t>dedi</a:t>
            </a:r>
            <a:r>
              <a:rPr lang="en-US" sz="3200" dirty="0"/>
              <a:t>. </a:t>
            </a:r>
            <a:endParaRPr lang="uz-Latn-UZ" sz="3200" dirty="0" smtClean="0"/>
          </a:p>
          <a:p>
            <a:endParaRPr lang="uz-Latn-UZ" sz="3200" dirty="0" smtClean="0"/>
          </a:p>
          <a:p>
            <a:r>
              <a:rPr lang="uz-Latn-UZ" sz="3200" dirty="0" smtClean="0"/>
              <a:t> </a:t>
            </a:r>
            <a:r>
              <a:rPr lang="en-US" sz="3200" dirty="0" smtClean="0"/>
              <a:t>6</a:t>
            </a:r>
            <a:r>
              <a:rPr lang="en-US" sz="3200" dirty="0"/>
              <a:t>. </a:t>
            </a:r>
            <a:r>
              <a:rPr lang="en-US" sz="3200" dirty="0" err="1"/>
              <a:t>Chol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kampir</a:t>
            </a:r>
            <a:r>
              <a:rPr lang="en-US" sz="3200" dirty="0"/>
              <a:t> </a:t>
            </a:r>
            <a:r>
              <a:rPr lang="en-US" sz="3200" dirty="0" err="1"/>
              <a:t>behad</a:t>
            </a:r>
            <a:r>
              <a:rPr lang="en-US" sz="3200" dirty="0"/>
              <a:t> </a:t>
            </a:r>
            <a:r>
              <a:rPr lang="en-US" sz="3200" dirty="0" err="1"/>
              <a:t>sevinishibdi</a:t>
            </a:r>
            <a:r>
              <a:rPr lang="en-US" sz="3200" dirty="0"/>
              <a:t>. 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6969" y="162358"/>
            <a:ext cx="819007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4000" kern="0" smtClean="0"/>
              <a:t>469-mashq </a:t>
            </a:r>
            <a:endParaRPr lang="ru-RU" sz="4000" kern="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48080" y="2088124"/>
            <a:ext cx="38502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93076" y="3534303"/>
            <a:ext cx="1012388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39629" y="3573134"/>
            <a:ext cx="81135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2183" y="3560082"/>
            <a:ext cx="1028957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86854" y="3573134"/>
            <a:ext cx="1966187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86854" y="3725533"/>
            <a:ext cx="1966187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92" y="1027889"/>
            <a:ext cx="1261974" cy="115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8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ESDA SAQLANG!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776" y="1221384"/>
            <a:ext cx="7826817" cy="784830"/>
          </a:xfrm>
        </p:spPr>
        <p:txBody>
          <a:bodyPr/>
          <a:lstStyle/>
          <a:p>
            <a:r>
              <a:rPr lang="en-US" sz="3200" dirty="0" err="1"/>
              <a:t>Anvar</a:t>
            </a:r>
            <a:r>
              <a:rPr lang="en-US" sz="3200" dirty="0"/>
              <a:t> </a:t>
            </a:r>
            <a:r>
              <a:rPr lang="en-US" sz="3200" dirty="0" err="1"/>
              <a:t>ko‘p</a:t>
            </a:r>
            <a:r>
              <a:rPr lang="en-US" sz="3200" dirty="0"/>
              <a:t> </a:t>
            </a:r>
            <a:r>
              <a:rPr lang="en-US" sz="3200" dirty="0" err="1"/>
              <a:t>vaqtini</a:t>
            </a:r>
            <a:r>
              <a:rPr lang="en-US" sz="3200" dirty="0"/>
              <a:t> </a:t>
            </a:r>
            <a:r>
              <a:rPr lang="en-US" sz="3200" dirty="0" err="1"/>
              <a:t>kutubxonada</a:t>
            </a:r>
            <a:r>
              <a:rPr lang="en-US" sz="3200" dirty="0"/>
              <a:t> </a:t>
            </a:r>
            <a:r>
              <a:rPr lang="en-US" sz="3200" dirty="0" err="1"/>
              <a:t>o‘tkazadi</a:t>
            </a:r>
            <a:r>
              <a:rPr lang="en-US" sz="3200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649" y="3080679"/>
            <a:ext cx="7427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kitobi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gapirdi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4526" y="2148800"/>
            <a:ext cx="1607158" cy="468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7402" y="2178995"/>
            <a:ext cx="1607158" cy="468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6927" y="4024008"/>
            <a:ext cx="1607158" cy="468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7403" y="4024008"/>
            <a:ext cx="1607158" cy="468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449220" y="2413471"/>
            <a:ext cx="17898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11684" y="4285437"/>
            <a:ext cx="17898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Круговая стрелка 13"/>
          <p:cNvSpPr/>
          <p:nvPr/>
        </p:nvSpPr>
        <p:spPr>
          <a:xfrm>
            <a:off x="1904527" y="826851"/>
            <a:ext cx="1177047" cy="95895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2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руговая стрелка 14"/>
          <p:cNvSpPr/>
          <p:nvPr/>
        </p:nvSpPr>
        <p:spPr>
          <a:xfrm>
            <a:off x="5916037" y="2706502"/>
            <a:ext cx="1177047" cy="95895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2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702602" y="3665454"/>
            <a:ext cx="729001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11"/>
          <p:cNvSpPr/>
          <p:nvPr/>
        </p:nvSpPr>
        <p:spPr>
          <a:xfrm>
            <a:off x="1804260" y="1699422"/>
            <a:ext cx="579017" cy="86381"/>
          </a:xfrm>
          <a:custGeom>
            <a:avLst/>
            <a:gdLst/>
            <a:ahLst/>
            <a:cxnLst/>
            <a:rect l="l" t="t" r="r" b="b"/>
            <a:pathLst>
              <a:path w="533400" h="37465">
                <a:moveTo>
                  <a:pt x="437122" y="0"/>
                </a:moveTo>
                <a:lnTo>
                  <a:pt x="420234" y="1245"/>
                </a:lnTo>
                <a:lnTo>
                  <a:pt x="406998" y="4470"/>
                </a:lnTo>
                <a:lnTo>
                  <a:pt x="396387" y="8905"/>
                </a:lnTo>
                <a:lnTo>
                  <a:pt x="379921" y="17854"/>
                </a:lnTo>
                <a:lnTo>
                  <a:pt x="372214" y="21151"/>
                </a:lnTo>
                <a:lnTo>
                  <a:pt x="363191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3" y="8904"/>
                </a:lnTo>
                <a:lnTo>
                  <a:pt x="296583" y="4468"/>
                </a:lnTo>
                <a:lnTo>
                  <a:pt x="283348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70"/>
                </a:lnTo>
                <a:lnTo>
                  <a:pt x="55072" y="8905"/>
                </a:lnTo>
                <a:lnTo>
                  <a:pt x="38608" y="17854"/>
                </a:lnTo>
                <a:lnTo>
                  <a:pt x="30901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9"/>
                </a:lnTo>
                <a:lnTo>
                  <a:pt x="75385" y="15963"/>
                </a:lnTo>
                <a:lnTo>
                  <a:pt x="84407" y="13755"/>
                </a:lnTo>
                <a:lnTo>
                  <a:pt x="95807" y="12948"/>
                </a:lnTo>
                <a:lnTo>
                  <a:pt x="107206" y="13755"/>
                </a:lnTo>
                <a:lnTo>
                  <a:pt x="116227" y="15963"/>
                </a:lnTo>
                <a:lnTo>
                  <a:pt x="123933" y="19259"/>
                </a:lnTo>
                <a:lnTo>
                  <a:pt x="140397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1" y="19259"/>
                </a:lnTo>
                <a:lnTo>
                  <a:pt x="246039" y="15963"/>
                </a:lnTo>
                <a:lnTo>
                  <a:pt x="255062" y="13755"/>
                </a:lnTo>
                <a:lnTo>
                  <a:pt x="266461" y="12948"/>
                </a:lnTo>
                <a:lnTo>
                  <a:pt x="277860" y="13755"/>
                </a:lnTo>
                <a:lnTo>
                  <a:pt x="286882" y="15963"/>
                </a:lnTo>
                <a:lnTo>
                  <a:pt x="294588" y="19259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9"/>
                </a:lnTo>
                <a:lnTo>
                  <a:pt x="416700" y="15963"/>
                </a:lnTo>
                <a:lnTo>
                  <a:pt x="425723" y="13755"/>
                </a:lnTo>
                <a:lnTo>
                  <a:pt x="437122" y="12948"/>
                </a:lnTo>
                <a:lnTo>
                  <a:pt x="448523" y="13755"/>
                </a:lnTo>
                <a:lnTo>
                  <a:pt x="457547" y="15963"/>
                </a:lnTo>
                <a:lnTo>
                  <a:pt x="465254" y="19259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7" y="23360"/>
                </a:lnTo>
                <a:lnTo>
                  <a:pt x="502034" y="21151"/>
                </a:lnTo>
                <a:lnTo>
                  <a:pt x="494325" y="17854"/>
                </a:lnTo>
                <a:lnTo>
                  <a:pt x="477860" y="8904"/>
                </a:lnTo>
                <a:lnTo>
                  <a:pt x="467249" y="4468"/>
                </a:lnTo>
                <a:lnTo>
                  <a:pt x="454012" y="1244"/>
                </a:lnTo>
                <a:lnTo>
                  <a:pt x="437122" y="0"/>
                </a:lnTo>
                <a:close/>
              </a:path>
            </a:pathLst>
          </a:custGeom>
          <a:solidFill>
            <a:srgbClr val="020302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41" y="1486498"/>
            <a:ext cx="807260" cy="170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5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3" y="162358"/>
            <a:ext cx="8842442" cy="1231106"/>
          </a:xfrm>
        </p:spPr>
        <p:txBody>
          <a:bodyPr/>
          <a:lstStyle/>
          <a:p>
            <a:pPr algn="ctr"/>
            <a:r>
              <a:rPr lang="uz-Latn-UZ" sz="4000" dirty="0" smtClean="0"/>
              <a:t>Mustaqil bajarish uchun topshiriq: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089" y="1046286"/>
            <a:ext cx="8436766" cy="1477328"/>
          </a:xfrm>
        </p:spPr>
        <p:txBody>
          <a:bodyPr/>
          <a:lstStyle/>
          <a:p>
            <a:r>
              <a:rPr lang="en-US" dirty="0"/>
              <a:t> </a:t>
            </a:r>
            <a:r>
              <a:rPr lang="uz-Latn-UZ" dirty="0" smtClean="0"/>
              <a:t>    </a:t>
            </a:r>
            <a:r>
              <a:rPr lang="en-US" sz="3200" dirty="0" smtClean="0"/>
              <a:t>471-mashq.“</a:t>
            </a:r>
            <a:r>
              <a:rPr lang="en-US" sz="3200" dirty="0"/>
              <a:t>San’at </a:t>
            </a:r>
            <a:r>
              <a:rPr lang="en-US" sz="3200" dirty="0" err="1"/>
              <a:t>muzeyida</a:t>
            </a:r>
            <a:r>
              <a:rPr lang="en-US" sz="3200" dirty="0"/>
              <a:t>” </a:t>
            </a:r>
            <a:r>
              <a:rPr lang="en-US" sz="3200" dirty="0" err="1"/>
              <a:t>mavzusida</a:t>
            </a:r>
            <a:r>
              <a:rPr lang="en-US" sz="3200" dirty="0"/>
              <a:t> </a:t>
            </a:r>
            <a:r>
              <a:rPr lang="en-US" sz="3200" dirty="0" err="1"/>
              <a:t>matn</a:t>
            </a:r>
            <a:r>
              <a:rPr lang="en-US" sz="3200" dirty="0"/>
              <a:t> </a:t>
            </a:r>
            <a:r>
              <a:rPr lang="en-US" sz="3200" dirty="0" err="1"/>
              <a:t>tuzing</a:t>
            </a:r>
            <a:r>
              <a:rPr lang="en-US" sz="3200" dirty="0" smtClean="0"/>
              <a:t>. </a:t>
            </a:r>
            <a:r>
              <a:rPr lang="en-US" sz="3200" dirty="0" err="1"/>
              <a:t>Miqdor-daraja</a:t>
            </a:r>
            <a:r>
              <a:rPr lang="en-US" sz="3200" dirty="0"/>
              <a:t> </a:t>
            </a:r>
            <a:r>
              <a:rPr lang="en-US" sz="3200" dirty="0" err="1"/>
              <a:t>ravishlarini</a:t>
            </a:r>
            <a:r>
              <a:rPr lang="en-US" sz="3200" dirty="0"/>
              <a:t> </a:t>
            </a:r>
            <a:r>
              <a:rPr lang="en-US" sz="3200" dirty="0" err="1"/>
              <a:t>topib</a:t>
            </a:r>
            <a:r>
              <a:rPr lang="en-US" sz="3200" dirty="0"/>
              <a:t> </a:t>
            </a:r>
            <a:r>
              <a:rPr lang="en-US" sz="3200" dirty="0" err="1"/>
              <a:t>tagiga</a:t>
            </a:r>
            <a:r>
              <a:rPr lang="en-US" sz="3200" dirty="0"/>
              <a:t> </a:t>
            </a:r>
            <a:r>
              <a:rPr lang="en-US" sz="3200" dirty="0" err="1"/>
              <a:t>chizing</a:t>
            </a:r>
            <a:r>
              <a:rPr lang="en-US" sz="3200" dirty="0"/>
              <a:t>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63" y="2782109"/>
            <a:ext cx="2207218" cy="14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1" y="3234725"/>
            <a:ext cx="2243847" cy="14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8" y="2381509"/>
            <a:ext cx="2205747" cy="146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02210"/>
              </p:ext>
            </p:extLst>
          </p:nvPr>
        </p:nvGraphicFramePr>
        <p:xfrm>
          <a:off x="58369" y="202014"/>
          <a:ext cx="9032240" cy="45251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6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922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Ma’lumotlar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034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Ravishlar harakat va holatning belgisini bildiradi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o‘satdan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qo‘qqisdan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rostdan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birdan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kabi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so‘zlar yasama ravishlar.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nn-NO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 ravishlariga endi, hozir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nn-NO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ha, so‘ngra, hanuz, hamisha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kabi so‘zlar kiradi.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Yozda, 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uyda so‘zlari ravish so‘z turkumi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hisoblanadi.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922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Tuzilishiga ko‘ra ravishlarning sodda, qo‘shma, juft va takroriy turlari farqlanadi.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88891" y="741525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7375" y="1716572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88892" y="2435212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7376" y="3232861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88890" y="3905366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Zukkolarga 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293" y="894536"/>
            <a:ext cx="7826818" cy="430887"/>
          </a:xfrm>
        </p:spPr>
        <p:txBody>
          <a:bodyPr/>
          <a:lstStyle/>
          <a:p>
            <a:pPr algn="ctr"/>
            <a:r>
              <a:rPr lang="uz-Latn-UZ" sz="2800" dirty="0" smtClean="0"/>
              <a:t>Ravishlarni ajrating</a:t>
            </a:r>
            <a:endParaRPr lang="ru-RU" sz="2800" dirty="0"/>
          </a:p>
        </p:txBody>
      </p:sp>
      <p:sp>
        <p:nvSpPr>
          <p:cNvPr id="4" name="Облако 3"/>
          <p:cNvSpPr/>
          <p:nvPr/>
        </p:nvSpPr>
        <p:spPr>
          <a:xfrm>
            <a:off x="342900" y="1424765"/>
            <a:ext cx="1983834" cy="921010"/>
          </a:xfrm>
          <a:prstGeom prst="cloud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913724" y="1463875"/>
            <a:ext cx="4115976" cy="137356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tashqarida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925492" y="1528267"/>
            <a:ext cx="1715675" cy="953455"/>
          </a:xfrm>
          <a:prstGeom prst="cloud">
            <a:avLst/>
          </a:prstGeom>
          <a:ln>
            <a:solidFill>
              <a:srgbClr val="FF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77600" y="2448111"/>
            <a:ext cx="2314433" cy="107537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o‘cha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326734" y="2813992"/>
            <a:ext cx="2314433" cy="1075375"/>
          </a:xfrm>
          <a:prstGeom prst="cloud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yillab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277965" y="2345775"/>
            <a:ext cx="1751577" cy="829514"/>
          </a:xfrm>
          <a:prstGeom prst="cloud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100195" y="2985798"/>
            <a:ext cx="1858693" cy="838090"/>
          </a:xfrm>
          <a:prstGeom prst="cloud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lg‘a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62890" y="3927302"/>
            <a:ext cx="3221059" cy="838090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irma-bir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682288" y="3889367"/>
            <a:ext cx="3276600" cy="838090"/>
          </a:xfrm>
          <a:prstGeom prst="cloud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tasodif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920" y="1036558"/>
            <a:ext cx="8764620" cy="307777"/>
          </a:xfrm>
        </p:spPr>
        <p:txBody>
          <a:bodyPr/>
          <a:lstStyle/>
          <a:p>
            <a:pPr algn="ctr"/>
            <a:r>
              <a:rPr lang="en-US" sz="2000" dirty="0" err="1"/>
              <a:t>Berilgan</a:t>
            </a:r>
            <a:r>
              <a:rPr lang="en-US" sz="2000" dirty="0"/>
              <a:t> </a:t>
            </a:r>
            <a:r>
              <a:rPr lang="en-US" sz="2000" dirty="0" err="1"/>
              <a:t>so‘zlar</a:t>
            </a:r>
            <a:r>
              <a:rPr lang="en-US" sz="2000" dirty="0"/>
              <a:t> </a:t>
            </a:r>
            <a:r>
              <a:rPr lang="en-US" sz="2000" dirty="0" smtClean="0"/>
              <a:t>i</a:t>
            </a:r>
            <a:r>
              <a:rPr lang="uz-Latn-UZ" sz="2000" dirty="0" smtClean="0"/>
              <a:t>c</a:t>
            </a:r>
            <a:r>
              <a:rPr lang="en-US" sz="2000" dirty="0" err="1" smtClean="0"/>
              <a:t>hidan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qan</a:t>
            </a:r>
            <a:r>
              <a:rPr lang="uz-Latn-UZ" sz="2000" b="1" dirty="0" smtClean="0"/>
              <a:t>c</a:t>
            </a:r>
            <a:r>
              <a:rPr lang="en-US" sz="2000" b="1" dirty="0" smtClean="0"/>
              <a:t>ha</a:t>
            </a:r>
            <a:r>
              <a:rPr lang="en-US" sz="2000" b="1" dirty="0"/>
              <a:t>? </a:t>
            </a:r>
            <a:r>
              <a:rPr lang="en-US" sz="2000" dirty="0" err="1"/>
              <a:t>so‘rog‘iga</a:t>
            </a:r>
            <a:r>
              <a:rPr lang="en-US" sz="2000" dirty="0"/>
              <a:t> </a:t>
            </a:r>
            <a:r>
              <a:rPr lang="en-US" sz="2000" dirty="0" err="1"/>
              <a:t>javob</a:t>
            </a:r>
            <a:r>
              <a:rPr lang="en-US" sz="2000" dirty="0"/>
              <a:t> </a:t>
            </a:r>
            <a:r>
              <a:rPr lang="en-US" sz="2000" dirty="0" err="1" smtClean="0"/>
              <a:t>bo‘luv</a:t>
            </a:r>
            <a:r>
              <a:rPr lang="uz-Latn-UZ" sz="2000" dirty="0" smtClean="0"/>
              <a:t>c</a:t>
            </a:r>
            <a:r>
              <a:rPr lang="en-US" sz="2000" dirty="0" smtClean="0"/>
              <a:t>hi </a:t>
            </a:r>
            <a:r>
              <a:rPr lang="en-US" sz="2000" dirty="0" err="1"/>
              <a:t>so‘zlarni</a:t>
            </a:r>
            <a:r>
              <a:rPr lang="en-US" sz="2000" dirty="0"/>
              <a:t> </a:t>
            </a:r>
            <a:r>
              <a:rPr lang="en-US" sz="2000" dirty="0" err="1"/>
              <a:t>ajrating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3962524" y="1546681"/>
            <a:ext cx="1420239" cy="39883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502735" y="1546681"/>
            <a:ext cx="1420239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171034" y="1546681"/>
            <a:ext cx="1420239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erta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939830" y="2161140"/>
            <a:ext cx="1420239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indin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7140236" y="2151392"/>
            <a:ext cx="1656948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kunduz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5531924" y="2161140"/>
            <a:ext cx="1420239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939830" y="2799909"/>
            <a:ext cx="1387810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564353" y="2783661"/>
            <a:ext cx="1387810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‘oyat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509558" y="3373816"/>
            <a:ext cx="1387810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808830" y="3373816"/>
            <a:ext cx="1387810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o‘p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7203463" y="2783662"/>
            <a:ext cx="1387810" cy="39883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xiyol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807394" y="1546681"/>
            <a:ext cx="1916349" cy="914400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136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Qancha?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0830" y="1546681"/>
            <a:ext cx="63230" cy="241247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766278" y="3959157"/>
            <a:ext cx="503090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3555460" y="1546681"/>
            <a:ext cx="330740" cy="2674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42" idx="4"/>
          </p:cNvCxnSpPr>
          <p:nvPr/>
        </p:nvCxnSpPr>
        <p:spPr>
          <a:xfrm>
            <a:off x="3596802" y="2651530"/>
            <a:ext cx="51071" cy="159945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622337" y="4195052"/>
            <a:ext cx="4968936" cy="4377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476422" y="2461082"/>
            <a:ext cx="240760" cy="1904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02" y="3526781"/>
            <a:ext cx="657305" cy="88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9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00185 L -0.4099 0.236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119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3.26959E-6 L -0.41788 0.229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11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5182 L -0.58438 0.139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52" y="9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4627 L -0.58473 0.137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9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2406 L -0.49618 0.169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51" y="9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4072 L -0.51441 0.167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10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095" y="189094"/>
            <a:ext cx="3791018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752" y="1252735"/>
            <a:ext cx="63229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holatning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bajarilishidagi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miqdor-darajani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bildiradigan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so‘rog‘iga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miqdor-daraja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xiyol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0198" y="1578556"/>
            <a:ext cx="0" cy="2441399"/>
          </a:xfrm>
          <a:prstGeom prst="line">
            <a:avLst/>
          </a:prstGeom>
          <a:ln>
            <a:solidFill>
              <a:srgbClr val="03A92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07398" y="3993204"/>
            <a:ext cx="5030906" cy="34047"/>
          </a:xfrm>
          <a:prstGeom prst="line">
            <a:avLst/>
          </a:prstGeom>
          <a:ln>
            <a:solidFill>
              <a:srgbClr val="03A92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54828" y="1403692"/>
            <a:ext cx="330740" cy="267476"/>
          </a:xfrm>
          <a:prstGeom prst="ellipse">
            <a:avLst/>
          </a:prstGeom>
          <a:solidFill>
            <a:srgbClr val="03A92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89282" y="2658833"/>
            <a:ext cx="41343" cy="160188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30627" y="4226668"/>
            <a:ext cx="433865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68902" y="2470810"/>
            <a:ext cx="240760" cy="1904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0374" y="1323240"/>
            <a:ext cx="1745501" cy="229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468-mashq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482" y="1932871"/>
            <a:ext cx="6280692" cy="1292662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dirty="0" err="1" smtClean="0"/>
              <a:t>Bo‘ying</a:t>
            </a:r>
            <a:r>
              <a:rPr lang="en-US" sz="2800" dirty="0" smtClean="0"/>
              <a:t> </a:t>
            </a:r>
            <a:r>
              <a:rPr lang="en-US" sz="2800" dirty="0" err="1"/>
              <a:t>sal</a:t>
            </a:r>
            <a:r>
              <a:rPr lang="en-US" sz="2800" dirty="0"/>
              <a:t> </a:t>
            </a:r>
            <a:r>
              <a:rPr lang="en-US" sz="2800" dirty="0" err="1"/>
              <a:t>cho‘zilsin</a:t>
            </a:r>
            <a:r>
              <a:rPr lang="en-US" sz="2800" dirty="0"/>
              <a:t>, </a:t>
            </a:r>
            <a:r>
              <a:rPr lang="en-US" sz="2800" dirty="0" err="1"/>
              <a:t>bironta</a:t>
            </a:r>
            <a:r>
              <a:rPr lang="en-US" sz="2800" dirty="0"/>
              <a:t> </a:t>
            </a:r>
            <a:r>
              <a:rPr lang="en-US" sz="2800" dirty="0" err="1"/>
              <a:t>duradgor</a:t>
            </a:r>
            <a:r>
              <a:rPr lang="en-US" sz="2800" dirty="0"/>
              <a:t> </a:t>
            </a:r>
            <a:r>
              <a:rPr lang="en-US" sz="2800" dirty="0" err="1"/>
              <a:t>usta</a:t>
            </a:r>
            <a:r>
              <a:rPr lang="en-US" sz="2800" dirty="0"/>
              <a:t> </a:t>
            </a:r>
            <a:r>
              <a:rPr lang="en-US" sz="2800" dirty="0" err="1"/>
              <a:t>topilsa</a:t>
            </a:r>
            <a:r>
              <a:rPr lang="en-US" sz="2800" dirty="0"/>
              <a:t>, </a:t>
            </a:r>
            <a:r>
              <a:rPr lang="en-US" sz="2800" dirty="0" err="1"/>
              <a:t>shogirdlikka</a:t>
            </a:r>
            <a:r>
              <a:rPr lang="en-US" sz="2800" dirty="0"/>
              <a:t> </a:t>
            </a:r>
            <a:r>
              <a:rPr lang="en-US" sz="2800" dirty="0" err="1"/>
              <a:t>topshirardim</a:t>
            </a:r>
            <a:r>
              <a:rPr lang="en-US" sz="2800" dirty="0"/>
              <a:t>. </a:t>
            </a:r>
            <a:endParaRPr lang="uz-Latn-UZ" sz="2800" dirty="0" smtClean="0"/>
          </a:p>
          <a:p>
            <a:endParaRPr lang="uz-Latn-UZ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61" y="2217907"/>
            <a:ext cx="171481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41" y="890844"/>
            <a:ext cx="908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Miqdor-daraja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ravishlarini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57984" y="2373550"/>
            <a:ext cx="437745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Выгнутая вверх стрелка 8"/>
          <p:cNvSpPr/>
          <p:nvPr/>
        </p:nvSpPr>
        <p:spPr>
          <a:xfrm>
            <a:off x="2076856" y="1682885"/>
            <a:ext cx="953506" cy="2645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610" y="3141476"/>
            <a:ext cx="60660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aravani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Nuriddin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minganini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xiyla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87312" y="4085617"/>
            <a:ext cx="589735" cy="996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ыгнутая вверх стрелка 13"/>
          <p:cNvSpPr/>
          <p:nvPr/>
        </p:nvSpPr>
        <p:spPr>
          <a:xfrm flipV="1">
            <a:off x="882177" y="4231817"/>
            <a:ext cx="975805" cy="20793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416" y="181813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Diqqat qiling!</a:t>
            </a:r>
            <a:endParaRPr lang="ru-RU" sz="4000" dirty="0"/>
          </a:p>
        </p:txBody>
      </p:sp>
      <p:sp>
        <p:nvSpPr>
          <p:cNvPr id="4" name="Блок-схема: данные 3"/>
          <p:cNvSpPr/>
          <p:nvPr/>
        </p:nvSpPr>
        <p:spPr>
          <a:xfrm>
            <a:off x="248053" y="951218"/>
            <a:ext cx="1789888" cy="612648"/>
          </a:xfrm>
          <a:prstGeom prst="flowChartInputOutput">
            <a:avLst/>
          </a:prstGeom>
          <a:solidFill>
            <a:srgbClr val="03A92B"/>
          </a:solidFill>
          <a:ln>
            <a:solidFill>
              <a:srgbClr val="03A92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iyla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4961107" y="995090"/>
            <a:ext cx="1747736" cy="559243"/>
          </a:xfrm>
          <a:prstGeom prst="flowChartInputOutpu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Hiyla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8053" y="1731524"/>
            <a:ext cx="8662483" cy="169260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Xiyla -[ko‘p, ortiq] 1. Ma’lum bir darajada, birmuncha, ancha. U sendan xiyla yaxshiroq. 2. Bir muncha fursat, ancha vaqt. Biz bekatda xiyla kutib qoldik.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8052" y="3284707"/>
            <a:ext cx="7689717" cy="169260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iyla -[ayyorlik, makkorlik, makr, nayrang] aldash uchun ishlatiladigan yo‘l; aldovchi, chalg‘ituvchi ish, tadbir,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xatti-harakat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nayrang, firib.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данные 16"/>
          <p:cNvSpPr/>
          <p:nvPr/>
        </p:nvSpPr>
        <p:spPr>
          <a:xfrm>
            <a:off x="2624033" y="951218"/>
            <a:ext cx="2177378" cy="612648"/>
          </a:xfrm>
          <a:prstGeom prst="flowChartInputOutput">
            <a:avLst/>
          </a:prstGeom>
          <a:solidFill>
            <a:srgbClr val="03A92B"/>
          </a:solidFill>
          <a:ln>
            <a:solidFill>
              <a:srgbClr val="03A92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Ravish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данные 17"/>
          <p:cNvSpPr/>
          <p:nvPr/>
        </p:nvSpPr>
        <p:spPr>
          <a:xfrm>
            <a:off x="7399508" y="951218"/>
            <a:ext cx="1530485" cy="559243"/>
          </a:xfrm>
          <a:prstGeom prst="flowChartInputOutpu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>
            <a:off x="1264592" y="1583322"/>
            <a:ext cx="2033085" cy="26493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>
            <a:off x="6018177" y="1554333"/>
            <a:ext cx="2007142" cy="26493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630" y="1455966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Qancha?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9428" y="138659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ima?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469-mashq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375" y="1912048"/>
            <a:ext cx="8404698" cy="1723549"/>
          </a:xfrm>
        </p:spPr>
        <p:txBody>
          <a:bodyPr/>
          <a:lstStyle/>
          <a:p>
            <a:r>
              <a:rPr lang="uz-Latn-UZ" sz="2800" dirty="0" smtClean="0">
                <a:solidFill>
                  <a:schemeClr val="tx1"/>
                </a:solidFill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</a:rPr>
              <a:t>Sarvigulni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podsho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hammadan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ko‘proq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sevar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ekan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uz-Latn-UZ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</a:t>
            </a:r>
            <a:r>
              <a:rPr lang="uz-Latn-UZ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Mehmondorchilik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tugagach</a:t>
            </a:r>
            <a:r>
              <a:rPr lang="en-US" sz="2800" dirty="0">
                <a:solidFill>
                  <a:schemeClr val="tx1"/>
                </a:solidFill>
              </a:rPr>
              <a:t>, u </a:t>
            </a:r>
            <a:r>
              <a:rPr lang="en-US" sz="2800" dirty="0" err="1">
                <a:solidFill>
                  <a:schemeClr val="tx1"/>
                </a:solidFill>
              </a:rPr>
              <a:t>uzundan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uzun</a:t>
            </a:r>
            <a:r>
              <a:rPr lang="en-US" sz="2800" dirty="0">
                <a:solidFill>
                  <a:schemeClr val="tx1"/>
                </a:solidFill>
              </a:rPr>
              <a:t> duo </a:t>
            </a:r>
            <a:r>
              <a:rPr lang="en-US" sz="2800" dirty="0" err="1">
                <a:solidFill>
                  <a:schemeClr val="tx1"/>
                </a:solidFill>
              </a:rPr>
              <a:t>qilib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o‘rnidan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turibdi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564" y="931217"/>
            <a:ext cx="8873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2400" b="1" kern="0" dirty="0" err="1">
                <a:latin typeface="Arial"/>
                <a:cs typeface="Arial"/>
              </a:rPr>
              <a:t>Gaplarni</a:t>
            </a:r>
            <a:r>
              <a:rPr lang="en-US" sz="2400" b="1" kern="0" dirty="0">
                <a:latin typeface="Arial"/>
                <a:cs typeface="Arial"/>
              </a:rPr>
              <a:t> </a:t>
            </a:r>
            <a:r>
              <a:rPr lang="en-US" sz="2400" b="1" kern="0" dirty="0" err="1">
                <a:latin typeface="Arial"/>
                <a:cs typeface="Arial"/>
              </a:rPr>
              <a:t>ko‘chiring</a:t>
            </a:r>
            <a:r>
              <a:rPr lang="en-US" sz="2400" b="1" kern="0" dirty="0">
                <a:latin typeface="Arial"/>
                <a:cs typeface="Arial"/>
              </a:rPr>
              <a:t>, </a:t>
            </a:r>
            <a:r>
              <a:rPr lang="en-US" sz="2400" b="1" kern="0" dirty="0" err="1">
                <a:latin typeface="Arial"/>
                <a:cs typeface="Arial"/>
              </a:rPr>
              <a:t>miqdor-daraja</a:t>
            </a:r>
            <a:r>
              <a:rPr lang="en-US" sz="2400" b="1" kern="0" dirty="0">
                <a:latin typeface="Arial"/>
                <a:cs typeface="Arial"/>
              </a:rPr>
              <a:t> </a:t>
            </a:r>
            <a:r>
              <a:rPr lang="en-US" sz="2400" b="1" kern="0" dirty="0" err="1">
                <a:latin typeface="Arial"/>
                <a:cs typeface="Arial"/>
              </a:rPr>
              <a:t>ravishlarining</a:t>
            </a:r>
            <a:r>
              <a:rPr lang="en-US" sz="2400" b="1" kern="0" dirty="0">
                <a:latin typeface="Arial"/>
                <a:cs typeface="Arial"/>
              </a:rPr>
              <a:t> </a:t>
            </a:r>
            <a:r>
              <a:rPr lang="en-US" sz="2400" b="1" kern="0" dirty="0" err="1">
                <a:latin typeface="Arial"/>
                <a:cs typeface="Arial"/>
              </a:rPr>
              <a:t>tagiga</a:t>
            </a:r>
            <a:r>
              <a:rPr lang="en-US" sz="2400" b="1" kern="0" dirty="0">
                <a:latin typeface="Arial"/>
                <a:cs typeface="Arial"/>
              </a:rPr>
              <a:t> </a:t>
            </a:r>
            <a:r>
              <a:rPr lang="en-US" sz="2400" b="1" kern="0" dirty="0" err="1">
                <a:latin typeface="Arial"/>
                <a:cs typeface="Arial"/>
              </a:rPr>
              <a:t>chizib</a:t>
            </a:r>
            <a:r>
              <a:rPr lang="en-US" sz="2400" b="1" kern="0" dirty="0">
                <a:latin typeface="Arial"/>
                <a:cs typeface="Arial"/>
              </a:rPr>
              <a:t>, </a:t>
            </a:r>
            <a:r>
              <a:rPr lang="en-US" sz="2400" b="1" kern="0" dirty="0" err="1">
                <a:latin typeface="Arial"/>
                <a:cs typeface="Arial"/>
              </a:rPr>
              <a:t>izohlang</a:t>
            </a:r>
            <a:r>
              <a:rPr lang="en-US" sz="2400" b="1" kern="0" dirty="0">
                <a:latin typeface="Arial"/>
                <a:cs typeface="Arial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39132" y="2381997"/>
            <a:ext cx="1134042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38612" y="3234789"/>
            <a:ext cx="215869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57" y="3650991"/>
            <a:ext cx="2675038" cy="124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496" y="1338115"/>
            <a:ext cx="6948432" cy="2462213"/>
          </a:xfrm>
        </p:spPr>
        <p:txBody>
          <a:bodyPr/>
          <a:lstStyle/>
          <a:p>
            <a:r>
              <a:rPr lang="uz-Latn-UZ" sz="3200" dirty="0" smtClean="0"/>
              <a:t> </a:t>
            </a:r>
            <a:r>
              <a:rPr lang="en-US" sz="3200" dirty="0" smtClean="0"/>
              <a:t>3</a:t>
            </a:r>
            <a:r>
              <a:rPr lang="en-US" sz="3200" dirty="0"/>
              <a:t>. </a:t>
            </a:r>
            <a:r>
              <a:rPr lang="en-US" sz="3200" dirty="0" err="1"/>
              <a:t>Ko‘p</a:t>
            </a:r>
            <a:r>
              <a:rPr lang="en-US" sz="3200" dirty="0"/>
              <a:t> </a:t>
            </a:r>
            <a:r>
              <a:rPr lang="en-US" sz="3200" dirty="0" err="1"/>
              <a:t>yaxshi</a:t>
            </a:r>
            <a:r>
              <a:rPr lang="en-US" sz="3200" dirty="0"/>
              <a:t> </a:t>
            </a:r>
            <a:r>
              <a:rPr lang="en-US" sz="3200" dirty="0" err="1"/>
              <a:t>o‘ylabsiz</a:t>
            </a:r>
            <a:r>
              <a:rPr lang="en-US" sz="3200" dirty="0"/>
              <a:t>, ammo </a:t>
            </a:r>
            <a:r>
              <a:rPr lang="en-US" sz="3200" dirty="0" err="1"/>
              <a:t>saltanatingiz</a:t>
            </a:r>
            <a:r>
              <a:rPr lang="en-US" sz="3200" dirty="0"/>
              <a:t> </a:t>
            </a:r>
            <a:r>
              <a:rPr lang="en-US" sz="3200" dirty="0" err="1"/>
              <a:t>uzoqqa</a:t>
            </a:r>
            <a:r>
              <a:rPr lang="en-US" sz="3200" dirty="0"/>
              <a:t> </a:t>
            </a:r>
            <a:r>
              <a:rPr lang="en-US" sz="3200" dirty="0" err="1"/>
              <a:t>bormasa</a:t>
            </a:r>
            <a:r>
              <a:rPr lang="en-US" sz="3200" dirty="0"/>
              <a:t> </a:t>
            </a:r>
            <a:r>
              <a:rPr lang="en-US" sz="3200" dirty="0" err="1"/>
              <a:t>kerak</a:t>
            </a:r>
            <a:r>
              <a:rPr lang="en-US" sz="3200" dirty="0"/>
              <a:t>. </a:t>
            </a:r>
            <a:endParaRPr lang="uz-Latn-UZ" sz="3200" dirty="0" smtClean="0"/>
          </a:p>
          <a:p>
            <a:endParaRPr lang="uz-Latn-UZ" sz="3200" dirty="0" smtClean="0"/>
          </a:p>
          <a:p>
            <a:r>
              <a:rPr lang="uz-Latn-UZ" sz="3200" dirty="0" smtClean="0"/>
              <a:t> </a:t>
            </a:r>
            <a:r>
              <a:rPr lang="en-US" sz="3200" dirty="0" smtClean="0"/>
              <a:t>4</a:t>
            </a:r>
            <a:r>
              <a:rPr lang="en-US" sz="3200" dirty="0"/>
              <a:t>. </a:t>
            </a:r>
            <a:r>
              <a:rPr lang="en-US" sz="3200" dirty="0" err="1"/>
              <a:t>Ikkita</a:t>
            </a:r>
            <a:r>
              <a:rPr lang="en-US" sz="3200" dirty="0"/>
              <a:t> </a:t>
            </a:r>
            <a:r>
              <a:rPr lang="en-US" sz="3200" dirty="0" err="1"/>
              <a:t>tuxum</a:t>
            </a:r>
            <a:r>
              <a:rPr lang="en-US" sz="3200" dirty="0"/>
              <a:t> </a:t>
            </a:r>
            <a:r>
              <a:rPr lang="en-US" sz="3200" dirty="0" err="1"/>
              <a:t>topib</a:t>
            </a:r>
            <a:r>
              <a:rPr lang="en-US" sz="3200" dirty="0"/>
              <a:t> </a:t>
            </a:r>
            <a:r>
              <a:rPr lang="en-US" sz="3200" dirty="0" err="1"/>
              <a:t>olibdi</a:t>
            </a:r>
            <a:r>
              <a:rPr lang="en-US" sz="3200" dirty="0"/>
              <a:t>. </a:t>
            </a:r>
            <a:r>
              <a:rPr lang="en-US" sz="3200" dirty="0" err="1"/>
              <a:t>Suyunib</a:t>
            </a:r>
            <a:r>
              <a:rPr lang="en-US" sz="3200" dirty="0"/>
              <a:t> </a:t>
            </a:r>
            <a:r>
              <a:rPr lang="en-US" sz="3200" dirty="0" err="1"/>
              <a:t>cho‘ntagiga</a:t>
            </a:r>
            <a:r>
              <a:rPr lang="en-US" sz="3200" dirty="0"/>
              <a:t> </a:t>
            </a:r>
            <a:r>
              <a:rPr lang="en-US" sz="3200" dirty="0" err="1"/>
              <a:t>solib</a:t>
            </a:r>
            <a:r>
              <a:rPr lang="en-US" sz="3200" dirty="0"/>
              <a:t>, </a:t>
            </a:r>
            <a:r>
              <a:rPr lang="en-US" sz="3200" dirty="0" err="1"/>
              <a:t>biroz</a:t>
            </a:r>
            <a:r>
              <a:rPr lang="en-US" sz="3200" dirty="0"/>
              <a:t> </a:t>
            </a:r>
            <a:r>
              <a:rPr lang="en-US" sz="3200" dirty="0" err="1"/>
              <a:t>yuribdi</a:t>
            </a:r>
            <a:r>
              <a:rPr lang="en-US" sz="3200" dirty="0"/>
              <a:t>. </a:t>
            </a: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5570" y="1835205"/>
            <a:ext cx="77004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81986" y="3787222"/>
            <a:ext cx="77004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476969" y="162358"/>
            <a:ext cx="819007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4000" kern="0" smtClean="0"/>
              <a:t>469-mashq </a:t>
            </a:r>
            <a:endParaRPr lang="ru-RU" sz="40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64" y="956925"/>
            <a:ext cx="1772055" cy="233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9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405</Words>
  <Application>Microsoft Office PowerPoint</Application>
  <PresentationFormat>Экран (16:9)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Light</vt:lpstr>
      <vt:lpstr>1_Office Theme</vt:lpstr>
      <vt:lpstr>Office Theme</vt:lpstr>
      <vt:lpstr>5_Office Theme</vt:lpstr>
      <vt:lpstr>3_Office Theme</vt:lpstr>
      <vt:lpstr>Тема Office</vt:lpstr>
      <vt:lpstr>Презентация PowerPoint</vt:lpstr>
      <vt:lpstr>Презентация PowerPoint</vt:lpstr>
      <vt:lpstr>Zukkolarga topshiriq</vt:lpstr>
      <vt:lpstr>Topshiriq</vt:lpstr>
      <vt:lpstr>BILIB OLING!</vt:lpstr>
      <vt:lpstr>468-mashq </vt:lpstr>
      <vt:lpstr>Diqqat qiling!</vt:lpstr>
      <vt:lpstr>469-mashq </vt:lpstr>
      <vt:lpstr>Презентация PowerPoint</vt:lpstr>
      <vt:lpstr>Презентация PowerPoint</vt:lpstr>
      <vt:lpstr>ESDA SAQLANG!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116</cp:revision>
  <dcterms:created xsi:type="dcterms:W3CDTF">2020-04-11T16:25:36Z</dcterms:created>
  <dcterms:modified xsi:type="dcterms:W3CDTF">2021-03-23T08:19:18Z</dcterms:modified>
</cp:coreProperties>
</file>