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13" r:id="rId2"/>
    <p:sldId id="323" r:id="rId3"/>
    <p:sldId id="307" r:id="rId4"/>
    <p:sldId id="290" r:id="rId5"/>
    <p:sldId id="298" r:id="rId6"/>
    <p:sldId id="293" r:id="rId7"/>
    <p:sldId id="300" r:id="rId8"/>
    <p:sldId id="294" r:id="rId9"/>
    <p:sldId id="324" r:id="rId10"/>
    <p:sldId id="317" r:id="rId11"/>
    <p:sldId id="325" r:id="rId12"/>
    <p:sldId id="31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8043" autoAdjust="0"/>
  </p:normalViewPr>
  <p:slideViewPr>
    <p:cSldViewPr>
      <p:cViewPr varScale="1">
        <p:scale>
          <a:sx n="66" d="100"/>
          <a:sy n="66" d="100"/>
        </p:scale>
        <p:origin x="57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7D259-7158-4577-A818-35CD0B3D85F1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135FE-B1CD-4932-9706-DA9A51B05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8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D5D1B-9368-4D72-B7B4-E9D468FFC46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64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3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1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25855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739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7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0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0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384680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88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864063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ru-RU" sz="54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ru-RU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800" b="1" spc="-10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54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169293" y="214783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0" y="75849"/>
            <a:ext cx="1539329" cy="162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169292" y="4295666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" name="AutoShape 2" descr="Электронный микроскоп Атом, Электрон с, электрон, микроскоп, область png | 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2492896"/>
            <a:ext cx="57150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1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(27-mashq)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400" y="2341334"/>
                <a:ext cx="1044116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Tezligi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⦁10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sup>
                    </m:sSup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/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𝑠</m:t>
                    </m:r>
                  </m:oMath>
                </a14:m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zaryadi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3,</m:t>
                        </m:r>
                        <m:r>
                          <a:rPr lang="en-US" sz="4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⦁10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−19</m:t>
                        </m:r>
                      </m:sup>
                    </m:sSup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𝐶</m:t>
                    </m:r>
                  </m:oMath>
                </a14:m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zarra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chiziqlari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yo‘nalishiga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tik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uchib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kirdi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Agar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zarraga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tomonidan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6,4 </m:t>
                    </m:r>
                    <m:r>
                      <a:rPr lang="en-US" sz="4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𝑝𝑁</m:t>
                    </m:r>
                  </m:oMath>
                </a14:m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qilgan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induksiyasi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 algn="just"/>
                <a:endParaRPr lang="ru-RU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2341334"/>
                <a:ext cx="10441160" cy="4401205"/>
              </a:xfrm>
              <a:prstGeom prst="rect">
                <a:avLst/>
              </a:prstGeom>
              <a:blipFill rotWithShape="0">
                <a:blip r:embed="rId2"/>
                <a:stretch>
                  <a:fillRect l="-2043" t="-2493" r="-2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9376" y="148710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2-masala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7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𝑣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𝑞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3,2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6,4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blipFill rotWithShape="0">
                <a:blip r:embed="rId2"/>
                <a:stretch>
                  <a:fillRect l="-3945" t="-2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294340" y="2132856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263352" y="4221088"/>
            <a:ext cx="3030988" cy="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75720" y="2132856"/>
            <a:ext cx="2501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68008" y="2154922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93929" y="2154922"/>
            <a:ext cx="2266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600056" y="5683314"/>
                <a:ext cx="363828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=0,5 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6" y="5683314"/>
                <a:ext cx="3638289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4020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8382301" y="4205012"/>
                <a:ext cx="1170083" cy="9566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0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𝑇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301" y="4205012"/>
                <a:ext cx="1170083" cy="9566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763955" y="3671392"/>
                <a:ext cx="1780229" cy="1034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𝑞𝑣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955" y="3671392"/>
                <a:ext cx="1780229" cy="10343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863752" y="2961375"/>
                <a:ext cx="1819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𝑞𝑣𝐵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752" y="2961375"/>
                <a:ext cx="1819144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384033" y="2850932"/>
                <a:ext cx="5328591" cy="1067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6,</m:t>
                          </m:r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sup>
                          </m:sSup>
                        </m:num>
                        <m:den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3,2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−19</m:t>
                              </m:r>
                            </m:sup>
                          </m:sSup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3000" b="0" i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33" y="2850932"/>
                <a:ext cx="5328591" cy="10675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6358297" y="4179108"/>
                <a:ext cx="2239039" cy="10084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  <m:r>
                            <a:rPr lang="en-US" sz="30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,</m:t>
                          </m:r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30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3,2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𝑇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297" y="4179108"/>
                <a:ext cx="2239039" cy="10084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79376" y="144703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27-mashq (2)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9514818">
            <a:off x="8892683" y="3040504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9514818">
            <a:off x="8267869" y="361656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9514818">
            <a:off x="6827709" y="4408656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9514818">
            <a:off x="6755701" y="4912712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9514818">
            <a:off x="7236499" y="496053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19514818">
            <a:off x="9731844" y="3630844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9480376" y="4437112"/>
                <a:ext cx="1368152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=0,5 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𝑇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0376" y="4437112"/>
                <a:ext cx="1368152" cy="5539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83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22" grpId="0"/>
      <p:bldP spid="23" grpId="0"/>
      <p:bldP spid="20" grpId="0"/>
      <p:bldP spid="24" grpId="0"/>
      <p:bldP spid="25" grpId="0"/>
      <p:bldP spid="26" grpId="0"/>
      <p:bldP spid="17" grpId="0"/>
      <p:bldP spid="18" grpId="0" animBg="1"/>
      <p:bldP spid="19" grpId="0" animBg="1"/>
      <p:bldP spid="21" grpId="0" animBg="1"/>
      <p:bldP spid="27" grpId="0" animBg="1"/>
      <p:bldP spid="28" grpId="0" animBg="1"/>
      <p:bldP spid="29" grpId="0" animBg="1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335360" y="1170433"/>
            <a:ext cx="11305322" cy="2114551"/>
            <a:chOff x="1347" y="1319"/>
            <a:chExt cx="5875" cy="1332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319"/>
              <a:ext cx="5686" cy="131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47" y="1727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6"/>
                <p:cNvSpPr txBox="1">
                  <a:spLocks noChangeArrowheads="1"/>
                </p:cNvSpPr>
                <p:nvPr/>
              </p:nvSpPr>
              <p:spPr bwMode="gray">
                <a:xfrm>
                  <a:off x="1725" y="1352"/>
                  <a:ext cx="5385" cy="12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Induksiyasi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0,4 T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bo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‘lgan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maydon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induksiya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chiziqlariga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tik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ravishda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elekton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uchib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kirdi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. Agar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unda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ta’sir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qiluvchi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kuch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0,64 </m:t>
                      </m:r>
                      <m:r>
                        <a:rPr lang="en-US" sz="3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𝑝𝑁</m:t>
                      </m:r>
                    </m:oMath>
                  </a14:m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bo‘lsa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uning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tezligi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qanday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bo‘lgan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? </a:t>
                  </a:r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2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25" y="1352"/>
                  <a:ext cx="5385" cy="12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471" t="-3846" r="-1529" b="-887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25" y="1744"/>
              <a:ext cx="2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460375" y="3573016"/>
            <a:ext cx="11180241" cy="2736851"/>
            <a:chOff x="1347" y="1319"/>
            <a:chExt cx="5810" cy="1724"/>
          </a:xfrm>
        </p:grpSpPr>
        <p:sp>
          <p:nvSpPr>
            <p:cNvPr id="26" name="AutoShape 5"/>
            <p:cNvSpPr>
              <a:spLocks noChangeArrowheads="1"/>
            </p:cNvSpPr>
            <p:nvPr/>
          </p:nvSpPr>
          <p:spPr bwMode="gray">
            <a:xfrm>
              <a:off x="1536" y="1319"/>
              <a:ext cx="5621" cy="1724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1347" y="1976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6"/>
                <p:cNvSpPr txBox="1">
                  <a:spLocks noChangeArrowheads="1"/>
                </p:cNvSpPr>
                <p:nvPr/>
              </p:nvSpPr>
              <p:spPr bwMode="gray">
                <a:xfrm>
                  <a:off x="1725" y="1352"/>
                  <a:ext cx="5320" cy="16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:r>
                    <a:rPr lang="en-US" sz="3200" dirty="0" err="1" smtClean="0"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latin typeface="Arial" pitchFamily="34" charset="0"/>
                      <a:cs typeface="Arial" pitchFamily="34" charset="0"/>
                    </a:rPr>
                    <a:t>maydon</a:t>
                  </a:r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latin typeface="Arial" pitchFamily="34" charset="0"/>
                      <a:cs typeface="Arial" pitchFamily="34" charset="0"/>
                    </a:rPr>
                    <a:t>induksiya</a:t>
                  </a:r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latin typeface="Arial" pitchFamily="34" charset="0"/>
                      <a:cs typeface="Arial" pitchFamily="34" charset="0"/>
                    </a:rPr>
                    <a:t>chiziqlariga</a:t>
                  </a:r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latin typeface="Arial" pitchFamily="34" charset="0"/>
                      <a:cs typeface="Arial" pitchFamily="34" charset="0"/>
                    </a:rPr>
                    <a:t>tik</a:t>
                  </a:r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latin typeface="Arial" pitchFamily="34" charset="0"/>
                      <a:cs typeface="Arial" pitchFamily="34" charset="0"/>
                    </a:rPr>
                    <a:t>yo‘nalishda</a:t>
                  </a:r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sup>
                      </m:sSup>
                      <m:r>
                        <a:rPr lang="en-US" sz="32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2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𝑚</m:t>
                      </m:r>
                      <m:r>
                        <a:rPr lang="en-US" sz="32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/</m:t>
                      </m:r>
                      <m:r>
                        <a:rPr lang="en-US" sz="32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𝑠</m:t>
                      </m:r>
                    </m:oMath>
                  </a14:m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ambria Math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tezlik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bilan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harakatlanayotgan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proton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uchib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kirdi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. Agar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maydon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induksiyasi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0,4 T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bo‘lsa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protonga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maydon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tomonidan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qanday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kuch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ta’sir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qiladi</a:t>
                  </a:r>
                  <a:r>
                    <a:rPr lang="en-US" sz="3200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8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25" y="1352"/>
                  <a:ext cx="5320" cy="160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549" t="-3103" r="-1489" b="-692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 Box 7"/>
            <p:cNvSpPr txBox="1">
              <a:spLocks noChangeArrowheads="1"/>
            </p:cNvSpPr>
            <p:nvPr/>
          </p:nvSpPr>
          <p:spPr bwMode="gray">
            <a:xfrm>
              <a:off x="1423" y="1976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290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4982384" y="4833016"/>
            <a:ext cx="6597417" cy="1692232"/>
            <a:chOff x="1198" y="1242"/>
            <a:chExt cx="5577" cy="1047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198" y="1256"/>
              <a:ext cx="5577" cy="103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348" y="1242"/>
              <a:ext cx="5306" cy="1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Turli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maishiy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texnik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asboblari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fen,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drel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charx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magnitafon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, ventilator,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muzlatgich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tikuv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kir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yuvish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mashinalariga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elektr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dvigatellar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o‘rnatilgan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bo‘ladi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.</a:t>
              </a:r>
              <a:endParaRPr lang="ru-RU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57044" y="4939376"/>
            <a:ext cx="3878724" cy="1409126"/>
            <a:chOff x="1114" y="2331"/>
            <a:chExt cx="5499" cy="656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36" y="2331"/>
              <a:ext cx="5077" cy="65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114" y="2458"/>
              <a:ext cx="898" cy="349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gray">
            <a:xfrm>
              <a:off x="1928" y="2341"/>
              <a:ext cx="4481" cy="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Elektr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dvigatelning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qo‘llanilishi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haqida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nimalarni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bilasiz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?</a:t>
              </a:r>
              <a:endParaRPr lang="en-US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344" y="2508"/>
              <a:ext cx="525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26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176493" y="2997203"/>
            <a:ext cx="3813150" cy="1359721"/>
            <a:chOff x="1024" y="1845"/>
            <a:chExt cx="6169" cy="859"/>
          </a:xfrm>
        </p:grpSpPr>
        <p:sp>
          <p:nvSpPr>
            <p:cNvPr id="40" name="AutoShape 10"/>
            <p:cNvSpPr>
              <a:spLocks noChangeArrowheads="1"/>
            </p:cNvSpPr>
            <p:nvPr/>
          </p:nvSpPr>
          <p:spPr bwMode="gray">
            <a:xfrm>
              <a:off x="1536" y="1845"/>
              <a:ext cx="5657" cy="85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1024" y="2050"/>
              <a:ext cx="1036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gray">
            <a:xfrm>
              <a:off x="2030" y="1887"/>
              <a:ext cx="5163" cy="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Elektr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dvigatelning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afzalliklari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nimadan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iborat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ru-RU" sz="26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gray">
            <a:xfrm>
              <a:off x="1250" y="2092"/>
              <a:ext cx="60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26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6959942" y="1227343"/>
            <a:ext cx="4705975" cy="1265553"/>
            <a:chOff x="1233" y="1814"/>
            <a:chExt cx="6596" cy="850"/>
          </a:xfrm>
        </p:grpSpPr>
        <p:sp>
          <p:nvSpPr>
            <p:cNvPr id="25" name="AutoShape 10"/>
            <p:cNvSpPr>
              <a:spLocks noChangeArrowheads="1"/>
            </p:cNvSpPr>
            <p:nvPr/>
          </p:nvSpPr>
          <p:spPr bwMode="gray">
            <a:xfrm>
              <a:off x="1233" y="1814"/>
              <a:ext cx="6596" cy="8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gray">
            <a:xfrm>
              <a:off x="1495" y="1936"/>
              <a:ext cx="6306" cy="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   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Elektr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energiyasi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mexanik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energiyaga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aylanadi</a:t>
              </a:r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Стрелка влево 4"/>
          <p:cNvSpPr/>
          <p:nvPr/>
        </p:nvSpPr>
        <p:spPr>
          <a:xfrm rot="10800000">
            <a:off x="6153977" y="1729427"/>
            <a:ext cx="736577" cy="4573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" name="Group 32"/>
          <p:cNvGrpSpPr>
            <a:grpSpLocks/>
          </p:cNvGrpSpPr>
          <p:nvPr/>
        </p:nvGrpSpPr>
        <p:grpSpPr bwMode="auto">
          <a:xfrm>
            <a:off x="5079782" y="2996952"/>
            <a:ext cx="6560834" cy="1370888"/>
            <a:chOff x="1536" y="2328"/>
            <a:chExt cx="5512" cy="567"/>
          </a:xfrm>
        </p:grpSpPr>
        <p:sp>
          <p:nvSpPr>
            <p:cNvPr id="35" name="AutoShape 15"/>
            <p:cNvSpPr>
              <a:spLocks noChangeArrowheads="1"/>
            </p:cNvSpPr>
            <p:nvPr/>
          </p:nvSpPr>
          <p:spPr bwMode="gray">
            <a:xfrm>
              <a:off x="1536" y="2328"/>
              <a:ext cx="5512" cy="5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17"/>
            <p:cNvSpPr txBox="1">
              <a:spLocks noChangeArrowheads="1"/>
            </p:cNvSpPr>
            <p:nvPr/>
          </p:nvSpPr>
          <p:spPr bwMode="gray">
            <a:xfrm>
              <a:off x="1667" y="2351"/>
              <a:ext cx="5381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Ixcham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foydalanishga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qulay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havoni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ifloslantirmaydi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moddiy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mahsulot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talab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qilmaydi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, FIK </a:t>
              </a:r>
              <a:r>
                <a:rPr lang="en-US" sz="2600" dirty="0" err="1" smtClean="0">
                  <a:latin typeface="Arial" pitchFamily="34" charset="0"/>
                  <a:cs typeface="Arial" pitchFamily="34" charset="0"/>
                </a:rPr>
                <a:t>yuqori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ru-RU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Стрелка влево 43"/>
          <p:cNvSpPr/>
          <p:nvPr/>
        </p:nvSpPr>
        <p:spPr>
          <a:xfrm rot="10800000">
            <a:off x="4166424" y="3405638"/>
            <a:ext cx="736577" cy="4573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Group 3"/>
          <p:cNvGrpSpPr>
            <a:grpSpLocks/>
          </p:cNvGrpSpPr>
          <p:nvPr/>
        </p:nvGrpSpPr>
        <p:grpSpPr bwMode="auto">
          <a:xfrm>
            <a:off x="161251" y="1227739"/>
            <a:ext cx="5856642" cy="1459488"/>
            <a:chOff x="1102" y="1338"/>
            <a:chExt cx="7972" cy="903"/>
          </a:xfrm>
        </p:grpSpPr>
        <p:sp>
          <p:nvSpPr>
            <p:cNvPr id="46" name="AutoShape 5"/>
            <p:cNvSpPr>
              <a:spLocks noChangeArrowheads="1"/>
            </p:cNvSpPr>
            <p:nvPr/>
          </p:nvSpPr>
          <p:spPr bwMode="gray">
            <a:xfrm>
              <a:off x="1536" y="1338"/>
              <a:ext cx="7538" cy="90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AutoShape 4"/>
            <p:cNvSpPr>
              <a:spLocks noChangeArrowheads="1"/>
            </p:cNvSpPr>
            <p:nvPr/>
          </p:nvSpPr>
          <p:spPr bwMode="gray">
            <a:xfrm>
              <a:off x="1102" y="1535"/>
              <a:ext cx="851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6"/>
            <p:cNvSpPr txBox="1">
              <a:spLocks noChangeArrowheads="1"/>
            </p:cNvSpPr>
            <p:nvPr/>
          </p:nvSpPr>
          <p:spPr bwMode="gray">
            <a:xfrm>
              <a:off x="1946" y="1379"/>
              <a:ext cx="7128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O‘zgarmas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tok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elektr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dvigatelida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qaysi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turdagi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energiya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qanday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turdagi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energiyaga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>
                  <a:latin typeface="Arial" pitchFamily="34" charset="0"/>
                  <a:cs typeface="Arial" pitchFamily="34" charset="0"/>
                </a:rPr>
                <a:t>aylanadi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?</a:t>
              </a:r>
              <a:endParaRPr lang="en-US" sz="2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7"/>
            <p:cNvSpPr txBox="1">
              <a:spLocks noChangeArrowheads="1"/>
            </p:cNvSpPr>
            <p:nvPr/>
          </p:nvSpPr>
          <p:spPr bwMode="gray">
            <a:xfrm>
              <a:off x="1236" y="1579"/>
              <a:ext cx="504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2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sp>
        <p:nvSpPr>
          <p:cNvPr id="50" name="Стрелка влево 49"/>
          <p:cNvSpPr/>
          <p:nvPr/>
        </p:nvSpPr>
        <p:spPr>
          <a:xfrm rot="10800000">
            <a:off x="4090737" y="5419900"/>
            <a:ext cx="736577" cy="4573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8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4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3190051"/>
            <a:ext cx="4824536" cy="36233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-27384"/>
            <a:ext cx="12192000" cy="151216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600" dirty="0">
                <a:latin typeface="Arial" panose="020B0604020202020204" pitchFamily="34" charset="0"/>
                <a:cs typeface="Arial" panose="020B0604020202020204" pitchFamily="34" charset="0"/>
              </a:rPr>
              <a:t>FIZIKA</a:t>
            </a:r>
            <a:endParaRPr lang="ru-RU" sz="8800" b="1" spc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5620" y="1825971"/>
            <a:ext cx="7668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MASALALAR YECHISH (1)</a:t>
            </a:r>
            <a:endParaRPr lang="en-US" sz="54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3429000"/>
            <a:ext cx="3143672" cy="29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6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400" y="2204864"/>
                <a:ext cx="10873208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Induksiyasi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0,6 T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bo</a:t>
                </a:r>
                <a:r>
                  <a:rPr lang="uz-Latn-UZ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lgan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induksiya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chiziqlariga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tik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2⦁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m/s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tezlik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harakatlanayotgan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protonga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qanday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kuch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ta’sir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qiladi</a:t>
                </a:r>
                <a:r>
                  <a:rPr lang="en-US" sz="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4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2204864"/>
                <a:ext cx="10873208" cy="2800767"/>
              </a:xfrm>
              <a:prstGeom prst="rect">
                <a:avLst/>
              </a:prstGeom>
              <a:blipFill rotWithShape="0">
                <a:blip r:embed="rId2"/>
                <a:stretch>
                  <a:fillRect l="-2242" t="-4793" r="-2298" b="-9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2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40905" y="3286852"/>
                <a:ext cx="2915179" cy="883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⦁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3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⦁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𝑇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905" y="3286852"/>
                <a:ext cx="2915179" cy="88319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5359" y="1486359"/>
                <a:ext cx="3016281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0,6 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𝑇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𝑣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=2⦁10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𝑚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/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𝑠</m:t>
                      </m:r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𝑞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1,6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𝐶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59" y="1486359"/>
                <a:ext cx="3016281" cy="2862322"/>
              </a:xfrm>
              <a:prstGeom prst="rect">
                <a:avLst/>
              </a:prstGeom>
              <a:blipFill rotWithShape="0">
                <a:blip r:embed="rId3"/>
                <a:stretch>
                  <a:fillRect l="-4646" t="-27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287688" y="1503616"/>
            <a:ext cx="0" cy="501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35359" y="4077072"/>
            <a:ext cx="2916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1640" y="1484784"/>
            <a:ext cx="32066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73035" y="2245430"/>
                <a:ext cx="206292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𝑞𝑣𝐵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035" y="2245430"/>
                <a:ext cx="2062926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360" y="4316679"/>
                <a:ext cx="2814027" cy="1052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0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4316679"/>
                <a:ext cx="2814027" cy="1052660"/>
              </a:xfrm>
              <a:prstGeom prst="rect">
                <a:avLst/>
              </a:prstGeom>
              <a:blipFill rotWithShape="0">
                <a:blip r:embed="rId5"/>
                <a:stretch>
                  <a:fillRect l="-4978" t="-7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6558337" y="1459736"/>
            <a:ext cx="0" cy="501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44072" y="1449527"/>
            <a:ext cx="2213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47560" y="2245430"/>
                <a:ext cx="544444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1,6⦁10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−19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•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2⦁10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0,6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𝑁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560" y="2245430"/>
                <a:ext cx="5444440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60591" y="3167586"/>
                <a:ext cx="251679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1,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92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591" y="3167586"/>
                <a:ext cx="2516793" cy="553998"/>
              </a:xfrm>
              <a:prstGeom prst="rect">
                <a:avLst/>
              </a:prstGeom>
              <a:blipFill rotWithShape="0">
                <a:blip r:embed="rId7"/>
                <a:stretch>
                  <a:fillRect r="-3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009441" y="5191139"/>
                <a:ext cx="453588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F</m:t>
                    </m:r>
                    <m: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1,92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𝑝𝑁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441" y="5191139"/>
                <a:ext cx="4535886" cy="553998"/>
              </a:xfrm>
              <a:prstGeom prst="rect">
                <a:avLst/>
              </a:prstGeom>
              <a:blipFill rotWithShape="0">
                <a:blip r:embed="rId8"/>
                <a:stretch>
                  <a:fillRect l="-3226" t="-16667" b="-3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51640" y="4234339"/>
                <a:ext cx="2900489" cy="956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⦁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3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⦁</m:t>
                      </m:r>
                      <m:f>
                        <m:f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⦁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640" y="4234339"/>
                <a:ext cx="2900489" cy="9568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23992" y="4509120"/>
                <a:ext cx="39531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𝑁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992" y="4509120"/>
                <a:ext cx="395313" cy="55399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ямоугольник 29"/>
          <p:cNvSpPr/>
          <p:nvPr/>
        </p:nvSpPr>
        <p:spPr>
          <a:xfrm rot="19514818">
            <a:off x="8228368" y="245164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19514818">
            <a:off x="9711922" y="2466376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362675" y="3167586"/>
                <a:ext cx="189667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1,92 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𝑝𝑁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675" y="3167586"/>
                <a:ext cx="1896670" cy="55399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  <p:bldP spid="20" grpId="0"/>
      <p:bldP spid="12" grpId="0"/>
      <p:bldP spid="15" grpId="0"/>
      <p:bldP spid="16" grpId="0"/>
      <p:bldP spid="19" grpId="0"/>
      <p:bldP spid="24" grpId="0"/>
      <p:bldP spid="22" grpId="0"/>
      <p:bldP spid="28" grpId="0"/>
      <p:bldP spid="30" grpId="0" animBg="1"/>
      <p:bldP spid="31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6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1384" y="1896214"/>
                <a:ext cx="10873208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Tezligi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3,5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⦁10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m/s 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zaryadli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zarra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induksiyasi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0,2 </m:t>
                    </m:r>
                    <m:r>
                      <a:rPr lang="en-US" sz="400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𝑇</m:t>
                    </m:r>
                  </m:oMath>
                </a14:m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maydonning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kuch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chiziqlari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yo‘nalishiga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tik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avishda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uchib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kirdi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Agar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zarraga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tomonidan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3,36 </m:t>
                    </m:r>
                    <m:r>
                      <a:rPr lang="en-US" sz="4000" i="1" dirty="0" err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𝑝𝑁</m:t>
                    </m:r>
                    <m:r>
                      <a:rPr lang="en-US" sz="40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kuch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ta’sir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qilgan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zarraning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zaryadi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qanday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ru-RU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4" y="1896214"/>
                <a:ext cx="10873208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1962" t="-2899" r="-2018" b="-59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075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568" y="3318190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59696" y="1565007"/>
            <a:ext cx="0" cy="5028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35360" y="371703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55870" y="1575676"/>
            <a:ext cx="22241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68008" y="1622180"/>
            <a:ext cx="0" cy="4971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84032" y="1628800"/>
            <a:ext cx="2232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5360" y="1622180"/>
                <a:ext cx="3135298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𝑇</m:t>
                      </m:r>
                    </m:oMath>
                  </m:oMathPara>
                </a14:m>
                <a:endParaRPr lang="en-US" sz="30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𝑣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=3,5⦁10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𝑚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/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𝑠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𝐹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=3,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−12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endPara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1622180"/>
                <a:ext cx="3135298" cy="3323987"/>
              </a:xfrm>
              <a:prstGeom prst="rect">
                <a:avLst/>
              </a:prstGeom>
              <a:blipFill rotWithShape="0">
                <a:blip r:embed="rId2"/>
                <a:stretch>
                  <a:fillRect l="-4475" t="-2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10081" y="4024144"/>
                <a:ext cx="272627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4,8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081" y="4024144"/>
                <a:ext cx="2726279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788262" y="5446238"/>
            <a:ext cx="14237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64010" y="3273395"/>
                <a:ext cx="1463991" cy="956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𝑣𝐵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010" y="3273395"/>
                <a:ext cx="1463991" cy="9568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4032" y="2403406"/>
                <a:ext cx="3719031" cy="10675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3,</m:t>
                              </m:r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36</m:t>
                              </m:r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⦁10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−12</m:t>
                              </m:r>
                            </m:sup>
                          </m:s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3,5⦁10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0,2</m:t>
                          </m:r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32" y="2403406"/>
                <a:ext cx="3719031" cy="10675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348034" y="5446238"/>
                <a:ext cx="280714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𝑞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=4,8⦁10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−19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034" y="5446238"/>
                <a:ext cx="2807145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49515" y="2341180"/>
                <a:ext cx="194242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𝑞𝑣𝐵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515" y="2341180"/>
                <a:ext cx="1942429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 rot="19514818">
            <a:off x="8195861" y="2584274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9514818">
            <a:off x="7835821" y="316033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1" grpId="0"/>
      <p:bldP spid="4" grpId="0"/>
      <p:bldP spid="18" grpId="0"/>
      <p:bldP spid="20" grpId="0"/>
      <p:bldP spid="27" grpId="0"/>
      <p:bldP spid="28" grpId="0"/>
      <p:bldP spid="21" grpId="0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(27-mashq)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400" y="2341334"/>
                <a:ext cx="1044116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Elektron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bir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jinsli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maydonga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tik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ravishda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4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⦁10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sup>
                    </m:sSup>
                    <m:r>
                      <a:rPr lang="en-US" sz="4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  <m:r>
                      <a:rPr lang="en-US" sz="4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/</m:t>
                    </m:r>
                    <m:r>
                      <a:rPr lang="en-US" sz="4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𝑠</m:t>
                    </m:r>
                  </m:oMath>
                </a14:m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  <a:cs typeface="Arial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uchib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kirdi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Induksiyasi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0,8 </m:t>
                    </m:r>
                    <m:r>
                      <a:rPr lang="en-US" sz="44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tomonidan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elektronga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qiladigan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kuchni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4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4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2341334"/>
                <a:ext cx="10441160" cy="4154984"/>
              </a:xfrm>
              <a:prstGeom prst="rect">
                <a:avLst/>
              </a:prstGeom>
              <a:blipFill rotWithShape="0">
                <a:blip r:embed="rId2"/>
                <a:stretch>
                  <a:fillRect l="-2335" t="-3079" r="-2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79376" y="148710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0,8 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𝑇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𝑣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r>
                      <a:rPr lang="ru-RU" sz="3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•</m:t>
                    </m:r>
                    <m:sSup>
                      <m:sSup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000" b="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</a:rPr>
                  <a:t>m/s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𝑞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,6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blipFill rotWithShape="0">
                <a:blip r:embed="rId2"/>
                <a:stretch>
                  <a:fillRect l="-3945" t="-2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647728" y="2132856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84692" y="4221708"/>
            <a:ext cx="3463036" cy="13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47728" y="2171658"/>
            <a:ext cx="2501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951984" y="2033307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30119" y="2154922"/>
            <a:ext cx="2266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600056" y="5683314"/>
                <a:ext cx="4752528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=2,56</m:t>
                    </m:r>
                    <m:sSup>
                      <m:sSup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•</m:t>
                        </m:r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−13</m:t>
                        </m:r>
                      </m:sup>
                    </m:sSup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6" y="5683314"/>
                <a:ext cx="4752528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3081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951984" y="2969076"/>
                <a:ext cx="597666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,6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8 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984" y="2969076"/>
                <a:ext cx="5976664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719736" y="2961375"/>
                <a:ext cx="1819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𝑞𝑣𝐵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736" y="2961375"/>
                <a:ext cx="1819144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6103571" y="3601418"/>
                <a:ext cx="30963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2,56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571" y="3601418"/>
                <a:ext cx="3096344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79376" y="144703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27-mashq (1)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9514818">
            <a:off x="7740555" y="316033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9514818">
            <a:off x="9396739" y="316033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2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22" grpId="0"/>
      <p:bldP spid="23" grpId="0"/>
      <p:bldP spid="24" grpId="0"/>
      <p:bldP spid="26" grpId="0"/>
      <p:bldP spid="17" grpId="0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3236</TotalTime>
  <Words>338</Words>
  <Application>Microsoft Office PowerPoint</Application>
  <PresentationFormat>Широкоэкранный</PresentationFormat>
  <Paragraphs>96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471</cp:revision>
  <dcterms:created xsi:type="dcterms:W3CDTF">2020-10-11T11:44:17Z</dcterms:created>
  <dcterms:modified xsi:type="dcterms:W3CDTF">2021-03-23T06:17:51Z</dcterms:modified>
</cp:coreProperties>
</file>