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270" r:id="rId3"/>
    <p:sldId id="341" r:id="rId4"/>
    <p:sldId id="367" r:id="rId5"/>
    <p:sldId id="368" r:id="rId6"/>
    <p:sldId id="369" r:id="rId7"/>
    <p:sldId id="345" r:id="rId8"/>
    <p:sldId id="370" r:id="rId9"/>
    <p:sldId id="371" r:id="rId10"/>
    <p:sldId id="342" r:id="rId11"/>
    <p:sldId id="372" r:id="rId12"/>
    <p:sldId id="374" r:id="rId13"/>
    <p:sldId id="375" r:id="rId14"/>
    <p:sldId id="376" r:id="rId15"/>
    <p:sldId id="377" r:id="rId16"/>
    <p:sldId id="378" r:id="rId17"/>
    <p:sldId id="326" r:id="rId18"/>
    <p:sldId id="354" r:id="rId19"/>
    <p:sldId id="364" r:id="rId20"/>
    <p:sldId id="365" r:id="rId21"/>
    <p:sldId id="366" r:id="rId22"/>
    <p:sldId id="287" r:id="rId23"/>
  </p:sldIdLst>
  <p:sldSz cx="5765800" cy="3244850"/>
  <p:notesSz cx="5765800" cy="3244850"/>
  <p:defaultTextStyle>
    <a:defPPr>
      <a:defRPr lang="ru-RU"/>
    </a:defPPr>
    <a:lvl1pPr marL="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2A7286"/>
    <a:srgbClr val="0000CC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90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24.03.2021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8906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7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2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6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4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59" algn="l" defTabSz="91429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186092">
              <a:defRPr/>
            </a:pPr>
            <a:fld id="{349D4C1E-46C9-452C-9820-5F259BFDCBE1}" type="slidenum">
              <a:rPr lang="ru-RU" sz="700" smtClean="0">
                <a:solidFill>
                  <a:prstClr val="black"/>
                </a:solidFill>
                <a:latin typeface="Calibri" panose="020F0502020204030204"/>
              </a:rPr>
              <a:pPr defTabSz="186092">
                <a:defRPr/>
              </a:pPr>
              <a:t>7</a:t>
            </a:fld>
            <a:endParaRPr lang="ru-RU" sz="700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450759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8914"/>
          </a:xfrm>
        </p:spPr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1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8" y="746316"/>
            <a:ext cx="2508123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20372"/>
          </a:xfrm>
        </p:spPr>
        <p:txBody>
          <a:bodyPr lIns="0" tIns="0" rIns="0" bIns="0"/>
          <a:lstStyle>
            <a:lvl1pPr>
              <a:defRPr sz="21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8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1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3" y="102424"/>
            <a:ext cx="5164295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281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45">
        <a:defRPr>
          <a:latin typeface="+mn-lt"/>
          <a:ea typeface="+mn-ea"/>
          <a:cs typeface="+mn-cs"/>
        </a:defRPr>
      </a:lvl2pPr>
      <a:lvl3pPr marL="914290">
        <a:defRPr>
          <a:latin typeface="+mn-lt"/>
          <a:ea typeface="+mn-ea"/>
          <a:cs typeface="+mn-cs"/>
        </a:defRPr>
      </a:lvl3pPr>
      <a:lvl4pPr marL="1371435">
        <a:defRPr>
          <a:latin typeface="+mn-lt"/>
          <a:ea typeface="+mn-ea"/>
          <a:cs typeface="+mn-cs"/>
        </a:defRPr>
      </a:lvl4pPr>
      <a:lvl5pPr marL="1828579">
        <a:defRPr>
          <a:latin typeface="+mn-lt"/>
          <a:ea typeface="+mn-ea"/>
          <a:cs typeface="+mn-cs"/>
        </a:defRPr>
      </a:lvl5pPr>
      <a:lvl6pPr marL="2285724">
        <a:defRPr>
          <a:latin typeface="+mn-lt"/>
          <a:ea typeface="+mn-ea"/>
          <a:cs typeface="+mn-cs"/>
        </a:defRPr>
      </a:lvl6pPr>
      <a:lvl7pPr marL="2742869">
        <a:defRPr>
          <a:latin typeface="+mn-lt"/>
          <a:ea typeface="+mn-ea"/>
          <a:cs typeface="+mn-cs"/>
        </a:defRPr>
      </a:lvl7pPr>
      <a:lvl8pPr marL="3200014">
        <a:defRPr>
          <a:latin typeface="+mn-lt"/>
          <a:ea typeface="+mn-ea"/>
          <a:cs typeface="+mn-cs"/>
        </a:defRPr>
      </a:lvl8pPr>
      <a:lvl9pPr marL="365715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0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98725" y="222930"/>
            <a:ext cx="3168352" cy="537965"/>
          </a:xfrm>
          <a:prstGeom prst="rect">
            <a:avLst/>
          </a:prstGeom>
        </p:spPr>
        <p:txBody>
          <a:bodyPr vert="horz" wrap="square" lIns="0" tIns="14602" rIns="0" bIns="0" rtlCol="0">
            <a:spAutoFit/>
          </a:bodyPr>
          <a:lstStyle/>
          <a:p>
            <a:pPr marL="12698">
              <a:spcBef>
                <a:spcPts val="114"/>
              </a:spcBef>
            </a:pPr>
            <a:r>
              <a:rPr sz="3400" spc="-5" dirty="0" err="1"/>
              <a:t>Русский</a:t>
            </a:r>
            <a:r>
              <a:rPr sz="3400" spc="-55" dirty="0"/>
              <a:t> </a:t>
            </a:r>
            <a:r>
              <a:rPr lang="ru-RU" sz="3400" spc="-55" dirty="0" smtClean="0"/>
              <a:t> </a:t>
            </a:r>
            <a:r>
              <a:rPr sz="3400" spc="10" dirty="0" err="1" smtClean="0"/>
              <a:t>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454009" y="831993"/>
            <a:ext cx="4857784" cy="796370"/>
          </a:xfrm>
          <a:prstGeom prst="rect">
            <a:avLst/>
          </a:prstGeom>
        </p:spPr>
        <p:txBody>
          <a:bodyPr vert="horz" wrap="square" lIns="0" tIns="13968" rIns="0" bIns="0" rtlCol="0">
            <a:spAutoFit/>
          </a:bodyPr>
          <a:lstStyle/>
          <a:p>
            <a:pPr marL="18413">
              <a:lnSpc>
                <a:spcPts val="1950"/>
              </a:lnSpc>
              <a:spcBef>
                <a:spcPts val="110"/>
              </a:spcBef>
            </a:pPr>
            <a:endParaRPr lang="ru-RU" b="1" spc="-10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2000" b="1" spc="-1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Тема: </a:t>
            </a:r>
            <a:r>
              <a:rPr lang="ru-RU" sz="20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Как сказать о качестве действия?</a:t>
            </a:r>
            <a:endParaRPr lang="ru-RU" sz="2000" b="1" spc="-1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46596" y="1122359"/>
            <a:ext cx="360040" cy="860106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44592" y="2169848"/>
            <a:ext cx="344170" cy="86010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9"/>
            <a:ext cx="696471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5"/>
            <a:ext cx="244710" cy="372745"/>
          </a:xfrm>
          <a:prstGeom prst="rect">
            <a:avLst/>
          </a:prstGeom>
        </p:spPr>
        <p:txBody>
          <a:bodyPr vert="horz" wrap="square" lIns="0" tIns="15873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300" dirty="0" smtClean="0">
                <a:solidFill>
                  <a:schemeClr val="bg1"/>
                </a:solidFill>
                <a:latin typeface="Arial"/>
                <a:cs typeface="Arial"/>
              </a:rPr>
              <a:t>7</a:t>
            </a:r>
            <a:endParaRPr sz="230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584934" cy="212236"/>
          </a:xfrm>
          <a:prstGeom prst="rect">
            <a:avLst/>
          </a:prstGeom>
        </p:spPr>
        <p:txBody>
          <a:bodyPr vert="horz" wrap="square" lIns="0" tIns="12063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sz="1300" b="1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b="1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 b="1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3" y="289011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AutoShape 4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0" name="AutoShape 8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562" name="AutoShape 10" descr="Зачем ставить цели в жизни? Для чего человеку всегда нужна цель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7650" name="Picture 2" descr="http://t0.gstatic.com/images?q=tbn:ANd9GcShQFJaIR-TVD1d7ch_BQNyk6Teo68cdhsevxRXOpLGvYgaeZz6ECUB4DxzW4k&amp;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40090" y="1765301"/>
            <a:ext cx="1543050" cy="1152526"/>
          </a:xfrm>
          <a:prstGeom prst="rect">
            <a:avLst/>
          </a:prstGeom>
          <a:noFill/>
        </p:spPr>
      </p:pic>
      <p:pic>
        <p:nvPicPr>
          <p:cNvPr id="27654" name="Picture 6" descr="http://t0.gstatic.com/images?q=tbn:ANd9GcRu_eYt0vmK0pnJNIviTH37BSL0Wasss0hnbxPQvHs1Vria2u0WToVIDlhrRw&amp;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11264" y="1836739"/>
            <a:ext cx="1543050" cy="1085850"/>
          </a:xfrm>
          <a:prstGeom prst="rect">
            <a:avLst/>
          </a:prstGeom>
          <a:noFill/>
        </p:spPr>
      </p:pic>
      <p:sp>
        <p:nvSpPr>
          <p:cNvPr id="31" name="Прямоугольник 30"/>
          <p:cNvSpPr/>
          <p:nvPr/>
        </p:nvSpPr>
        <p:spPr>
          <a:xfrm rot="19339111">
            <a:off x="487332" y="1676572"/>
            <a:ext cx="15373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печальн</a:t>
            </a: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rot="1846045">
            <a:off x="4293097" y="1711324"/>
            <a:ext cx="14089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прекрасн</a:t>
            </a:r>
            <a:r>
              <a:rPr lang="ru-RU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о</a:t>
            </a:r>
            <a:endParaRPr lang="ru-RU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23165"/>
          </a:xfrm>
        </p:spPr>
        <p:txBody>
          <a:bodyPr/>
          <a:lstStyle/>
          <a:p>
            <a:r>
              <a:rPr lang="ru-RU" dirty="0" smtClean="0"/>
              <a:t>               </a:t>
            </a:r>
            <a:r>
              <a:rPr lang="ru-RU" sz="2000" dirty="0" smtClean="0"/>
              <a:t>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82702" y="1979615"/>
            <a:ext cx="4286280" cy="1292662"/>
          </a:xfrm>
        </p:spPr>
        <p:txBody>
          <a:bodyPr/>
          <a:lstStyle/>
          <a:p>
            <a:pPr fontAlgn="base"/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приятно </a:t>
            </a:r>
            <a:r>
              <a:rPr lang="ru-RU" sz="1400" dirty="0" smtClean="0">
                <a:solidFill>
                  <a:srgbClr val="008000"/>
                </a:solidFill>
              </a:rPr>
              <a:t>(как?) </a:t>
            </a:r>
            <a:r>
              <a:rPr lang="ru-RU" sz="1400" dirty="0" smtClean="0">
                <a:solidFill>
                  <a:srgbClr val="C00000"/>
                </a:solidFill>
              </a:rPr>
              <a:t>вспоминать;</a:t>
            </a:r>
            <a:endParaRPr lang="ru-RU" sz="1400" i="0" dirty="0" smtClean="0">
              <a:solidFill>
                <a:srgbClr val="C00000"/>
              </a:solidFill>
            </a:endParaRPr>
          </a:p>
          <a:p>
            <a:pPr fontAlgn="base"/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заливисто </a:t>
            </a:r>
            <a:r>
              <a:rPr lang="ru-RU" sz="1400" dirty="0" smtClean="0">
                <a:solidFill>
                  <a:srgbClr val="008000"/>
                </a:solidFill>
              </a:rPr>
              <a:t>(как?) </a:t>
            </a:r>
            <a:r>
              <a:rPr lang="ru-RU" sz="1400" dirty="0" smtClean="0">
                <a:solidFill>
                  <a:srgbClr val="C00000"/>
                </a:solidFill>
              </a:rPr>
              <a:t>смеяться;</a:t>
            </a:r>
            <a:endParaRPr lang="ru-RU" sz="1400" i="0" dirty="0" smtClean="0">
              <a:solidFill>
                <a:srgbClr val="C00000"/>
              </a:solidFill>
            </a:endParaRPr>
          </a:p>
          <a:p>
            <a:pPr fontAlgn="base"/>
            <a:r>
              <a:rPr lang="ru-RU" sz="1400" dirty="0" smtClean="0">
                <a:solidFill>
                  <a:srgbClr val="C00000"/>
                </a:solidFill>
              </a:rPr>
              <a:t>ведя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 себя </a:t>
            </a:r>
            <a:r>
              <a:rPr lang="ru-RU" sz="1400" dirty="0" smtClean="0">
                <a:solidFill>
                  <a:srgbClr val="008000"/>
                </a:solidFill>
              </a:rPr>
              <a:t>(как?) 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вызывающе;</a:t>
            </a:r>
            <a:endParaRPr lang="ru-RU" sz="1400" i="0" dirty="0" smtClean="0">
              <a:solidFill>
                <a:schemeClr val="bg2">
                  <a:lumMod val="10000"/>
                </a:schemeClr>
              </a:solidFill>
            </a:endParaRPr>
          </a:p>
          <a:p>
            <a:pPr fontAlgn="base"/>
            <a:r>
              <a:rPr lang="ru-RU" sz="1400" dirty="0" smtClean="0">
                <a:solidFill>
                  <a:srgbClr val="C00000"/>
                </a:solidFill>
              </a:rPr>
              <a:t>выглядя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400" dirty="0" smtClean="0">
                <a:solidFill>
                  <a:srgbClr val="008000"/>
                </a:solidFill>
              </a:rPr>
              <a:t>(как?) 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безупречно;</a:t>
            </a:r>
            <a:endParaRPr lang="ru-RU" sz="1400" i="0" dirty="0" smtClean="0">
              <a:solidFill>
                <a:schemeClr val="bg2">
                  <a:lumMod val="10000"/>
                </a:schemeClr>
              </a:solidFill>
            </a:endParaRPr>
          </a:p>
          <a:p>
            <a:pPr fontAlgn="base"/>
            <a:r>
              <a:rPr lang="ru-RU" sz="1400" dirty="0" smtClean="0">
                <a:solidFill>
                  <a:srgbClr val="C00000"/>
                </a:solidFill>
              </a:rPr>
              <a:t>делая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sz="1400" dirty="0" smtClean="0">
                <a:solidFill>
                  <a:srgbClr val="008000"/>
                </a:solidFill>
              </a:rPr>
              <a:t>(каким образом?) </a:t>
            </a:r>
            <a:r>
              <a:rPr lang="ru-RU" sz="1400" dirty="0" smtClean="0">
                <a:solidFill>
                  <a:schemeClr val="bg2">
                    <a:lumMod val="10000"/>
                  </a:schemeClr>
                </a:solidFill>
              </a:rPr>
              <a:t>исподтишка.</a:t>
            </a:r>
            <a:endParaRPr lang="ru-RU" sz="1400" i="0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ru-RU" sz="1400" i="0" dirty="0">
              <a:solidFill>
                <a:srgbClr val="0000CC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i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Наречия образа действия называют качественно-определительными. Они поясняют глагол-сказуемое или деепричастие в предложении</a:t>
                      </a:r>
                      <a:r>
                        <a:rPr lang="ru-RU" b="1" i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ru-RU" sz="1800" b="1" u="none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479549"/>
            <a:ext cx="785818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bg2">
              <a:lumMod val="25000"/>
            </a:schemeClr>
          </a:solidFill>
          <a:ln>
            <a:solidFill>
              <a:schemeClr val="bg2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511105" cy="315471"/>
          </a:xfrm>
        </p:spPr>
        <p:txBody>
          <a:bodyPr/>
          <a:lstStyle/>
          <a:p>
            <a:r>
              <a:rPr lang="ru-RU" dirty="0" smtClean="0"/>
              <a:t>                  Технология «Корректор».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4980229" cy="246221"/>
          </a:xfrm>
        </p:spPr>
        <p:txBody>
          <a:bodyPr/>
          <a:lstStyle/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4" name="Picture 2" descr="C:\Users\Бакибаева\Desktop\question_mark_PNG4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9401">
            <a:off x="10094258" y="1272969"/>
            <a:ext cx="1427056" cy="237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382570" y="407979"/>
            <a:ext cx="36433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Восстановите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деформированные пословицы. </a:t>
            </a:r>
          </a:p>
          <a:p>
            <a:r>
              <a:rPr lang="ru-RU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Найдите и подчеркните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наречия </a:t>
            </a:r>
          </a:p>
          <a:p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образа действия, </a:t>
            </a:r>
            <a:r>
              <a:rPr lang="ru-RU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задайте</a:t>
            </a:r>
          </a:p>
          <a:p>
            <a:r>
              <a:rPr lang="ru-RU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к ним вопросы. </a:t>
            </a:r>
          </a:p>
        </p:txBody>
      </p:sp>
      <p:pic>
        <p:nvPicPr>
          <p:cNvPr id="13314" name="Picture 2" descr="Рейтинг московских школ по олимпиадникам-универсалам 20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1594" y="693732"/>
            <a:ext cx="1785950" cy="1714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511105" cy="315471"/>
          </a:xfrm>
        </p:spPr>
        <p:txBody>
          <a:bodyPr/>
          <a:lstStyle/>
          <a:p>
            <a:r>
              <a:rPr lang="ru-RU" dirty="0" smtClean="0"/>
              <a:t>              Технология «Корректор».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4980229" cy="246221"/>
          </a:xfrm>
        </p:spPr>
        <p:txBody>
          <a:bodyPr/>
          <a:lstStyle/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4" name="Picture 2" descr="C:\Users\Бакибаева\Desktop\question_mark_PNG4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9401">
            <a:off x="10094258" y="1272969"/>
            <a:ext cx="1427056" cy="237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68256" y="265104"/>
            <a:ext cx="5357850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Мягко, спать, да, стелет, жёстко.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 marL="342900" indent="-342900"/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2. Легко, доказать, да, сказать, трудно.</a:t>
            </a:r>
          </a:p>
          <a:p>
            <a:pPr marL="342900" indent="-342900"/>
            <a:endParaRPr lang="ru-RU" sz="1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Кошка, живут, с, дружно, собакой, не.</a:t>
            </a:r>
          </a:p>
          <a:p>
            <a:pPr marL="342900" indent="-342900"/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4. И, шумит, много, дружней, когда, лес, деревьев.</a:t>
            </a:r>
          </a:p>
          <a:p>
            <a:pPr marL="342900" indent="-342900"/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indent="-342900"/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5. Делай, а, превосходно, получится, плохо, само.</a:t>
            </a:r>
            <a:r>
              <a:rPr lang="ru-RU" sz="1400" dirty="0" smtClean="0"/>
              <a:t> </a:t>
            </a:r>
          </a:p>
          <a:p>
            <a:pPr marL="342900" indent="-342900"/>
            <a:endParaRPr lang="ru-RU" sz="1400" b="1" dirty="0" smtClean="0">
              <a:solidFill>
                <a:schemeClr val="bg2">
                  <a:lumMod val="1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6. Просто, сдержать, пообещать, трудно, слово. </a:t>
            </a:r>
          </a:p>
        </p:txBody>
      </p:sp>
      <p:pic>
        <p:nvPicPr>
          <p:cNvPr id="2050" name="Picture 2" descr="C:\Users\HOME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1594" y="622293"/>
            <a:ext cx="1785950" cy="12858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511105" cy="323165"/>
          </a:xfrm>
        </p:spPr>
        <p:txBody>
          <a:bodyPr/>
          <a:lstStyle/>
          <a:p>
            <a:r>
              <a:rPr lang="ru-RU" dirty="0" smtClean="0"/>
              <a:t>     Технология «Корректор».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22293"/>
            <a:ext cx="4980229" cy="246221"/>
          </a:xfrm>
        </p:spPr>
        <p:txBody>
          <a:bodyPr/>
          <a:lstStyle/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4" name="Picture 2" descr="C:\Users\Бакибаева\Desktop\question_mark_PNG4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29401">
            <a:off x="10094258" y="1272969"/>
            <a:ext cx="1427056" cy="237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96818" y="265104"/>
            <a:ext cx="5429288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1.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Мягко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стелет, да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жёстко спать.</a:t>
            </a:r>
            <a:r>
              <a:rPr lang="ru-RU" sz="1400" dirty="0" smtClean="0">
                <a:solidFill>
                  <a:srgbClr val="FF0000"/>
                </a:solidFill>
              </a:rPr>
              <a:t>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</a:t>
            </a:r>
          </a:p>
          <a:p>
            <a:pPr marL="342900" indent="-342900"/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2. Легко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сказать, да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трудно доказать.</a:t>
            </a:r>
          </a:p>
          <a:p>
            <a:pPr marL="342900" indent="-342900"/>
            <a:endParaRPr lang="ru-RU" sz="1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Кошка с собакой 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дружно не живут.</a:t>
            </a:r>
          </a:p>
          <a:p>
            <a:pPr marL="342900" indent="-342900"/>
            <a:endParaRPr lang="ru-RU" sz="14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4. И лес шумит 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дружней, когда деревьев </a:t>
            </a:r>
          </a:p>
          <a:p>
            <a:pPr marL="342900" indent="-342900"/>
            <a:r>
              <a:rPr lang="ru-RU" sz="14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много.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indent="-342900"/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5. Делай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превосходно, а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плохо само получится.</a:t>
            </a:r>
            <a:r>
              <a:rPr lang="ru-RU" sz="1400" dirty="0" smtClean="0"/>
              <a:t> </a:t>
            </a:r>
          </a:p>
          <a:p>
            <a:pPr marL="342900" indent="-342900"/>
            <a:r>
              <a:rPr lang="ru-RU" sz="14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6. Просто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4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пообещать, трудно 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(как?) </a:t>
            </a:r>
            <a:r>
              <a:rPr lang="ru-RU" sz="1400" b="1" dirty="0" smtClean="0">
                <a:solidFill>
                  <a:schemeClr val="bg2">
                    <a:lumMod val="10000"/>
                  </a:schemeClr>
                </a:solidFill>
                <a:latin typeface="Arial" pitchFamily="34" charset="0"/>
                <a:cs typeface="Arial" pitchFamily="34" charset="0"/>
              </a:rPr>
              <a:t>слово сдержать. </a:t>
            </a:r>
          </a:p>
        </p:txBody>
      </p:sp>
      <p:pic>
        <p:nvPicPr>
          <p:cNvPr id="8" name="Picture 2" descr="Буклет о правах ребенк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97412" y="765169"/>
            <a:ext cx="1071557" cy="15001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Технология соответствий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97214" y="781127"/>
            <a:ext cx="2286016" cy="1938992"/>
          </a:xfrm>
        </p:spPr>
        <p:txBody>
          <a:bodyPr/>
          <a:lstStyle/>
          <a:p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 фразеологизмам, </a:t>
            </a:r>
            <a:b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данным в  левом столбце,  подберите соответствующие </a:t>
            </a:r>
            <a:r>
              <a:rPr lang="ru-RU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 значению</a:t>
            </a:r>
          </a:p>
          <a:p>
            <a:r>
              <a:rPr lang="ru-RU" sz="1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наречия образа действия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из правого столбца </a:t>
            </a:r>
          </a:p>
          <a:p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(укажите стрелками).</a:t>
            </a:r>
            <a:endParaRPr lang="ru-RU" sz="1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2253" y="2336804"/>
            <a:ext cx="2931511" cy="408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HOME\Desktop\shkolniedlyaoformleniya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327688">
            <a:off x="668322" y="908045"/>
            <a:ext cx="1714512" cy="1857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69180" y="6194457"/>
          <a:ext cx="7858180" cy="10115488"/>
        </p:xfrm>
        <a:graphic>
          <a:graphicData uri="http://schemas.openxmlformats.org/drawingml/2006/table">
            <a:tbl>
              <a:tblPr/>
              <a:tblGrid>
                <a:gridCol w="517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4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5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1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65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Group 195"/>
          <p:cNvGraphicFramePr>
            <a:graphicFrameLocks noGrp="1"/>
          </p:cNvGraphicFramePr>
          <p:nvPr/>
        </p:nvGraphicFramePr>
        <p:xfrm>
          <a:off x="-3760834" y="23196701"/>
          <a:ext cx="6775292" cy="12709336"/>
        </p:xfrm>
        <a:graphic>
          <a:graphicData uri="http://schemas.openxmlformats.org/drawingml/2006/table">
            <a:tbl>
              <a:tblPr/>
              <a:tblGrid>
                <a:gridCol w="4461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4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3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4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6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239826" y="122227"/>
            <a:ext cx="411794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Технология соответствий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410286"/>
              </p:ext>
            </p:extLst>
          </p:nvPr>
        </p:nvGraphicFramePr>
        <p:xfrm>
          <a:off x="96818" y="550857"/>
          <a:ext cx="5572164" cy="2571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через час по чайной ложке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тесно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яблоку негде упасть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дружно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не в бровь, а в глаз 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кратко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как снег на голову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быстро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душа в душу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медленно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на скорую руку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метко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в двух словах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неожиданно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169180" y="6194457"/>
          <a:ext cx="7858180" cy="10292080"/>
        </p:xfrm>
        <a:graphic>
          <a:graphicData uri="http://schemas.openxmlformats.org/drawingml/2006/table">
            <a:tbl>
              <a:tblPr/>
              <a:tblGrid>
                <a:gridCol w="517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40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0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57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11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165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Group 195"/>
          <p:cNvGraphicFramePr>
            <a:graphicFrameLocks noGrp="1"/>
          </p:cNvGraphicFramePr>
          <p:nvPr/>
        </p:nvGraphicFramePr>
        <p:xfrm>
          <a:off x="-3760834" y="23196701"/>
          <a:ext cx="6775292" cy="12885928"/>
        </p:xfrm>
        <a:graphic>
          <a:graphicData uri="http://schemas.openxmlformats.org/drawingml/2006/table">
            <a:tbl>
              <a:tblPr/>
              <a:tblGrid>
                <a:gridCol w="4461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41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3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chemeClr val="accent2"/>
                          </a:solidFill>
                          <a:latin typeface="Arial" pitchFamily="34" charset="0"/>
                          <a:cs typeface="Arial" pitchFamily="34" charset="0"/>
                        </a:rPr>
                        <a:t>Главный член предложения, связанный с подлежащим по смыслу и грамматически.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Двусоставное.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80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Предложение,</a:t>
                      </a:r>
                      <a:r>
                        <a:rPr lang="ru-RU" sz="2800" b="1" dirty="0" smtClean="0">
                          <a:solidFill>
                            <a:srgbClr val="7030A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состоящее из одной грамматической основы.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Тире.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4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Субъект действия.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Сказуемое.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61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Предложение, состоящее из подлежащего и сказуемого.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Простое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857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Знак препинания, который ставится между подлежащим и сказуемым, выраженными существительными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в форме именительного падежа.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Подлежащее</a:t>
                      </a:r>
                      <a:r>
                        <a:rPr kumimoji="0" lang="ru-RU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96818" y="122227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Технология соответствий. Проверьте!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769721"/>
              </p:ext>
            </p:extLst>
          </p:nvPr>
        </p:nvGraphicFramePr>
        <p:xfrm>
          <a:off x="96818" y="550857"/>
          <a:ext cx="5572164" cy="2571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через час по чайной ложке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тесно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яблоку негде упасть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дружно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не в бровь, а в глаз 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кратко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как снег на голову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быстро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душа в душу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медленно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на скорую руку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метко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7395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в двух словах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неожиданно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954338" y="765169"/>
            <a:ext cx="1000132" cy="14287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0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11396" y="693731"/>
            <a:ext cx="1643074" cy="42862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1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39958" y="1479549"/>
            <a:ext cx="1714512" cy="10715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2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97082" y="1836739"/>
            <a:ext cx="1857388" cy="114300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3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25578" y="1122359"/>
            <a:ext cx="2428892" cy="10715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4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11330" y="1836739"/>
            <a:ext cx="2143140" cy="78581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5" name="Line 2">
            <a:extLst>
              <a:ext uri="{FF2B5EF4-FFF2-40B4-BE49-F238E27FC236}">
                <a16:creationId xmlns:a16="http://schemas.microsoft.com/office/drawing/2014/main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68454" y="1479549"/>
            <a:ext cx="2286016" cy="15001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Творческая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550857"/>
            <a:ext cx="3168652" cy="2031325"/>
          </a:xfrm>
        </p:spPr>
        <p:txBody>
          <a:bodyPr/>
          <a:lstStyle/>
          <a:p>
            <a:pPr marL="342817" indent="-342817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  </a:t>
            </a:r>
            <a:r>
              <a:rPr lang="ru-RU" sz="2000" i="0" dirty="0" smtClean="0">
                <a:solidFill>
                  <a:srgbClr val="0000CC"/>
                </a:solidFill>
              </a:rPr>
              <a:t>Составьте предложения по данным рисункам, используя </a:t>
            </a:r>
            <a:r>
              <a:rPr lang="ru-RU" sz="2000" i="0" dirty="0" smtClean="0">
                <a:solidFill>
                  <a:srgbClr val="FF0000"/>
                </a:solidFill>
              </a:rPr>
              <a:t>наречия образа действия. </a:t>
            </a:r>
            <a:r>
              <a:rPr lang="ru-RU" sz="2000" i="0" dirty="0" smtClean="0">
                <a:solidFill>
                  <a:srgbClr val="0000CC"/>
                </a:solidFill>
              </a:rPr>
              <a:t>Запишите их. </a:t>
            </a:r>
            <a:endParaRPr lang="ru-RU" sz="2000" dirty="0">
              <a:solidFill>
                <a:srgbClr val="0000CC"/>
              </a:solidFill>
            </a:endParaRPr>
          </a:p>
        </p:txBody>
      </p:sp>
      <p:pic>
        <p:nvPicPr>
          <p:cNvPr id="5" name="Picture 5" descr="C:\Users\HOME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11528" y="693731"/>
            <a:ext cx="228600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Творческая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82834" y="550857"/>
            <a:ext cx="3382966" cy="553998"/>
          </a:xfrm>
        </p:spPr>
        <p:txBody>
          <a:bodyPr/>
          <a:lstStyle/>
          <a:p>
            <a:pPr marL="342817" indent="-342817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          </a:t>
            </a: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  </a:t>
            </a:r>
            <a:endParaRPr lang="ru-RU" sz="2000" dirty="0">
              <a:solidFill>
                <a:srgbClr val="008000"/>
              </a:solidFill>
            </a:endParaRPr>
          </a:p>
        </p:txBody>
      </p:sp>
      <p:sp>
        <p:nvSpPr>
          <p:cNvPr id="1034" name="AutoShape 10" descr="Фото: Узбекистан встречает 21-ю годовщину независимости – Газета.u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Фото: Узбекистан встречает 21-ю годовщину независимости – Газета.u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9" name="AutoShape 15" descr="Профессия архитектор: описание профессии, где учиться, работать, плюсы и  минусы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1" name="AutoShape 17" descr="Профессия архитектор: описание профессии, где учиться, работать, плюсы и  минусы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48" name="Picture 4" descr="Успешный салат шеф-повара с шаром и деревянной ложкой Стоковое Фото -  изображение насчитывающей шаром, успешный: 865842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6304" y="4980011"/>
            <a:ext cx="2254220" cy="1458887"/>
          </a:xfrm>
          <a:prstGeom prst="rect">
            <a:avLst/>
          </a:prstGeom>
          <a:noFill/>
        </p:spPr>
      </p:pic>
      <p:sp>
        <p:nvSpPr>
          <p:cNvPr id="6159" name="AutoShape 15" descr="Стихи о русских бабушках. Бабушки Ро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61" name="AutoShape 17" descr="Стихи о русских бабушках. Бабушки Ро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2" name="Picture 2" descr="Названы самые читаемые книги в московском метро | Новости | Известия |  20.08.20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256" y="622293"/>
            <a:ext cx="1714512" cy="1143008"/>
          </a:xfrm>
          <a:prstGeom prst="rect">
            <a:avLst/>
          </a:prstGeom>
          <a:noFill/>
        </p:spPr>
      </p:pic>
      <p:pic>
        <p:nvPicPr>
          <p:cNvPr id="5126" name="Picture 6" descr="Как рассчитать количество лампочек для комнаты | Vybiraemtovar.r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1594" y="622293"/>
            <a:ext cx="1819270" cy="1143008"/>
          </a:xfrm>
          <a:prstGeom prst="rect">
            <a:avLst/>
          </a:prstGeom>
          <a:noFill/>
        </p:spPr>
      </p:pic>
      <p:pic>
        <p:nvPicPr>
          <p:cNvPr id="4098" name="Picture 2" descr="Эрмитаж посетители и обитатели (30 фото) » Картины, художники, фотографы на  Nevsepic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54206" y="1836739"/>
            <a:ext cx="1785950" cy="1214446"/>
          </a:xfrm>
          <a:prstGeom prst="rect">
            <a:avLst/>
          </a:prstGeom>
          <a:noFill/>
        </p:spPr>
      </p:pic>
      <p:pic>
        <p:nvPicPr>
          <p:cNvPr id="4108" name="Picture 12" descr="Какая охрана мне нужна? | Bezpeka.club | Комплексные решения по  безопасности в Украине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11594" y="1836739"/>
            <a:ext cx="1785950" cy="1214446"/>
          </a:xfrm>
          <a:prstGeom prst="rect">
            <a:avLst/>
          </a:prstGeom>
          <a:noFill/>
        </p:spPr>
      </p:pic>
      <p:pic>
        <p:nvPicPr>
          <p:cNvPr id="17" name="Picture 13" descr="WebPhoto_IMG17 • TheMag.uz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954206" y="622293"/>
            <a:ext cx="1785950" cy="1143007"/>
          </a:xfrm>
          <a:prstGeom prst="rect">
            <a:avLst/>
          </a:prstGeom>
          <a:noFill/>
        </p:spPr>
      </p:pic>
      <p:pic>
        <p:nvPicPr>
          <p:cNvPr id="18" name="Picture 4" descr="На 3 200 гектарах хлопок соберут машины - zarnews.uz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68256" y="1836739"/>
            <a:ext cx="1714512" cy="1214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Творческая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82834" y="550857"/>
            <a:ext cx="3382966" cy="553998"/>
          </a:xfrm>
        </p:spPr>
        <p:txBody>
          <a:bodyPr/>
          <a:lstStyle/>
          <a:p>
            <a:pPr marL="342817" indent="-342817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          </a:t>
            </a: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  </a:t>
            </a:r>
            <a:endParaRPr lang="ru-RU" sz="2000" dirty="0">
              <a:solidFill>
                <a:srgbClr val="008000"/>
              </a:solidFill>
            </a:endParaRPr>
          </a:p>
        </p:txBody>
      </p:sp>
      <p:sp>
        <p:nvSpPr>
          <p:cNvPr id="1034" name="AutoShape 10" descr="Фото: Узбекистан встречает 21-ю годовщину независимости – Газета.u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Фото: Узбекистан встречает 21-ю годовщину независимости – Газета.u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9" name="AutoShape 15" descr="Профессия архитектор: описание профессии, где учиться, работать, плюсы и  минусы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1" name="AutoShape 17" descr="Профессия архитектор: описание профессии, где учиться, работать, плюсы и  минусы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48" name="Picture 4" descr="Успешный салат шеф-повара с шаром и деревянной ложкой Стоковое Фото -  изображение насчитывающей шаром, успешный: 865842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6304" y="4980011"/>
            <a:ext cx="2254220" cy="1458887"/>
          </a:xfrm>
          <a:prstGeom prst="rect">
            <a:avLst/>
          </a:prstGeom>
          <a:noFill/>
        </p:spPr>
      </p:pic>
      <p:sp>
        <p:nvSpPr>
          <p:cNvPr id="6159" name="AutoShape 15" descr="Стихи о русских бабушках. Бабушки Ро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61" name="AutoShape 17" descr="Стихи о русских бабушках. Бабушки Ро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2" name="Picture 2" descr="Названы самые читаемые книги в московском метро | Новости | Известия |  20.08.20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256" y="622293"/>
            <a:ext cx="1714512" cy="1143008"/>
          </a:xfrm>
          <a:prstGeom prst="rect">
            <a:avLst/>
          </a:prstGeom>
          <a:noFill/>
        </p:spPr>
      </p:pic>
      <p:pic>
        <p:nvPicPr>
          <p:cNvPr id="5126" name="Picture 6" descr="Как рассчитать количество лампочек для комнаты | Vybiraemtovar.ru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83032" y="622293"/>
            <a:ext cx="1747832" cy="1071570"/>
          </a:xfrm>
          <a:prstGeom prst="rect">
            <a:avLst/>
          </a:prstGeom>
          <a:noFill/>
        </p:spPr>
      </p:pic>
      <p:pic>
        <p:nvPicPr>
          <p:cNvPr id="4098" name="Picture 2" descr="Эрмитаж посетители и обитатели (30 фото) » Картины, художники, фотографы на  Nevsepic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54206" y="1836739"/>
            <a:ext cx="1857388" cy="1214446"/>
          </a:xfrm>
          <a:prstGeom prst="rect">
            <a:avLst/>
          </a:prstGeom>
          <a:noFill/>
        </p:spPr>
      </p:pic>
      <p:sp>
        <p:nvSpPr>
          <p:cNvPr id="17" name="Прямоугольник 16"/>
          <p:cNvSpPr/>
          <p:nvPr/>
        </p:nvSpPr>
        <p:spPr>
          <a:xfrm>
            <a:off x="1882768" y="622293"/>
            <a:ext cx="20002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Посетители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внимательно</a:t>
            </a:r>
          </a:p>
          <a:p>
            <a:r>
              <a:rPr lang="ru-RU" sz="1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рассматривают экспонаты музея.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883032" y="1765300"/>
            <a:ext cx="17859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Комната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хорошо </a:t>
            </a:r>
            <a:r>
              <a:rPr lang="ru-RU" sz="1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освещена люстрами и бра.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68256" y="1765300"/>
            <a:ext cx="17145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Студент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увлечённо </a:t>
            </a:r>
            <a:r>
              <a:rPr lang="ru-RU" sz="16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читает книгу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02425"/>
            <a:ext cx="5668982" cy="369332"/>
          </a:xfrm>
        </p:spPr>
        <p:txBody>
          <a:bodyPr/>
          <a:lstStyle/>
          <a:p>
            <a:r>
              <a:rPr lang="ru-RU" dirty="0" smtClean="0"/>
              <a:t>   </a:t>
            </a:r>
            <a:r>
              <a:rPr lang="en-US" dirty="0" smtClean="0"/>
              <a:t>     </a:t>
            </a:r>
            <a:r>
              <a:rPr lang="ru-RU" dirty="0" smtClean="0"/>
              <a:t>          </a:t>
            </a:r>
            <a:r>
              <a:rPr lang="en-US" dirty="0" smtClean="0"/>
              <a:t>       </a:t>
            </a:r>
            <a:r>
              <a:rPr lang="ru-RU" sz="2400" dirty="0" smtClean="0"/>
              <a:t>Наречие (</a:t>
            </a:r>
            <a:r>
              <a:rPr lang="en-US" sz="2400" dirty="0" smtClean="0"/>
              <a:t>ravish</a:t>
            </a:r>
            <a:r>
              <a:rPr lang="ru-RU" sz="2400" dirty="0" smtClean="0"/>
              <a:t>)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1311264" y="622293"/>
            <a:ext cx="3571900" cy="418401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самостоятельная часть речи </a:t>
            </a:r>
            <a:endParaRPr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8"/>
          <p:cNvSpPr/>
          <p:nvPr/>
        </p:nvSpPr>
        <p:spPr>
          <a:xfrm>
            <a:off x="1239826" y="1265235"/>
            <a:ext cx="3786214" cy="500066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     </a:t>
            </a:r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обозначает признак действия </a:t>
            </a:r>
          </a:p>
          <a:p>
            <a:r>
              <a:rPr lang="ru-RU" sz="1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               и признак признака   </a:t>
            </a:r>
            <a:endParaRPr sz="1600" b="1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9"/>
          <p:cNvSpPr/>
          <p:nvPr/>
        </p:nvSpPr>
        <p:spPr>
          <a:xfrm>
            <a:off x="239694" y="1979615"/>
            <a:ext cx="5357850" cy="500066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1"/>
          <p:cNvSpPr/>
          <p:nvPr/>
        </p:nvSpPr>
        <p:spPr>
          <a:xfrm>
            <a:off x="1168388" y="2693995"/>
            <a:ext cx="3714776" cy="428629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7030A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легко, направо, накануне, внизу,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сгоряча, впрок, слегка.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fontAlgn="base"/>
            <a:r>
              <a:rPr lang="ru-RU" sz="1400" b="1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                  </a:t>
            </a:r>
            <a:endParaRPr sz="1400" b="1" i="1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811462" y="2479681"/>
            <a:ext cx="428628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882900" y="1050921"/>
            <a:ext cx="357190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ln>
                <a:solidFill>
                  <a:sysClr val="windowText" lastClr="00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3" name="object 15"/>
          <p:cNvSpPr/>
          <p:nvPr/>
        </p:nvSpPr>
        <p:spPr>
          <a:xfrm>
            <a:off x="2882900" y="1765302"/>
            <a:ext cx="357190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8256" y="1979615"/>
            <a:ext cx="5429288" cy="46422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отвечает на вопросы: 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sz="1400" b="1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как? куда? когда? где? почему? зачем? в какой степени? </a:t>
            </a:r>
            <a:endParaRPr lang="ru-RU" sz="1400" b="1" i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4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Творческая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82834" y="550857"/>
            <a:ext cx="3382966" cy="553998"/>
          </a:xfrm>
        </p:spPr>
        <p:txBody>
          <a:bodyPr/>
          <a:lstStyle/>
          <a:p>
            <a:pPr marL="342817" indent="-342817" fontAlgn="base"/>
            <a:endParaRPr lang="ru-RU" sz="1200" i="0" dirty="0" smtClean="0">
              <a:solidFill>
                <a:srgbClr val="7030A0"/>
              </a:solidFill>
            </a:endParaRP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          </a:t>
            </a:r>
          </a:p>
          <a:p>
            <a:pPr marL="342817" indent="-342817" fontAlgn="base"/>
            <a:r>
              <a:rPr lang="ru-RU" sz="1200" i="0" dirty="0" smtClean="0">
                <a:solidFill>
                  <a:srgbClr val="7030A0"/>
                </a:solidFill>
              </a:rPr>
              <a:t>               </a:t>
            </a:r>
            <a:endParaRPr lang="ru-RU" sz="2000" dirty="0">
              <a:solidFill>
                <a:srgbClr val="008000"/>
              </a:solidFill>
            </a:endParaRPr>
          </a:p>
        </p:txBody>
      </p:sp>
      <p:sp>
        <p:nvSpPr>
          <p:cNvPr id="1034" name="AutoShape 10" descr="Фото: Узбекистан встречает 21-ю годовщину независимости – Газета.u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6" name="AutoShape 12" descr="Фото: Узбекистан встречает 21-ю годовщину независимости – Газета.u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9" name="AutoShape 15" descr="Профессия архитектор: описание профессии, где учиться, работать, плюсы и  минусы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1" name="AutoShape 17" descr="Профессия архитектор: описание профессии, где учиться, работать, плюсы и  минусы профе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48" name="Picture 4" descr="Успешный салат шеф-повара с шаром и деревянной ложкой Стоковое Фото -  изображение насчитывающей шаром, успешный: 865842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6304" y="4980011"/>
            <a:ext cx="2254220" cy="1458887"/>
          </a:xfrm>
          <a:prstGeom prst="rect">
            <a:avLst/>
          </a:prstGeom>
          <a:noFill/>
        </p:spPr>
      </p:pic>
      <p:sp>
        <p:nvSpPr>
          <p:cNvPr id="6159" name="AutoShape 15" descr="Стихи о русских бабушках. Бабушки Ро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61" name="AutoShape 17" descr="Стихи о русских бабушках. Бабушки Ро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100" name="Picture 4" descr="На 3 200 гектарах хлопок соберут машины - zarnews.uz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256" y="1836739"/>
            <a:ext cx="1714512" cy="1214446"/>
          </a:xfrm>
          <a:prstGeom prst="rect">
            <a:avLst/>
          </a:prstGeom>
          <a:noFill/>
        </p:spPr>
      </p:pic>
      <p:pic>
        <p:nvPicPr>
          <p:cNvPr id="4108" name="Picture 12" descr="Какая охрана мне нужна? | Bezpeka.club | Комплексные решения по  безопасности в Украине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83032" y="1836739"/>
            <a:ext cx="1714512" cy="1214446"/>
          </a:xfrm>
          <a:prstGeom prst="rect">
            <a:avLst/>
          </a:prstGeom>
          <a:noFill/>
        </p:spPr>
      </p:pic>
      <p:sp>
        <p:nvSpPr>
          <p:cNvPr id="17" name="Прямоугольник 16"/>
          <p:cNvSpPr/>
          <p:nvPr/>
        </p:nvSpPr>
        <p:spPr>
          <a:xfrm>
            <a:off x="1954206" y="1693863"/>
            <a:ext cx="2084392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Актёры </a:t>
            </a:r>
          </a:p>
          <a:p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превосходно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сыграли свои роли</a:t>
            </a:r>
          </a:p>
          <a:p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 спектакле</a:t>
            </a:r>
            <a:endParaRPr lang="ru-RU" sz="14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6818" y="550855"/>
            <a:ext cx="185738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Хлопкоуборочные машины </a:t>
            </a:r>
          </a:p>
          <a:p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качественно и быстро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собирают урожай. </a:t>
            </a:r>
            <a:endParaRPr lang="ru-RU" sz="1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3883032" y="622294"/>
            <a:ext cx="18827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Здание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надёжно</a:t>
            </a:r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охраняется сотрудниками</a:t>
            </a:r>
          </a:p>
          <a:p>
            <a:r>
              <a:rPr lang="ru-RU" sz="14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спецслужбы.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Picture 13" descr="WebPhoto_IMG17 • TheMag.uz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54206" y="622293"/>
            <a:ext cx="1785950" cy="12144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3" y="102425"/>
            <a:ext cx="5164295" cy="320372"/>
          </a:xfrm>
        </p:spPr>
        <p:txBody>
          <a:bodyPr/>
          <a:lstStyle/>
          <a:p>
            <a:r>
              <a:rPr lang="ru-RU" dirty="0" smtClean="0"/>
              <a:t>                    Словарная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68520" y="336541"/>
            <a:ext cx="3597280" cy="9633406"/>
          </a:xfrm>
        </p:spPr>
        <p:txBody>
          <a:bodyPr/>
          <a:lstStyle/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через час по чайной ложке –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sekin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яблоку негде упасть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tiqilinch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не в бровь, а в глаз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aniq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как снег на голову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kutilmaganda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душа в душу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ahil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inoq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на скорую руку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tez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 двух словах –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qisqa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lo‘nda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жёстко –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qattiq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опасно –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err="1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avfli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вызывающе</a:t>
            </a:r>
            <a:r>
              <a:rPr lang="en-US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–</a:t>
            </a:r>
            <a:r>
              <a:rPr lang="en-US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ajoyib-g‘aroyib</a:t>
            </a:r>
            <a:r>
              <a:rPr lang="ru-RU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en-US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выразительно –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ifodali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;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1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напряжённо –</a:t>
            </a:r>
            <a:r>
              <a:rPr lang="ru-RU" sz="1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Latn-UZ" sz="1400" dirty="0" smtClean="0">
                <a:solidFill>
                  <a:srgbClr val="7030A0"/>
                </a:solidFill>
              </a:rPr>
              <a:t>tarang</a:t>
            </a:r>
            <a:r>
              <a:rPr lang="en-US" sz="14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ru-RU" sz="1400" i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/>
          </a:p>
          <a:p>
            <a:r>
              <a:rPr lang="ru-RU" sz="1600" dirty="0" smtClean="0"/>
              <a:t> </a:t>
            </a:r>
            <a:endParaRPr lang="ru-RU" sz="1600" dirty="0"/>
          </a:p>
        </p:txBody>
      </p:sp>
      <p:pic>
        <p:nvPicPr>
          <p:cNvPr id="7" name="Picture 2" descr="Карандаш - изображение в вектор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560606">
            <a:off x="362489" y="966639"/>
            <a:ext cx="1468922" cy="1597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22227"/>
            <a:ext cx="5857916" cy="293668"/>
          </a:xfrm>
          <a:prstGeom prst="rect">
            <a:avLst/>
          </a:prstGeom>
        </p:spPr>
        <p:txBody>
          <a:bodyPr vert="horz" wrap="square" lIns="0" tIns="16508" rIns="0" bIns="0" rtlCol="0">
            <a:spAutoFit/>
          </a:bodyPr>
          <a:lstStyle/>
          <a:p>
            <a:pPr marL="12698"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59071"/>
          </a:xfrm>
          <a:prstGeom prst="rect">
            <a:avLst/>
          </a:prstGeom>
        </p:spPr>
        <p:txBody>
          <a:bodyPr vert="horz" wrap="square" lIns="0" tIns="12698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149548" y="550855"/>
            <a:ext cx="6915348" cy="618108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§ 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18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 Как сказать о качестве действия? 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</a:t>
            </a:r>
          </a:p>
          <a:p>
            <a:pPr marL="18413" algn="ctr">
              <a:lnSpc>
                <a:spcPts val="1950"/>
              </a:lnSpc>
              <a:spcBef>
                <a:spcPts val="110"/>
              </a:spcBef>
            </a:pP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                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Упражнения 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85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, 1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86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(стр.</a:t>
            </a:r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72</a:t>
            </a:r>
            <a:r>
              <a:rPr lang="ru-RU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).</a:t>
            </a:r>
            <a:endParaRPr lang="ru-RU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7" descr="EnglishZoom. Стоит ли задавать домашнее задание по иностранному языку? |  EnglishZo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83296" y="5194325"/>
            <a:ext cx="2994004" cy="14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EnglishZoom. Стоит ли задавать домашнее задание по иностранному языку? |  EnglishZoo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5512" y="1265235"/>
            <a:ext cx="3571900" cy="1709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5446" y="2122491"/>
            <a:ext cx="5143536" cy="830997"/>
          </a:xfrm>
        </p:spPr>
        <p:txBody>
          <a:bodyPr/>
          <a:lstStyle/>
          <a:p>
            <a:r>
              <a:rPr lang="ru-RU" sz="1400" dirty="0" smtClean="0"/>
              <a:t>       </a:t>
            </a:r>
            <a:r>
              <a:rPr lang="ru-RU" sz="1800" dirty="0" smtClean="0">
                <a:solidFill>
                  <a:srgbClr val="0000CC"/>
                </a:solidFill>
              </a:rPr>
              <a:t>Весел</a:t>
            </a:r>
            <a:r>
              <a:rPr lang="ru-RU" sz="1800" dirty="0" smtClean="0">
                <a:solidFill>
                  <a:srgbClr val="FF0000"/>
                </a:solidFill>
              </a:rPr>
              <a:t>о</a:t>
            </a:r>
            <a:r>
              <a:rPr lang="ru-RU" sz="1800" dirty="0" smtClean="0">
                <a:solidFill>
                  <a:srgbClr val="0000CC"/>
                </a:solidFill>
              </a:rPr>
              <a:t> 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смеяться, </a:t>
            </a:r>
            <a:r>
              <a:rPr lang="ru-RU" sz="1800" dirty="0" smtClean="0">
                <a:solidFill>
                  <a:srgbClr val="0000CC"/>
                </a:solidFill>
              </a:rPr>
              <a:t>быстр</a:t>
            </a:r>
            <a:r>
              <a:rPr lang="ru-RU" sz="1800" dirty="0" smtClean="0">
                <a:solidFill>
                  <a:srgbClr val="FF0000"/>
                </a:solidFill>
              </a:rPr>
              <a:t>о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 бежать,</a:t>
            </a:r>
          </a:p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     </a:t>
            </a:r>
            <a:r>
              <a:rPr lang="ru-RU" sz="1800" dirty="0" smtClean="0">
                <a:solidFill>
                  <a:srgbClr val="0000CC"/>
                </a:solidFill>
              </a:rPr>
              <a:t>свысок</a:t>
            </a:r>
            <a:r>
              <a:rPr lang="ru-RU" sz="1800" dirty="0" smtClean="0">
                <a:solidFill>
                  <a:srgbClr val="FF0000"/>
                </a:solidFill>
              </a:rPr>
              <a:t>а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 смотреть, </a:t>
            </a:r>
          </a:p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     обидеть </a:t>
            </a:r>
            <a:r>
              <a:rPr lang="ru-RU" sz="1800" dirty="0" smtClean="0">
                <a:solidFill>
                  <a:srgbClr val="0000CC"/>
                </a:solidFill>
              </a:rPr>
              <a:t>сгоряч</a:t>
            </a:r>
            <a:r>
              <a:rPr lang="ru-RU" sz="1800" dirty="0" smtClean="0">
                <a:solidFill>
                  <a:srgbClr val="FF0000"/>
                </a:solidFill>
              </a:rPr>
              <a:t>а</a:t>
            </a:r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, говорить </a:t>
            </a:r>
            <a:r>
              <a:rPr lang="ru-RU" sz="1800" dirty="0" smtClean="0">
                <a:solidFill>
                  <a:srgbClr val="0000CC"/>
                </a:solidFill>
              </a:rPr>
              <a:t>певуч</a:t>
            </a:r>
            <a:r>
              <a:rPr lang="ru-RU" sz="1800" dirty="0" smtClean="0">
                <a:solidFill>
                  <a:srgbClr val="FF0000"/>
                </a:solidFill>
              </a:rPr>
              <a:t>е</a:t>
            </a:r>
            <a:r>
              <a:rPr lang="ru-RU" sz="1800" dirty="0" smtClean="0">
                <a:solidFill>
                  <a:srgbClr val="0000CC"/>
                </a:solidFill>
              </a:rPr>
              <a:t>.</a:t>
            </a:r>
            <a:endParaRPr lang="ru-RU" sz="1800" i="0" dirty="0">
              <a:solidFill>
                <a:srgbClr val="0000CC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4379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Если наречие присоединяется к </a:t>
                      </a:r>
                      <a:r>
                        <a:rPr lang="ru-RU" sz="2000" b="1" i="0" dirty="0" smtClean="0">
                          <a:solidFill>
                            <a:srgbClr val="0000CC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глаголу</a:t>
                      </a:r>
                      <a:r>
                        <a:rPr lang="ru-RU" sz="2000" b="1" i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то оно обозначает признак </a:t>
                      </a:r>
                      <a:r>
                        <a:rPr lang="ru-RU" sz="2000" b="1" i="0" dirty="0" smtClean="0">
                          <a:solidFill>
                            <a:srgbClr val="FF00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действия.</a:t>
                      </a:r>
                      <a:endParaRPr lang="ru-RU" sz="2000" b="1" u="none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622425"/>
            <a:ext cx="642942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2122491"/>
            <a:ext cx="5572164" cy="461665"/>
          </a:xfrm>
        </p:spPr>
        <p:txBody>
          <a:bodyPr/>
          <a:lstStyle/>
          <a:p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rgbClr val="FF0000"/>
                </a:solidFill>
              </a:rPr>
              <a:t>    </a:t>
            </a:r>
            <a:r>
              <a:rPr lang="ru-RU" sz="1400" i="0" dirty="0" smtClean="0">
                <a:solidFill>
                  <a:srgbClr val="FF0000"/>
                </a:solidFill>
              </a:rPr>
              <a:t>                     Слишком</a:t>
            </a:r>
            <a:r>
              <a:rPr lang="ru-RU" sz="1400" i="0" dirty="0" smtClean="0">
                <a:solidFill>
                  <a:srgbClr val="0000CC"/>
                </a:solidFill>
              </a:rPr>
              <a:t> быстрый, </a:t>
            </a:r>
            <a:r>
              <a:rPr lang="ru-RU" sz="1400" i="0" dirty="0" smtClean="0">
                <a:solidFill>
                  <a:srgbClr val="FF0000"/>
                </a:solidFill>
              </a:rPr>
              <a:t>очень</a:t>
            </a:r>
            <a:r>
              <a:rPr lang="ru-RU" sz="1400" i="0" dirty="0" smtClean="0">
                <a:solidFill>
                  <a:srgbClr val="0000CC"/>
                </a:solidFill>
              </a:rPr>
              <a:t> быстро;</a:t>
            </a:r>
          </a:p>
          <a:p>
            <a:r>
              <a:rPr lang="ru-RU" sz="1400" i="0" dirty="0" smtClean="0">
                <a:solidFill>
                  <a:srgbClr val="0000CC"/>
                </a:solidFill>
              </a:rPr>
              <a:t>                      </a:t>
            </a:r>
            <a:r>
              <a:rPr lang="ru-RU" sz="1400" i="0" dirty="0" smtClean="0">
                <a:solidFill>
                  <a:srgbClr val="FF0000"/>
                </a:solidFill>
              </a:rPr>
              <a:t>Весьма</a:t>
            </a:r>
            <a:r>
              <a:rPr lang="ru-RU" sz="1400" i="0" dirty="0" smtClean="0">
                <a:solidFill>
                  <a:srgbClr val="0000CC"/>
                </a:solidFill>
              </a:rPr>
              <a:t> интересный, </a:t>
            </a:r>
            <a:r>
              <a:rPr lang="ru-RU" sz="1400" i="0" dirty="0" smtClean="0">
                <a:solidFill>
                  <a:srgbClr val="FF0000"/>
                </a:solidFill>
              </a:rPr>
              <a:t>гораздо</a:t>
            </a:r>
            <a:r>
              <a:rPr lang="ru-RU" sz="1400" i="0" dirty="0" smtClean="0">
                <a:solidFill>
                  <a:srgbClr val="0000CC"/>
                </a:solidFill>
              </a:rPr>
              <a:t> интересна.</a:t>
            </a:r>
            <a:endParaRPr lang="ru-RU" sz="1400" i="0" dirty="0">
              <a:solidFill>
                <a:srgbClr val="0000CC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199309"/>
              </p:ext>
            </p:extLst>
          </p:nvPr>
        </p:nvGraphicFramePr>
        <p:xfrm>
          <a:off x="311132" y="622293"/>
          <a:ext cx="5143536" cy="82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85818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Если наречие присоединяется к </a:t>
                      </a:r>
                      <a:r>
                        <a:rPr lang="ru-RU" sz="16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прилагательному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или </a:t>
                      </a:r>
                      <a:r>
                        <a:rPr lang="ru-RU" sz="1600" b="1" i="0" dirty="0" smtClean="0">
                          <a:solidFill>
                            <a:schemeClr val="bg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другому наречию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то оно обозначает </a:t>
                      </a:r>
                      <a:r>
                        <a:rPr lang="ru-RU" sz="1600" b="1" i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признак признака.</a:t>
                      </a:r>
                      <a:endParaRPr lang="ru-RU" sz="1600" b="1" u="none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2A728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454272" y="1408111"/>
            <a:ext cx="785818" cy="428628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Внимание! Запомните!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380" y="1765301"/>
            <a:ext cx="5740420" cy="677108"/>
          </a:xfrm>
        </p:spPr>
        <p:txBody>
          <a:bodyPr/>
          <a:lstStyle/>
          <a:p>
            <a:r>
              <a:rPr lang="en-US" sz="1600" i="0" dirty="0" smtClean="0">
                <a:solidFill>
                  <a:schemeClr val="tx1"/>
                </a:solidFill>
              </a:rPr>
              <a:t> </a:t>
            </a:r>
            <a:r>
              <a:rPr lang="ru-RU" sz="1600" i="0" dirty="0" smtClean="0">
                <a:solidFill>
                  <a:schemeClr val="tx1"/>
                </a:solidFill>
              </a:rPr>
              <a:t>                    </a:t>
            </a:r>
            <a:r>
              <a:rPr lang="ru-RU" sz="1400" dirty="0" smtClean="0">
                <a:solidFill>
                  <a:srgbClr val="7030A0"/>
                </a:solidFill>
              </a:rPr>
              <a:t>Нарочн</a:t>
            </a:r>
            <a:r>
              <a:rPr lang="ru-RU" sz="1400" dirty="0" smtClean="0">
                <a:solidFill>
                  <a:srgbClr val="FF0000"/>
                </a:solidFill>
              </a:rPr>
              <a:t>о</a:t>
            </a:r>
            <a:r>
              <a:rPr lang="ru-RU" sz="1400" dirty="0" smtClean="0">
                <a:solidFill>
                  <a:srgbClr val="7030A0"/>
                </a:solidFill>
              </a:rPr>
              <a:t>, назл</a:t>
            </a:r>
            <a:r>
              <a:rPr lang="ru-RU" sz="1400" dirty="0" smtClean="0">
                <a:solidFill>
                  <a:srgbClr val="FF0000"/>
                </a:solidFill>
              </a:rPr>
              <a:t>о</a:t>
            </a:r>
            <a:r>
              <a:rPr lang="ru-RU" sz="1400" dirty="0" smtClean="0">
                <a:solidFill>
                  <a:srgbClr val="7030A0"/>
                </a:solidFill>
              </a:rPr>
              <a:t>, сослеп</a:t>
            </a:r>
            <a:r>
              <a:rPr lang="ru-RU" sz="1400" dirty="0" smtClean="0">
                <a:solidFill>
                  <a:srgbClr val="FF0000"/>
                </a:solidFill>
              </a:rPr>
              <a:t>у</a:t>
            </a:r>
            <a:r>
              <a:rPr lang="ru-RU" sz="1400" dirty="0" smtClean="0">
                <a:solidFill>
                  <a:srgbClr val="7030A0"/>
                </a:solidFill>
              </a:rPr>
              <a:t>, поневол</a:t>
            </a:r>
            <a:r>
              <a:rPr lang="ru-RU" sz="1400" dirty="0" smtClean="0">
                <a:solidFill>
                  <a:srgbClr val="FF0000"/>
                </a:solidFill>
              </a:rPr>
              <a:t>е</a:t>
            </a:r>
            <a:r>
              <a:rPr lang="ru-RU" sz="1400" dirty="0" smtClean="0">
                <a:solidFill>
                  <a:srgbClr val="7030A0"/>
                </a:solidFill>
              </a:rPr>
              <a:t>, </a:t>
            </a:r>
          </a:p>
          <a:p>
            <a:r>
              <a:rPr lang="ru-RU" sz="1400" dirty="0" smtClean="0">
                <a:solidFill>
                  <a:srgbClr val="7030A0"/>
                </a:solidFill>
              </a:rPr>
              <a:t>                         допоздн</a:t>
            </a:r>
            <a:r>
              <a:rPr lang="ru-RU" sz="1400" dirty="0" smtClean="0">
                <a:solidFill>
                  <a:srgbClr val="FF0000"/>
                </a:solidFill>
              </a:rPr>
              <a:t>а</a:t>
            </a:r>
            <a:r>
              <a:rPr lang="ru-RU" sz="1400" dirty="0" smtClean="0">
                <a:solidFill>
                  <a:srgbClr val="7030A0"/>
                </a:solidFill>
              </a:rPr>
              <a:t>, уж</a:t>
            </a:r>
            <a:r>
              <a:rPr lang="ru-RU" sz="1400" dirty="0" smtClean="0">
                <a:solidFill>
                  <a:srgbClr val="FF0000"/>
                </a:solidFill>
              </a:rPr>
              <a:t>е</a:t>
            </a:r>
            <a:r>
              <a:rPr lang="ru-RU" sz="1400" dirty="0" smtClean="0">
                <a:solidFill>
                  <a:srgbClr val="7030A0"/>
                </a:solidFill>
              </a:rPr>
              <a:t>, дружеск</a:t>
            </a:r>
            <a:r>
              <a:rPr lang="ru-RU" sz="1400" dirty="0" smtClean="0">
                <a:solidFill>
                  <a:srgbClr val="FF0000"/>
                </a:solidFill>
              </a:rPr>
              <a:t>и</a:t>
            </a:r>
            <a:r>
              <a:rPr lang="ru-RU" sz="1400" dirty="0" smtClean="0">
                <a:solidFill>
                  <a:srgbClr val="7030A0"/>
                </a:solidFill>
              </a:rPr>
              <a:t>, чересчур, </a:t>
            </a:r>
          </a:p>
          <a:p>
            <a:r>
              <a:rPr lang="ru-RU" sz="1400" dirty="0" smtClean="0">
                <a:solidFill>
                  <a:srgbClr val="7030A0"/>
                </a:solidFill>
              </a:rPr>
              <a:t>                         совершенн</a:t>
            </a:r>
            <a:r>
              <a:rPr lang="ru-RU" sz="1400" dirty="0" smtClean="0">
                <a:solidFill>
                  <a:srgbClr val="FF0000"/>
                </a:solidFill>
              </a:rPr>
              <a:t>о</a:t>
            </a:r>
            <a:r>
              <a:rPr lang="ru-RU" sz="1400" dirty="0" smtClean="0">
                <a:solidFill>
                  <a:srgbClr val="7030A0"/>
                </a:solidFill>
              </a:rPr>
              <a:t>,  сверх</a:t>
            </a:r>
            <a:r>
              <a:rPr lang="ru-RU" sz="1400" dirty="0" smtClean="0">
                <a:solidFill>
                  <a:srgbClr val="FF0000"/>
                </a:solidFill>
              </a:rPr>
              <a:t>у</a:t>
            </a:r>
            <a:r>
              <a:rPr lang="ru-RU" sz="1400" dirty="0" smtClean="0">
                <a:solidFill>
                  <a:srgbClr val="7030A0"/>
                </a:solidFill>
              </a:rPr>
              <a:t>, вдаль, назад.</a:t>
            </a:r>
            <a:endParaRPr lang="ru-RU" sz="1400" i="0" dirty="0">
              <a:solidFill>
                <a:srgbClr val="7030A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1132" y="622293"/>
          <a:ext cx="5143536" cy="642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3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42942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Наречия не имеют </a:t>
                      </a:r>
                      <a:r>
                        <a:rPr lang="ru-RU" sz="1600" b="1" i="0" dirty="0" smtClean="0">
                          <a:solidFill>
                            <a:srgbClr val="FFFF0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рода, числа, падежа, </a:t>
                      </a:r>
                      <a:r>
                        <a:rPr lang="ru-RU" sz="1600" b="1" i="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не склоняются и не спрягаются.</a:t>
                      </a:r>
                      <a:endParaRPr lang="ru-RU" sz="1600" b="1" u="none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Стрелка вниз 5"/>
          <p:cNvSpPr/>
          <p:nvPr/>
        </p:nvSpPr>
        <p:spPr>
          <a:xfrm>
            <a:off x="2311396" y="1265235"/>
            <a:ext cx="785818" cy="357190"/>
          </a:xfrm>
          <a:prstGeom prst="downArrow">
            <a:avLst>
              <a:gd name="adj1" fmla="val 50000"/>
              <a:gd name="adj2" fmla="val 51422"/>
            </a:avLst>
          </a:prstGeom>
          <a:solidFill>
            <a:srgbClr val="7030A0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02425"/>
            <a:ext cx="6048672" cy="369332"/>
          </a:xfrm>
        </p:spPr>
        <p:txBody>
          <a:bodyPr/>
          <a:lstStyle/>
          <a:p>
            <a:r>
              <a:rPr lang="ru-RU" sz="1800" dirty="0" smtClean="0"/>
              <a:t>      </a:t>
            </a:r>
            <a:r>
              <a:rPr lang="ru-RU" sz="2400" dirty="0" smtClean="0"/>
              <a:t>Синтаксические признаки наречия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11396" y="622293"/>
            <a:ext cx="3454404" cy="2985433"/>
          </a:xfrm>
        </p:spPr>
        <p:txBody>
          <a:bodyPr/>
          <a:lstStyle/>
          <a:p>
            <a:r>
              <a:rPr lang="ru-RU" sz="1600" i="0" dirty="0" smtClean="0">
                <a:solidFill>
                  <a:srgbClr val="0000CC"/>
                </a:solidFill>
              </a:rPr>
              <a:t>В предложении наречия </a:t>
            </a:r>
          </a:p>
          <a:p>
            <a:r>
              <a:rPr lang="ru-RU" sz="1600" i="0" dirty="0" smtClean="0">
                <a:solidFill>
                  <a:srgbClr val="0000CC"/>
                </a:solidFill>
              </a:rPr>
              <a:t>обычно являются </a:t>
            </a:r>
            <a:r>
              <a:rPr lang="ru-RU" sz="1600" i="0" dirty="0" smtClean="0">
                <a:solidFill>
                  <a:srgbClr val="008000"/>
                </a:solidFill>
              </a:rPr>
              <a:t>обстоятельствами:</a:t>
            </a:r>
          </a:p>
          <a:p>
            <a:pPr fontAlgn="base"/>
            <a:r>
              <a:rPr lang="ru-RU" sz="1400" dirty="0" smtClean="0"/>
              <a:t>Девочка </a:t>
            </a:r>
            <a:r>
              <a:rPr lang="ru-RU" sz="1400" dirty="0" smtClean="0">
                <a:solidFill>
                  <a:srgbClr val="FF0000"/>
                </a:solidFill>
              </a:rPr>
              <a:t>радостно</a:t>
            </a:r>
            <a:r>
              <a:rPr lang="ru-RU" sz="1400" dirty="0" smtClean="0"/>
              <a:t> </a:t>
            </a:r>
            <a:r>
              <a:rPr lang="ru-RU" sz="1400" dirty="0" smtClean="0">
                <a:solidFill>
                  <a:srgbClr val="7030A0"/>
                </a:solidFill>
              </a:rPr>
              <a:t>(как?)</a:t>
            </a:r>
          </a:p>
          <a:p>
            <a:pPr fontAlgn="base"/>
            <a:r>
              <a:rPr lang="ru-RU" sz="1400" dirty="0" smtClean="0">
                <a:solidFill>
                  <a:srgbClr val="00B050"/>
                </a:solidFill>
              </a:rPr>
              <a:t>смеётся</a:t>
            </a:r>
            <a:r>
              <a:rPr lang="ru-RU" sz="1400" dirty="0" smtClean="0"/>
              <a:t> и хлопает в ладоши.</a:t>
            </a:r>
            <a:r>
              <a:rPr lang="ru-RU" sz="1400" i="0" dirty="0" smtClean="0"/>
              <a:t> </a:t>
            </a:r>
          </a:p>
          <a:p>
            <a:pPr fontAlgn="base"/>
            <a:r>
              <a:rPr lang="ru-RU" sz="1400" i="0" dirty="0" smtClean="0"/>
              <a:t>Отец встретил нас </a:t>
            </a:r>
            <a:endParaRPr lang="ru-RU" sz="1400" dirty="0" smtClean="0">
              <a:solidFill>
                <a:srgbClr val="7030A0"/>
              </a:solidFill>
            </a:endParaRPr>
          </a:p>
          <a:p>
            <a:pPr fontAlgn="base"/>
            <a:r>
              <a:rPr lang="ru-RU" sz="1400" i="0" dirty="0" smtClean="0">
                <a:solidFill>
                  <a:srgbClr val="FF0000"/>
                </a:solidFill>
              </a:rPr>
              <a:t>совершенно</a:t>
            </a:r>
            <a:r>
              <a:rPr lang="ru-RU" sz="1400" i="0" dirty="0" smtClean="0">
                <a:solidFill>
                  <a:srgbClr val="7030A0"/>
                </a:solidFill>
              </a:rPr>
              <a:t> (</a:t>
            </a:r>
            <a:r>
              <a:rPr lang="ru-RU" sz="1400" dirty="0" smtClean="0">
                <a:solidFill>
                  <a:srgbClr val="7030A0"/>
                </a:solidFill>
              </a:rPr>
              <a:t>в какой степени?) </a:t>
            </a:r>
            <a:r>
              <a:rPr lang="ru-RU" sz="1400" i="0" dirty="0" smtClean="0">
                <a:solidFill>
                  <a:srgbClr val="00B050"/>
                </a:solidFill>
              </a:rPr>
              <a:t>спокойно.</a:t>
            </a:r>
            <a:r>
              <a:rPr lang="ru-RU" sz="1400" i="0" dirty="0" smtClean="0"/>
              <a:t> </a:t>
            </a:r>
          </a:p>
          <a:p>
            <a:pPr fontAlgn="base"/>
            <a:r>
              <a:rPr lang="ru-RU" sz="1400" dirty="0" smtClean="0">
                <a:solidFill>
                  <a:srgbClr val="0070C0"/>
                </a:solidFill>
              </a:rPr>
              <a:t>В жаркую летнюю ночь </a:t>
            </a:r>
          </a:p>
          <a:p>
            <a:pPr fontAlgn="base"/>
            <a:r>
              <a:rPr lang="ru-RU" sz="1400" dirty="0" smtClean="0">
                <a:solidFill>
                  <a:srgbClr val="0070C0"/>
                </a:solidFill>
              </a:rPr>
              <a:t>на сеновале долго не спится </a:t>
            </a:r>
          </a:p>
          <a:p>
            <a:pPr fontAlgn="base"/>
            <a:r>
              <a:rPr lang="ru-RU" sz="1400" dirty="0" smtClean="0">
                <a:solidFill>
                  <a:srgbClr val="7030A0"/>
                </a:solidFill>
              </a:rPr>
              <a:t>(отчего?)</a:t>
            </a:r>
            <a:r>
              <a:rPr lang="ru-RU" sz="1400" dirty="0" smtClean="0">
                <a:solidFill>
                  <a:srgbClr val="0000CC"/>
                </a:solidFill>
              </a:rPr>
              <a:t> </a:t>
            </a:r>
            <a:r>
              <a:rPr lang="ru-RU" sz="1400" dirty="0" smtClean="0">
                <a:solidFill>
                  <a:srgbClr val="FF0000"/>
                </a:solidFill>
              </a:rPr>
              <a:t>с непривычки.</a:t>
            </a:r>
          </a:p>
          <a:p>
            <a:pPr fontAlgn="base"/>
            <a:endParaRPr lang="ru-RU" sz="1600" dirty="0" smtClean="0"/>
          </a:p>
          <a:p>
            <a:endParaRPr lang="ru-RU" sz="1800" dirty="0">
              <a:solidFill>
                <a:srgbClr val="008000"/>
              </a:solidFill>
            </a:endParaRPr>
          </a:p>
        </p:txBody>
      </p:sp>
      <p:pic>
        <p:nvPicPr>
          <p:cNvPr id="6" name="Picture 8" descr="Красивые разбитые стрелка баннер красочный набор | Бесплатно векторы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256" y="765169"/>
            <a:ext cx="2000264" cy="205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 descr="Tashkent State University of the Uzbek language and literature"/>
          <p:cNvSpPr>
            <a:spLocks noChangeAspect="1" noChangeArrowheads="1"/>
          </p:cNvSpPr>
          <p:nvPr/>
        </p:nvSpPr>
        <p:spPr bwMode="auto">
          <a:xfrm>
            <a:off x="2693051" y="1322880"/>
            <a:ext cx="928153" cy="928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57655" tIns="28827" rIns="57655" bIns="28827" numCol="1" anchor="t" anchorCtr="0" compatLnSpc="1">
            <a:prstTxWarp prst="textNoShape">
              <a:avLst/>
            </a:prstTxWarp>
          </a:bodyPr>
          <a:lstStyle/>
          <a:p>
            <a:pPr defTabSz="216207">
              <a:defRPr/>
            </a:pPr>
            <a:endParaRPr lang="ru-RU" sz="9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8" name="Капля 7"/>
          <p:cNvSpPr/>
          <p:nvPr/>
        </p:nvSpPr>
        <p:spPr>
          <a:xfrm>
            <a:off x="96818" y="765169"/>
            <a:ext cx="1785950" cy="1857388"/>
          </a:xfrm>
          <a:prstGeom prst="teardrop">
            <a:avLst/>
          </a:prstGeom>
          <a:solidFill>
            <a:srgbClr val="FFCCFF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algn="ctr"/>
            <a:endParaRPr lang="ru-RU" sz="1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Различают следующие </a:t>
            </a:r>
          </a:p>
          <a:p>
            <a:pPr algn="ctr"/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разряды наречий:</a:t>
            </a:r>
          </a:p>
          <a:p>
            <a:pPr algn="ctr"/>
            <a:endParaRPr lang="ru-RU" sz="12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954206" y="622293"/>
            <a:ext cx="3643338" cy="357190"/>
          </a:xfrm>
          <a:prstGeom prst="roundRect">
            <a:avLst>
              <a:gd name="adj" fmla="val 17274"/>
            </a:avLst>
          </a:prstGeom>
          <a:solidFill>
            <a:srgbClr val="00B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marL="342900" lvl="0" indent="-342900" algn="ctr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1) образа действия: </a:t>
            </a:r>
          </a:p>
          <a:p>
            <a:pPr marL="342900" lvl="0" indent="-342900" algn="ctr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как? каким образом?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954206" y="1050921"/>
            <a:ext cx="3643338" cy="357190"/>
          </a:xfrm>
          <a:prstGeom prst="roundRect">
            <a:avLst/>
          </a:prstGeom>
          <a:solidFill>
            <a:srgbClr val="FFFF99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r>
              <a:rPr lang="ru-RU" sz="1200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2) меры и степени: в какой степени? насколько?</a:t>
            </a:r>
            <a:endParaRPr lang="ru-RU" sz="1200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954206" y="2336805"/>
            <a:ext cx="3643338" cy="357190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5)</a:t>
            </a:r>
            <a:r>
              <a:rPr lang="ru-RU" sz="1200" b="1" dirty="0" smtClean="0">
                <a:solidFill>
                  <a:srgbClr val="7030A0"/>
                </a:solidFill>
              </a:rPr>
              <a:t> </a:t>
            </a:r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причины:</a:t>
            </a:r>
            <a:r>
              <a:rPr lang="ru-RU" sz="1200" dirty="0" smtClean="0">
                <a:solidFill>
                  <a:srgbClr val="7030A0"/>
                </a:solidFill>
              </a:rPr>
              <a:t> </a:t>
            </a:r>
            <a:r>
              <a:rPr lang="ru-RU" sz="1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почему? отчего?</a:t>
            </a:r>
            <a:endParaRPr lang="ru-RU" sz="12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ctrTitle"/>
          </p:nvPr>
        </p:nvSpPr>
        <p:spPr>
          <a:xfrm>
            <a:off x="96818" y="122228"/>
            <a:ext cx="5236547" cy="315471"/>
          </a:xfrm>
        </p:spPr>
        <p:txBody>
          <a:bodyPr/>
          <a:lstStyle/>
          <a:p>
            <a:r>
              <a:rPr lang="ru-RU" dirty="0" smtClean="0"/>
              <a:t>         Разряды наречий по значению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954206" y="1479549"/>
            <a:ext cx="3643338" cy="35719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r>
              <a:rPr lang="ru-RU" sz="12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3) места: где? куда? откуда?  </a:t>
            </a:r>
            <a:endParaRPr lang="ru-RU" sz="12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954206" y="1908177"/>
            <a:ext cx="3643338" cy="35719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r>
              <a:rPr lang="ru-RU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4) времени: когда? с каких пор? до каких пор? как долго?  </a:t>
            </a:r>
            <a:endParaRPr lang="ru-RU" sz="1200" b="1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954206" y="2765433"/>
            <a:ext cx="3643338" cy="35719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55" tIns="28827" rIns="57655" bIns="28827" rtlCol="0" anchor="ctr"/>
          <a:lstStyle/>
          <a:p>
            <a:pPr lvl="0" algn="ctr"/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6) цели:</a:t>
            </a:r>
            <a:r>
              <a:rPr lang="ru-RU" sz="1200" dirty="0" smtClean="0"/>
              <a:t> </a:t>
            </a:r>
            <a:r>
              <a:rPr lang="ru-RU" sz="1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зачем? для чего?</a:t>
            </a:r>
            <a:endParaRPr lang="ru-RU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06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41436" y="122227"/>
            <a:ext cx="6048672" cy="369332"/>
          </a:xfrm>
        </p:spPr>
        <p:txBody>
          <a:bodyPr/>
          <a:lstStyle/>
          <a:p>
            <a:r>
              <a:rPr lang="ru-RU" sz="1800" dirty="0" smtClean="0"/>
              <a:t>                  </a:t>
            </a:r>
            <a:r>
              <a:rPr lang="ru-RU" sz="2400" dirty="0" smtClean="0"/>
              <a:t>Наречия образа действия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622293"/>
            <a:ext cx="2857520" cy="1661993"/>
          </a:xfrm>
        </p:spPr>
        <p:txBody>
          <a:bodyPr/>
          <a:lstStyle/>
          <a:p>
            <a:endParaRPr lang="ru-RU" sz="1800" i="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8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Для того, чтобы</a:t>
            </a:r>
            <a:r>
              <a:rPr lang="ru-RU" sz="180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сказать </a:t>
            </a:r>
            <a:endParaRPr lang="en-US" sz="1800" i="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8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о качестве действия</a:t>
            </a:r>
            <a:endParaRPr lang="en-US" sz="1800" i="0" dirty="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800" i="0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употребляются </a:t>
            </a:r>
          </a:p>
          <a:p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наречия</a:t>
            </a:r>
            <a:r>
              <a:rPr lang="ru-RU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образа действия.</a:t>
            </a:r>
            <a:endParaRPr lang="ru-RU" sz="1800" dirty="0">
              <a:solidFill>
                <a:srgbClr val="FF0000"/>
              </a:solidFill>
            </a:endParaRPr>
          </a:p>
        </p:txBody>
      </p:sp>
      <p:pic>
        <p:nvPicPr>
          <p:cNvPr id="7" name="Picture 12" descr="стрелка, рисунок, символ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964717">
            <a:off x="3301129" y="968363"/>
            <a:ext cx="1929432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23165"/>
          </a:xfrm>
        </p:spPr>
        <p:txBody>
          <a:bodyPr/>
          <a:lstStyle/>
          <a:p>
            <a:r>
              <a:rPr lang="ru-RU" dirty="0" smtClean="0"/>
              <a:t>             Наречие образа действия  </a:t>
            </a:r>
            <a:endParaRPr lang="ru-RU" dirty="0"/>
          </a:p>
        </p:txBody>
      </p:sp>
      <p:sp>
        <p:nvSpPr>
          <p:cNvPr id="5" name="object 5"/>
          <p:cNvSpPr/>
          <p:nvPr/>
        </p:nvSpPr>
        <p:spPr>
          <a:xfrm>
            <a:off x="1025512" y="622293"/>
            <a:ext cx="3857652" cy="418400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7030A0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самостоятельная часть речи</a:t>
            </a:r>
            <a:r>
              <a:rPr lang="ru-RU" sz="1600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endParaRPr sz="1600">
              <a:solidFill>
                <a:schemeClr val="bg1"/>
              </a:solidFill>
            </a:endParaRPr>
          </a:p>
        </p:txBody>
      </p:sp>
      <p:sp>
        <p:nvSpPr>
          <p:cNvPr id="6" name="object 8"/>
          <p:cNvSpPr/>
          <p:nvPr/>
        </p:nvSpPr>
        <p:spPr>
          <a:xfrm>
            <a:off x="1096950" y="1193797"/>
            <a:ext cx="3643338" cy="571504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    </a:t>
            </a:r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обозначает </a:t>
            </a:r>
            <a:r>
              <a:rPr lang="ru-RU" sz="1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способ совершения</a:t>
            </a:r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</a:p>
          <a:p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действия </a:t>
            </a:r>
            <a:endParaRPr sz="14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bject 9"/>
          <p:cNvSpPr/>
          <p:nvPr/>
        </p:nvSpPr>
        <p:spPr>
          <a:xfrm>
            <a:off x="1025512" y="1872457"/>
            <a:ext cx="3786214" cy="535786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rgbClr val="00800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11"/>
          <p:cNvSpPr/>
          <p:nvPr/>
        </p:nvSpPr>
        <p:spPr>
          <a:xfrm>
            <a:off x="96818" y="2563290"/>
            <a:ext cx="5572164" cy="559334"/>
          </a:xfrm>
          <a:custGeom>
            <a:avLst/>
            <a:gdLst/>
            <a:ahLst/>
            <a:cxnLst/>
            <a:rect l="l" t="t" r="r" b="b"/>
            <a:pathLst>
              <a:path w="1245870" h="269239">
                <a:moveTo>
                  <a:pt x="1110960" y="0"/>
                </a:moveTo>
                <a:lnTo>
                  <a:pt x="134599" y="0"/>
                </a:lnTo>
                <a:lnTo>
                  <a:pt x="92173" y="6891"/>
                </a:lnTo>
                <a:lnTo>
                  <a:pt x="55239" y="26058"/>
                </a:lnTo>
                <a:lnTo>
                  <a:pt x="26058" y="55240"/>
                </a:lnTo>
                <a:lnTo>
                  <a:pt x="6891" y="92174"/>
                </a:lnTo>
                <a:lnTo>
                  <a:pt x="0" y="134600"/>
                </a:lnTo>
                <a:lnTo>
                  <a:pt x="6891" y="177034"/>
                </a:lnTo>
                <a:lnTo>
                  <a:pt x="26058" y="213968"/>
                </a:lnTo>
                <a:lnTo>
                  <a:pt x="55239" y="243149"/>
                </a:lnTo>
                <a:lnTo>
                  <a:pt x="92173" y="262316"/>
                </a:lnTo>
                <a:lnTo>
                  <a:pt x="134599" y="269208"/>
                </a:lnTo>
                <a:lnTo>
                  <a:pt x="1110960" y="269208"/>
                </a:lnTo>
                <a:lnTo>
                  <a:pt x="1153386" y="262316"/>
                </a:lnTo>
                <a:lnTo>
                  <a:pt x="1190320" y="243149"/>
                </a:lnTo>
                <a:lnTo>
                  <a:pt x="1219501" y="213968"/>
                </a:lnTo>
                <a:lnTo>
                  <a:pt x="1238668" y="177034"/>
                </a:lnTo>
                <a:lnTo>
                  <a:pt x="1245560" y="134608"/>
                </a:lnTo>
                <a:lnTo>
                  <a:pt x="1238668" y="92174"/>
                </a:lnTo>
                <a:lnTo>
                  <a:pt x="1219501" y="55240"/>
                </a:lnTo>
                <a:lnTo>
                  <a:pt x="1190320" y="26058"/>
                </a:lnTo>
                <a:lnTo>
                  <a:pt x="1153386" y="6891"/>
                </a:lnTo>
                <a:lnTo>
                  <a:pt x="1110960" y="0"/>
                </a:lnTo>
                <a:close/>
              </a:path>
            </a:pathLst>
          </a:custGeom>
          <a:solidFill>
            <a:srgbClr val="0000CC"/>
          </a:solidFill>
        </p:spPr>
        <p:txBody>
          <a:bodyPr wrap="square" lIns="0" tIns="0" rIns="0" bIns="0" rtlCol="0"/>
          <a:lstStyle/>
          <a:p>
            <a:pPr fontAlgn="base"/>
            <a:r>
              <a:rPr lang="ru-RU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            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Звонко </a:t>
            </a:r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(как?) поют птицы на заре.</a:t>
            </a:r>
          </a:p>
          <a:p>
            <a:pPr fontAlgn="base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Каменщик укладывает кирпич (каким образом?) </a:t>
            </a:r>
            <a:r>
              <a:rPr lang="ru-RU" sz="14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мастерски.</a:t>
            </a:r>
          </a:p>
          <a:p>
            <a:r>
              <a:rPr lang="ru-RU" sz="1600" b="1" spc="-10" dirty="0" smtClean="0">
                <a:solidFill>
                  <a:schemeClr val="bg1"/>
                </a:solidFill>
                <a:latin typeface="Arial"/>
                <a:cs typeface="Arial"/>
              </a:rPr>
              <a:t>     </a:t>
            </a:r>
          </a:p>
          <a:p>
            <a:r>
              <a:rPr lang="ru-RU" sz="1600" b="1" spc="-10" dirty="0" smtClean="0">
                <a:solidFill>
                  <a:srgbClr val="FFFFFF"/>
                </a:solidFill>
                <a:latin typeface="Arial"/>
                <a:cs typeface="Arial"/>
              </a:rPr>
              <a:t>             в      </a:t>
            </a:r>
            <a:endParaRPr sz="1600" dirty="0"/>
          </a:p>
        </p:txBody>
      </p:sp>
      <p:sp>
        <p:nvSpPr>
          <p:cNvPr id="15" name="object 15"/>
          <p:cNvSpPr/>
          <p:nvPr/>
        </p:nvSpPr>
        <p:spPr>
          <a:xfrm>
            <a:off x="2740024" y="2408243"/>
            <a:ext cx="285752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5"/>
          <p:cNvSpPr/>
          <p:nvPr/>
        </p:nvSpPr>
        <p:spPr>
          <a:xfrm>
            <a:off x="2740024" y="979483"/>
            <a:ext cx="285752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5"/>
          <p:cNvSpPr/>
          <p:nvPr/>
        </p:nvSpPr>
        <p:spPr>
          <a:xfrm>
            <a:off x="2740024" y="1765301"/>
            <a:ext cx="285752" cy="2143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Прямоугольник 2"/>
          <p:cNvSpPr/>
          <p:nvPr/>
        </p:nvSpPr>
        <p:spPr>
          <a:xfrm>
            <a:off x="722660" y="1872457"/>
            <a:ext cx="4541699" cy="6565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1370"/>
              </a:lnSpc>
              <a:spcBef>
                <a:spcPts val="100"/>
              </a:spcBef>
            </a:pPr>
            <a:r>
              <a:rPr lang="ru-RU" sz="1400" b="1" spc="-5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отвечает </a:t>
            </a:r>
            <a:r>
              <a:rPr lang="ru-RU" sz="1400" b="1" spc="-5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 вопросы </a:t>
            </a:r>
          </a:p>
          <a:p>
            <a:pPr lvl="0" algn="ctr">
              <a:lnSpc>
                <a:spcPts val="1370"/>
              </a:lnSpc>
              <a:spcBef>
                <a:spcPts val="100"/>
              </a:spcBef>
            </a:pPr>
            <a:r>
              <a:rPr lang="ru-RU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как? каким образом? </a:t>
            </a:r>
          </a:p>
          <a:p>
            <a:pPr lvl="0" algn="ctr">
              <a:lnSpc>
                <a:spcPts val="1370"/>
              </a:lnSpc>
              <a:spcBef>
                <a:spcPts val="100"/>
              </a:spcBef>
            </a:pPr>
            <a:r>
              <a:rPr lang="ru-RU" sz="1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17177</TotalTime>
  <Words>948</Words>
  <Application>Microsoft Office PowerPoint</Application>
  <PresentationFormat>Произвольный</PresentationFormat>
  <Paragraphs>268</Paragraphs>
  <Slides>22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Office Theme</vt:lpstr>
      <vt:lpstr>Русский  язык</vt:lpstr>
      <vt:lpstr>                         Наречие (ravish)</vt:lpstr>
      <vt:lpstr>              Внимание! Запомните!</vt:lpstr>
      <vt:lpstr>              Внимание! Запомните!</vt:lpstr>
      <vt:lpstr>              Внимание! Запомните!</vt:lpstr>
      <vt:lpstr>      Синтаксические признаки наречия</vt:lpstr>
      <vt:lpstr>         Разряды наречий по значению</vt:lpstr>
      <vt:lpstr>                  Наречия образа действия</vt:lpstr>
      <vt:lpstr>             Наречие образа действия  </vt:lpstr>
      <vt:lpstr>               Внимание! Запомните!</vt:lpstr>
      <vt:lpstr>                  Технология «Корректор». </vt:lpstr>
      <vt:lpstr>              Технология «Корректор». </vt:lpstr>
      <vt:lpstr>     Технология «Корректор». Проверьте!</vt:lpstr>
      <vt:lpstr>          Технология соответствий</vt:lpstr>
      <vt:lpstr>Презентация PowerPoint</vt:lpstr>
      <vt:lpstr>Презентация PowerPoint</vt:lpstr>
      <vt:lpstr>                  Творческая работа</vt:lpstr>
      <vt:lpstr>                  Творческая работа</vt:lpstr>
      <vt:lpstr>                  Творческая работа</vt:lpstr>
      <vt:lpstr>                  Творческая работа</vt:lpstr>
      <vt:lpstr>                    Словарная работа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Пользователь</cp:lastModifiedBy>
  <cp:revision>690</cp:revision>
  <dcterms:created xsi:type="dcterms:W3CDTF">2020-04-13T08:05:42Z</dcterms:created>
  <dcterms:modified xsi:type="dcterms:W3CDTF">2021-03-24T12:13:54Z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