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341" r:id="rId4"/>
    <p:sldId id="367" r:id="rId5"/>
    <p:sldId id="368" r:id="rId6"/>
    <p:sldId id="369" r:id="rId7"/>
    <p:sldId id="345" r:id="rId8"/>
    <p:sldId id="370" r:id="rId9"/>
    <p:sldId id="371" r:id="rId10"/>
    <p:sldId id="342" r:id="rId11"/>
    <p:sldId id="372" r:id="rId12"/>
    <p:sldId id="374" r:id="rId13"/>
    <p:sldId id="375" r:id="rId14"/>
    <p:sldId id="376" r:id="rId15"/>
    <p:sldId id="377" r:id="rId16"/>
    <p:sldId id="378" r:id="rId17"/>
    <p:sldId id="326" r:id="rId18"/>
    <p:sldId id="354" r:id="rId19"/>
    <p:sldId id="364" r:id="rId20"/>
    <p:sldId id="365" r:id="rId21"/>
    <p:sldId id="366" r:id="rId22"/>
    <p:sldId id="287" r:id="rId23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2A7286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7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79637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 качестве действия?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596" y="1122359"/>
            <a:ext cx="36004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244710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://t0.gstatic.com/images?q=tbn:ANd9GcShQFJaIR-TVD1d7ch_BQNyk6Teo68cdhsevxRXOpLGvYgaeZz6ECUB4DxzW4k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0090" y="1765301"/>
            <a:ext cx="1543050" cy="1152526"/>
          </a:xfrm>
          <a:prstGeom prst="rect">
            <a:avLst/>
          </a:prstGeom>
          <a:noFill/>
        </p:spPr>
      </p:pic>
      <p:pic>
        <p:nvPicPr>
          <p:cNvPr id="27654" name="Picture 6" descr="http://t0.gstatic.com/images?q=tbn:ANd9GcRu_eYt0vmK0pnJNIviTH37BSL0Wasss0hnbxPQvHs1Vria2u0WToVIDlhrRw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11264" y="1836739"/>
            <a:ext cx="1543050" cy="1085850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 rot="19339111">
            <a:off x="487332" y="1676572"/>
            <a:ext cx="1537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печальн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846045">
            <a:off x="4293097" y="1711324"/>
            <a:ext cx="140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прекрасн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2702" y="1979615"/>
            <a:ext cx="4286280" cy="1292662"/>
          </a:xfrm>
        </p:spPr>
        <p:txBody>
          <a:bodyPr/>
          <a:lstStyle/>
          <a:p>
            <a:pPr fontAlgn="base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приятно </a:t>
            </a:r>
            <a:r>
              <a:rPr lang="ru-RU" sz="1400" dirty="0" smtClean="0">
                <a:solidFill>
                  <a:srgbClr val="008000"/>
                </a:solidFill>
              </a:rPr>
              <a:t>(как?) </a:t>
            </a:r>
            <a:r>
              <a:rPr lang="ru-RU" sz="1400" dirty="0" smtClean="0">
                <a:solidFill>
                  <a:srgbClr val="C00000"/>
                </a:solidFill>
              </a:rPr>
              <a:t>вспоминать;</a:t>
            </a:r>
            <a:endParaRPr lang="ru-RU" sz="1400" i="0" dirty="0" smtClean="0">
              <a:solidFill>
                <a:srgbClr val="C00000"/>
              </a:solidFill>
            </a:endParaRPr>
          </a:p>
          <a:p>
            <a:pPr fontAlgn="base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заливисто </a:t>
            </a:r>
            <a:r>
              <a:rPr lang="ru-RU" sz="1400" dirty="0" smtClean="0">
                <a:solidFill>
                  <a:srgbClr val="008000"/>
                </a:solidFill>
              </a:rPr>
              <a:t>(как?) </a:t>
            </a:r>
            <a:r>
              <a:rPr lang="ru-RU" sz="1400" dirty="0" smtClean="0">
                <a:solidFill>
                  <a:srgbClr val="C00000"/>
                </a:solidFill>
              </a:rPr>
              <a:t>смеяться;</a:t>
            </a:r>
            <a:endParaRPr lang="ru-RU" sz="1400" i="0" dirty="0" smtClean="0">
              <a:solidFill>
                <a:srgbClr val="C00000"/>
              </a:solidFill>
            </a:endParaRPr>
          </a:p>
          <a:p>
            <a:pPr fontAlgn="base"/>
            <a:r>
              <a:rPr lang="ru-RU" sz="1400" dirty="0" smtClean="0">
                <a:solidFill>
                  <a:srgbClr val="C00000"/>
                </a:solidFill>
              </a:rPr>
              <a:t>ведя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 себя </a:t>
            </a:r>
            <a:r>
              <a:rPr lang="ru-RU" sz="1400" dirty="0" smtClean="0">
                <a:solidFill>
                  <a:srgbClr val="008000"/>
                </a:solidFill>
              </a:rPr>
              <a:t>(как?)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вызывающе;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400" dirty="0" smtClean="0">
                <a:solidFill>
                  <a:srgbClr val="C00000"/>
                </a:solidFill>
              </a:rPr>
              <a:t>выглядя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8000"/>
                </a:solidFill>
              </a:rPr>
              <a:t>(как?)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безупречно;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400" dirty="0" smtClean="0">
                <a:solidFill>
                  <a:srgbClr val="C00000"/>
                </a:solidFill>
              </a:rPr>
              <a:t>делая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8000"/>
                </a:solidFill>
              </a:rPr>
              <a:t>(каким образом?)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исподтишка.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Наречия образа действия называют качественно-определительными. Они поясняют глагол-сказуемое или деепричастие в предложении</a:t>
                      </a:r>
                      <a:r>
                        <a:rPr lang="ru-RU" b="1" i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70" y="407979"/>
            <a:ext cx="3643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Восстановите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деформированные пословицы.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Найдите и подчеркните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наречия 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образа действия, 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задайте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к ним вопросы. </a:t>
            </a:r>
          </a:p>
        </p:txBody>
      </p:sp>
      <p:pic>
        <p:nvPicPr>
          <p:cNvPr id="13314" name="Picture 2" descr="Рейтинг московских школ по олимпиадникам-универсалам 20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693732"/>
            <a:ext cx="1785950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265104"/>
            <a:ext cx="535785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Мягко, спать, да, стелет, жёстко.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2. Легко, доказать, да, сказать, трудно.</a:t>
            </a:r>
          </a:p>
          <a:p>
            <a:pPr marL="342900" indent="-342900"/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Кошка, живут, с, дружно, собакой, не.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И, шумит, много, дружней, когда, лес, деревьев.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Делай, а, превосходно, получится, плохо, само.</a:t>
            </a:r>
            <a:r>
              <a:rPr lang="ru-RU" sz="1400" dirty="0" smtClean="0"/>
              <a:t> </a:t>
            </a:r>
          </a:p>
          <a:p>
            <a:pPr marL="342900" indent="-342900"/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6. Просто, сдержать, пообещать, трудно, слово. </a:t>
            </a:r>
          </a:p>
        </p:txBody>
      </p:sp>
      <p:pic>
        <p:nvPicPr>
          <p:cNvPr id="2050" name="Picture 2" descr="C:\Users\HOME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622293"/>
            <a:ext cx="1785950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23165"/>
          </a:xfrm>
        </p:spPr>
        <p:txBody>
          <a:bodyPr/>
          <a:lstStyle/>
          <a:p>
            <a:r>
              <a:rPr lang="ru-RU" dirty="0" smtClean="0"/>
              <a:t>   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6818" y="265104"/>
            <a:ext cx="542928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Мягко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стелет, да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жёстко спать.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Легко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сказать, да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трудно доказать.</a:t>
            </a:r>
          </a:p>
          <a:p>
            <a:pPr marL="342900" indent="-342900"/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Кошка с собакой 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дружно не живут.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И лес шумит 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дружней, когда деревьев </a:t>
            </a: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много.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Делай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превосходно, а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плохо само получится.</a:t>
            </a:r>
            <a:r>
              <a:rPr lang="ru-RU" sz="1400" dirty="0" smtClean="0"/>
              <a:t> </a:t>
            </a:r>
          </a:p>
          <a:p>
            <a:pPr marL="342900" indent="-34290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6. Просто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пообещать, трудно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(как?)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слово сдержать. </a:t>
            </a:r>
          </a:p>
        </p:txBody>
      </p:sp>
      <p:pic>
        <p:nvPicPr>
          <p:cNvPr id="8" name="Picture 2" descr="Буклет о правах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765169"/>
            <a:ext cx="1071557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7214" y="781127"/>
            <a:ext cx="2286016" cy="1938992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фразеологизмам,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 образа действия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OME\Desktop\shkolniedlyaoformleniy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27688">
            <a:off x="668322" y="908045"/>
            <a:ext cx="171451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115488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709336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410286"/>
              </p:ext>
            </p:extLst>
          </p:nvPr>
        </p:nvGraphicFramePr>
        <p:xfrm>
          <a:off x="96818" y="550857"/>
          <a:ext cx="5572164" cy="257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через час по чайной ложке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тесно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яблоку негде упасть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дружно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в бровь, а в глаз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кратко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как снег на голову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быстро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душа в душу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медленно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на скорую руку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двух словах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неожиданно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Технология соответствий. Проверьте!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769721"/>
              </p:ext>
            </p:extLst>
          </p:nvPr>
        </p:nvGraphicFramePr>
        <p:xfrm>
          <a:off x="96818" y="550857"/>
          <a:ext cx="5572164" cy="257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через час по чайной ложке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тесно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яблоку негде упасть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дружно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в бровь, а в глаз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кратко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как снег на голову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быстро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душа в душу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медленно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на скорую руку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метко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двух словах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неожиданно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765169"/>
            <a:ext cx="1000132" cy="14287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396" y="693731"/>
            <a:ext cx="1643074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1479549"/>
            <a:ext cx="1714512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7082" y="1836739"/>
            <a:ext cx="1857388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78" y="1122359"/>
            <a:ext cx="2428892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11330" y="1836739"/>
            <a:ext cx="214314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68454" y="1479549"/>
            <a:ext cx="2286016" cy="150019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50857"/>
            <a:ext cx="3168652" cy="2031325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r>
              <a:rPr lang="ru-RU" sz="2000" i="0" dirty="0" smtClean="0">
                <a:solidFill>
                  <a:srgbClr val="0000CC"/>
                </a:solidFill>
              </a:rPr>
              <a:t>Составьте предложения по данным рисункам, используя </a:t>
            </a:r>
            <a:r>
              <a:rPr lang="ru-RU" sz="2000" i="0" dirty="0" smtClean="0">
                <a:solidFill>
                  <a:srgbClr val="FF0000"/>
                </a:solidFill>
              </a:rPr>
              <a:t>наречия образа действия. </a:t>
            </a:r>
            <a:r>
              <a:rPr lang="ru-RU" sz="2000" i="0" dirty="0" smtClean="0">
                <a:solidFill>
                  <a:srgbClr val="0000CC"/>
                </a:solidFill>
              </a:rPr>
              <a:t>Запишите их. </a:t>
            </a:r>
            <a:endParaRPr lang="ru-RU" sz="2000" dirty="0">
              <a:solidFill>
                <a:srgbClr val="0000CC"/>
              </a:solidFill>
            </a:endParaRPr>
          </a:p>
        </p:txBody>
      </p:sp>
      <p:pic>
        <p:nvPicPr>
          <p:cNvPr id="5" name="Picture 5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693731"/>
            <a:ext cx="2286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Названы самые читаемые книги в московском метро | Новости | Известия |  20.08.2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622293"/>
            <a:ext cx="1714512" cy="1143008"/>
          </a:xfrm>
          <a:prstGeom prst="rect">
            <a:avLst/>
          </a:prstGeom>
          <a:noFill/>
        </p:spPr>
      </p:pic>
      <p:pic>
        <p:nvPicPr>
          <p:cNvPr id="5126" name="Picture 6" descr="Как рассчитать количество лампочек для комнаты | Vybiraemtovar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1594" y="622293"/>
            <a:ext cx="1819270" cy="1143008"/>
          </a:xfrm>
          <a:prstGeom prst="rect">
            <a:avLst/>
          </a:prstGeom>
          <a:noFill/>
        </p:spPr>
      </p:pic>
      <p:pic>
        <p:nvPicPr>
          <p:cNvPr id="4098" name="Picture 2" descr="Эрмитаж посетители и обитатели (30 фото) » Картины, художники, фотографы на  Nevsep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4206" y="1836739"/>
            <a:ext cx="1785950" cy="1214446"/>
          </a:xfrm>
          <a:prstGeom prst="rect">
            <a:avLst/>
          </a:prstGeom>
          <a:noFill/>
        </p:spPr>
      </p:pic>
      <p:pic>
        <p:nvPicPr>
          <p:cNvPr id="4108" name="Picture 12" descr="Какая охрана мне нужна? | Bezpeka.club | Комплексные решения по  безопасности в Украин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1594" y="1836739"/>
            <a:ext cx="1785950" cy="1214446"/>
          </a:xfrm>
          <a:prstGeom prst="rect">
            <a:avLst/>
          </a:prstGeom>
          <a:noFill/>
        </p:spPr>
      </p:pic>
      <p:pic>
        <p:nvPicPr>
          <p:cNvPr id="17" name="Picture 13" descr="WebPhoto_IMG17 • TheMag.uz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54206" y="622293"/>
            <a:ext cx="1785950" cy="1143007"/>
          </a:xfrm>
          <a:prstGeom prst="rect">
            <a:avLst/>
          </a:prstGeom>
          <a:noFill/>
        </p:spPr>
      </p:pic>
      <p:pic>
        <p:nvPicPr>
          <p:cNvPr id="18" name="Picture 4" descr="На 3 200 гектарах хлопок соберут машины - zarnews.uz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8256" y="1836739"/>
            <a:ext cx="171451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Названы самые читаемые книги в московском метро | Новости | Известия |  20.08.2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622293"/>
            <a:ext cx="1714512" cy="1143008"/>
          </a:xfrm>
          <a:prstGeom prst="rect">
            <a:avLst/>
          </a:prstGeom>
          <a:noFill/>
        </p:spPr>
      </p:pic>
      <p:pic>
        <p:nvPicPr>
          <p:cNvPr id="5126" name="Picture 6" descr="Как рассчитать количество лампочек для комнаты | Vybiraemtovar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3032" y="622293"/>
            <a:ext cx="1747832" cy="1071570"/>
          </a:xfrm>
          <a:prstGeom prst="rect">
            <a:avLst/>
          </a:prstGeom>
          <a:noFill/>
        </p:spPr>
      </p:pic>
      <p:pic>
        <p:nvPicPr>
          <p:cNvPr id="4098" name="Picture 2" descr="Эрмитаж посетители и обитатели (30 фото) » Картины, художники, фотографы на  Nevsep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4206" y="1836739"/>
            <a:ext cx="1857388" cy="121444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82768" y="622293"/>
            <a:ext cx="2000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Посетители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внимательно</a:t>
            </a:r>
          </a:p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рассматривают экспонаты музея.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83032" y="1765300"/>
            <a:ext cx="17859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Комната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хорошо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освещена люстрами и бра.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256" y="1765300"/>
            <a:ext cx="1714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Студент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увлечённо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читает книгу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en-US" dirty="0" smtClean="0"/>
              <a:t>       </a:t>
            </a:r>
            <a:r>
              <a:rPr lang="ru-RU" sz="2400" dirty="0" smtClean="0"/>
              <a:t>Наречие (</a:t>
            </a:r>
            <a:r>
              <a:rPr lang="en-US" sz="2400" dirty="0" smtClean="0"/>
              <a:t>ravish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11264" y="622293"/>
            <a:ext cx="3571900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часть речи 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8"/>
          <p:cNvSpPr/>
          <p:nvPr/>
        </p:nvSpPr>
        <p:spPr>
          <a:xfrm>
            <a:off x="1239826" y="1265235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действия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и признак признака   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239694" y="1979615"/>
            <a:ext cx="5357850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легко, направо, накануне, внизу,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сгоряча, впрок, слегка.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79615"/>
            <a:ext cx="5429288" cy="4642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куда? когда? где? почему? зачем? в какой степени? 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На 3 200 гектарах хлопок соберут машины - zarnews.u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1836739"/>
            <a:ext cx="1714512" cy="1214446"/>
          </a:xfrm>
          <a:prstGeom prst="rect">
            <a:avLst/>
          </a:prstGeom>
          <a:noFill/>
        </p:spPr>
      </p:pic>
      <p:pic>
        <p:nvPicPr>
          <p:cNvPr id="4108" name="Picture 12" descr="Какая охрана мне нужна? | Bezpeka.club | Комплексные решения по  безопасности в Украи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3032" y="1836739"/>
            <a:ext cx="1714512" cy="121444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954206" y="1693863"/>
            <a:ext cx="2084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Актёры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превосходно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сыграли свои роли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спектакле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6818" y="550855"/>
            <a:ext cx="18573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Хлопкоуборочные машины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качественно и быстро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собирают урожай. 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83032" y="622294"/>
            <a:ext cx="188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Здание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надёжно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охраняется сотрудниками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спецслужбы.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3" descr="WebPhoto_IMG17 • TheMag.uz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4206" y="622293"/>
            <a:ext cx="1785950" cy="1214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520" y="336541"/>
            <a:ext cx="3597280" cy="9633406"/>
          </a:xfrm>
        </p:spPr>
        <p:txBody>
          <a:bodyPr/>
          <a:lstStyle/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через час по чайной ложке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яблоку негде упасть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tiqilinch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 в бровь, а в глаз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снег на голову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kutilmaganda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душа в душу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ahil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скорую руку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двух словах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lo‘nda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жёстко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опасно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avfli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вызывающе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ajoyib-g‘aroyib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выразительно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напряжённо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tarang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7" name="Picture 2" descr="Карандаш - изображение в век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60606">
            <a:off x="362489" y="966639"/>
            <a:ext cx="1468922" cy="159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сказать о качестве действия?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Упражнения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85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86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72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512" y="1265235"/>
            <a:ext cx="3571900" cy="170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122491"/>
            <a:ext cx="5143536" cy="830997"/>
          </a:xfrm>
        </p:spPr>
        <p:txBody>
          <a:bodyPr/>
          <a:lstStyle/>
          <a:p>
            <a:r>
              <a:rPr lang="ru-RU" sz="1400" dirty="0" smtClean="0"/>
              <a:t>       </a:t>
            </a:r>
            <a:r>
              <a:rPr lang="ru-RU" sz="1800" dirty="0" smtClean="0">
                <a:solidFill>
                  <a:srgbClr val="0000CC"/>
                </a:solidFill>
              </a:rPr>
              <a:t>Весел</a:t>
            </a:r>
            <a:r>
              <a:rPr lang="ru-RU" sz="1800" dirty="0" smtClean="0">
                <a:solidFill>
                  <a:srgbClr val="FF0000"/>
                </a:solidFill>
              </a:rPr>
              <a:t>о</a:t>
            </a:r>
            <a:r>
              <a:rPr lang="ru-RU" sz="1800" dirty="0" smtClean="0">
                <a:solidFill>
                  <a:srgbClr val="0000CC"/>
                </a:solidFill>
              </a:rPr>
              <a:t> 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смеяться, </a:t>
            </a:r>
            <a:r>
              <a:rPr lang="ru-RU" sz="1800" dirty="0" smtClean="0">
                <a:solidFill>
                  <a:srgbClr val="0000CC"/>
                </a:solidFill>
              </a:rPr>
              <a:t>быстр</a:t>
            </a:r>
            <a:r>
              <a:rPr lang="ru-RU" sz="1800" dirty="0" smtClean="0">
                <a:solidFill>
                  <a:srgbClr val="FF0000"/>
                </a:solidFill>
              </a:rPr>
              <a:t>о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 бежать,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800" dirty="0" smtClean="0">
                <a:solidFill>
                  <a:srgbClr val="0000CC"/>
                </a:solidFill>
              </a:rPr>
              <a:t>свысок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 смотреть, 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     обидеть </a:t>
            </a:r>
            <a:r>
              <a:rPr lang="ru-RU" sz="1800" dirty="0" smtClean="0">
                <a:solidFill>
                  <a:srgbClr val="0000CC"/>
                </a:solidFill>
              </a:rPr>
              <a:t>сгоряч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, говорить </a:t>
            </a:r>
            <a:r>
              <a:rPr lang="ru-RU" sz="1800" dirty="0" smtClean="0">
                <a:solidFill>
                  <a:srgbClr val="0000CC"/>
                </a:solidFill>
              </a:rPr>
              <a:t>певуч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>
                <a:solidFill>
                  <a:srgbClr val="0000CC"/>
                </a:solidFill>
              </a:rPr>
              <a:t>.</a:t>
            </a:r>
            <a:endParaRPr lang="ru-RU" sz="18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наречие присоединяется к </a:t>
                      </a:r>
                      <a:r>
                        <a:rPr lang="ru-RU" sz="2000" b="1" i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глаголу</a:t>
                      </a: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то оно обозначает признак </a:t>
                      </a: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действия.</a:t>
                      </a:r>
                      <a:endParaRPr lang="ru-RU" sz="20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72164" cy="461665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FF0000"/>
                </a:solidFill>
              </a:rPr>
              <a:t>                     Слишком</a:t>
            </a:r>
            <a:r>
              <a:rPr lang="ru-RU" sz="1400" i="0" dirty="0" smtClean="0">
                <a:solidFill>
                  <a:srgbClr val="0000CC"/>
                </a:solidFill>
              </a:rPr>
              <a:t> быстрый, </a:t>
            </a:r>
            <a:r>
              <a:rPr lang="ru-RU" sz="1400" i="0" dirty="0" smtClean="0">
                <a:solidFill>
                  <a:srgbClr val="FF0000"/>
                </a:solidFill>
              </a:rPr>
              <a:t>очень</a:t>
            </a:r>
            <a:r>
              <a:rPr lang="ru-RU" sz="1400" i="0" dirty="0" smtClean="0">
                <a:solidFill>
                  <a:srgbClr val="0000CC"/>
                </a:solidFill>
              </a:rPr>
              <a:t> быстро;</a:t>
            </a:r>
          </a:p>
          <a:p>
            <a:r>
              <a:rPr lang="ru-RU" sz="1400" i="0" dirty="0" smtClean="0">
                <a:solidFill>
                  <a:srgbClr val="0000CC"/>
                </a:solidFill>
              </a:rPr>
              <a:t>                      </a:t>
            </a:r>
            <a:r>
              <a:rPr lang="ru-RU" sz="1400" i="0" dirty="0" smtClean="0">
                <a:solidFill>
                  <a:srgbClr val="FF0000"/>
                </a:solidFill>
              </a:rPr>
              <a:t>Весьма</a:t>
            </a:r>
            <a:r>
              <a:rPr lang="ru-RU" sz="1400" i="0" dirty="0" smtClean="0">
                <a:solidFill>
                  <a:srgbClr val="0000CC"/>
                </a:solidFill>
              </a:rPr>
              <a:t> интересный, </a:t>
            </a:r>
            <a:r>
              <a:rPr lang="ru-RU" sz="1400" i="0" dirty="0" smtClean="0">
                <a:solidFill>
                  <a:srgbClr val="FF0000"/>
                </a:solidFill>
              </a:rPr>
              <a:t>гораздо</a:t>
            </a:r>
            <a:r>
              <a:rPr lang="ru-RU" sz="1400" i="0" dirty="0" smtClean="0">
                <a:solidFill>
                  <a:srgbClr val="0000CC"/>
                </a:solidFill>
              </a:rPr>
              <a:t> интересна.</a:t>
            </a:r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199309"/>
              </p:ext>
            </p:extLst>
          </p:nvPr>
        </p:nvGraphicFramePr>
        <p:xfrm>
          <a:off x="311132" y="622293"/>
          <a:ext cx="514353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наречие присоединяется к 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прилагательному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или 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другому наречию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то оно обозначает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признак признака.</a:t>
                      </a:r>
                      <a:endParaRPr lang="ru-RU" sz="1600" b="1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2A72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0811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1765301"/>
            <a:ext cx="5740420" cy="677108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400" dirty="0" smtClean="0">
                <a:solidFill>
                  <a:srgbClr val="7030A0"/>
                </a:solidFill>
              </a:rPr>
              <a:t>Нарочн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 назл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 сослеп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, поневол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 допоздн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>
                <a:solidFill>
                  <a:srgbClr val="7030A0"/>
                </a:solidFill>
              </a:rPr>
              <a:t>, уж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дружеск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 чересчур,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 совершенн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  сверх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, вдаль, назад.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 не имеют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рода, числа, падежа,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склоняются и не спрягаются.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11396" y="1265235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</a:t>
            </a:r>
            <a:r>
              <a:rPr lang="ru-RU" sz="2400" dirty="0" smtClean="0"/>
              <a:t>Синтаксические признаки наречия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22293"/>
            <a:ext cx="3454404" cy="298543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CC"/>
                </a:solidFill>
              </a:rPr>
              <a:t>В предложении наречия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обычно являются </a:t>
            </a:r>
            <a:r>
              <a:rPr lang="ru-RU" sz="1600" i="0" dirty="0" smtClean="0">
                <a:solidFill>
                  <a:srgbClr val="008000"/>
                </a:solidFill>
              </a:rPr>
              <a:t>обстоятельствами:</a:t>
            </a:r>
          </a:p>
          <a:p>
            <a:pPr fontAlgn="base"/>
            <a:r>
              <a:rPr lang="ru-RU" sz="1400" dirty="0" smtClean="0"/>
              <a:t>Девочка </a:t>
            </a:r>
            <a:r>
              <a:rPr lang="ru-RU" sz="1400" dirty="0" smtClean="0">
                <a:solidFill>
                  <a:srgbClr val="FF0000"/>
                </a:solidFill>
              </a:rPr>
              <a:t>радостно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(как?)</a:t>
            </a:r>
          </a:p>
          <a:p>
            <a:pPr fontAlgn="base"/>
            <a:r>
              <a:rPr lang="ru-RU" sz="1400" dirty="0" smtClean="0">
                <a:solidFill>
                  <a:srgbClr val="00B050"/>
                </a:solidFill>
              </a:rPr>
              <a:t>смеётся</a:t>
            </a:r>
            <a:r>
              <a:rPr lang="ru-RU" sz="1400" dirty="0" smtClean="0"/>
              <a:t> и хлопает в ладоши.</a:t>
            </a:r>
            <a:r>
              <a:rPr lang="ru-RU" sz="1400" i="0" dirty="0" smtClean="0"/>
              <a:t> </a:t>
            </a:r>
          </a:p>
          <a:p>
            <a:pPr fontAlgn="base"/>
            <a:r>
              <a:rPr lang="ru-RU" sz="1400" i="0" dirty="0" smtClean="0"/>
              <a:t>Отец встретил нас </a:t>
            </a:r>
            <a:endParaRPr lang="ru-RU" sz="1400" dirty="0" smtClean="0">
              <a:solidFill>
                <a:srgbClr val="7030A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FF0000"/>
                </a:solidFill>
              </a:rPr>
              <a:t>совершенно</a:t>
            </a:r>
            <a:r>
              <a:rPr lang="ru-RU" sz="1400" i="0" dirty="0" smtClean="0">
                <a:solidFill>
                  <a:srgbClr val="7030A0"/>
                </a:solidFill>
              </a:rPr>
              <a:t> (</a:t>
            </a:r>
            <a:r>
              <a:rPr lang="ru-RU" sz="1400" dirty="0" smtClean="0">
                <a:solidFill>
                  <a:srgbClr val="7030A0"/>
                </a:solidFill>
              </a:rPr>
              <a:t>в какой степени?) </a:t>
            </a:r>
            <a:r>
              <a:rPr lang="ru-RU" sz="1400" i="0" dirty="0" smtClean="0">
                <a:solidFill>
                  <a:srgbClr val="00B050"/>
                </a:solidFill>
              </a:rPr>
              <a:t>спокойно.</a:t>
            </a:r>
            <a:r>
              <a:rPr lang="ru-RU" sz="1400" i="0" dirty="0" smtClean="0"/>
              <a:t> </a:t>
            </a:r>
          </a:p>
          <a:p>
            <a:pPr fontAlgn="base"/>
            <a:r>
              <a:rPr lang="ru-RU" sz="1400" dirty="0" smtClean="0">
                <a:solidFill>
                  <a:srgbClr val="0070C0"/>
                </a:solidFill>
              </a:rPr>
              <a:t>В жаркую летнюю ночь </a:t>
            </a:r>
          </a:p>
          <a:p>
            <a:pPr fontAlgn="base"/>
            <a:r>
              <a:rPr lang="ru-RU" sz="1400" dirty="0" smtClean="0">
                <a:solidFill>
                  <a:srgbClr val="0070C0"/>
                </a:solidFill>
              </a:rPr>
              <a:t>на сеновале долго не спится </a:t>
            </a:r>
          </a:p>
          <a:p>
            <a:pPr fontAlgn="base"/>
            <a:r>
              <a:rPr lang="ru-RU" sz="1400" dirty="0" smtClean="0">
                <a:solidFill>
                  <a:srgbClr val="7030A0"/>
                </a:solidFill>
              </a:rPr>
              <a:t>(отчего?)</a:t>
            </a:r>
            <a:r>
              <a:rPr lang="ru-RU" sz="1400" dirty="0" smtClean="0">
                <a:solidFill>
                  <a:srgbClr val="0000CC"/>
                </a:solidFill>
              </a:rPr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с непривычки.</a:t>
            </a:r>
          </a:p>
          <a:p>
            <a:pPr fontAlgn="base"/>
            <a:endParaRPr lang="ru-RU" sz="1600" dirty="0" smtClean="0"/>
          </a:p>
          <a:p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разряды наречий: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357190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образа действия: </a:t>
            </a:r>
          </a:p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как? каким образом?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050921"/>
            <a:ext cx="3643338" cy="357190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меры и степени: в какой степени? насколько?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336805"/>
            <a:ext cx="3643338" cy="35719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ru-RU" sz="1200" b="1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причины:</a:t>
            </a:r>
            <a:r>
              <a:rPr lang="ru-RU" sz="1200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почему? отчего?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96818" y="122228"/>
            <a:ext cx="5236547" cy="315471"/>
          </a:xfrm>
        </p:spPr>
        <p:txBody>
          <a:bodyPr/>
          <a:lstStyle/>
          <a:p>
            <a:r>
              <a:rPr lang="ru-RU" dirty="0" smtClean="0"/>
              <a:t>         Разряды наречий по значению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4206" y="1479549"/>
            <a:ext cx="3643338" cy="3571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места: где? куда? откуда? 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54206" y="1908177"/>
            <a:ext cx="3643338" cy="357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4) времени: когда? с каких пор? до каких пор? как долго?  </a:t>
            </a:r>
            <a:endParaRPr lang="ru-RU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54206" y="2765433"/>
            <a:ext cx="3643338" cy="3571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6) цели: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зачем? для чего?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            </a:t>
            </a:r>
            <a:r>
              <a:rPr lang="ru-RU" sz="2400" dirty="0" smtClean="0"/>
              <a:t>Наречия образа действия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2857520" cy="1661993"/>
          </a:xfrm>
        </p:spPr>
        <p:txBody>
          <a:bodyPr/>
          <a:lstStyle/>
          <a:p>
            <a:endParaRPr lang="ru-RU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 качестве действия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образа действия.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64717">
            <a:off x="3301129" y="968363"/>
            <a:ext cx="192943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Наречие образа действия 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часть речи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096950" y="1193797"/>
            <a:ext cx="364333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способ совершения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действия </a:t>
            </a:r>
            <a:endParaRPr sz="1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025512" y="1872457"/>
            <a:ext cx="3786214" cy="535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96818" y="2563290"/>
            <a:ext cx="5572164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     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Звонко 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(как?) поют птицы на заре.</a:t>
            </a:r>
          </a:p>
          <a:p>
            <a:pPr fontAlgn="base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Каменщик укладывает кирпич (каким образом?)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мастерски.</a:t>
            </a:r>
          </a:p>
          <a:p>
            <a:r>
              <a:rPr lang="ru-RU" sz="1600" b="1" spc="-10" dirty="0" smtClean="0">
                <a:solidFill>
                  <a:schemeClr val="bg1"/>
                </a:solidFill>
                <a:latin typeface="Arial"/>
                <a:cs typeface="Arial"/>
              </a:rPr>
              <a:t>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в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40824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76530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22660" y="1872457"/>
            <a:ext cx="4541699" cy="656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</a:t>
            </a: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каким образом?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17177</TotalTime>
  <Words>948</Words>
  <Application>Microsoft Office PowerPoint</Application>
  <PresentationFormat>Произвольный</PresentationFormat>
  <Paragraphs>268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Русский  язык</vt:lpstr>
      <vt:lpstr>                         Наречие (ravish)</vt:lpstr>
      <vt:lpstr>              Внимание! Запомните!</vt:lpstr>
      <vt:lpstr>              Внимание! Запомните!</vt:lpstr>
      <vt:lpstr>              Внимание! Запомните!</vt:lpstr>
      <vt:lpstr>      Синтаксические признаки наречия</vt:lpstr>
      <vt:lpstr>         Разряды наречий по значению</vt:lpstr>
      <vt:lpstr>                  Наречия образа действия</vt:lpstr>
      <vt:lpstr>             Наречие образа действия  </vt:lpstr>
      <vt:lpstr>               Внимание! Запомните!</vt:lpstr>
      <vt:lpstr>                  Технология «Корректор». </vt:lpstr>
      <vt:lpstr>              Технология «Корректор». </vt:lpstr>
      <vt:lpstr>     Технология «Корректор». Проверьте!</vt:lpstr>
      <vt:lpstr>          Технология соответствий</vt:lpstr>
      <vt:lpstr>Презентация PowerPoint</vt:lpstr>
      <vt:lpstr>Презентация PowerPoint</vt:lpstr>
      <vt:lpstr>                  Творческая работа</vt:lpstr>
      <vt:lpstr>                  Творческая работа</vt:lpstr>
      <vt:lpstr>                  Творческая работа</vt:lpstr>
      <vt:lpstr>                  Творческая работа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690</cp:revision>
  <dcterms:created xsi:type="dcterms:W3CDTF">2020-04-13T08:05:42Z</dcterms:created>
  <dcterms:modified xsi:type="dcterms:W3CDTF">2021-03-24T12:13:54Z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