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70" r:id="rId3"/>
    <p:sldId id="361" r:id="rId4"/>
    <p:sldId id="360" r:id="rId5"/>
    <p:sldId id="363" r:id="rId6"/>
    <p:sldId id="362" r:id="rId7"/>
    <p:sldId id="364" r:id="rId8"/>
    <p:sldId id="288" r:id="rId9"/>
    <p:sldId id="358" r:id="rId10"/>
    <p:sldId id="359" r:id="rId11"/>
    <p:sldId id="349" r:id="rId12"/>
    <p:sldId id="350" r:id="rId13"/>
    <p:sldId id="351" r:id="rId14"/>
    <p:sldId id="352" r:id="rId15"/>
    <p:sldId id="370" r:id="rId16"/>
    <p:sldId id="367" r:id="rId17"/>
    <p:sldId id="368" r:id="rId18"/>
    <p:sldId id="371" r:id="rId19"/>
    <p:sldId id="286" r:id="rId20"/>
    <p:sldId id="287" r:id="rId21"/>
  </p:sldIdLst>
  <p:sldSz cx="5765800" cy="3244850"/>
  <p:notesSz cx="5765800" cy="3244850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70C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496" y="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90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8914"/>
          </a:xfrm>
        </p:spPr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1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8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8725" y="222930"/>
            <a:ext cx="3168352" cy="537965"/>
          </a:xfrm>
          <a:prstGeom prst="rect">
            <a:avLst/>
          </a:prstGeom>
        </p:spPr>
        <p:txBody>
          <a:bodyPr vert="horz" wrap="square" lIns="0" tIns="14602" rIns="0" bIns="0" rtlCol="0">
            <a:spAutoFit/>
          </a:bodyPr>
          <a:lstStyle/>
          <a:p>
            <a:pPr marL="12698">
              <a:spcBef>
                <a:spcPts val="114"/>
              </a:spcBef>
            </a:pPr>
            <a:r>
              <a:rPr sz="3400" spc="-5" dirty="0" err="1"/>
              <a:t>Русский</a:t>
            </a:r>
            <a:r>
              <a:rPr sz="3400" spc="-55" dirty="0"/>
              <a:t> </a:t>
            </a:r>
            <a:r>
              <a:rPr lang="ru-RU" sz="3400" spc="-55" dirty="0" smtClean="0"/>
              <a:t> </a:t>
            </a:r>
            <a:r>
              <a:rPr sz="3400" spc="10" dirty="0" err="1" smtClean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650652" y="830337"/>
            <a:ext cx="4857784" cy="1052850"/>
          </a:xfrm>
          <a:prstGeom prst="rect">
            <a:avLst/>
          </a:prstGeom>
        </p:spPr>
        <p:txBody>
          <a:bodyPr vert="horz" wrap="square" lIns="0" tIns="13968" rIns="0" bIns="0" rtlCol="0">
            <a:spAutoFit/>
          </a:bodyPr>
          <a:lstStyle/>
          <a:p>
            <a:pPr marL="18413">
              <a:lnSpc>
                <a:spcPts val="1950"/>
              </a:lnSpc>
              <a:spcBef>
                <a:spcPts val="110"/>
              </a:spcBef>
            </a:pPr>
            <a:endParaRPr lang="ru-RU" b="1" spc="-10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sz="2000" b="1" spc="-1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Тема: 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Как сказать об основном и добавочном действиях, которые </a:t>
            </a:r>
            <a:r>
              <a:rPr lang="ru-RU" sz="20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совершаются последовательно?</a:t>
            </a:r>
            <a:endParaRPr lang="ru-RU" sz="2000" b="1" spc="-1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6595" y="1122359"/>
            <a:ext cx="360041" cy="860106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592" y="2169848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9"/>
            <a:ext cx="696471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5"/>
            <a:ext cx="173355" cy="372745"/>
          </a:xfrm>
          <a:prstGeom prst="rect">
            <a:avLst/>
          </a:prstGeom>
        </p:spPr>
        <p:txBody>
          <a:bodyPr vert="horz" wrap="square" lIns="0" tIns="15873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300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23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584934" cy="212236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b="1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3" y="289011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AutoShape 4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0" name="AutoShape 8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2" name="AutoShape 10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" name="Picture 4" descr="Деепричасти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46796" y="1982465"/>
            <a:ext cx="2428892" cy="11287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5"/>
            <a:ext cx="5668982" cy="323165"/>
          </a:xfrm>
        </p:spPr>
        <p:txBody>
          <a:bodyPr/>
          <a:lstStyle/>
          <a:p>
            <a:r>
              <a:rPr lang="ru-RU" dirty="0" smtClean="0"/>
              <a:t> 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Деепричастия совершенного вида</a:t>
            </a:r>
            <a:endParaRPr lang="ru-RU" sz="2000" dirty="0"/>
          </a:p>
        </p:txBody>
      </p:sp>
      <p:sp>
        <p:nvSpPr>
          <p:cNvPr id="5" name="object 5"/>
          <p:cNvSpPr/>
          <p:nvPr/>
        </p:nvSpPr>
        <p:spPr>
          <a:xfrm>
            <a:off x="668322" y="622293"/>
            <a:ext cx="4714908" cy="418401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обозначают законченное добавочное действие</a:t>
            </a:r>
            <a:r>
              <a:rPr lang="ru-RU" sz="1400" dirty="0" smtClean="0">
                <a:solidFill>
                  <a:schemeClr val="bg1"/>
                </a:solidFill>
              </a:rPr>
              <a:t>  </a:t>
            </a:r>
            <a:endParaRPr sz="1400" dirty="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454008" y="1265235"/>
            <a:ext cx="5143536" cy="500066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образуются от основы неопределённой формы  или   </a:t>
            </a:r>
          </a:p>
          <a:p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прошедшего времени + суффиксы </a:t>
            </a:r>
            <a:r>
              <a:rPr lang="ru-RU" sz="1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-в-, -вши-, -</a:t>
            </a:r>
            <a:r>
              <a:rPr lang="ru-RU" sz="1400" b="1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ши</a:t>
            </a:r>
            <a:r>
              <a:rPr lang="ru-RU" sz="1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;</a:t>
            </a:r>
            <a:endParaRPr sz="1400" b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9"/>
          <p:cNvSpPr/>
          <p:nvPr/>
        </p:nvSpPr>
        <p:spPr>
          <a:xfrm>
            <a:off x="1739892" y="1979615"/>
            <a:ext cx="2500330" cy="500066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1739892" y="2693995"/>
            <a:ext cx="2714644" cy="428629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послуша</a:t>
            </a:r>
            <a:r>
              <a:rPr lang="ru-RU" sz="1400" b="1" spc="-5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ть </a:t>
            </a:r>
            <a:r>
              <a:rPr lang="ru-RU" sz="14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послуша</a:t>
            </a:r>
            <a:r>
              <a:rPr lang="ru-RU" sz="1400" b="1" spc="-5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в;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i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принес</a:t>
            </a:r>
            <a:r>
              <a:rPr lang="ru-RU" sz="1400" b="1" i="1" spc="-5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ти </a:t>
            </a:r>
            <a:r>
              <a:rPr lang="ru-RU" sz="1400" b="1" i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400" b="1" i="1" spc="-5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принёс</a:t>
            </a:r>
            <a:r>
              <a:rPr lang="ru-RU" sz="1400" b="1" i="1" spc="-5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ши</a:t>
            </a:r>
            <a:r>
              <a:rPr lang="ru-RU" sz="1400" b="1" i="1" spc="-5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;</a:t>
            </a:r>
            <a:endParaRPr sz="14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11462" y="2479681"/>
            <a:ext cx="428628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882900" y="1050921"/>
            <a:ext cx="357190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object 15"/>
          <p:cNvSpPr/>
          <p:nvPr/>
        </p:nvSpPr>
        <p:spPr>
          <a:xfrm>
            <a:off x="2882900" y="1765302"/>
            <a:ext cx="357190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6885" y="1979615"/>
            <a:ext cx="4667476" cy="658375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отвечают на вопрос: 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что сделав? 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622293"/>
            <a:ext cx="5214974" cy="2154436"/>
          </a:xfrm>
        </p:spPr>
        <p:txBody>
          <a:bodyPr/>
          <a:lstStyle/>
          <a:p>
            <a:r>
              <a:rPr lang="ru-RU" sz="2000" i="0" dirty="0" smtClean="0">
                <a:solidFill>
                  <a:srgbClr val="C00000"/>
                </a:solidFill>
              </a:rPr>
              <a:t>От данных глаголов образуйте деепричастия совершенного вида:</a:t>
            </a:r>
            <a:r>
              <a:rPr lang="ru-RU" sz="2000" b="0" i="0" dirty="0" smtClean="0"/>
              <a:t> </a:t>
            </a:r>
          </a:p>
          <a:p>
            <a:r>
              <a:rPr lang="ru-RU" sz="2000" i="0" dirty="0" smtClean="0">
                <a:solidFill>
                  <a:srgbClr val="0000CC"/>
                </a:solidFill>
              </a:rPr>
              <a:t>помешать, поговорить, </a:t>
            </a:r>
          </a:p>
          <a:p>
            <a:r>
              <a:rPr lang="ru-RU" sz="2000" i="0" dirty="0" smtClean="0">
                <a:solidFill>
                  <a:srgbClr val="0000CC"/>
                </a:solidFill>
              </a:rPr>
              <a:t>порвать, совершить, </a:t>
            </a:r>
          </a:p>
          <a:p>
            <a:r>
              <a:rPr lang="ru-RU" sz="2000" i="0" dirty="0" smtClean="0">
                <a:solidFill>
                  <a:srgbClr val="0000CC"/>
                </a:solidFill>
              </a:rPr>
              <a:t>подождать, порезать, </a:t>
            </a:r>
          </a:p>
          <a:p>
            <a:r>
              <a:rPr lang="ru-RU" sz="2000" i="0" dirty="0" smtClean="0">
                <a:solidFill>
                  <a:srgbClr val="0000CC"/>
                </a:solidFill>
              </a:rPr>
              <a:t>поужинать, </a:t>
            </a:r>
          </a:p>
          <a:p>
            <a:r>
              <a:rPr lang="ru-RU" sz="2000" i="0" dirty="0" smtClean="0">
                <a:solidFill>
                  <a:srgbClr val="0000CC"/>
                </a:solidFill>
              </a:rPr>
              <a:t>поблагодарить.</a:t>
            </a:r>
          </a:p>
        </p:txBody>
      </p:sp>
      <p:pic>
        <p:nvPicPr>
          <p:cNvPr id="8" name="Picture 5" descr="https://refdb.ru/images/1797/3592403/m1f70e2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9" y="4143380"/>
            <a:ext cx="1895469" cy="1590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Как писать техническое задание на изготовление сайт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5842" y="1336673"/>
            <a:ext cx="200026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368229" cy="323165"/>
          </a:xfrm>
        </p:spPr>
        <p:txBody>
          <a:bodyPr/>
          <a:lstStyle/>
          <a:p>
            <a:r>
              <a:rPr lang="ru-RU" dirty="0" smtClean="0"/>
              <a:t>    Лингвистическая задача.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5"/>
            <a:ext cx="5429288" cy="2462213"/>
          </a:xfrm>
        </p:spPr>
        <p:txBody>
          <a:bodyPr/>
          <a:lstStyle/>
          <a:p>
            <a:r>
              <a:rPr lang="ru-RU" sz="2000" i="0" dirty="0" smtClean="0"/>
              <a:t>помешать         помеша</a:t>
            </a:r>
            <a:r>
              <a:rPr lang="ru-RU" sz="2000" i="0" dirty="0" smtClean="0">
                <a:solidFill>
                  <a:srgbClr val="C00000"/>
                </a:solidFill>
              </a:rPr>
              <a:t>в</a:t>
            </a:r>
            <a:r>
              <a:rPr lang="ru-RU" sz="2000" i="0" dirty="0" smtClean="0"/>
              <a:t>;             </a:t>
            </a:r>
          </a:p>
          <a:p>
            <a:r>
              <a:rPr lang="ru-RU" sz="2000" i="0" dirty="0" smtClean="0"/>
              <a:t>поговорить         поговор</a:t>
            </a:r>
            <a:r>
              <a:rPr lang="ru-RU" sz="2000" i="0" dirty="0" smtClean="0">
                <a:solidFill>
                  <a:srgbClr val="0070C0"/>
                </a:solidFill>
              </a:rPr>
              <a:t>и</a:t>
            </a:r>
            <a:r>
              <a:rPr lang="ru-RU" sz="2000" i="0" dirty="0" smtClean="0">
                <a:solidFill>
                  <a:srgbClr val="C00000"/>
                </a:solidFill>
              </a:rPr>
              <a:t>в</a:t>
            </a:r>
            <a:r>
              <a:rPr lang="ru-RU" sz="2000" i="0" dirty="0" smtClean="0"/>
              <a:t>;</a:t>
            </a:r>
            <a:r>
              <a:rPr lang="ru-RU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</a:t>
            </a:r>
            <a:endParaRPr lang="ru-RU" sz="2000" i="0" dirty="0" smtClean="0"/>
          </a:p>
          <a:p>
            <a:r>
              <a:rPr lang="ru-RU" sz="2000" i="0" dirty="0" smtClean="0">
                <a:solidFill>
                  <a:srgbClr val="0070C0"/>
                </a:solidFill>
              </a:rPr>
              <a:t>порвать         порва</a:t>
            </a:r>
            <a:r>
              <a:rPr lang="ru-RU" sz="2000" i="0" dirty="0" smtClean="0">
                <a:solidFill>
                  <a:srgbClr val="C00000"/>
                </a:solidFill>
              </a:rPr>
              <a:t>в</a:t>
            </a:r>
            <a:r>
              <a:rPr lang="ru-RU" sz="2000" i="0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sz="2000" i="0" dirty="0" smtClean="0"/>
              <a:t>подождать        подожда</a:t>
            </a:r>
            <a:r>
              <a:rPr lang="ru-RU" sz="2000" i="0" dirty="0" smtClean="0">
                <a:solidFill>
                  <a:srgbClr val="C00000"/>
                </a:solidFill>
              </a:rPr>
              <a:t>в</a:t>
            </a:r>
            <a:r>
              <a:rPr lang="ru-RU" sz="2000" i="0" dirty="0" smtClean="0"/>
              <a:t>;</a:t>
            </a:r>
          </a:p>
          <a:p>
            <a:r>
              <a:rPr lang="ru-RU" sz="2000" i="0" dirty="0" smtClean="0"/>
              <a:t>поужинать         поужина</a:t>
            </a:r>
            <a:r>
              <a:rPr lang="ru-RU" sz="2000" i="0" dirty="0" smtClean="0">
                <a:solidFill>
                  <a:srgbClr val="C00000"/>
                </a:solidFill>
              </a:rPr>
              <a:t>вши</a:t>
            </a:r>
            <a:r>
              <a:rPr lang="ru-RU" sz="2000" i="0" dirty="0" smtClean="0"/>
              <a:t>;</a:t>
            </a:r>
          </a:p>
          <a:p>
            <a:r>
              <a:rPr lang="ru-RU" sz="2000" i="0" dirty="0" smtClean="0">
                <a:solidFill>
                  <a:srgbClr val="0070C0"/>
                </a:solidFill>
              </a:rPr>
              <a:t>порезать         пореза</a:t>
            </a:r>
            <a:r>
              <a:rPr lang="ru-RU" sz="2000" i="0" dirty="0" smtClean="0">
                <a:solidFill>
                  <a:srgbClr val="C00000"/>
                </a:solidFill>
              </a:rPr>
              <a:t>вши</a:t>
            </a:r>
            <a:r>
              <a:rPr lang="ru-RU" sz="2000" i="0" dirty="0" smtClean="0"/>
              <a:t>;</a:t>
            </a:r>
          </a:p>
          <a:p>
            <a:r>
              <a:rPr lang="ru-RU" sz="2000" i="0" dirty="0" smtClean="0"/>
              <a:t>поблагодарить         поблагодари</a:t>
            </a:r>
            <a:r>
              <a:rPr lang="ru-RU" sz="2000" i="0" dirty="0" smtClean="0">
                <a:solidFill>
                  <a:srgbClr val="C00000"/>
                </a:solidFill>
              </a:rPr>
              <a:t>в</a:t>
            </a:r>
            <a:r>
              <a:rPr lang="ru-RU" sz="2000" i="0" dirty="0" smtClean="0"/>
              <a:t>;</a:t>
            </a:r>
          </a:p>
          <a:p>
            <a:r>
              <a:rPr lang="ru-RU" sz="2000" i="0" dirty="0" smtClean="0">
                <a:solidFill>
                  <a:srgbClr val="0070C0"/>
                </a:solidFill>
              </a:rPr>
              <a:t>совершить        соверши</a:t>
            </a:r>
            <a:r>
              <a:rPr lang="ru-RU" sz="2000" i="0" dirty="0" smtClean="0">
                <a:solidFill>
                  <a:srgbClr val="C00000"/>
                </a:solidFill>
              </a:rPr>
              <a:t>в</a:t>
            </a:r>
            <a:r>
              <a:rPr lang="ru-RU" sz="2000" i="0" dirty="0" smtClean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8" name="Picture 5" descr="https://refdb.ru/images/1797/3592403/m1f70e2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9" y="4143380"/>
            <a:ext cx="1895469" cy="1590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право 8"/>
          <p:cNvSpPr/>
          <p:nvPr/>
        </p:nvSpPr>
        <p:spPr>
          <a:xfrm>
            <a:off x="1525578" y="622293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739892" y="908045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311264" y="1193797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597016" y="1550987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668454" y="1836739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454140" y="2122491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2168520" y="2408243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1597016" y="2765433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7" descr="Какие задачи и цели нужно указывать при написании дипломной работы? |  Zachete.ru | Яндекс Дзе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3032" y="622293"/>
            <a:ext cx="1785950" cy="177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Игра «Волшебный прямоугольник»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54338" y="781128"/>
            <a:ext cx="2643206" cy="1969770"/>
          </a:xfrm>
        </p:spPr>
        <p:txBody>
          <a:bodyPr/>
          <a:lstStyle/>
          <a:p>
            <a:r>
              <a:rPr lang="ru-RU" sz="1600" dirty="0" smtClean="0">
                <a:solidFill>
                  <a:srgbClr val="0000CC"/>
                </a:solidFill>
              </a:rPr>
              <a:t>Свободные клеточки прямоугольника заполните буквами так, чтобы в каждом вертикальном ряду получились</a:t>
            </a:r>
            <a:r>
              <a:rPr lang="ru-RU" sz="1600" i="0" dirty="0" smtClean="0">
                <a:solidFill>
                  <a:srgbClr val="C00000"/>
                </a:solidFill>
              </a:rPr>
              <a:t> </a:t>
            </a:r>
            <a:r>
              <a:rPr lang="ru-RU" sz="1600" dirty="0" smtClean="0">
                <a:solidFill>
                  <a:srgbClr val="C00000"/>
                </a:solidFill>
              </a:rPr>
              <a:t>деепричастия совершенного вида.</a:t>
            </a:r>
            <a:endParaRPr lang="ru-RU" sz="1600" dirty="0">
              <a:solidFill>
                <a:srgbClr val="C00000"/>
              </a:solidFill>
            </a:endParaRPr>
          </a:p>
        </p:txBody>
      </p:sp>
      <p:pic>
        <p:nvPicPr>
          <p:cNvPr id="4" name="Picture 6" descr="C:\Users\HOME\Desktop\unnamed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9694" y="836607"/>
            <a:ext cx="2428892" cy="1863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r>
              <a:rPr lang="ru-RU" dirty="0" smtClean="0"/>
              <a:t>         «Волшебный прямоугольник»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6818" y="550853"/>
          <a:ext cx="5572165" cy="2667627"/>
        </p:xfrm>
        <a:graphic>
          <a:graphicData uri="http://schemas.openxmlformats.org/drawingml/2006/table">
            <a:tbl>
              <a:tblPr/>
              <a:tblGrid>
                <a:gridCol w="428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61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82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П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О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З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Н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А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К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О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М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И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Т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572164" cy="307777"/>
          </a:xfrm>
        </p:spPr>
        <p:txBody>
          <a:bodyPr/>
          <a:lstStyle/>
          <a:p>
            <a:r>
              <a:rPr lang="ru-RU" sz="2000" dirty="0" smtClean="0"/>
              <a:t> «Волшебный прямоугольник». Проверьте!   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6818" y="550853"/>
          <a:ext cx="5572165" cy="2707823"/>
        </p:xfrm>
        <a:graphic>
          <a:graphicData uri="http://schemas.openxmlformats.org/drawingml/2006/table">
            <a:tbl>
              <a:tblPr/>
              <a:tblGrid>
                <a:gridCol w="428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61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82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4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П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О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З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Н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А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К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О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М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И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Т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О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П 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А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А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К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А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Т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А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С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О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З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И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М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П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Т 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П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М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К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П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Л 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В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С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Е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И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И 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Н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Е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Н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О 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К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О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А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Н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С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В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У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Т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У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Л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Н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Н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  <a:r>
                        <a:rPr lang="ru-RU" sz="12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</a:t>
                      </a: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И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А 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И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</a:t>
                      </a:r>
                      <a:r>
                        <a:rPr lang="ru-RU" sz="12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</a:t>
                      </a:r>
                      <a:endParaRPr lang="ru-RU" sz="12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И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</a:t>
                      </a:r>
                      <a:r>
                        <a:rPr lang="ru-RU" sz="12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</a:t>
                      </a: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Ь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У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И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  <a:endParaRPr lang="ru-RU" sz="12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В </a:t>
                      </a:r>
                      <a:endParaRPr lang="ru-RU" sz="12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</a:t>
                      </a:r>
                      <a:r>
                        <a:rPr lang="ru-RU" sz="12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</a:t>
                      </a:r>
                      <a:endParaRPr lang="ru-RU" sz="12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Р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</a:t>
                      </a:r>
                      <a:r>
                        <a:rPr lang="ru-RU" sz="12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</a:t>
                      </a: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З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</a:t>
                      </a:r>
                      <a:r>
                        <a:rPr lang="ru-RU" sz="12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</a:t>
                      </a:r>
                      <a:endParaRPr lang="ru-RU" sz="12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ru-RU" sz="12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</a:t>
                      </a:r>
                      <a:endParaRPr lang="ru-RU" sz="12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О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О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В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В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А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А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</a:t>
                      </a:r>
                      <a:r>
                        <a:rPr lang="ru-RU" sz="12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</a:t>
                      </a:r>
                      <a:endParaRPr lang="ru-RU" sz="12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</a:t>
                      </a:r>
                      <a:r>
                        <a:rPr lang="ru-RU" sz="1200" b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</a:t>
                      </a:r>
                      <a:endParaRPr lang="ru-RU" sz="1200" b="1" dirty="0">
                        <a:solidFill>
                          <a:srgbClr val="FFFF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Технология соответствий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3" y="781127"/>
            <a:ext cx="3214709" cy="1969770"/>
          </a:xfrm>
        </p:spPr>
        <p:txBody>
          <a:bodyPr/>
          <a:lstStyle/>
          <a:p>
            <a: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 фразеологизмам с деепричастиями совершенного вида, </a:t>
            </a:r>
            <a:b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данным в  левом столбце,  подберите соответствующие </a:t>
            </a:r>
            <a:b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синонимы из правого столбца. </a:t>
            </a:r>
            <a:endParaRPr lang="ru-RU" sz="1600" dirty="0">
              <a:solidFill>
                <a:srgbClr val="0000CC"/>
              </a:solidFill>
            </a:endParaRPr>
          </a:p>
        </p:txBody>
      </p:sp>
      <p:pic>
        <p:nvPicPr>
          <p:cNvPr id="4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53" y="2336804"/>
            <a:ext cx="2931511" cy="408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Бакибаева\Desktop\_51635-77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3514" b="95208" l="9744" r="87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339" y="693731"/>
            <a:ext cx="2500330" cy="214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Технология соответствий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6818" y="550854"/>
          <a:ext cx="5572164" cy="26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983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Стиснув зубы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обладать огромным терпением, выдержкой;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63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Засучив рукава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ничего не делая;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637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Сжав сердце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незаметно;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983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Поджавши руки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сдерживая свои чувства протеста;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98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Не подав виду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жалея сил, много и усердно;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983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Гороху наевшись 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 большой неохотой, принуждая себя;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4"/>
            <a:ext cx="5368229" cy="646331"/>
          </a:xfrm>
        </p:spPr>
        <p:txBody>
          <a:bodyPr/>
          <a:lstStyle/>
          <a:p>
            <a:r>
              <a:rPr lang="ru-RU" dirty="0" smtClean="0"/>
              <a:t> Технология соответствий. Проверьте!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6818" y="550854"/>
          <a:ext cx="5572164" cy="26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983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Стиснув зубы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обладать огромным терпением, выдержкой;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63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Засучив рукава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ничего не делая;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637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Сжав сердце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незаметно;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983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Поджавши руки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сдерживая свои чувства протеста;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98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Не подав виду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жалея сил, много и усердно;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983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Гороху наевшись 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 большой неохотой, принуждая себя;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4140" y="693731"/>
            <a:ext cx="785818" cy="128588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6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7016" y="1265235"/>
            <a:ext cx="642942" cy="114300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7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2702" y="1550987"/>
            <a:ext cx="857256" cy="14287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8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97016" y="1193797"/>
            <a:ext cx="642942" cy="71438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9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54140" y="1550987"/>
            <a:ext cx="785818" cy="85725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0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39892" y="836607"/>
            <a:ext cx="500066" cy="207170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622293"/>
            <a:ext cx="5715040" cy="4955203"/>
          </a:xfrm>
        </p:spPr>
        <p:txBody>
          <a:bodyPr/>
          <a:lstStyle/>
          <a:p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словоизменительный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7030A0"/>
                </a:solidFill>
              </a:rPr>
              <a:t>s</a:t>
            </a:r>
            <a:r>
              <a:rPr lang="uz-Latn-UZ" sz="1400" dirty="0" smtClean="0">
                <a:solidFill>
                  <a:srgbClr val="7030A0"/>
                </a:solidFill>
              </a:rPr>
              <a:t>o</a:t>
            </a:r>
            <a:r>
              <a:rPr lang="en-US" sz="1400" dirty="0" smtClean="0">
                <a:solidFill>
                  <a:srgbClr val="7030A0"/>
                </a:solidFill>
              </a:rPr>
              <a:t>‘</a:t>
            </a:r>
            <a:r>
              <a:rPr lang="en-US" sz="1400" dirty="0" err="1" smtClean="0">
                <a:solidFill>
                  <a:srgbClr val="7030A0"/>
                </a:solidFill>
              </a:rPr>
              <a:t>zni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o‘zgartiruvchi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добавочное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1400" i="0" dirty="0" smtClean="0">
                <a:solidFill>
                  <a:srgbClr val="0000CC"/>
                </a:solidFill>
              </a:rPr>
              <a:t>ействие</a:t>
            </a:r>
            <a:r>
              <a:rPr lang="en-US" sz="1400" i="0" dirty="0" smtClean="0">
                <a:solidFill>
                  <a:srgbClr val="0000CC"/>
                </a:solidFill>
              </a:rPr>
              <a:t> 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1400" dirty="0" err="1" smtClean="0">
                <a:solidFill>
                  <a:srgbClr val="7030A0"/>
                </a:solidFill>
              </a:rPr>
              <a:t>qo‘shimcha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harakat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законченное д</a:t>
            </a:r>
            <a:r>
              <a:rPr lang="ru-RU" sz="1400" i="0" dirty="0" smtClean="0">
                <a:solidFill>
                  <a:srgbClr val="0000CC"/>
                </a:solidFill>
              </a:rPr>
              <a:t>ействие 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tugallangan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harakat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последовательно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err="1" smtClean="0">
                <a:solidFill>
                  <a:srgbClr val="7030A0"/>
                </a:solidFill>
              </a:rPr>
              <a:t>ketma-ket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зависим</a:t>
            </a:r>
            <a:r>
              <a:rPr lang="en-US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е слов</a:t>
            </a:r>
            <a:r>
              <a:rPr lang="en-US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uz-Latn-UZ" sz="1400" dirty="0" smtClean="0">
                <a:solidFill>
                  <a:srgbClr val="7030A0"/>
                </a:solidFill>
              </a:rPr>
              <a:t>bo</a:t>
            </a:r>
            <a:r>
              <a:rPr lang="en-US" sz="1400" dirty="0" smtClean="0">
                <a:solidFill>
                  <a:srgbClr val="7030A0"/>
                </a:solidFill>
              </a:rPr>
              <a:t>g‘</a:t>
            </a:r>
            <a:r>
              <a:rPr lang="uz-Latn-UZ" sz="1400" dirty="0" smtClean="0">
                <a:solidFill>
                  <a:srgbClr val="7030A0"/>
                </a:solidFill>
              </a:rPr>
              <a:t>l</a:t>
            </a:r>
            <a:r>
              <a:rPr lang="en-US" sz="1400" dirty="0" err="1" smtClean="0">
                <a:solidFill>
                  <a:srgbClr val="7030A0"/>
                </a:solidFill>
              </a:rPr>
              <a:t>iq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s</a:t>
            </a:r>
            <a:r>
              <a:rPr lang="en-US" sz="1400" dirty="0" err="1" smtClean="0">
                <a:solidFill>
                  <a:srgbClr val="7030A0"/>
                </a:solidFill>
              </a:rPr>
              <a:t>o‘z</a:t>
            </a:r>
            <a:r>
              <a:rPr lang="ru-RU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i="0" dirty="0" smtClean="0">
                <a:solidFill>
                  <a:srgbClr val="0000CC"/>
                </a:solidFill>
              </a:rPr>
              <a:t>поблагодарив</a:t>
            </a:r>
            <a:r>
              <a:rPr lang="ru-RU" sz="1400" i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minnatdorlik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bildirib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описав 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tasvirla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капнув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tomchilab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отметив</a:t>
            </a:r>
            <a:r>
              <a:rPr lang="en-US" sz="1400" dirty="0" smtClean="0">
                <a:solidFill>
                  <a:srgbClr val="0000CC"/>
                </a:solidFill>
              </a:rPr>
              <a:t> –</a:t>
            </a:r>
            <a:r>
              <a:rPr lang="ru-RU" sz="1400" dirty="0" smtClean="0">
                <a:solidFill>
                  <a:srgbClr val="0000CC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qayd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etib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макнув </a:t>
            </a:r>
            <a:r>
              <a:rPr lang="ru-RU" sz="1400" dirty="0" smtClean="0">
                <a:solidFill>
                  <a:srgbClr val="7030A0"/>
                </a:solidFill>
              </a:rPr>
              <a:t>– </a:t>
            </a:r>
            <a:r>
              <a:rPr lang="en-US" sz="1400" dirty="0" err="1" smtClean="0">
                <a:solidFill>
                  <a:srgbClr val="7030A0"/>
                </a:solidFill>
              </a:rPr>
              <a:t>botirib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olib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r>
              <a:rPr lang="en-US" sz="1400" i="0" dirty="0" smtClean="0">
                <a:solidFill>
                  <a:srgbClr val="7030A0"/>
                </a:solidFill>
              </a:rPr>
              <a:t> 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толкнув 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itarib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yuborib</a:t>
            </a:r>
            <a:r>
              <a:rPr lang="en-US" sz="1400" dirty="0" smtClean="0">
                <a:solidFill>
                  <a:srgbClr val="7030A0"/>
                </a:solidFill>
              </a:rPr>
              <a:t>.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</a:endParaRPr>
          </a:p>
          <a:p>
            <a:endParaRPr lang="en-US" sz="1400" dirty="0" smtClean="0">
              <a:solidFill>
                <a:srgbClr val="7030A0"/>
              </a:solidFill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В мире информатики и математики!: Объекты окружающего ми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5842" y="1265235"/>
            <a:ext cx="2071702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5"/>
            <a:ext cx="5668982" cy="369332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en-US" dirty="0" smtClean="0"/>
              <a:t>     </a:t>
            </a:r>
            <a:r>
              <a:rPr lang="ru-RU" dirty="0" smtClean="0"/>
              <a:t> 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Деепричастие</a:t>
            </a:r>
            <a:r>
              <a:rPr lang="ru-RU" sz="2400" dirty="0" smtClean="0"/>
              <a:t> (</a:t>
            </a:r>
            <a:r>
              <a:rPr lang="en-US" sz="2400" dirty="0" err="1" smtClean="0"/>
              <a:t>ravishdosh</a:t>
            </a:r>
            <a:r>
              <a:rPr lang="ru-RU" sz="2400" dirty="0" smtClean="0"/>
              <a:t>)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882636" y="622293"/>
            <a:ext cx="4143404" cy="418401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особая неизменяемая форма глагола</a:t>
            </a:r>
            <a:r>
              <a:rPr lang="ru-RU" sz="1600" dirty="0" smtClean="0"/>
              <a:t> 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954074" y="1265235"/>
            <a:ext cx="4214842" cy="500066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     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обозначает </a:t>
            </a:r>
            <a:r>
              <a:rPr lang="ru-RU" sz="1400" dirty="0" smtClean="0"/>
              <a:t> 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добавочное действие по   </a:t>
            </a:r>
          </a:p>
          <a:p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отношению к основному действию   </a:t>
            </a:r>
            <a:endParaRPr sz="1400" b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9"/>
          <p:cNvSpPr/>
          <p:nvPr/>
        </p:nvSpPr>
        <p:spPr>
          <a:xfrm>
            <a:off x="1311264" y="1979615"/>
            <a:ext cx="3429024" cy="500066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1168388" y="2693995"/>
            <a:ext cx="3714776" cy="428629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отвечает на вопросы: 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что делая? что сделав?</a:t>
            </a: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base"/>
            <a:r>
              <a:rPr lang="ru-RU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endParaRPr sz="1400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11462" y="2479681"/>
            <a:ext cx="428628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882900" y="1050921"/>
            <a:ext cx="357190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object 15"/>
          <p:cNvSpPr/>
          <p:nvPr/>
        </p:nvSpPr>
        <p:spPr>
          <a:xfrm>
            <a:off x="2882900" y="1765302"/>
            <a:ext cx="357190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6885" y="1979615"/>
            <a:ext cx="4667476" cy="65658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spc="-5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овмещает в себе признаки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глагола и наречия</a:t>
            </a:r>
            <a:r>
              <a:rPr lang="ru-RU" sz="1400" b="1" dirty="0" smtClean="0">
                <a:solidFill>
                  <a:srgbClr val="FFFF00"/>
                </a:solidFill>
              </a:rPr>
              <a:t> </a:t>
            </a:r>
            <a:endParaRPr lang="ru-RU" sz="1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8216"/>
          </a:xfrm>
          <a:prstGeom prst="rect">
            <a:avLst/>
          </a:prstGeom>
        </p:spPr>
        <p:txBody>
          <a:bodyPr vert="horz" wrap="square" lIns="0" tIns="16508" rIns="0" bIns="0" rtlCol="0">
            <a:spAutoFit/>
          </a:bodyPr>
          <a:lstStyle/>
          <a:p>
            <a:pPr marL="12698"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59071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573484" y="542305"/>
            <a:ext cx="6915348" cy="1156717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§ 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17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 Как сказать об основном и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добавочном</a:t>
            </a: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действиях,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которые совершаются </a:t>
            </a:r>
            <a:endParaRPr lang="en-US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последовательно? </a:t>
            </a:r>
            <a:endParaRPr lang="en-US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Упражнения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171, 172 (стр.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6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6).</a:t>
            </a:r>
            <a:endParaRPr 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7" descr="EnglishZoom. Стоит ли задавать домашнее задание по иностранному языку? |  EnglishZ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3296" y="5194325"/>
            <a:ext cx="2994004" cy="14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Домашнее задание школьные иконки иллюстрации | Премиум вектор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2740" y="1766441"/>
            <a:ext cx="292895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265367"/>
            <a:ext cx="5572164" cy="677108"/>
          </a:xfrm>
        </p:spPr>
        <p:txBody>
          <a:bodyPr/>
          <a:lstStyle/>
          <a:p>
            <a:pPr fontAlgn="base"/>
            <a:r>
              <a:rPr lang="en-US" sz="1600" i="0" dirty="0" smtClean="0">
                <a:solidFill>
                  <a:srgbClr val="0000CC"/>
                </a:solidFill>
              </a:rPr>
              <a:t> </a:t>
            </a:r>
            <a:r>
              <a:rPr lang="ru-RU" sz="1600" i="0" dirty="0" smtClean="0">
                <a:solidFill>
                  <a:srgbClr val="0000CC"/>
                </a:solidFill>
              </a:rPr>
              <a:t>    </a:t>
            </a:r>
            <a:r>
              <a:rPr lang="ru-RU" sz="1400" i="0" dirty="0" smtClean="0">
                <a:solidFill>
                  <a:srgbClr val="0000CC"/>
                </a:solidFill>
              </a:rPr>
              <a:t>        </a:t>
            </a:r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сохраня</a:t>
            </a:r>
            <a:r>
              <a:rPr lang="ru-RU" sz="14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— сохраня</a:t>
            </a:r>
            <a:r>
              <a:rPr lang="ru-RU" sz="14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ть</a:t>
            </a:r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; указыва</a:t>
            </a:r>
            <a:r>
              <a:rPr lang="ru-RU" sz="14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— указыва</a:t>
            </a:r>
            <a:r>
              <a:rPr lang="ru-RU" sz="14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ть</a:t>
            </a:r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; </a:t>
            </a:r>
          </a:p>
          <a:p>
            <a:pPr fontAlgn="base"/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подбежа</a:t>
            </a:r>
            <a:r>
              <a:rPr lang="ru-RU" sz="14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— подбежа</a:t>
            </a:r>
            <a:r>
              <a:rPr lang="ru-RU" sz="14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ть</a:t>
            </a:r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; устреми</a:t>
            </a:r>
            <a:r>
              <a:rPr lang="ru-RU" sz="14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вши</a:t>
            </a:r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сь — устреми</a:t>
            </a:r>
            <a:r>
              <a:rPr lang="ru-RU" sz="14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ть</a:t>
            </a:r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ся.</a:t>
            </a:r>
          </a:p>
          <a:p>
            <a:endParaRPr lang="ru-RU" sz="1400" i="0" dirty="0">
              <a:solidFill>
                <a:srgbClr val="7030A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132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Начальная форма деепричастия такая же, что и у глагола, – инфинитив, т.е. неопределённая форма глагола.</a:t>
                      </a:r>
                      <a:endParaRPr lang="ru-RU" sz="1600" b="1" u="none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622425"/>
            <a:ext cx="785818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6884" y="1836739"/>
            <a:ext cx="5168916" cy="1723549"/>
          </a:xfrm>
        </p:spPr>
        <p:txBody>
          <a:bodyPr/>
          <a:lstStyle/>
          <a:p>
            <a:r>
              <a:rPr lang="ru-RU" sz="1400" i="0" dirty="0" smtClean="0">
                <a:solidFill>
                  <a:schemeClr val="accent2">
                    <a:lumMod val="50000"/>
                  </a:schemeClr>
                </a:solidFill>
              </a:rPr>
              <a:t>вид (совершенный/несовершенный):</a:t>
            </a:r>
          </a:p>
          <a:p>
            <a:r>
              <a:rPr lang="ru-RU" sz="1400" i="0" dirty="0" smtClean="0">
                <a:solidFill>
                  <a:srgbClr val="0000CC"/>
                </a:solidFill>
              </a:rPr>
              <a:t>(что делая?)</a:t>
            </a:r>
            <a:r>
              <a:rPr lang="ru-RU" sz="1400" dirty="0" smtClean="0">
                <a:solidFill>
                  <a:srgbClr val="0000CC"/>
                </a:solidFill>
              </a:rPr>
              <a:t> играя вальс</a:t>
            </a:r>
            <a:r>
              <a:rPr lang="ru-RU" sz="1400" i="0" dirty="0" smtClean="0">
                <a:solidFill>
                  <a:srgbClr val="0000CC"/>
                </a:solidFill>
              </a:rPr>
              <a:t> - (что сделав?) </a:t>
            </a:r>
            <a:r>
              <a:rPr lang="ru-RU" sz="1400" dirty="0" smtClean="0">
                <a:solidFill>
                  <a:srgbClr val="0000CC"/>
                </a:solidFill>
              </a:rPr>
              <a:t>сыграв вальс;</a:t>
            </a:r>
            <a:endParaRPr lang="ru-RU" sz="1400" i="0" dirty="0" smtClean="0">
              <a:solidFill>
                <a:srgbClr val="0000CC"/>
              </a:solidFill>
            </a:endParaRPr>
          </a:p>
          <a:p>
            <a:r>
              <a:rPr lang="ru-RU" sz="1400" i="0" dirty="0" smtClean="0">
                <a:solidFill>
                  <a:schemeClr val="accent2">
                    <a:lumMod val="50000"/>
                  </a:schemeClr>
                </a:solidFill>
              </a:rPr>
              <a:t>переходность (переходный/ непереходный):</a:t>
            </a:r>
          </a:p>
          <a:p>
            <a:r>
              <a:rPr lang="ru-RU" sz="1400" dirty="0" smtClean="0">
                <a:solidFill>
                  <a:srgbClr val="0000CC"/>
                </a:solidFill>
              </a:rPr>
              <a:t>читая (что?) книгу - стоя (у чего?) у окна;</a:t>
            </a:r>
          </a:p>
          <a:p>
            <a:pPr fontAlgn="base"/>
            <a:r>
              <a:rPr lang="ru-RU" sz="1400" i="0" dirty="0" smtClean="0">
                <a:solidFill>
                  <a:schemeClr val="accent2">
                    <a:lumMod val="50000"/>
                  </a:schemeClr>
                </a:solidFill>
              </a:rPr>
              <a:t>возвратность (возвратный/ невозвратный): </a:t>
            </a:r>
          </a:p>
          <a:p>
            <a:pPr fontAlgn="base"/>
            <a:r>
              <a:rPr lang="ru-RU" sz="1400" dirty="0" smtClean="0">
                <a:solidFill>
                  <a:srgbClr val="0000CC"/>
                </a:solidFill>
              </a:rPr>
              <a:t>умывать - умывая; умыться - умывшись.</a:t>
            </a:r>
            <a:endParaRPr lang="ru-RU" sz="1400" i="0" dirty="0" smtClean="0">
              <a:solidFill>
                <a:srgbClr val="0000CC"/>
              </a:solidFill>
            </a:endParaRPr>
          </a:p>
          <a:p>
            <a:r>
              <a:rPr lang="ru-RU" sz="1400" i="0" dirty="0" smtClean="0">
                <a:solidFill>
                  <a:srgbClr val="0000CC"/>
                </a:solidFill>
              </a:rPr>
              <a:t> </a:t>
            </a:r>
          </a:p>
          <a:p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714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Деепричастия образуются от глаголов и сохраняют следующие признаки глаголов:</a:t>
                      </a:r>
                      <a:endParaRPr lang="ru-RU" sz="16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336673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408243"/>
            <a:ext cx="5572164" cy="1231106"/>
          </a:xfrm>
        </p:spPr>
        <p:txBody>
          <a:bodyPr/>
          <a:lstStyle/>
          <a:p>
            <a:pPr fontAlgn="base"/>
            <a:r>
              <a:rPr lang="ru-RU" sz="1400" dirty="0" smtClean="0"/>
              <a:t>     </a:t>
            </a:r>
            <a:r>
              <a:rPr lang="ru-RU" sz="1600" i="0" dirty="0" smtClean="0">
                <a:solidFill>
                  <a:srgbClr val="008000"/>
                </a:solidFill>
              </a:rPr>
              <a:t>(гул</a:t>
            </a:r>
            <a:r>
              <a:rPr lang="ru-RU" sz="1600" i="0" dirty="0" smtClean="0">
                <a:solidFill>
                  <a:srgbClr val="0000CC"/>
                </a:solidFill>
              </a:rPr>
              <a:t>я</a:t>
            </a:r>
            <a:r>
              <a:rPr lang="ru-RU" sz="1600" i="0" dirty="0" smtClean="0">
                <a:solidFill>
                  <a:schemeClr val="accent6">
                    <a:lumMod val="50000"/>
                  </a:schemeClr>
                </a:solidFill>
              </a:rPr>
              <a:t>ть</a:t>
            </a:r>
            <a:r>
              <a:rPr lang="ru-RU" sz="1600" i="0" dirty="0" smtClean="0">
                <a:solidFill>
                  <a:srgbClr val="008000"/>
                </a:solidFill>
              </a:rPr>
              <a:t>) </a:t>
            </a:r>
            <a:r>
              <a:rPr lang="ru-RU" sz="1600" i="0" dirty="0" err="1" smtClean="0">
                <a:solidFill>
                  <a:srgbClr val="008000"/>
                </a:solidFill>
              </a:rPr>
              <a:t>гул-</a:t>
            </a:r>
            <a:r>
              <a:rPr lang="ru-RU" sz="1600" i="0" dirty="0" err="1" smtClean="0">
                <a:solidFill>
                  <a:srgbClr val="0000CC"/>
                </a:solidFill>
              </a:rPr>
              <a:t>я</a:t>
            </a:r>
            <a:r>
              <a:rPr lang="ru-RU" sz="1600" i="0" dirty="0" err="1" smtClean="0">
                <a:solidFill>
                  <a:srgbClr val="008000"/>
                </a:solidFill>
              </a:rPr>
              <a:t>-</a:t>
            </a:r>
            <a:r>
              <a:rPr lang="ru-RU" sz="1600" i="0" dirty="0" err="1" smtClean="0">
                <a:solidFill>
                  <a:srgbClr val="FF0000"/>
                </a:solidFill>
              </a:rPr>
              <a:t>я</a:t>
            </a:r>
            <a:r>
              <a:rPr lang="ru-RU" sz="1600" dirty="0" smtClean="0">
                <a:solidFill>
                  <a:srgbClr val="008000"/>
                </a:solidFill>
              </a:rPr>
              <a:t> — </a:t>
            </a:r>
            <a:r>
              <a:rPr lang="ru-RU" sz="1600" i="0" dirty="0" smtClean="0">
                <a:solidFill>
                  <a:srgbClr val="008000"/>
                </a:solidFill>
              </a:rPr>
              <a:t>корень/суффикс/</a:t>
            </a:r>
            <a:r>
              <a:rPr lang="ru-RU" sz="1600" i="0" dirty="0" err="1" smtClean="0">
                <a:solidFill>
                  <a:srgbClr val="008000"/>
                </a:solidFill>
              </a:rPr>
              <a:t>суффикс</a:t>
            </a:r>
            <a:r>
              <a:rPr lang="ru-RU" sz="1600" i="0" dirty="0" smtClean="0">
                <a:solidFill>
                  <a:srgbClr val="008000"/>
                </a:solidFill>
              </a:rPr>
              <a:t>;</a:t>
            </a:r>
          </a:p>
          <a:p>
            <a:pPr fontAlgn="base"/>
            <a:r>
              <a:rPr lang="ru-RU" sz="1600" i="0" dirty="0" smtClean="0">
                <a:solidFill>
                  <a:srgbClr val="008000"/>
                </a:solidFill>
              </a:rPr>
              <a:t>    (</a:t>
            </a:r>
            <a:r>
              <a:rPr lang="ru-RU" sz="1600" i="0" dirty="0" smtClean="0">
                <a:solidFill>
                  <a:srgbClr val="C00000"/>
                </a:solidFill>
              </a:rPr>
              <a:t>об</a:t>
            </a:r>
            <a:r>
              <a:rPr lang="ru-RU" sz="1600" i="0" dirty="0" smtClean="0">
                <a:solidFill>
                  <a:srgbClr val="008000"/>
                </a:solidFill>
              </a:rPr>
              <a:t>рад</a:t>
            </a:r>
            <a:r>
              <a:rPr lang="ru-RU" sz="1600" i="0" dirty="0" smtClean="0">
                <a:solidFill>
                  <a:srgbClr val="0000CC"/>
                </a:solidFill>
              </a:rPr>
              <a:t>ова</a:t>
            </a:r>
            <a:r>
              <a:rPr lang="ru-RU" sz="1600" i="0" dirty="0" smtClean="0">
                <a:solidFill>
                  <a:schemeClr val="accent6">
                    <a:lumMod val="50000"/>
                  </a:schemeClr>
                </a:solidFill>
              </a:rPr>
              <a:t>ть</a:t>
            </a:r>
            <a:r>
              <a:rPr lang="ru-RU" sz="1600" i="0" dirty="0" smtClean="0">
                <a:solidFill>
                  <a:schemeClr val="tx1"/>
                </a:solidFill>
              </a:rPr>
              <a:t>ся</a:t>
            </a:r>
            <a:r>
              <a:rPr lang="ru-RU" sz="1600" i="0" dirty="0" smtClean="0">
                <a:solidFill>
                  <a:srgbClr val="008000"/>
                </a:solidFill>
              </a:rPr>
              <a:t>) </a:t>
            </a:r>
            <a:r>
              <a:rPr lang="ru-RU" sz="1600" i="0" dirty="0" err="1" smtClean="0">
                <a:solidFill>
                  <a:srgbClr val="C00000"/>
                </a:solidFill>
              </a:rPr>
              <a:t>об</a:t>
            </a:r>
            <a:r>
              <a:rPr lang="ru-RU" sz="1600" i="0" dirty="0" err="1" smtClean="0">
                <a:solidFill>
                  <a:srgbClr val="008000"/>
                </a:solidFill>
              </a:rPr>
              <a:t>-рад-</a:t>
            </a:r>
            <a:r>
              <a:rPr lang="ru-RU" sz="1600" i="0" dirty="0" err="1" smtClean="0">
                <a:solidFill>
                  <a:srgbClr val="0000CC"/>
                </a:solidFill>
              </a:rPr>
              <a:t>ова</a:t>
            </a:r>
            <a:r>
              <a:rPr lang="ru-RU" sz="1600" i="0" dirty="0" err="1" smtClean="0">
                <a:solidFill>
                  <a:srgbClr val="008000"/>
                </a:solidFill>
              </a:rPr>
              <a:t>-</a:t>
            </a:r>
            <a:r>
              <a:rPr lang="ru-RU" sz="1600" i="0" dirty="0" err="1" smtClean="0">
                <a:solidFill>
                  <a:srgbClr val="FF0000"/>
                </a:solidFill>
              </a:rPr>
              <a:t>вши</a:t>
            </a:r>
            <a:r>
              <a:rPr lang="ru-RU" sz="1600" i="0" dirty="0" err="1" smtClean="0">
                <a:solidFill>
                  <a:srgbClr val="008000"/>
                </a:solidFill>
              </a:rPr>
              <a:t>-</a:t>
            </a:r>
            <a:r>
              <a:rPr lang="ru-RU" sz="1600" i="0" dirty="0" err="1" smtClean="0">
                <a:solidFill>
                  <a:schemeClr val="tx1"/>
                </a:solidFill>
              </a:rPr>
              <a:t>сь</a:t>
            </a:r>
            <a:r>
              <a:rPr lang="ru-RU" sz="1600" i="0" dirty="0" smtClean="0">
                <a:solidFill>
                  <a:srgbClr val="008000"/>
                </a:solidFill>
              </a:rPr>
              <a:t> —    </a:t>
            </a:r>
          </a:p>
          <a:p>
            <a:pPr fontAlgn="base"/>
            <a:r>
              <a:rPr lang="ru-RU" sz="1600" i="0" dirty="0" smtClean="0">
                <a:solidFill>
                  <a:srgbClr val="008000"/>
                </a:solidFill>
              </a:rPr>
              <a:t>    приставка/корень/суффикс/</a:t>
            </a:r>
            <a:r>
              <a:rPr lang="ru-RU" sz="1600" i="0" dirty="0" err="1" smtClean="0">
                <a:solidFill>
                  <a:srgbClr val="008000"/>
                </a:solidFill>
              </a:rPr>
              <a:t>суффикс</a:t>
            </a:r>
            <a:r>
              <a:rPr lang="ru-RU" sz="1600" i="0" dirty="0" smtClean="0">
                <a:solidFill>
                  <a:srgbClr val="008000"/>
                </a:solidFill>
              </a:rPr>
              <a:t>/постфикс.</a:t>
            </a:r>
          </a:p>
          <a:p>
            <a:r>
              <a:rPr lang="ru-RU" sz="1600" dirty="0" smtClean="0">
                <a:solidFill>
                  <a:srgbClr val="008000"/>
                </a:solidFill>
              </a:rPr>
              <a:t> </a:t>
            </a:r>
          </a:p>
          <a:p>
            <a:endParaRPr lang="ru-RU" sz="1600" i="0" dirty="0">
              <a:solidFill>
                <a:srgbClr val="008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Так же, как и наречие, деепричастие не изменяется, то есть у него нет окончания как словоизменительной морфемы. Например, эта глагольная форма имеет следующий морфемный состав:</a:t>
                      </a:r>
                      <a:endParaRPr lang="ru-RU" sz="18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382834" y="2051053"/>
            <a:ext cx="785818" cy="357190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908177"/>
            <a:ext cx="5500726" cy="984885"/>
          </a:xfrm>
        </p:spPr>
        <p:txBody>
          <a:bodyPr/>
          <a:lstStyle/>
          <a:p>
            <a:pPr fontAlgn="base"/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rgbClr val="FF0000"/>
                </a:solidFill>
              </a:rPr>
              <a:t>  </a:t>
            </a:r>
            <a:r>
              <a:rPr lang="ru-RU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читая (что?) книгу; сидя (на чём?) на скамейке;</a:t>
            </a:r>
            <a:endParaRPr lang="ru-RU" sz="1600" i="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  улыбаясь (как?) весело.</a:t>
            </a:r>
            <a:r>
              <a:rPr lang="ru-RU" sz="1600" b="0" dirty="0" smtClean="0"/>
              <a:t> </a:t>
            </a:r>
          </a:p>
          <a:p>
            <a:pPr fontAlgn="base"/>
            <a:r>
              <a:rPr lang="ru-RU" sz="1600" b="0" dirty="0" smtClean="0"/>
              <a:t>        </a:t>
            </a:r>
            <a:r>
              <a:rPr lang="ru-RU" sz="1600" dirty="0" smtClean="0">
                <a:solidFill>
                  <a:srgbClr val="FF0000"/>
                </a:solidFill>
              </a:rPr>
              <a:t>Прислушиваясь к шёпоту осенней листвы,</a:t>
            </a:r>
            <a:r>
              <a:rPr lang="ru-RU" sz="1600" dirty="0" smtClean="0">
                <a:solidFill>
                  <a:srgbClr val="7030A0"/>
                </a:solidFill>
              </a:rPr>
              <a:t>   </a:t>
            </a:r>
          </a:p>
          <a:p>
            <a:pPr fontAlgn="base"/>
            <a:r>
              <a:rPr lang="ru-RU" sz="1600" dirty="0" smtClean="0">
                <a:solidFill>
                  <a:srgbClr val="7030A0"/>
                </a:solidFill>
              </a:rPr>
              <a:t>           старик неспешно гулял по аллеям парка.</a:t>
            </a:r>
            <a:endParaRPr lang="ru-RU" sz="1600" i="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8256" y="622293"/>
          <a:ext cx="5429288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Деепричастия могут иметь при себе зависимые 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слова. Деепричастия с зависимыми словами, называются 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деепричастным оборотом:</a:t>
                      </a:r>
                      <a:endParaRPr lang="ru-RU" sz="1600" b="1" u="none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550987"/>
            <a:ext cx="785818" cy="285752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811198" y="2908309"/>
            <a:ext cx="71438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668586" y="2908309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668586" y="2979747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368229" cy="323165"/>
          </a:xfrm>
        </p:spPr>
        <p:txBody>
          <a:bodyPr/>
          <a:lstStyle/>
          <a:p>
            <a:r>
              <a:rPr lang="ru-RU" dirty="0" smtClean="0"/>
              <a:t>     Синтаксическая роль деепричастий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193929"/>
            <a:ext cx="5500726" cy="892552"/>
          </a:xfrm>
        </p:spPr>
        <p:txBody>
          <a:bodyPr/>
          <a:lstStyle/>
          <a:p>
            <a:r>
              <a:rPr lang="ru-RU" sz="1600" b="0" dirty="0" smtClean="0">
                <a:solidFill>
                  <a:srgbClr val="FF0000"/>
                </a:solidFill>
              </a:rPr>
              <a:t>  </a:t>
            </a:r>
            <a:r>
              <a:rPr lang="ru-RU" sz="1600" dirty="0" smtClean="0">
                <a:solidFill>
                  <a:srgbClr val="008000"/>
                </a:solidFill>
              </a:rPr>
              <a:t>(как?) </a:t>
            </a:r>
            <a:r>
              <a:rPr lang="ru-RU" sz="14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Улыбаясь застенчиво, </a:t>
            </a:r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девушка рассказала о своём участии в конкурсе. </a:t>
            </a:r>
          </a:p>
          <a:p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(когда?) </a:t>
            </a:r>
            <a:r>
              <a:rPr lang="ru-RU" sz="14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Приблизившись к открытой двери,</a:t>
            </a:r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я услышал весёлый смех.</a:t>
            </a:r>
            <a:endParaRPr lang="ru-RU" sz="1400" i="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предложении деепричастия, как и наречия, обычно бывают обстоятельствами образа действия и времени.</a:t>
                      </a:r>
                      <a:endParaRPr lang="ru-RU" sz="1800" b="1" u="non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765301"/>
            <a:ext cx="785818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9468" y="50788"/>
            <a:ext cx="6840760" cy="369332"/>
          </a:xfrm>
        </p:spPr>
        <p:txBody>
          <a:bodyPr/>
          <a:lstStyle/>
          <a:p>
            <a:r>
              <a:rPr lang="ru-RU" dirty="0" smtClean="0"/>
              <a:t>         </a:t>
            </a:r>
            <a:r>
              <a:rPr lang="ru-RU" sz="1800" dirty="0" smtClean="0"/>
              <a:t>                        </a:t>
            </a:r>
            <a:r>
              <a:rPr lang="ru-RU" sz="2400" dirty="0" smtClean="0"/>
              <a:t>Деепричастия 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39892" y="765169"/>
            <a:ext cx="2071702" cy="5715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Деепричастия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54338" y="1765301"/>
            <a:ext cx="2000264" cy="8572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fontAlgn="base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base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совершенного    </a:t>
            </a:r>
          </a:p>
          <a:p>
            <a:pPr marL="228600" indent="-228600" fontAlgn="base"/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вида</a:t>
            </a:r>
            <a:r>
              <a:rPr lang="ru-RU" sz="16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2"/>
            <a:endCxn id="20" idx="0"/>
          </p:cNvCxnSpPr>
          <p:nvPr/>
        </p:nvCxnSpPr>
        <p:spPr>
          <a:xfrm rot="5400000">
            <a:off x="2007785" y="997343"/>
            <a:ext cx="428628" cy="1107289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0"/>
            <a:endCxn id="4" idx="2"/>
          </p:cNvCxnSpPr>
          <p:nvPr/>
        </p:nvCxnSpPr>
        <p:spPr>
          <a:xfrm rot="16200000" flipV="1">
            <a:off x="3150793" y="961623"/>
            <a:ext cx="428628" cy="1178727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668322" y="1765301"/>
            <a:ext cx="2000264" cy="8572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fontAlgn="base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base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несовершенного    </a:t>
            </a:r>
          </a:p>
          <a:p>
            <a:pPr marL="228600" indent="-228600" fontAlgn="base"/>
            <a:r>
              <a:rPr lang="ru-RU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          вида</a:t>
            </a:r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0"/>
            <a:ext cx="6048672" cy="533313"/>
          </a:xfrm>
        </p:spPr>
        <p:txBody>
          <a:bodyPr/>
          <a:lstStyle/>
          <a:p>
            <a:r>
              <a:rPr lang="ru-RU" sz="1800" dirty="0" smtClean="0"/>
              <a:t>             </a:t>
            </a:r>
            <a:r>
              <a:rPr lang="ru-RU" sz="2800" dirty="0" smtClean="0"/>
              <a:t>Деепричастие (</a:t>
            </a:r>
            <a:r>
              <a:rPr lang="en-US" sz="2800" dirty="0" err="1" smtClean="0"/>
              <a:t>ravishdosh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622293"/>
            <a:ext cx="2857520" cy="2215991"/>
          </a:xfrm>
        </p:spPr>
        <p:txBody>
          <a:bodyPr/>
          <a:lstStyle/>
          <a:p>
            <a:r>
              <a:rPr lang="ru-RU" sz="18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Для того, чтобы</a:t>
            </a:r>
            <a:r>
              <a:rPr lang="ru-RU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сказать </a:t>
            </a:r>
            <a:endParaRPr lang="en-US" sz="1800" i="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об основном и добавочном действиях, которые совершаются </a:t>
            </a:r>
            <a:endParaRPr lang="en-US" sz="1800" i="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последовательно </a:t>
            </a:r>
            <a:r>
              <a:rPr lang="ru-RU" sz="18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употребляются </a:t>
            </a: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деепричастия</a:t>
            </a:r>
          </a:p>
          <a:p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совершенного вида.</a:t>
            </a:r>
            <a:endParaRPr lang="ru-RU" sz="1800" dirty="0">
              <a:solidFill>
                <a:srgbClr val="FF0000"/>
              </a:solidFill>
            </a:endParaRPr>
          </a:p>
        </p:txBody>
      </p:sp>
      <p:pic>
        <p:nvPicPr>
          <p:cNvPr id="7" name="Picture 12" descr="стрелка, рисунок, симв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964717">
            <a:off x="3301129" y="968363"/>
            <a:ext cx="1929432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15255</TotalTime>
  <Words>737</Words>
  <Application>Microsoft Office PowerPoint</Application>
  <PresentationFormat>Произвольный</PresentationFormat>
  <Paragraphs>237</Paragraphs>
  <Slides>20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Русский  язык</vt:lpstr>
      <vt:lpstr>             Деепричастие (ravishdosh)</vt:lpstr>
      <vt:lpstr>              Внимание! Запомните!</vt:lpstr>
      <vt:lpstr>              Внимание! Запомните!</vt:lpstr>
      <vt:lpstr>              Внимание! Запомните!</vt:lpstr>
      <vt:lpstr>              Внимание! Запомните!</vt:lpstr>
      <vt:lpstr>     Синтаксическая роль деепричастий</vt:lpstr>
      <vt:lpstr>                                 Деепричастия </vt:lpstr>
      <vt:lpstr>             Деепричастие (ravishdosh)</vt:lpstr>
      <vt:lpstr>           Деепричастия совершенного вида</vt:lpstr>
      <vt:lpstr>             Лингвистическая задача</vt:lpstr>
      <vt:lpstr>    Лингвистическая задача. Проверьте!</vt:lpstr>
      <vt:lpstr>    Игра «Волшебный прямоугольник»</vt:lpstr>
      <vt:lpstr>         «Волшебный прямоугольник» </vt:lpstr>
      <vt:lpstr> «Волшебный прямоугольник». Проверьте!   </vt:lpstr>
      <vt:lpstr>          Технология соответствий</vt:lpstr>
      <vt:lpstr>            Технология соответствий</vt:lpstr>
      <vt:lpstr> Технология соответствий. Проверьте!</vt:lpstr>
      <vt:lpstr>   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669</cp:revision>
  <dcterms:created xsi:type="dcterms:W3CDTF">2020-04-13T08:05:42Z</dcterms:created>
  <dcterms:modified xsi:type="dcterms:W3CDTF">2021-03-24T11:53:54Z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