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22"/>
  </p:notesMasterIdLst>
  <p:sldIdLst>
    <p:sldId id="256" r:id="rId2"/>
    <p:sldId id="270" r:id="rId3"/>
    <p:sldId id="361" r:id="rId4"/>
    <p:sldId id="360" r:id="rId5"/>
    <p:sldId id="363" r:id="rId6"/>
    <p:sldId id="362" r:id="rId7"/>
    <p:sldId id="364" r:id="rId8"/>
    <p:sldId id="288" r:id="rId9"/>
    <p:sldId id="358" r:id="rId10"/>
    <p:sldId id="359" r:id="rId11"/>
    <p:sldId id="349" r:id="rId12"/>
    <p:sldId id="350" r:id="rId13"/>
    <p:sldId id="351" r:id="rId14"/>
    <p:sldId id="352" r:id="rId15"/>
    <p:sldId id="370" r:id="rId16"/>
    <p:sldId id="367" r:id="rId17"/>
    <p:sldId id="368" r:id="rId18"/>
    <p:sldId id="371" r:id="rId19"/>
    <p:sldId id="286" r:id="rId20"/>
    <p:sldId id="287" r:id="rId21"/>
  </p:sldIdLst>
  <p:sldSz cx="5765800" cy="3244850"/>
  <p:notesSz cx="5765800" cy="3244850"/>
  <p:defaultTextStyle>
    <a:defPPr>
      <a:defRPr lang="ru-RU"/>
    </a:defPPr>
    <a:lvl1pPr marL="0" algn="l" defTabSz="91429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45" algn="l" defTabSz="91429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290" algn="l" defTabSz="91429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435" algn="l" defTabSz="91429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579" algn="l" defTabSz="91429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724" algn="l" defTabSz="91429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869" algn="l" defTabSz="91429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014" algn="l" defTabSz="91429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159" algn="l" defTabSz="91429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CC"/>
    <a:srgbClr val="0070C0"/>
    <a:srgbClr val="008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2" d="100"/>
          <a:sy n="122" d="100"/>
        </p:scale>
        <p:origin x="496" y="6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265488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909DDE-7DC6-4E58-AA15-CCA294CB0FE1}" type="datetimeFigureOut">
              <a:rPr lang="ru-RU" smtClean="0"/>
              <a:pPr/>
              <a:t>24.03.2021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801813" y="242888"/>
            <a:ext cx="2162175" cy="12176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576263" y="1541463"/>
            <a:ext cx="4613275" cy="14605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265488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9CA3135-111F-4A1B-B929-7BE29EF0C17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289065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29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145" algn="l" defTabSz="91429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290" algn="l" defTabSz="91429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435" algn="l" defTabSz="91429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579" algn="l" defTabSz="91429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5724" algn="l" defTabSz="91429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2869" algn="l" defTabSz="91429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014" algn="l" defTabSz="91429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159" algn="l" defTabSz="91429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CA3135-111F-4A1B-B929-7BE29EF0C175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CA3135-111F-4A1B-B929-7BE29EF0C175}" type="slidenum">
              <a:rPr lang="ru-RU" smtClean="0"/>
              <a:pPr/>
              <a:t>13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432435" y="1005903"/>
            <a:ext cx="4900930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864870" y="1817116"/>
            <a:ext cx="4036060" cy="36933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3/24/2021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00753" y="102424"/>
            <a:ext cx="5164295" cy="320372"/>
          </a:xfrm>
        </p:spPr>
        <p:txBody>
          <a:bodyPr lIns="0" tIns="0" rIns="0" bIns="0"/>
          <a:lstStyle>
            <a:lvl1pPr>
              <a:defRPr sz="21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17313" y="781128"/>
            <a:ext cx="4531172" cy="368914"/>
          </a:xfrm>
        </p:spPr>
        <p:txBody>
          <a:bodyPr lIns="0" tIns="0" rIns="0" bIns="0"/>
          <a:lstStyle>
            <a:lvl1pPr>
              <a:defRPr sz="2400" b="1" i="1">
                <a:solidFill>
                  <a:srgbClr val="2365C7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3/24/2021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00753" y="102424"/>
            <a:ext cx="5164295" cy="320372"/>
          </a:xfrm>
        </p:spPr>
        <p:txBody>
          <a:bodyPr lIns="0" tIns="0" rIns="0" bIns="0"/>
          <a:lstStyle>
            <a:lvl1pPr>
              <a:defRPr sz="21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288291" y="746316"/>
            <a:ext cx="2508123" cy="36933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2969388" y="746316"/>
            <a:ext cx="2508123" cy="36933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3/24/2021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00753" y="102424"/>
            <a:ext cx="5164295" cy="320372"/>
          </a:xfrm>
        </p:spPr>
        <p:txBody>
          <a:bodyPr lIns="0" tIns="0" rIns="0" bIns="0"/>
          <a:lstStyle>
            <a:lvl1pPr>
              <a:defRPr sz="21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3/24/2021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8" y="71163"/>
            <a:ext cx="5650865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5257166" y="159368"/>
            <a:ext cx="252729" cy="252729"/>
          </a:xfrm>
          <a:custGeom>
            <a:avLst/>
            <a:gdLst/>
            <a:ahLst/>
            <a:cxnLst/>
            <a:rect l="l" t="t" r="r" b="b"/>
            <a:pathLst>
              <a:path w="252729" h="252729">
                <a:moveTo>
                  <a:pt x="252464" y="0"/>
                </a:moveTo>
                <a:lnTo>
                  <a:pt x="0" y="0"/>
                </a:lnTo>
                <a:lnTo>
                  <a:pt x="0" y="252464"/>
                </a:lnTo>
                <a:lnTo>
                  <a:pt x="252464" y="252464"/>
                </a:lnTo>
                <a:lnTo>
                  <a:pt x="25246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3/24/2021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1" y="536168"/>
            <a:ext cx="5650865" cy="2649220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66848" y="71163"/>
            <a:ext cx="5650865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00753" y="102424"/>
            <a:ext cx="5164295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17313" y="781128"/>
            <a:ext cx="4531172" cy="36933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1">
                <a:solidFill>
                  <a:srgbClr val="2365C7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1960372" y="3017710"/>
            <a:ext cx="1845056" cy="2815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288290" y="3017710"/>
            <a:ext cx="1326134" cy="2815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3/24/2021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4151376" y="3017710"/>
            <a:ext cx="1326134" cy="2815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145">
        <a:defRPr>
          <a:latin typeface="+mn-lt"/>
          <a:ea typeface="+mn-ea"/>
          <a:cs typeface="+mn-cs"/>
        </a:defRPr>
      </a:lvl2pPr>
      <a:lvl3pPr marL="914290">
        <a:defRPr>
          <a:latin typeface="+mn-lt"/>
          <a:ea typeface="+mn-ea"/>
          <a:cs typeface="+mn-cs"/>
        </a:defRPr>
      </a:lvl3pPr>
      <a:lvl4pPr marL="1371435">
        <a:defRPr>
          <a:latin typeface="+mn-lt"/>
          <a:ea typeface="+mn-ea"/>
          <a:cs typeface="+mn-cs"/>
        </a:defRPr>
      </a:lvl4pPr>
      <a:lvl5pPr marL="1828579">
        <a:defRPr>
          <a:latin typeface="+mn-lt"/>
          <a:ea typeface="+mn-ea"/>
          <a:cs typeface="+mn-cs"/>
        </a:defRPr>
      </a:lvl5pPr>
      <a:lvl6pPr marL="2285724">
        <a:defRPr>
          <a:latin typeface="+mn-lt"/>
          <a:ea typeface="+mn-ea"/>
          <a:cs typeface="+mn-cs"/>
        </a:defRPr>
      </a:lvl6pPr>
      <a:lvl7pPr marL="2742869">
        <a:defRPr>
          <a:latin typeface="+mn-lt"/>
          <a:ea typeface="+mn-ea"/>
          <a:cs typeface="+mn-cs"/>
        </a:defRPr>
      </a:lvl7pPr>
      <a:lvl8pPr marL="3200014">
        <a:defRPr>
          <a:latin typeface="+mn-lt"/>
          <a:ea typeface="+mn-ea"/>
          <a:cs typeface="+mn-cs"/>
        </a:defRPr>
      </a:lvl8pPr>
      <a:lvl9pPr marL="3657159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145">
        <a:defRPr>
          <a:latin typeface="+mn-lt"/>
          <a:ea typeface="+mn-ea"/>
          <a:cs typeface="+mn-cs"/>
        </a:defRPr>
      </a:lvl2pPr>
      <a:lvl3pPr marL="914290">
        <a:defRPr>
          <a:latin typeface="+mn-lt"/>
          <a:ea typeface="+mn-ea"/>
          <a:cs typeface="+mn-cs"/>
        </a:defRPr>
      </a:lvl3pPr>
      <a:lvl4pPr marL="1371435">
        <a:defRPr>
          <a:latin typeface="+mn-lt"/>
          <a:ea typeface="+mn-ea"/>
          <a:cs typeface="+mn-cs"/>
        </a:defRPr>
      </a:lvl4pPr>
      <a:lvl5pPr marL="1828579">
        <a:defRPr>
          <a:latin typeface="+mn-lt"/>
          <a:ea typeface="+mn-ea"/>
          <a:cs typeface="+mn-cs"/>
        </a:defRPr>
      </a:lvl5pPr>
      <a:lvl6pPr marL="2285724">
        <a:defRPr>
          <a:latin typeface="+mn-lt"/>
          <a:ea typeface="+mn-ea"/>
          <a:cs typeface="+mn-cs"/>
        </a:defRPr>
      </a:lvl6pPr>
      <a:lvl7pPr marL="2742869">
        <a:defRPr>
          <a:latin typeface="+mn-lt"/>
          <a:ea typeface="+mn-ea"/>
          <a:cs typeface="+mn-cs"/>
        </a:defRPr>
      </a:lvl7pPr>
      <a:lvl8pPr marL="3200014">
        <a:defRPr>
          <a:latin typeface="+mn-lt"/>
          <a:ea typeface="+mn-ea"/>
          <a:cs typeface="+mn-cs"/>
        </a:defRPr>
      </a:lvl8pPr>
      <a:lvl9pPr marL="3657159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" y="0"/>
            <a:ext cx="5760085" cy="1021080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2"/>
                </a:lnTo>
                <a:lnTo>
                  <a:pt x="5759640" y="1020952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298725" y="222930"/>
            <a:ext cx="3168352" cy="537965"/>
          </a:xfrm>
          <a:prstGeom prst="rect">
            <a:avLst/>
          </a:prstGeom>
        </p:spPr>
        <p:txBody>
          <a:bodyPr vert="horz" wrap="square" lIns="0" tIns="14602" rIns="0" bIns="0" rtlCol="0">
            <a:spAutoFit/>
          </a:bodyPr>
          <a:lstStyle/>
          <a:p>
            <a:pPr marL="12698">
              <a:spcBef>
                <a:spcPts val="114"/>
              </a:spcBef>
            </a:pPr>
            <a:r>
              <a:rPr sz="3400" spc="-5" dirty="0" err="1"/>
              <a:t>Русский</a:t>
            </a:r>
            <a:r>
              <a:rPr sz="3400" spc="-55" dirty="0"/>
              <a:t> </a:t>
            </a:r>
            <a:r>
              <a:rPr lang="ru-RU" sz="3400" spc="-55" dirty="0" smtClean="0"/>
              <a:t> </a:t>
            </a:r>
            <a:r>
              <a:rPr sz="3400" spc="10" dirty="0" err="1" smtClean="0"/>
              <a:t>язык</a:t>
            </a:r>
            <a:endParaRPr sz="3400" dirty="0"/>
          </a:p>
        </p:txBody>
      </p:sp>
      <p:sp>
        <p:nvSpPr>
          <p:cNvPr id="4" name="object 4"/>
          <p:cNvSpPr txBox="1"/>
          <p:nvPr/>
        </p:nvSpPr>
        <p:spPr>
          <a:xfrm>
            <a:off x="650652" y="830337"/>
            <a:ext cx="4857784" cy="1052850"/>
          </a:xfrm>
          <a:prstGeom prst="rect">
            <a:avLst/>
          </a:prstGeom>
        </p:spPr>
        <p:txBody>
          <a:bodyPr vert="horz" wrap="square" lIns="0" tIns="13968" rIns="0" bIns="0" rtlCol="0">
            <a:spAutoFit/>
          </a:bodyPr>
          <a:lstStyle/>
          <a:p>
            <a:pPr marL="18413">
              <a:lnSpc>
                <a:spcPts val="1950"/>
              </a:lnSpc>
              <a:spcBef>
                <a:spcPts val="110"/>
              </a:spcBef>
            </a:pPr>
            <a:endParaRPr lang="ru-RU" b="1" spc="-10" dirty="0" smtClean="0">
              <a:solidFill>
                <a:srgbClr val="2365C7"/>
              </a:solidFill>
              <a:latin typeface="Arial" pitchFamily="34" charset="0"/>
              <a:cs typeface="Arial" pitchFamily="34" charset="0"/>
            </a:endParaRPr>
          </a:p>
          <a:p>
            <a:pPr marL="18413" algn="ctr">
              <a:lnSpc>
                <a:spcPts val="1950"/>
              </a:lnSpc>
              <a:spcBef>
                <a:spcPts val="110"/>
              </a:spcBef>
            </a:pPr>
            <a:r>
              <a:rPr lang="ru-RU" sz="2000" b="1" spc="-10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Тема: </a:t>
            </a:r>
            <a:r>
              <a:rPr lang="ru-RU" sz="2000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Как сказать об основном и добавочном действиях, которые </a:t>
            </a:r>
            <a:r>
              <a:rPr lang="ru-RU" sz="2000" b="1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совершаются последовательно?</a:t>
            </a:r>
            <a:endParaRPr lang="ru-RU" sz="2000" b="1" spc="-10" dirty="0" smtClean="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146595" y="1122359"/>
            <a:ext cx="360041" cy="860106"/>
          </a:xfrm>
          <a:custGeom>
            <a:avLst/>
            <a:gdLst/>
            <a:ahLst/>
            <a:cxnLst/>
            <a:rect l="l" t="t" r="r" b="b"/>
            <a:pathLst>
              <a:path w="344170" h="676275">
                <a:moveTo>
                  <a:pt x="343828" y="0"/>
                </a:moveTo>
                <a:lnTo>
                  <a:pt x="0" y="0"/>
                </a:lnTo>
                <a:lnTo>
                  <a:pt x="0" y="675751"/>
                </a:lnTo>
                <a:lnTo>
                  <a:pt x="343828" y="675751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144592" y="2169848"/>
            <a:ext cx="344170" cy="860106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10" name="object 10"/>
          <p:cNvGrpSpPr/>
          <p:nvPr/>
        </p:nvGrpSpPr>
        <p:grpSpPr>
          <a:xfrm>
            <a:off x="4686759" y="212869"/>
            <a:ext cx="696471" cy="634365"/>
            <a:chOff x="4686759" y="212868"/>
            <a:chExt cx="634365" cy="634365"/>
          </a:xfrm>
        </p:grpSpPr>
        <p:sp>
          <p:nvSpPr>
            <p:cNvPr id="11" name="object 11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603608" y="0"/>
                  </a:moveTo>
                  <a:lnTo>
                    <a:pt x="0" y="0"/>
                  </a:lnTo>
                  <a:lnTo>
                    <a:pt x="0" y="603609"/>
                  </a:lnTo>
                  <a:lnTo>
                    <a:pt x="603608" y="603609"/>
                  </a:lnTo>
                  <a:lnTo>
                    <a:pt x="603608" y="0"/>
                  </a:lnTo>
                  <a:close/>
                </a:path>
              </a:pathLst>
            </a:custGeom>
            <a:solidFill>
              <a:srgbClr val="00A65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8" y="0"/>
                  </a:lnTo>
                  <a:lnTo>
                    <a:pt x="603608" y="603609"/>
                  </a:lnTo>
                  <a:lnTo>
                    <a:pt x="0" y="603609"/>
                  </a:lnTo>
                  <a:lnTo>
                    <a:pt x="0" y="0"/>
                  </a:lnTo>
                  <a:close/>
                </a:path>
              </a:pathLst>
            </a:custGeom>
            <a:ln w="30481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3" name="object 13"/>
          <p:cNvSpPr txBox="1"/>
          <p:nvPr/>
        </p:nvSpPr>
        <p:spPr>
          <a:xfrm>
            <a:off x="4924206" y="249025"/>
            <a:ext cx="173355" cy="372745"/>
          </a:xfrm>
          <a:prstGeom prst="rect">
            <a:avLst/>
          </a:prstGeom>
        </p:spPr>
        <p:txBody>
          <a:bodyPr vert="horz" wrap="square" lIns="0" tIns="15873" rIns="0" bIns="0" rtlCol="0">
            <a:spAutoFit/>
          </a:bodyPr>
          <a:lstStyle/>
          <a:p>
            <a:pPr>
              <a:spcBef>
                <a:spcPts val="125"/>
              </a:spcBef>
            </a:pPr>
            <a:r>
              <a:rPr lang="ru-RU" sz="2300" dirty="0" smtClean="0">
                <a:solidFill>
                  <a:schemeClr val="bg1"/>
                </a:solidFill>
                <a:latin typeface="Arial"/>
                <a:cs typeface="Arial"/>
              </a:rPr>
              <a:t>7</a:t>
            </a:r>
            <a:endParaRPr sz="230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4798296" y="541953"/>
            <a:ext cx="584934" cy="212236"/>
          </a:xfrm>
          <a:prstGeom prst="rect">
            <a:avLst/>
          </a:prstGeom>
        </p:spPr>
        <p:txBody>
          <a:bodyPr vert="horz" wrap="square" lIns="0" tIns="12063" rIns="0" bIns="0" rtlCol="0">
            <a:spAutoFit/>
          </a:bodyPr>
          <a:lstStyle/>
          <a:p>
            <a:pPr>
              <a:spcBef>
                <a:spcPts val="95"/>
              </a:spcBef>
            </a:pPr>
            <a:r>
              <a:rPr sz="1300" b="1" spc="5" dirty="0">
                <a:solidFill>
                  <a:srgbClr val="FFFFFF"/>
                </a:solidFill>
                <a:latin typeface="Arial"/>
                <a:cs typeface="Arial"/>
              </a:rPr>
              <a:t>к</a:t>
            </a:r>
            <a:r>
              <a:rPr sz="1300" b="1" spc="-5" dirty="0">
                <a:solidFill>
                  <a:srgbClr val="FFFFFF"/>
                </a:solidFill>
                <a:latin typeface="Arial"/>
                <a:cs typeface="Arial"/>
              </a:rPr>
              <a:t>ласс</a:t>
            </a:r>
            <a:endParaRPr sz="1300" b="1">
              <a:latin typeface="Arial"/>
              <a:cs typeface="Arial"/>
            </a:endParaRPr>
          </a:p>
        </p:txBody>
      </p:sp>
      <p:grpSp>
        <p:nvGrpSpPr>
          <p:cNvPr id="15" name="object 15"/>
          <p:cNvGrpSpPr/>
          <p:nvPr/>
        </p:nvGrpSpPr>
        <p:grpSpPr>
          <a:xfrm>
            <a:off x="346533" y="289011"/>
            <a:ext cx="467359" cy="466725"/>
            <a:chOff x="346532" y="289010"/>
            <a:chExt cx="467359" cy="466725"/>
          </a:xfrm>
        </p:grpSpPr>
        <p:sp>
          <p:nvSpPr>
            <p:cNvPr id="16" name="object 16"/>
            <p:cNvSpPr/>
            <p:nvPr/>
          </p:nvSpPr>
          <p:spPr>
            <a:xfrm>
              <a:off x="347903" y="290381"/>
              <a:ext cx="325120" cy="464184"/>
            </a:xfrm>
            <a:custGeom>
              <a:avLst/>
              <a:gdLst/>
              <a:ahLst/>
              <a:cxnLst/>
              <a:rect l="l" t="t" r="r" b="b"/>
              <a:pathLst>
                <a:path w="325120" h="464184">
                  <a:moveTo>
                    <a:pt x="301975" y="0"/>
                  </a:moveTo>
                  <a:lnTo>
                    <a:pt x="22673" y="0"/>
                  </a:lnTo>
                  <a:lnTo>
                    <a:pt x="13828" y="1961"/>
                  </a:lnTo>
                  <a:lnTo>
                    <a:pt x="6623" y="6956"/>
                  </a:lnTo>
                  <a:lnTo>
                    <a:pt x="1775" y="14269"/>
                  </a:lnTo>
                  <a:lnTo>
                    <a:pt x="0" y="23183"/>
                  </a:lnTo>
                  <a:lnTo>
                    <a:pt x="0" y="440585"/>
                  </a:lnTo>
                  <a:lnTo>
                    <a:pt x="1822" y="449613"/>
                  </a:lnTo>
                  <a:lnTo>
                    <a:pt x="6791" y="456985"/>
                  </a:lnTo>
                  <a:lnTo>
                    <a:pt x="14162" y="461954"/>
                  </a:lnTo>
                  <a:lnTo>
                    <a:pt x="23187" y="463777"/>
                  </a:lnTo>
                  <a:lnTo>
                    <a:pt x="301457" y="463777"/>
                  </a:lnTo>
                  <a:lnTo>
                    <a:pt x="310484" y="461954"/>
                  </a:lnTo>
                  <a:lnTo>
                    <a:pt x="317856" y="456985"/>
                  </a:lnTo>
                  <a:lnTo>
                    <a:pt x="322826" y="449613"/>
                  </a:lnTo>
                  <a:lnTo>
                    <a:pt x="324648" y="440585"/>
                  </a:lnTo>
                  <a:lnTo>
                    <a:pt x="324648" y="250804"/>
                  </a:lnTo>
                  <a:lnTo>
                    <a:pt x="321185" y="247345"/>
                  </a:lnTo>
                  <a:lnTo>
                    <a:pt x="312649" y="247345"/>
                  </a:lnTo>
                  <a:lnTo>
                    <a:pt x="309190" y="250804"/>
                  </a:lnTo>
                  <a:lnTo>
                    <a:pt x="309190" y="444855"/>
                  </a:lnTo>
                  <a:lnTo>
                    <a:pt x="305727" y="448318"/>
                  </a:lnTo>
                  <a:lnTo>
                    <a:pt x="18921" y="448318"/>
                  </a:lnTo>
                  <a:lnTo>
                    <a:pt x="15458" y="444855"/>
                  </a:lnTo>
                  <a:lnTo>
                    <a:pt x="15458" y="18914"/>
                  </a:lnTo>
                  <a:lnTo>
                    <a:pt x="18921" y="15454"/>
                  </a:lnTo>
                  <a:lnTo>
                    <a:pt x="305727" y="15454"/>
                  </a:lnTo>
                  <a:lnTo>
                    <a:pt x="309190" y="18914"/>
                  </a:lnTo>
                  <a:lnTo>
                    <a:pt x="309190" y="73832"/>
                  </a:lnTo>
                  <a:lnTo>
                    <a:pt x="312649" y="77292"/>
                  </a:lnTo>
                  <a:lnTo>
                    <a:pt x="321185" y="77292"/>
                  </a:lnTo>
                  <a:lnTo>
                    <a:pt x="324648" y="73832"/>
                  </a:lnTo>
                  <a:lnTo>
                    <a:pt x="324648" y="23183"/>
                  </a:lnTo>
                  <a:lnTo>
                    <a:pt x="322873" y="14269"/>
                  </a:lnTo>
                  <a:lnTo>
                    <a:pt x="318025" y="6956"/>
                  </a:lnTo>
                  <a:lnTo>
                    <a:pt x="310820" y="1961"/>
                  </a:lnTo>
                  <a:lnTo>
                    <a:pt x="301975" y="0"/>
                  </a:lnTo>
                  <a:close/>
                </a:path>
              </a:pathLst>
            </a:custGeom>
            <a:solidFill>
              <a:srgbClr val="00AEE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347903" y="290381"/>
              <a:ext cx="325120" cy="464184"/>
            </a:xfrm>
            <a:custGeom>
              <a:avLst/>
              <a:gdLst/>
              <a:ahLst/>
              <a:cxnLst/>
              <a:rect l="l" t="t" r="r" b="b"/>
              <a:pathLst>
                <a:path w="325120" h="464184">
                  <a:moveTo>
                    <a:pt x="23187" y="463777"/>
                  </a:moveTo>
                  <a:lnTo>
                    <a:pt x="301457" y="463777"/>
                  </a:lnTo>
                  <a:lnTo>
                    <a:pt x="310484" y="461954"/>
                  </a:lnTo>
                  <a:lnTo>
                    <a:pt x="317856" y="456985"/>
                  </a:lnTo>
                  <a:lnTo>
                    <a:pt x="322826" y="449613"/>
                  </a:lnTo>
                  <a:lnTo>
                    <a:pt x="324648" y="440585"/>
                  </a:lnTo>
                  <a:lnTo>
                    <a:pt x="324648" y="255074"/>
                  </a:lnTo>
                  <a:lnTo>
                    <a:pt x="324648" y="250804"/>
                  </a:lnTo>
                  <a:lnTo>
                    <a:pt x="321185" y="247345"/>
                  </a:lnTo>
                  <a:lnTo>
                    <a:pt x="316919" y="247345"/>
                  </a:lnTo>
                  <a:lnTo>
                    <a:pt x="312649" y="247345"/>
                  </a:lnTo>
                  <a:lnTo>
                    <a:pt x="309190" y="250804"/>
                  </a:lnTo>
                  <a:lnTo>
                    <a:pt x="309190" y="255074"/>
                  </a:lnTo>
                  <a:lnTo>
                    <a:pt x="309190" y="440585"/>
                  </a:lnTo>
                  <a:lnTo>
                    <a:pt x="309190" y="444855"/>
                  </a:lnTo>
                  <a:lnTo>
                    <a:pt x="305727" y="448318"/>
                  </a:lnTo>
                  <a:lnTo>
                    <a:pt x="301457" y="448318"/>
                  </a:lnTo>
                  <a:lnTo>
                    <a:pt x="23187" y="448318"/>
                  </a:lnTo>
                  <a:lnTo>
                    <a:pt x="18921" y="448318"/>
                  </a:lnTo>
                  <a:lnTo>
                    <a:pt x="15458" y="444855"/>
                  </a:lnTo>
                  <a:lnTo>
                    <a:pt x="15458" y="440585"/>
                  </a:lnTo>
                  <a:lnTo>
                    <a:pt x="15458" y="23183"/>
                  </a:lnTo>
                  <a:lnTo>
                    <a:pt x="15458" y="18914"/>
                  </a:lnTo>
                  <a:lnTo>
                    <a:pt x="18921" y="15454"/>
                  </a:lnTo>
                  <a:lnTo>
                    <a:pt x="23187" y="15454"/>
                  </a:lnTo>
                  <a:lnTo>
                    <a:pt x="301457" y="15454"/>
                  </a:lnTo>
                  <a:lnTo>
                    <a:pt x="305727" y="15454"/>
                  </a:lnTo>
                  <a:lnTo>
                    <a:pt x="309190" y="18914"/>
                  </a:lnTo>
                  <a:lnTo>
                    <a:pt x="309190" y="23183"/>
                  </a:lnTo>
                  <a:lnTo>
                    <a:pt x="309190" y="69562"/>
                  </a:lnTo>
                  <a:lnTo>
                    <a:pt x="309190" y="73832"/>
                  </a:lnTo>
                  <a:lnTo>
                    <a:pt x="312649" y="77292"/>
                  </a:lnTo>
                  <a:lnTo>
                    <a:pt x="316919" y="77292"/>
                  </a:lnTo>
                  <a:lnTo>
                    <a:pt x="321185" y="77292"/>
                  </a:lnTo>
                  <a:lnTo>
                    <a:pt x="324648" y="73832"/>
                  </a:lnTo>
                  <a:lnTo>
                    <a:pt x="324648" y="69562"/>
                  </a:lnTo>
                  <a:lnTo>
                    <a:pt x="324648" y="23183"/>
                  </a:lnTo>
                  <a:lnTo>
                    <a:pt x="322873" y="14269"/>
                  </a:lnTo>
                  <a:lnTo>
                    <a:pt x="318025" y="6956"/>
                  </a:lnTo>
                  <a:lnTo>
                    <a:pt x="310820" y="1961"/>
                  </a:lnTo>
                  <a:lnTo>
                    <a:pt x="301975" y="0"/>
                  </a:lnTo>
                  <a:lnTo>
                    <a:pt x="22673" y="0"/>
                  </a:lnTo>
                  <a:lnTo>
                    <a:pt x="13828" y="1961"/>
                  </a:lnTo>
                  <a:lnTo>
                    <a:pt x="6623" y="6956"/>
                  </a:lnTo>
                  <a:lnTo>
                    <a:pt x="1775" y="14269"/>
                  </a:lnTo>
                  <a:lnTo>
                    <a:pt x="0" y="23183"/>
                  </a:lnTo>
                  <a:lnTo>
                    <a:pt x="0" y="440585"/>
                  </a:lnTo>
                  <a:lnTo>
                    <a:pt x="1822" y="449613"/>
                  </a:lnTo>
                  <a:lnTo>
                    <a:pt x="6791" y="456985"/>
                  </a:lnTo>
                  <a:lnTo>
                    <a:pt x="14162" y="461954"/>
                  </a:lnTo>
                  <a:lnTo>
                    <a:pt x="23187" y="463777"/>
                  </a:lnTo>
                  <a:close/>
                </a:path>
              </a:pathLst>
            </a:custGeom>
            <a:ln w="3175">
              <a:solidFill>
                <a:srgbClr val="00AEE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393882" y="305318"/>
              <a:ext cx="418465" cy="418465"/>
            </a:xfrm>
            <a:custGeom>
              <a:avLst/>
              <a:gdLst/>
              <a:ahLst/>
              <a:cxnLst/>
              <a:rect l="l" t="t" r="r" b="b"/>
              <a:pathLst>
                <a:path w="418465" h="418465">
                  <a:moveTo>
                    <a:pt x="406805" y="11192"/>
                  </a:moveTo>
                  <a:lnTo>
                    <a:pt x="352473" y="11192"/>
                  </a:lnTo>
                  <a:lnTo>
                    <a:pt x="35384" y="328280"/>
                  </a:lnTo>
                  <a:lnTo>
                    <a:pt x="34678" y="329086"/>
                  </a:lnTo>
                  <a:lnTo>
                    <a:pt x="34182" y="329825"/>
                  </a:lnTo>
                  <a:lnTo>
                    <a:pt x="33761" y="330761"/>
                  </a:lnTo>
                  <a:lnTo>
                    <a:pt x="0" y="409531"/>
                  </a:lnTo>
                  <a:lnTo>
                    <a:pt x="245" y="412274"/>
                  </a:lnTo>
                  <a:lnTo>
                    <a:pt x="3107" y="416613"/>
                  </a:lnTo>
                  <a:lnTo>
                    <a:pt x="5529" y="417920"/>
                  </a:lnTo>
                  <a:lnTo>
                    <a:pt x="9195" y="417920"/>
                  </a:lnTo>
                  <a:lnTo>
                    <a:pt x="10213" y="417711"/>
                  </a:lnTo>
                  <a:lnTo>
                    <a:pt x="61990" y="395507"/>
                  </a:lnTo>
                  <a:lnTo>
                    <a:pt x="22816" y="395507"/>
                  </a:lnTo>
                  <a:lnTo>
                    <a:pt x="43498" y="347241"/>
                  </a:lnTo>
                  <a:lnTo>
                    <a:pt x="65430" y="347241"/>
                  </a:lnTo>
                  <a:lnTo>
                    <a:pt x="51854" y="333665"/>
                  </a:lnTo>
                  <a:lnTo>
                    <a:pt x="307051" y="78479"/>
                  </a:lnTo>
                  <a:lnTo>
                    <a:pt x="328910" y="78479"/>
                  </a:lnTo>
                  <a:lnTo>
                    <a:pt x="317981" y="67549"/>
                  </a:lnTo>
                  <a:lnTo>
                    <a:pt x="330602" y="54918"/>
                  </a:lnTo>
                  <a:lnTo>
                    <a:pt x="352438" y="54918"/>
                  </a:lnTo>
                  <a:lnTo>
                    <a:pt x="341532" y="43988"/>
                  </a:lnTo>
                  <a:lnTo>
                    <a:pt x="369260" y="16300"/>
                  </a:lnTo>
                  <a:lnTo>
                    <a:pt x="377798" y="14014"/>
                  </a:lnTo>
                  <a:lnTo>
                    <a:pt x="408786" y="14014"/>
                  </a:lnTo>
                  <a:lnTo>
                    <a:pt x="406994" y="11318"/>
                  </a:lnTo>
                  <a:lnTo>
                    <a:pt x="406805" y="11192"/>
                  </a:lnTo>
                  <a:close/>
                </a:path>
                <a:path w="418465" h="418465">
                  <a:moveTo>
                    <a:pt x="65430" y="347241"/>
                  </a:moveTo>
                  <a:lnTo>
                    <a:pt x="43498" y="347241"/>
                  </a:lnTo>
                  <a:lnTo>
                    <a:pt x="71078" y="374821"/>
                  </a:lnTo>
                  <a:lnTo>
                    <a:pt x="22816" y="395507"/>
                  </a:lnTo>
                  <a:lnTo>
                    <a:pt x="61990" y="395507"/>
                  </a:lnTo>
                  <a:lnTo>
                    <a:pt x="88492" y="384141"/>
                  </a:lnTo>
                  <a:lnTo>
                    <a:pt x="89226" y="383641"/>
                  </a:lnTo>
                  <a:lnTo>
                    <a:pt x="89932" y="382960"/>
                  </a:lnTo>
                  <a:lnTo>
                    <a:pt x="106502" y="366465"/>
                  </a:lnTo>
                  <a:lnTo>
                    <a:pt x="84654" y="366465"/>
                  </a:lnTo>
                  <a:lnTo>
                    <a:pt x="65430" y="347241"/>
                  </a:lnTo>
                  <a:close/>
                </a:path>
                <a:path w="418465" h="418465">
                  <a:moveTo>
                    <a:pt x="328910" y="78479"/>
                  </a:moveTo>
                  <a:lnTo>
                    <a:pt x="307051" y="78479"/>
                  </a:lnTo>
                  <a:lnTo>
                    <a:pt x="339840" y="111268"/>
                  </a:lnTo>
                  <a:lnTo>
                    <a:pt x="84654" y="366465"/>
                  </a:lnTo>
                  <a:lnTo>
                    <a:pt x="106502" y="366465"/>
                  </a:lnTo>
                  <a:lnTo>
                    <a:pt x="372632" y="100338"/>
                  </a:lnTo>
                  <a:lnTo>
                    <a:pt x="350770" y="100338"/>
                  </a:lnTo>
                  <a:lnTo>
                    <a:pt x="328910" y="78479"/>
                  </a:lnTo>
                  <a:close/>
                </a:path>
                <a:path w="418465" h="418465">
                  <a:moveTo>
                    <a:pt x="352438" y="54918"/>
                  </a:moveTo>
                  <a:lnTo>
                    <a:pt x="330602" y="54918"/>
                  </a:lnTo>
                  <a:lnTo>
                    <a:pt x="363402" y="87713"/>
                  </a:lnTo>
                  <a:lnTo>
                    <a:pt x="350770" y="100338"/>
                  </a:lnTo>
                  <a:lnTo>
                    <a:pt x="372632" y="100338"/>
                  </a:lnTo>
                  <a:lnTo>
                    <a:pt x="396154" y="76817"/>
                  </a:lnTo>
                  <a:lnTo>
                    <a:pt x="374291" y="76817"/>
                  </a:lnTo>
                  <a:lnTo>
                    <a:pt x="352438" y="54918"/>
                  </a:lnTo>
                  <a:close/>
                </a:path>
                <a:path w="418465" h="418465">
                  <a:moveTo>
                    <a:pt x="408786" y="14014"/>
                  </a:moveTo>
                  <a:lnTo>
                    <a:pt x="377798" y="14014"/>
                  </a:lnTo>
                  <a:lnTo>
                    <a:pt x="393804" y="18301"/>
                  </a:lnTo>
                  <a:lnTo>
                    <a:pt x="400057" y="24551"/>
                  </a:lnTo>
                  <a:lnTo>
                    <a:pt x="404345" y="40561"/>
                  </a:lnTo>
                  <a:lnTo>
                    <a:pt x="402059" y="49100"/>
                  </a:lnTo>
                  <a:lnTo>
                    <a:pt x="396198" y="54957"/>
                  </a:lnTo>
                  <a:lnTo>
                    <a:pt x="374291" y="76817"/>
                  </a:lnTo>
                  <a:lnTo>
                    <a:pt x="396154" y="76817"/>
                  </a:lnTo>
                  <a:lnTo>
                    <a:pt x="407113" y="65858"/>
                  </a:lnTo>
                  <a:lnTo>
                    <a:pt x="415530" y="53076"/>
                  </a:lnTo>
                  <a:lnTo>
                    <a:pt x="418313" y="38563"/>
                  </a:lnTo>
                  <a:lnTo>
                    <a:pt x="415466" y="24063"/>
                  </a:lnTo>
                  <a:lnTo>
                    <a:pt x="408786" y="14014"/>
                  </a:lnTo>
                  <a:close/>
                </a:path>
                <a:path w="418465" h="418465">
                  <a:moveTo>
                    <a:pt x="396158" y="54950"/>
                  </a:moveTo>
                  <a:close/>
                </a:path>
                <a:path w="418465" h="418465">
                  <a:moveTo>
                    <a:pt x="379748" y="0"/>
                  </a:moveTo>
                  <a:lnTo>
                    <a:pt x="365235" y="2783"/>
                  </a:lnTo>
                  <a:lnTo>
                    <a:pt x="352454" y="11199"/>
                  </a:lnTo>
                  <a:lnTo>
                    <a:pt x="406805" y="11192"/>
                  </a:lnTo>
                  <a:lnTo>
                    <a:pt x="394249" y="2846"/>
                  </a:lnTo>
                  <a:lnTo>
                    <a:pt x="379748" y="0"/>
                  </a:lnTo>
                  <a:close/>
                </a:path>
              </a:pathLst>
            </a:custGeom>
            <a:solidFill>
              <a:srgbClr val="00AEE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734043" y="317960"/>
              <a:ext cx="65556" cy="65545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393882" y="305318"/>
              <a:ext cx="418465" cy="418465"/>
            </a:xfrm>
            <a:custGeom>
              <a:avLst/>
              <a:gdLst/>
              <a:ahLst/>
              <a:cxnLst/>
              <a:rect l="l" t="t" r="r" b="b"/>
              <a:pathLst>
                <a:path w="418465" h="418465">
                  <a:moveTo>
                    <a:pt x="22816" y="395507"/>
                  </a:moveTo>
                  <a:lnTo>
                    <a:pt x="43498" y="347241"/>
                  </a:lnTo>
                  <a:lnTo>
                    <a:pt x="71078" y="374821"/>
                  </a:lnTo>
                  <a:lnTo>
                    <a:pt x="22816" y="395507"/>
                  </a:lnTo>
                  <a:close/>
                </a:path>
                <a:path w="418465" h="418465">
                  <a:moveTo>
                    <a:pt x="307051" y="78479"/>
                  </a:moveTo>
                  <a:lnTo>
                    <a:pt x="339840" y="111268"/>
                  </a:lnTo>
                  <a:lnTo>
                    <a:pt x="84654" y="366465"/>
                  </a:lnTo>
                  <a:lnTo>
                    <a:pt x="51854" y="333665"/>
                  </a:lnTo>
                  <a:lnTo>
                    <a:pt x="307051" y="78479"/>
                  </a:lnTo>
                  <a:close/>
                </a:path>
                <a:path w="418465" h="418465">
                  <a:moveTo>
                    <a:pt x="350770" y="100338"/>
                  </a:moveTo>
                  <a:lnTo>
                    <a:pt x="317981" y="67549"/>
                  </a:lnTo>
                  <a:lnTo>
                    <a:pt x="330602" y="54918"/>
                  </a:lnTo>
                  <a:lnTo>
                    <a:pt x="363402" y="87713"/>
                  </a:lnTo>
                  <a:lnTo>
                    <a:pt x="350770" y="100338"/>
                  </a:lnTo>
                  <a:close/>
                </a:path>
                <a:path w="418465" h="418465">
                  <a:moveTo>
                    <a:pt x="352473" y="11192"/>
                  </a:moveTo>
                  <a:lnTo>
                    <a:pt x="301579" y="62078"/>
                  </a:lnTo>
                  <a:lnTo>
                    <a:pt x="35460" y="328208"/>
                  </a:lnTo>
                  <a:lnTo>
                    <a:pt x="35359" y="328381"/>
                  </a:lnTo>
                  <a:lnTo>
                    <a:pt x="34678" y="329086"/>
                  </a:lnTo>
                  <a:lnTo>
                    <a:pt x="34182" y="329825"/>
                  </a:lnTo>
                  <a:lnTo>
                    <a:pt x="33822" y="330631"/>
                  </a:lnTo>
                  <a:lnTo>
                    <a:pt x="33761" y="330761"/>
                  </a:lnTo>
                  <a:lnTo>
                    <a:pt x="1026" y="407145"/>
                  </a:lnTo>
                  <a:lnTo>
                    <a:pt x="0" y="409531"/>
                  </a:lnTo>
                  <a:lnTo>
                    <a:pt x="245" y="412274"/>
                  </a:lnTo>
                  <a:lnTo>
                    <a:pt x="1677" y="414446"/>
                  </a:lnTo>
                  <a:lnTo>
                    <a:pt x="3107" y="416613"/>
                  </a:lnTo>
                  <a:lnTo>
                    <a:pt x="5529" y="417920"/>
                  </a:lnTo>
                  <a:lnTo>
                    <a:pt x="8129" y="417920"/>
                  </a:lnTo>
                  <a:lnTo>
                    <a:pt x="9177" y="417923"/>
                  </a:lnTo>
                  <a:lnTo>
                    <a:pt x="10213" y="417711"/>
                  </a:lnTo>
                  <a:lnTo>
                    <a:pt x="11174" y="417293"/>
                  </a:lnTo>
                  <a:lnTo>
                    <a:pt x="87552" y="384559"/>
                  </a:lnTo>
                  <a:lnTo>
                    <a:pt x="87682" y="384497"/>
                  </a:lnTo>
                  <a:lnTo>
                    <a:pt x="88492" y="384141"/>
                  </a:lnTo>
                  <a:lnTo>
                    <a:pt x="89226" y="383641"/>
                  </a:lnTo>
                  <a:lnTo>
                    <a:pt x="89863" y="383029"/>
                  </a:lnTo>
                  <a:lnTo>
                    <a:pt x="90032" y="382935"/>
                  </a:lnTo>
                  <a:lnTo>
                    <a:pt x="356227" y="116748"/>
                  </a:lnTo>
                  <a:lnTo>
                    <a:pt x="407113" y="65858"/>
                  </a:lnTo>
                  <a:lnTo>
                    <a:pt x="415530" y="53076"/>
                  </a:lnTo>
                  <a:lnTo>
                    <a:pt x="418313" y="38563"/>
                  </a:lnTo>
                  <a:lnTo>
                    <a:pt x="415466" y="24063"/>
                  </a:lnTo>
                  <a:lnTo>
                    <a:pt x="406994" y="11318"/>
                  </a:lnTo>
                  <a:lnTo>
                    <a:pt x="394249" y="2846"/>
                  </a:lnTo>
                  <a:lnTo>
                    <a:pt x="379748" y="0"/>
                  </a:lnTo>
                  <a:lnTo>
                    <a:pt x="365235" y="2783"/>
                  </a:lnTo>
                  <a:lnTo>
                    <a:pt x="352454" y="11199"/>
                  </a:lnTo>
                  <a:close/>
                </a:path>
              </a:pathLst>
            </a:custGeom>
            <a:ln w="3175">
              <a:solidFill>
                <a:srgbClr val="00AEE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21"/>
            <p:cNvSpPr/>
            <p:nvPr/>
          </p:nvSpPr>
          <p:spPr>
            <a:xfrm>
              <a:off x="409721" y="360080"/>
              <a:ext cx="201295" cy="15875"/>
            </a:xfrm>
            <a:custGeom>
              <a:avLst/>
              <a:gdLst/>
              <a:ahLst/>
              <a:cxnLst/>
              <a:rect l="l" t="t" r="r" b="b"/>
              <a:pathLst>
                <a:path w="201295" h="15875">
                  <a:moveTo>
                    <a:pt x="197501" y="0"/>
                  </a:moveTo>
                  <a:lnTo>
                    <a:pt x="3459" y="0"/>
                  </a:lnTo>
                  <a:lnTo>
                    <a:pt x="0" y="3459"/>
                  </a:lnTo>
                  <a:lnTo>
                    <a:pt x="0" y="11998"/>
                  </a:lnTo>
                  <a:lnTo>
                    <a:pt x="3459" y="15457"/>
                  </a:lnTo>
                  <a:lnTo>
                    <a:pt x="197501" y="15457"/>
                  </a:lnTo>
                  <a:lnTo>
                    <a:pt x="200964" y="11998"/>
                  </a:lnTo>
                  <a:lnTo>
                    <a:pt x="200964" y="3459"/>
                  </a:lnTo>
                  <a:close/>
                </a:path>
              </a:pathLst>
            </a:custGeom>
            <a:solidFill>
              <a:srgbClr val="00AEE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" name="object 22"/>
            <p:cNvSpPr/>
            <p:nvPr/>
          </p:nvSpPr>
          <p:spPr>
            <a:xfrm>
              <a:off x="409721" y="360080"/>
              <a:ext cx="201295" cy="15875"/>
            </a:xfrm>
            <a:custGeom>
              <a:avLst/>
              <a:gdLst/>
              <a:ahLst/>
              <a:cxnLst/>
              <a:rect l="l" t="t" r="r" b="b"/>
              <a:pathLst>
                <a:path w="201295" h="15875">
                  <a:moveTo>
                    <a:pt x="193235" y="0"/>
                  </a:moveTo>
                  <a:lnTo>
                    <a:pt x="7728" y="0"/>
                  </a:lnTo>
                  <a:lnTo>
                    <a:pt x="3459" y="0"/>
                  </a:lnTo>
                  <a:lnTo>
                    <a:pt x="0" y="3459"/>
                  </a:lnTo>
                  <a:lnTo>
                    <a:pt x="0" y="7728"/>
                  </a:lnTo>
                  <a:lnTo>
                    <a:pt x="0" y="11998"/>
                  </a:lnTo>
                  <a:lnTo>
                    <a:pt x="3459" y="15457"/>
                  </a:lnTo>
                  <a:lnTo>
                    <a:pt x="7728" y="15457"/>
                  </a:lnTo>
                  <a:lnTo>
                    <a:pt x="193235" y="15457"/>
                  </a:lnTo>
                  <a:lnTo>
                    <a:pt x="197501" y="15457"/>
                  </a:lnTo>
                  <a:lnTo>
                    <a:pt x="200964" y="11998"/>
                  </a:lnTo>
                  <a:lnTo>
                    <a:pt x="200964" y="7728"/>
                  </a:lnTo>
                  <a:lnTo>
                    <a:pt x="200964" y="3459"/>
                  </a:lnTo>
                  <a:lnTo>
                    <a:pt x="197501" y="0"/>
                  </a:lnTo>
                  <a:lnTo>
                    <a:pt x="193235" y="0"/>
                  </a:lnTo>
                  <a:close/>
                </a:path>
              </a:pathLst>
            </a:custGeom>
            <a:ln w="3175">
              <a:solidFill>
                <a:srgbClr val="00AEE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" name="object 23"/>
            <p:cNvSpPr/>
            <p:nvPr/>
          </p:nvSpPr>
          <p:spPr>
            <a:xfrm>
              <a:off x="409721" y="406457"/>
              <a:ext cx="201295" cy="15875"/>
            </a:xfrm>
            <a:custGeom>
              <a:avLst/>
              <a:gdLst/>
              <a:ahLst/>
              <a:cxnLst/>
              <a:rect l="l" t="t" r="r" b="b"/>
              <a:pathLst>
                <a:path w="201295" h="15875">
                  <a:moveTo>
                    <a:pt x="197501" y="0"/>
                  </a:moveTo>
                  <a:lnTo>
                    <a:pt x="3459" y="0"/>
                  </a:lnTo>
                  <a:lnTo>
                    <a:pt x="0" y="3459"/>
                  </a:lnTo>
                  <a:lnTo>
                    <a:pt x="0" y="11998"/>
                  </a:lnTo>
                  <a:lnTo>
                    <a:pt x="3459" y="15457"/>
                  </a:lnTo>
                  <a:lnTo>
                    <a:pt x="197501" y="15457"/>
                  </a:lnTo>
                  <a:lnTo>
                    <a:pt x="200964" y="11998"/>
                  </a:lnTo>
                  <a:lnTo>
                    <a:pt x="200964" y="3459"/>
                  </a:lnTo>
                  <a:close/>
                </a:path>
              </a:pathLst>
            </a:custGeom>
            <a:solidFill>
              <a:srgbClr val="00AEE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" name="object 24"/>
            <p:cNvSpPr/>
            <p:nvPr/>
          </p:nvSpPr>
          <p:spPr>
            <a:xfrm>
              <a:off x="409721" y="406457"/>
              <a:ext cx="201295" cy="15875"/>
            </a:xfrm>
            <a:custGeom>
              <a:avLst/>
              <a:gdLst/>
              <a:ahLst/>
              <a:cxnLst/>
              <a:rect l="l" t="t" r="r" b="b"/>
              <a:pathLst>
                <a:path w="201295" h="15875">
                  <a:moveTo>
                    <a:pt x="200964" y="7728"/>
                  </a:moveTo>
                  <a:lnTo>
                    <a:pt x="200964" y="3459"/>
                  </a:lnTo>
                  <a:lnTo>
                    <a:pt x="197501" y="0"/>
                  </a:lnTo>
                  <a:lnTo>
                    <a:pt x="193235" y="0"/>
                  </a:lnTo>
                  <a:lnTo>
                    <a:pt x="7728" y="0"/>
                  </a:lnTo>
                  <a:lnTo>
                    <a:pt x="3459" y="0"/>
                  </a:lnTo>
                  <a:lnTo>
                    <a:pt x="0" y="3459"/>
                  </a:lnTo>
                  <a:lnTo>
                    <a:pt x="0" y="7728"/>
                  </a:lnTo>
                  <a:lnTo>
                    <a:pt x="0" y="11998"/>
                  </a:lnTo>
                  <a:lnTo>
                    <a:pt x="3459" y="15457"/>
                  </a:lnTo>
                  <a:lnTo>
                    <a:pt x="7728" y="15457"/>
                  </a:lnTo>
                  <a:lnTo>
                    <a:pt x="193235" y="15457"/>
                  </a:lnTo>
                  <a:lnTo>
                    <a:pt x="197501" y="15457"/>
                  </a:lnTo>
                  <a:lnTo>
                    <a:pt x="200964" y="11998"/>
                  </a:lnTo>
                  <a:lnTo>
                    <a:pt x="200964" y="7728"/>
                  </a:lnTo>
                  <a:close/>
                </a:path>
              </a:pathLst>
            </a:custGeom>
            <a:ln w="3175">
              <a:solidFill>
                <a:srgbClr val="00AEE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25"/>
            <p:cNvSpPr/>
            <p:nvPr/>
          </p:nvSpPr>
          <p:spPr>
            <a:xfrm>
              <a:off x="409721" y="452830"/>
              <a:ext cx="154940" cy="15875"/>
            </a:xfrm>
            <a:custGeom>
              <a:avLst/>
              <a:gdLst/>
              <a:ahLst/>
              <a:cxnLst/>
              <a:rect l="l" t="t" r="r" b="b"/>
              <a:pathLst>
                <a:path w="154940" h="15875">
                  <a:moveTo>
                    <a:pt x="151124" y="0"/>
                  </a:moveTo>
                  <a:lnTo>
                    <a:pt x="3459" y="0"/>
                  </a:lnTo>
                  <a:lnTo>
                    <a:pt x="0" y="3463"/>
                  </a:lnTo>
                  <a:lnTo>
                    <a:pt x="0" y="11998"/>
                  </a:lnTo>
                  <a:lnTo>
                    <a:pt x="3459" y="15461"/>
                  </a:lnTo>
                  <a:lnTo>
                    <a:pt x="151124" y="15461"/>
                  </a:lnTo>
                  <a:lnTo>
                    <a:pt x="154587" y="11998"/>
                  </a:lnTo>
                  <a:lnTo>
                    <a:pt x="154587" y="3463"/>
                  </a:lnTo>
                  <a:close/>
                </a:path>
              </a:pathLst>
            </a:custGeom>
            <a:solidFill>
              <a:srgbClr val="00AEE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" name="object 26"/>
            <p:cNvSpPr/>
            <p:nvPr/>
          </p:nvSpPr>
          <p:spPr>
            <a:xfrm>
              <a:off x="409721" y="452830"/>
              <a:ext cx="154940" cy="15875"/>
            </a:xfrm>
            <a:custGeom>
              <a:avLst/>
              <a:gdLst/>
              <a:ahLst/>
              <a:cxnLst/>
              <a:rect l="l" t="t" r="r" b="b"/>
              <a:pathLst>
                <a:path w="154940" h="15875">
                  <a:moveTo>
                    <a:pt x="7728" y="0"/>
                  </a:moveTo>
                  <a:lnTo>
                    <a:pt x="3459" y="0"/>
                  </a:lnTo>
                  <a:lnTo>
                    <a:pt x="0" y="3463"/>
                  </a:lnTo>
                  <a:lnTo>
                    <a:pt x="0" y="7732"/>
                  </a:lnTo>
                  <a:lnTo>
                    <a:pt x="0" y="11998"/>
                  </a:lnTo>
                  <a:lnTo>
                    <a:pt x="3459" y="15461"/>
                  </a:lnTo>
                  <a:lnTo>
                    <a:pt x="7728" y="15461"/>
                  </a:lnTo>
                  <a:lnTo>
                    <a:pt x="146858" y="15461"/>
                  </a:lnTo>
                  <a:lnTo>
                    <a:pt x="151124" y="15461"/>
                  </a:lnTo>
                  <a:lnTo>
                    <a:pt x="154587" y="11998"/>
                  </a:lnTo>
                  <a:lnTo>
                    <a:pt x="154587" y="7732"/>
                  </a:lnTo>
                  <a:lnTo>
                    <a:pt x="154587" y="3463"/>
                  </a:lnTo>
                  <a:lnTo>
                    <a:pt x="151124" y="0"/>
                  </a:lnTo>
                  <a:lnTo>
                    <a:pt x="146858" y="0"/>
                  </a:lnTo>
                  <a:lnTo>
                    <a:pt x="7728" y="0"/>
                  </a:lnTo>
                  <a:close/>
                </a:path>
              </a:pathLst>
            </a:custGeom>
            <a:ln w="3175">
              <a:solidFill>
                <a:srgbClr val="00AEE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" name="AutoShape 4" descr="Зачем ставить цели в жизни? Для чего человеку всегда нужна цель"/>
          <p:cNvSpPr>
            <a:spLocks noChangeAspect="1" noChangeArrowheads="1"/>
          </p:cNvSpPr>
          <p:nvPr/>
        </p:nvSpPr>
        <p:spPr bwMode="auto">
          <a:xfrm>
            <a:off x="155575" y="-144462"/>
            <a:ext cx="304800" cy="304801"/>
          </a:xfrm>
          <a:prstGeom prst="rect">
            <a:avLst/>
          </a:prstGeom>
          <a:noFill/>
        </p:spPr>
        <p:txBody>
          <a:bodyPr vert="horz" wrap="square" lIns="91429" tIns="45715" rIns="91429" bIns="45715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3560" name="AutoShape 8" descr="Зачем ставить цели в жизни? Для чего человеку всегда нужна цель"/>
          <p:cNvSpPr>
            <a:spLocks noChangeAspect="1" noChangeArrowheads="1"/>
          </p:cNvSpPr>
          <p:nvPr/>
        </p:nvSpPr>
        <p:spPr bwMode="auto">
          <a:xfrm>
            <a:off x="155575" y="-144462"/>
            <a:ext cx="304800" cy="304801"/>
          </a:xfrm>
          <a:prstGeom prst="rect">
            <a:avLst/>
          </a:prstGeom>
          <a:noFill/>
        </p:spPr>
        <p:txBody>
          <a:bodyPr vert="horz" wrap="square" lIns="91429" tIns="45715" rIns="91429" bIns="45715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3562" name="AutoShape 10" descr="Зачем ставить цели в жизни? Для чего человеку всегда нужна цель"/>
          <p:cNvSpPr>
            <a:spLocks noChangeAspect="1" noChangeArrowheads="1"/>
          </p:cNvSpPr>
          <p:nvPr/>
        </p:nvSpPr>
        <p:spPr bwMode="auto">
          <a:xfrm>
            <a:off x="155575" y="-144462"/>
            <a:ext cx="304800" cy="304801"/>
          </a:xfrm>
          <a:prstGeom prst="rect">
            <a:avLst/>
          </a:prstGeom>
          <a:noFill/>
        </p:spPr>
        <p:txBody>
          <a:bodyPr vert="horz" wrap="square" lIns="91429" tIns="45715" rIns="91429" bIns="45715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28" name="Picture 4" descr="Деепричастие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946796" y="1982465"/>
            <a:ext cx="2428892" cy="112872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02425"/>
            <a:ext cx="5668982" cy="323165"/>
          </a:xfrm>
        </p:spPr>
        <p:txBody>
          <a:bodyPr/>
          <a:lstStyle/>
          <a:p>
            <a:r>
              <a:rPr lang="ru-RU" dirty="0" smtClean="0"/>
              <a:t>           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Деепричастия совершенного вида</a:t>
            </a:r>
            <a:endParaRPr lang="ru-RU" sz="2000" dirty="0"/>
          </a:p>
        </p:txBody>
      </p:sp>
      <p:sp>
        <p:nvSpPr>
          <p:cNvPr id="5" name="object 5"/>
          <p:cNvSpPr/>
          <p:nvPr/>
        </p:nvSpPr>
        <p:spPr>
          <a:xfrm>
            <a:off x="668322" y="622293"/>
            <a:ext cx="4714908" cy="418401"/>
          </a:xfrm>
          <a:custGeom>
            <a:avLst/>
            <a:gdLst/>
            <a:ahLst/>
            <a:cxnLst/>
            <a:rect l="l" t="t" r="r" b="b"/>
            <a:pathLst>
              <a:path w="2613660" h="274319">
                <a:moveTo>
                  <a:pt x="2476501" y="0"/>
                </a:moveTo>
                <a:lnTo>
                  <a:pt x="137159" y="0"/>
                </a:lnTo>
                <a:lnTo>
                  <a:pt x="93927" y="7022"/>
                </a:lnTo>
                <a:lnTo>
                  <a:pt x="56290" y="26554"/>
                </a:lnTo>
                <a:lnTo>
                  <a:pt x="26554" y="56290"/>
                </a:lnTo>
                <a:lnTo>
                  <a:pt x="7022" y="93927"/>
                </a:lnTo>
                <a:lnTo>
                  <a:pt x="0" y="137159"/>
                </a:lnTo>
                <a:lnTo>
                  <a:pt x="7022" y="180392"/>
                </a:lnTo>
                <a:lnTo>
                  <a:pt x="26554" y="218029"/>
                </a:lnTo>
                <a:lnTo>
                  <a:pt x="56290" y="247765"/>
                </a:lnTo>
                <a:lnTo>
                  <a:pt x="93927" y="267297"/>
                </a:lnTo>
                <a:lnTo>
                  <a:pt x="137159" y="274319"/>
                </a:lnTo>
                <a:lnTo>
                  <a:pt x="2476501" y="274319"/>
                </a:lnTo>
                <a:lnTo>
                  <a:pt x="2519734" y="267297"/>
                </a:lnTo>
                <a:lnTo>
                  <a:pt x="2557370" y="247765"/>
                </a:lnTo>
                <a:lnTo>
                  <a:pt x="2587107" y="218029"/>
                </a:lnTo>
                <a:lnTo>
                  <a:pt x="2606638" y="180392"/>
                </a:lnTo>
                <a:lnTo>
                  <a:pt x="2613661" y="137159"/>
                </a:lnTo>
                <a:lnTo>
                  <a:pt x="2606638" y="93927"/>
                </a:lnTo>
                <a:lnTo>
                  <a:pt x="2587107" y="56290"/>
                </a:lnTo>
                <a:lnTo>
                  <a:pt x="2557370" y="26554"/>
                </a:lnTo>
                <a:lnTo>
                  <a:pt x="2519734" y="7022"/>
                </a:lnTo>
                <a:lnTo>
                  <a:pt x="2476501" y="0"/>
                </a:lnTo>
                <a:close/>
              </a:path>
            </a:pathLst>
          </a:custGeom>
          <a:solidFill>
            <a:schemeClr val="accent5">
              <a:lumMod val="75000"/>
            </a:schemeClr>
          </a:solidFill>
        </p:spPr>
        <p:txBody>
          <a:bodyPr wrap="square" lIns="0" tIns="0" rIns="0" bIns="0" rtlCol="0"/>
          <a:lstStyle/>
          <a:p>
            <a:r>
              <a:rPr lang="ru-RU" b="1" spc="-10" dirty="0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ru-RU" sz="1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обозначают законченное добавочное действие</a:t>
            </a:r>
            <a:r>
              <a:rPr lang="ru-RU" sz="1400" dirty="0" smtClean="0">
                <a:solidFill>
                  <a:schemeClr val="bg1"/>
                </a:solidFill>
              </a:rPr>
              <a:t>  </a:t>
            </a:r>
            <a:endParaRPr sz="1400" dirty="0">
              <a:solidFill>
                <a:schemeClr val="bg1"/>
              </a:solidFill>
            </a:endParaRPr>
          </a:p>
        </p:txBody>
      </p:sp>
      <p:sp>
        <p:nvSpPr>
          <p:cNvPr id="6" name="object 8"/>
          <p:cNvSpPr/>
          <p:nvPr/>
        </p:nvSpPr>
        <p:spPr>
          <a:xfrm>
            <a:off x="454008" y="1265235"/>
            <a:ext cx="5143536" cy="500066"/>
          </a:xfrm>
          <a:custGeom>
            <a:avLst/>
            <a:gdLst/>
            <a:ahLst/>
            <a:cxnLst/>
            <a:rect l="l" t="t" r="r" b="b"/>
            <a:pathLst>
              <a:path w="4396740" h="510539">
                <a:moveTo>
                  <a:pt x="4141472" y="0"/>
                </a:moveTo>
                <a:lnTo>
                  <a:pt x="255268" y="0"/>
                </a:lnTo>
                <a:lnTo>
                  <a:pt x="209536" y="4131"/>
                </a:lnTo>
                <a:lnTo>
                  <a:pt x="166431" y="16037"/>
                </a:lnTo>
                <a:lnTo>
                  <a:pt x="126688" y="34980"/>
                </a:lnTo>
                <a:lnTo>
                  <a:pt x="91041" y="60227"/>
                </a:lnTo>
                <a:lnTo>
                  <a:pt x="60227" y="91041"/>
                </a:lnTo>
                <a:lnTo>
                  <a:pt x="34980" y="126688"/>
                </a:lnTo>
                <a:lnTo>
                  <a:pt x="16037" y="166431"/>
                </a:lnTo>
                <a:lnTo>
                  <a:pt x="4131" y="209536"/>
                </a:lnTo>
                <a:lnTo>
                  <a:pt x="0" y="255268"/>
                </a:lnTo>
                <a:lnTo>
                  <a:pt x="4131" y="301004"/>
                </a:lnTo>
                <a:lnTo>
                  <a:pt x="16037" y="344109"/>
                </a:lnTo>
                <a:lnTo>
                  <a:pt x="34980" y="383853"/>
                </a:lnTo>
                <a:lnTo>
                  <a:pt x="60227" y="419499"/>
                </a:lnTo>
                <a:lnTo>
                  <a:pt x="91041" y="450313"/>
                </a:lnTo>
                <a:lnTo>
                  <a:pt x="126688" y="475560"/>
                </a:lnTo>
                <a:lnTo>
                  <a:pt x="166431" y="494504"/>
                </a:lnTo>
                <a:lnTo>
                  <a:pt x="209536" y="506409"/>
                </a:lnTo>
                <a:lnTo>
                  <a:pt x="255268" y="510541"/>
                </a:lnTo>
                <a:lnTo>
                  <a:pt x="4141472" y="510541"/>
                </a:lnTo>
                <a:lnTo>
                  <a:pt x="4187204" y="506409"/>
                </a:lnTo>
                <a:lnTo>
                  <a:pt x="4230309" y="494504"/>
                </a:lnTo>
                <a:lnTo>
                  <a:pt x="4270053" y="475560"/>
                </a:lnTo>
                <a:lnTo>
                  <a:pt x="4305699" y="450313"/>
                </a:lnTo>
                <a:lnTo>
                  <a:pt x="4336513" y="419499"/>
                </a:lnTo>
                <a:lnTo>
                  <a:pt x="4361760" y="383853"/>
                </a:lnTo>
                <a:lnTo>
                  <a:pt x="4380704" y="344109"/>
                </a:lnTo>
                <a:lnTo>
                  <a:pt x="4392609" y="301004"/>
                </a:lnTo>
                <a:lnTo>
                  <a:pt x="4396741" y="255272"/>
                </a:lnTo>
                <a:lnTo>
                  <a:pt x="4392609" y="209536"/>
                </a:lnTo>
                <a:lnTo>
                  <a:pt x="4380704" y="166431"/>
                </a:lnTo>
                <a:lnTo>
                  <a:pt x="4361760" y="126688"/>
                </a:lnTo>
                <a:lnTo>
                  <a:pt x="4336513" y="91041"/>
                </a:lnTo>
                <a:lnTo>
                  <a:pt x="4305699" y="60227"/>
                </a:lnTo>
                <a:lnTo>
                  <a:pt x="4270053" y="34980"/>
                </a:lnTo>
                <a:lnTo>
                  <a:pt x="4230309" y="16037"/>
                </a:lnTo>
                <a:lnTo>
                  <a:pt x="4187204" y="4131"/>
                </a:lnTo>
                <a:lnTo>
                  <a:pt x="4141472" y="0"/>
                </a:lnTo>
                <a:close/>
              </a:path>
            </a:pathLst>
          </a:custGeom>
          <a:solidFill>
            <a:schemeClr val="accent3">
              <a:lumMod val="50000"/>
            </a:schemeClr>
          </a:solidFill>
        </p:spPr>
        <p:txBody>
          <a:bodyPr wrap="square" lIns="0" tIns="0" rIns="0" bIns="0" rtlCol="0"/>
          <a:lstStyle/>
          <a:p>
            <a:r>
              <a:rPr lang="ru-RU" dirty="0" smtClean="0"/>
              <a:t>   </a:t>
            </a:r>
            <a:r>
              <a:rPr lang="ru-RU" sz="1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образуются от основы неопределённой формы  или   </a:t>
            </a:r>
          </a:p>
          <a:p>
            <a:r>
              <a:rPr lang="ru-RU" sz="1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   прошедшего времени + суффиксы </a:t>
            </a:r>
            <a:r>
              <a:rPr lang="ru-RU" sz="1400" b="1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-в-, -вши-, -</a:t>
            </a:r>
            <a:r>
              <a:rPr lang="ru-RU" sz="1400" b="1" i="1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ши</a:t>
            </a:r>
            <a:r>
              <a:rPr lang="ru-RU" sz="1400" b="1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- ;</a:t>
            </a:r>
            <a:endParaRPr sz="1400" b="1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object 9"/>
          <p:cNvSpPr/>
          <p:nvPr/>
        </p:nvSpPr>
        <p:spPr>
          <a:xfrm>
            <a:off x="1739892" y="1979615"/>
            <a:ext cx="2500330" cy="500066"/>
          </a:xfrm>
          <a:custGeom>
            <a:avLst/>
            <a:gdLst/>
            <a:ahLst/>
            <a:cxnLst/>
            <a:rect l="l" t="t" r="r" b="b"/>
            <a:pathLst>
              <a:path w="3505200" h="495300">
                <a:moveTo>
                  <a:pt x="3257553" y="0"/>
                </a:moveTo>
                <a:lnTo>
                  <a:pt x="247651" y="0"/>
                </a:lnTo>
                <a:lnTo>
                  <a:pt x="197902" y="5054"/>
                </a:lnTo>
                <a:lnTo>
                  <a:pt x="151492" y="19541"/>
                </a:lnTo>
                <a:lnTo>
                  <a:pt x="109434" y="42443"/>
                </a:lnTo>
                <a:lnTo>
                  <a:pt x="72746" y="72747"/>
                </a:lnTo>
                <a:lnTo>
                  <a:pt x="42443" y="109435"/>
                </a:lnTo>
                <a:lnTo>
                  <a:pt x="19540" y="151492"/>
                </a:lnTo>
                <a:lnTo>
                  <a:pt x="5054" y="197903"/>
                </a:lnTo>
                <a:lnTo>
                  <a:pt x="0" y="247651"/>
                </a:lnTo>
                <a:lnTo>
                  <a:pt x="5054" y="297399"/>
                </a:lnTo>
                <a:lnTo>
                  <a:pt x="19540" y="343810"/>
                </a:lnTo>
                <a:lnTo>
                  <a:pt x="42443" y="385867"/>
                </a:lnTo>
                <a:lnTo>
                  <a:pt x="72746" y="422555"/>
                </a:lnTo>
                <a:lnTo>
                  <a:pt x="109434" y="452858"/>
                </a:lnTo>
                <a:lnTo>
                  <a:pt x="151492" y="475761"/>
                </a:lnTo>
                <a:lnTo>
                  <a:pt x="197902" y="490248"/>
                </a:lnTo>
                <a:lnTo>
                  <a:pt x="247651" y="495302"/>
                </a:lnTo>
                <a:lnTo>
                  <a:pt x="3257553" y="495302"/>
                </a:lnTo>
                <a:lnTo>
                  <a:pt x="3307301" y="490248"/>
                </a:lnTo>
                <a:lnTo>
                  <a:pt x="3353712" y="475761"/>
                </a:lnTo>
                <a:lnTo>
                  <a:pt x="3395769" y="452858"/>
                </a:lnTo>
                <a:lnTo>
                  <a:pt x="3432457" y="422555"/>
                </a:lnTo>
                <a:lnTo>
                  <a:pt x="3462761" y="385867"/>
                </a:lnTo>
                <a:lnTo>
                  <a:pt x="3485663" y="343810"/>
                </a:lnTo>
                <a:lnTo>
                  <a:pt x="3500150" y="297399"/>
                </a:lnTo>
                <a:lnTo>
                  <a:pt x="3505205" y="247651"/>
                </a:lnTo>
                <a:lnTo>
                  <a:pt x="3500150" y="197903"/>
                </a:lnTo>
                <a:lnTo>
                  <a:pt x="3485663" y="151492"/>
                </a:lnTo>
                <a:lnTo>
                  <a:pt x="3462761" y="109435"/>
                </a:lnTo>
                <a:lnTo>
                  <a:pt x="3432457" y="72747"/>
                </a:lnTo>
                <a:lnTo>
                  <a:pt x="3395769" y="42443"/>
                </a:lnTo>
                <a:lnTo>
                  <a:pt x="3353712" y="19541"/>
                </a:lnTo>
                <a:lnTo>
                  <a:pt x="3307301" y="5054"/>
                </a:lnTo>
                <a:lnTo>
                  <a:pt x="3257553" y="0"/>
                </a:lnTo>
                <a:close/>
              </a:path>
            </a:pathLst>
          </a:custGeom>
          <a:solidFill>
            <a:srgbClr val="C00000"/>
          </a:solidFill>
        </p:spPr>
        <p:txBody>
          <a:bodyPr wrap="square" lIns="0" tIns="0" rIns="0" bIns="0" rtlCol="0"/>
          <a:lstStyle/>
          <a:p>
            <a:pPr algn="ctr">
              <a:lnSpc>
                <a:spcPts val="1370"/>
              </a:lnSpc>
              <a:spcBef>
                <a:spcPts val="100"/>
              </a:spcBef>
            </a:pPr>
            <a:endParaRPr lang="ru-RU" sz="16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object 11"/>
          <p:cNvSpPr/>
          <p:nvPr/>
        </p:nvSpPr>
        <p:spPr>
          <a:xfrm>
            <a:off x="1739892" y="2693995"/>
            <a:ext cx="2714644" cy="428629"/>
          </a:xfrm>
          <a:custGeom>
            <a:avLst/>
            <a:gdLst/>
            <a:ahLst/>
            <a:cxnLst/>
            <a:rect l="l" t="t" r="r" b="b"/>
            <a:pathLst>
              <a:path w="1245870" h="269239">
                <a:moveTo>
                  <a:pt x="1110960" y="0"/>
                </a:moveTo>
                <a:lnTo>
                  <a:pt x="134599" y="0"/>
                </a:lnTo>
                <a:lnTo>
                  <a:pt x="92173" y="6891"/>
                </a:lnTo>
                <a:lnTo>
                  <a:pt x="55239" y="26058"/>
                </a:lnTo>
                <a:lnTo>
                  <a:pt x="26058" y="55240"/>
                </a:lnTo>
                <a:lnTo>
                  <a:pt x="6891" y="92174"/>
                </a:lnTo>
                <a:lnTo>
                  <a:pt x="0" y="134600"/>
                </a:lnTo>
                <a:lnTo>
                  <a:pt x="6891" y="177034"/>
                </a:lnTo>
                <a:lnTo>
                  <a:pt x="26058" y="213968"/>
                </a:lnTo>
                <a:lnTo>
                  <a:pt x="55239" y="243149"/>
                </a:lnTo>
                <a:lnTo>
                  <a:pt x="92173" y="262316"/>
                </a:lnTo>
                <a:lnTo>
                  <a:pt x="134599" y="269208"/>
                </a:lnTo>
                <a:lnTo>
                  <a:pt x="1110960" y="269208"/>
                </a:lnTo>
                <a:lnTo>
                  <a:pt x="1153386" y="262316"/>
                </a:lnTo>
                <a:lnTo>
                  <a:pt x="1190320" y="243149"/>
                </a:lnTo>
                <a:lnTo>
                  <a:pt x="1219501" y="213968"/>
                </a:lnTo>
                <a:lnTo>
                  <a:pt x="1238668" y="177034"/>
                </a:lnTo>
                <a:lnTo>
                  <a:pt x="1245560" y="134608"/>
                </a:lnTo>
                <a:lnTo>
                  <a:pt x="1238668" y="92174"/>
                </a:lnTo>
                <a:lnTo>
                  <a:pt x="1219501" y="55240"/>
                </a:lnTo>
                <a:lnTo>
                  <a:pt x="1190320" y="26058"/>
                </a:lnTo>
                <a:lnTo>
                  <a:pt x="1153386" y="6891"/>
                </a:lnTo>
                <a:lnTo>
                  <a:pt x="1110960" y="0"/>
                </a:lnTo>
                <a:close/>
              </a:path>
            </a:pathLst>
          </a:custGeom>
          <a:solidFill>
            <a:srgbClr val="7030A0"/>
          </a:solidFill>
        </p:spPr>
        <p:txBody>
          <a:bodyPr wrap="square" lIns="0" tIns="0" rIns="0" bIns="0" rtlCol="0"/>
          <a:lstStyle/>
          <a:p>
            <a:pPr algn="ctr">
              <a:lnSpc>
                <a:spcPts val="1370"/>
              </a:lnSpc>
              <a:spcBef>
                <a:spcPts val="100"/>
              </a:spcBef>
            </a:pPr>
            <a:r>
              <a:rPr lang="ru-RU" sz="1400" b="1" spc="-5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послуша</a:t>
            </a:r>
            <a:r>
              <a:rPr lang="ru-RU" sz="1400" b="1" spc="-5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ть </a:t>
            </a:r>
            <a:r>
              <a:rPr lang="ru-RU" sz="1400" b="1" spc="-5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– послуша</a:t>
            </a:r>
            <a:r>
              <a:rPr lang="ru-RU" sz="1400" b="1" spc="-5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в;</a:t>
            </a:r>
          </a:p>
          <a:p>
            <a:pPr algn="ctr">
              <a:lnSpc>
                <a:spcPts val="1370"/>
              </a:lnSpc>
              <a:spcBef>
                <a:spcPts val="100"/>
              </a:spcBef>
            </a:pPr>
            <a:r>
              <a:rPr lang="ru-RU" sz="1400" b="1" i="1" spc="-5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принес</a:t>
            </a:r>
            <a:r>
              <a:rPr lang="ru-RU" sz="1400" b="1" i="1" spc="-5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ти </a:t>
            </a:r>
            <a:r>
              <a:rPr lang="ru-RU" sz="1400" b="1" i="1" spc="-5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– </a:t>
            </a:r>
            <a:r>
              <a:rPr lang="ru-RU" sz="1400" b="1" i="1" spc="-5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принёс</a:t>
            </a:r>
            <a:r>
              <a:rPr lang="ru-RU" sz="1400" b="1" i="1" spc="-5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ши</a:t>
            </a:r>
            <a:r>
              <a:rPr lang="ru-RU" sz="1400" b="1" i="1" spc="-5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;</a:t>
            </a:r>
            <a:endParaRPr sz="1400" b="1" i="1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object 15"/>
          <p:cNvSpPr/>
          <p:nvPr/>
        </p:nvSpPr>
        <p:spPr>
          <a:xfrm>
            <a:off x="2811462" y="2479681"/>
            <a:ext cx="428628" cy="21431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5"/>
          <p:cNvSpPr/>
          <p:nvPr/>
        </p:nvSpPr>
        <p:spPr>
          <a:xfrm>
            <a:off x="2882900" y="1050921"/>
            <a:ext cx="357190" cy="21431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>
              <a:ln>
                <a:solidFill>
                  <a:sysClr val="windowText" lastClr="000000"/>
                </a:solidFill>
              </a:ln>
              <a:solidFill>
                <a:srgbClr val="FF0000"/>
              </a:solidFill>
            </a:endParaRPr>
          </a:p>
        </p:txBody>
      </p:sp>
      <p:sp>
        <p:nvSpPr>
          <p:cNvPr id="13" name="object 15"/>
          <p:cNvSpPr/>
          <p:nvPr/>
        </p:nvSpPr>
        <p:spPr>
          <a:xfrm>
            <a:off x="2882900" y="1765302"/>
            <a:ext cx="357190" cy="21431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>
              <a:solidFill>
                <a:srgbClr val="FF0000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596885" y="1979615"/>
            <a:ext cx="4667476" cy="658375"/>
          </a:xfrm>
          <a:prstGeom prst="rect">
            <a:avLst/>
          </a:prstGeom>
        </p:spPr>
        <p:txBody>
          <a:bodyPr wrap="square" lIns="91429" tIns="45715" rIns="91429" bIns="45715">
            <a:spAutoFit/>
          </a:bodyPr>
          <a:lstStyle/>
          <a:p>
            <a:pPr algn="ctr">
              <a:lnSpc>
                <a:spcPts val="1370"/>
              </a:lnSpc>
              <a:spcBef>
                <a:spcPts val="100"/>
              </a:spcBef>
            </a:pPr>
            <a:r>
              <a:rPr lang="ru-RU" sz="1400" b="1" spc="-5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отвечают на вопрос: </a:t>
            </a:r>
          </a:p>
          <a:p>
            <a:pPr algn="ctr">
              <a:lnSpc>
                <a:spcPts val="1370"/>
              </a:lnSpc>
              <a:spcBef>
                <a:spcPts val="100"/>
              </a:spcBef>
            </a:pPr>
            <a:r>
              <a:rPr lang="ru-RU" sz="1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что сделав? </a:t>
            </a:r>
            <a:r>
              <a:rPr lang="ru-RU" sz="1400" dirty="0" smtClean="0">
                <a:solidFill>
                  <a:srgbClr val="FFFF00"/>
                </a:solidFill>
              </a:rPr>
              <a:t> </a:t>
            </a:r>
            <a:r>
              <a:rPr lang="ru-RU" sz="14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pPr algn="ctr">
              <a:lnSpc>
                <a:spcPts val="1370"/>
              </a:lnSpc>
              <a:spcBef>
                <a:spcPts val="100"/>
              </a:spcBef>
            </a:pPr>
            <a:r>
              <a:rPr lang="ru-RU" sz="16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 </a:t>
            </a:r>
            <a:endParaRPr lang="ru-RU" sz="16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r>
              <a:rPr lang="ru-RU" dirty="0" smtClean="0"/>
              <a:t>             Лингвистическая задача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2570" y="622293"/>
            <a:ext cx="5214974" cy="2154436"/>
          </a:xfrm>
        </p:spPr>
        <p:txBody>
          <a:bodyPr/>
          <a:lstStyle/>
          <a:p>
            <a:r>
              <a:rPr lang="ru-RU" sz="2000" i="0" dirty="0" smtClean="0">
                <a:solidFill>
                  <a:srgbClr val="C00000"/>
                </a:solidFill>
              </a:rPr>
              <a:t>От данных глаголов образуйте деепричастия совершенного вида:</a:t>
            </a:r>
            <a:r>
              <a:rPr lang="ru-RU" sz="2000" b="0" i="0" dirty="0" smtClean="0"/>
              <a:t> </a:t>
            </a:r>
          </a:p>
          <a:p>
            <a:r>
              <a:rPr lang="ru-RU" sz="2000" i="0" dirty="0" smtClean="0">
                <a:solidFill>
                  <a:srgbClr val="0000CC"/>
                </a:solidFill>
              </a:rPr>
              <a:t>помешать, поговорить, </a:t>
            </a:r>
          </a:p>
          <a:p>
            <a:r>
              <a:rPr lang="ru-RU" sz="2000" i="0" dirty="0" smtClean="0">
                <a:solidFill>
                  <a:srgbClr val="0000CC"/>
                </a:solidFill>
              </a:rPr>
              <a:t>порвать, совершить, </a:t>
            </a:r>
          </a:p>
          <a:p>
            <a:r>
              <a:rPr lang="ru-RU" sz="2000" i="0" dirty="0" smtClean="0">
                <a:solidFill>
                  <a:srgbClr val="0000CC"/>
                </a:solidFill>
              </a:rPr>
              <a:t>подождать, порезать, </a:t>
            </a:r>
          </a:p>
          <a:p>
            <a:r>
              <a:rPr lang="ru-RU" sz="2000" i="0" dirty="0" smtClean="0">
                <a:solidFill>
                  <a:srgbClr val="0000CC"/>
                </a:solidFill>
              </a:rPr>
              <a:t>поужинать, </a:t>
            </a:r>
          </a:p>
          <a:p>
            <a:r>
              <a:rPr lang="ru-RU" sz="2000" i="0" dirty="0" smtClean="0">
                <a:solidFill>
                  <a:srgbClr val="0000CC"/>
                </a:solidFill>
              </a:rPr>
              <a:t>поблагодарить.</a:t>
            </a:r>
          </a:p>
        </p:txBody>
      </p:sp>
      <p:pic>
        <p:nvPicPr>
          <p:cNvPr id="8" name="Picture 5" descr="https://refdb.ru/images/1797/3592403/m1f70e252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929319" y="4143380"/>
            <a:ext cx="1895469" cy="15906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11" descr="Как писать техническое задание на изготовление сайта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525842" y="1336673"/>
            <a:ext cx="2000264" cy="16430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818" y="102424"/>
            <a:ext cx="5368229" cy="323165"/>
          </a:xfrm>
        </p:spPr>
        <p:txBody>
          <a:bodyPr/>
          <a:lstStyle/>
          <a:p>
            <a:r>
              <a:rPr lang="ru-RU" dirty="0" smtClean="0"/>
              <a:t>    Лингвистическая задача. Проверьте!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8256" y="550855"/>
            <a:ext cx="5429288" cy="2462213"/>
          </a:xfrm>
        </p:spPr>
        <p:txBody>
          <a:bodyPr/>
          <a:lstStyle/>
          <a:p>
            <a:r>
              <a:rPr lang="ru-RU" sz="2000" i="0" dirty="0" smtClean="0"/>
              <a:t>помешать         помеша</a:t>
            </a:r>
            <a:r>
              <a:rPr lang="ru-RU" sz="2000" i="0" dirty="0" smtClean="0">
                <a:solidFill>
                  <a:srgbClr val="C00000"/>
                </a:solidFill>
              </a:rPr>
              <a:t>в</a:t>
            </a:r>
            <a:r>
              <a:rPr lang="ru-RU" sz="2000" i="0" dirty="0" smtClean="0"/>
              <a:t>;             </a:t>
            </a:r>
          </a:p>
          <a:p>
            <a:r>
              <a:rPr lang="ru-RU" sz="2000" i="0" dirty="0" smtClean="0"/>
              <a:t>поговорить         поговор</a:t>
            </a:r>
            <a:r>
              <a:rPr lang="ru-RU" sz="2000" i="0" dirty="0" smtClean="0">
                <a:solidFill>
                  <a:srgbClr val="0070C0"/>
                </a:solidFill>
              </a:rPr>
              <a:t>и</a:t>
            </a:r>
            <a:r>
              <a:rPr lang="ru-RU" sz="2000" i="0" dirty="0" smtClean="0">
                <a:solidFill>
                  <a:srgbClr val="C00000"/>
                </a:solidFill>
              </a:rPr>
              <a:t>в</a:t>
            </a:r>
            <a:r>
              <a:rPr lang="ru-RU" sz="2000" i="0" dirty="0" smtClean="0"/>
              <a:t>;</a:t>
            </a:r>
            <a:r>
              <a:rPr lang="ru-RU" sz="2000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          </a:t>
            </a:r>
            <a:endParaRPr lang="ru-RU" sz="2000" i="0" dirty="0" smtClean="0"/>
          </a:p>
          <a:p>
            <a:r>
              <a:rPr lang="ru-RU" sz="2000" i="0" dirty="0" smtClean="0">
                <a:solidFill>
                  <a:srgbClr val="0070C0"/>
                </a:solidFill>
              </a:rPr>
              <a:t>порвать         порва</a:t>
            </a:r>
            <a:r>
              <a:rPr lang="ru-RU" sz="2000" i="0" dirty="0" smtClean="0">
                <a:solidFill>
                  <a:srgbClr val="C00000"/>
                </a:solidFill>
              </a:rPr>
              <a:t>в</a:t>
            </a:r>
            <a:r>
              <a:rPr lang="ru-RU" sz="2000" i="0" dirty="0" smtClean="0">
                <a:solidFill>
                  <a:srgbClr val="0070C0"/>
                </a:solidFill>
              </a:rPr>
              <a:t>;</a:t>
            </a:r>
          </a:p>
          <a:p>
            <a:r>
              <a:rPr lang="ru-RU" sz="2000" i="0" dirty="0" smtClean="0"/>
              <a:t>подождать        подожда</a:t>
            </a:r>
            <a:r>
              <a:rPr lang="ru-RU" sz="2000" i="0" dirty="0" smtClean="0">
                <a:solidFill>
                  <a:srgbClr val="C00000"/>
                </a:solidFill>
              </a:rPr>
              <a:t>в</a:t>
            </a:r>
            <a:r>
              <a:rPr lang="ru-RU" sz="2000" i="0" dirty="0" smtClean="0"/>
              <a:t>;</a:t>
            </a:r>
          </a:p>
          <a:p>
            <a:r>
              <a:rPr lang="ru-RU" sz="2000" i="0" dirty="0" smtClean="0"/>
              <a:t>поужинать         поужина</a:t>
            </a:r>
            <a:r>
              <a:rPr lang="ru-RU" sz="2000" i="0" dirty="0" smtClean="0">
                <a:solidFill>
                  <a:srgbClr val="C00000"/>
                </a:solidFill>
              </a:rPr>
              <a:t>вши</a:t>
            </a:r>
            <a:r>
              <a:rPr lang="ru-RU" sz="2000" i="0" dirty="0" smtClean="0"/>
              <a:t>;</a:t>
            </a:r>
          </a:p>
          <a:p>
            <a:r>
              <a:rPr lang="ru-RU" sz="2000" i="0" dirty="0" smtClean="0">
                <a:solidFill>
                  <a:srgbClr val="0070C0"/>
                </a:solidFill>
              </a:rPr>
              <a:t>порезать         пореза</a:t>
            </a:r>
            <a:r>
              <a:rPr lang="ru-RU" sz="2000" i="0" dirty="0" smtClean="0">
                <a:solidFill>
                  <a:srgbClr val="C00000"/>
                </a:solidFill>
              </a:rPr>
              <a:t>вши</a:t>
            </a:r>
            <a:r>
              <a:rPr lang="ru-RU" sz="2000" i="0" dirty="0" smtClean="0"/>
              <a:t>;</a:t>
            </a:r>
          </a:p>
          <a:p>
            <a:r>
              <a:rPr lang="ru-RU" sz="2000" i="0" dirty="0" smtClean="0"/>
              <a:t>поблагодарить         поблагодари</a:t>
            </a:r>
            <a:r>
              <a:rPr lang="ru-RU" sz="2000" i="0" dirty="0" smtClean="0">
                <a:solidFill>
                  <a:srgbClr val="C00000"/>
                </a:solidFill>
              </a:rPr>
              <a:t>в</a:t>
            </a:r>
            <a:r>
              <a:rPr lang="ru-RU" sz="2000" i="0" dirty="0" smtClean="0"/>
              <a:t>;</a:t>
            </a:r>
          </a:p>
          <a:p>
            <a:r>
              <a:rPr lang="ru-RU" sz="2000" i="0" dirty="0" smtClean="0">
                <a:solidFill>
                  <a:srgbClr val="0070C0"/>
                </a:solidFill>
              </a:rPr>
              <a:t>совершить        соверши</a:t>
            </a:r>
            <a:r>
              <a:rPr lang="ru-RU" sz="2000" i="0" dirty="0" smtClean="0">
                <a:solidFill>
                  <a:srgbClr val="C00000"/>
                </a:solidFill>
              </a:rPr>
              <a:t>в</a:t>
            </a:r>
            <a:r>
              <a:rPr lang="ru-RU" sz="2000" i="0" dirty="0" smtClean="0">
                <a:solidFill>
                  <a:srgbClr val="0070C0"/>
                </a:solidFill>
              </a:rPr>
              <a:t>.</a:t>
            </a:r>
          </a:p>
        </p:txBody>
      </p:sp>
      <p:pic>
        <p:nvPicPr>
          <p:cNvPr id="8" name="Picture 5" descr="https://refdb.ru/images/1797/3592403/m1f70e252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929319" y="4143380"/>
            <a:ext cx="1895469" cy="15906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Стрелка вправо 8"/>
          <p:cNvSpPr/>
          <p:nvPr/>
        </p:nvSpPr>
        <p:spPr>
          <a:xfrm>
            <a:off x="1525578" y="622293"/>
            <a:ext cx="428628" cy="2143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Стрелка вправо 9"/>
          <p:cNvSpPr/>
          <p:nvPr/>
        </p:nvSpPr>
        <p:spPr>
          <a:xfrm>
            <a:off x="1739892" y="908045"/>
            <a:ext cx="428628" cy="2143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Стрелка вправо 10"/>
          <p:cNvSpPr/>
          <p:nvPr/>
        </p:nvSpPr>
        <p:spPr>
          <a:xfrm>
            <a:off x="1311264" y="1193797"/>
            <a:ext cx="428628" cy="2143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Стрелка вправо 11"/>
          <p:cNvSpPr/>
          <p:nvPr/>
        </p:nvSpPr>
        <p:spPr>
          <a:xfrm>
            <a:off x="1597016" y="1550987"/>
            <a:ext cx="428628" cy="2143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Стрелка вправо 12"/>
          <p:cNvSpPr/>
          <p:nvPr/>
        </p:nvSpPr>
        <p:spPr>
          <a:xfrm>
            <a:off x="1668454" y="1836739"/>
            <a:ext cx="428628" cy="2143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Стрелка вправо 13"/>
          <p:cNvSpPr/>
          <p:nvPr/>
        </p:nvSpPr>
        <p:spPr>
          <a:xfrm>
            <a:off x="1454140" y="2122491"/>
            <a:ext cx="428628" cy="28575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Стрелка вправо 14"/>
          <p:cNvSpPr/>
          <p:nvPr/>
        </p:nvSpPr>
        <p:spPr>
          <a:xfrm>
            <a:off x="2168520" y="2408243"/>
            <a:ext cx="428628" cy="2143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Стрелка вправо 15"/>
          <p:cNvSpPr/>
          <p:nvPr/>
        </p:nvSpPr>
        <p:spPr>
          <a:xfrm>
            <a:off x="1597016" y="2765433"/>
            <a:ext cx="428628" cy="2143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8" name="Picture 7" descr="Какие задачи и цели нужно указывать при написании дипломной работы? |  Zachete.ru | Яндекс Дзен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883032" y="622293"/>
            <a:ext cx="1785950" cy="17779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    Игра «Волшебный прямоугольник»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954338" y="781128"/>
            <a:ext cx="2643206" cy="1969770"/>
          </a:xfrm>
        </p:spPr>
        <p:txBody>
          <a:bodyPr/>
          <a:lstStyle/>
          <a:p>
            <a:r>
              <a:rPr lang="ru-RU" sz="1600" dirty="0" smtClean="0">
                <a:solidFill>
                  <a:srgbClr val="0000CC"/>
                </a:solidFill>
              </a:rPr>
              <a:t>Свободные клеточки прямоугольника заполните буквами так, чтобы в каждом вертикальном ряду получились</a:t>
            </a:r>
            <a:r>
              <a:rPr lang="ru-RU" sz="1600" i="0" dirty="0" smtClean="0">
                <a:solidFill>
                  <a:srgbClr val="C00000"/>
                </a:solidFill>
              </a:rPr>
              <a:t> </a:t>
            </a:r>
            <a:r>
              <a:rPr lang="ru-RU" sz="1600" dirty="0" smtClean="0">
                <a:solidFill>
                  <a:srgbClr val="C00000"/>
                </a:solidFill>
              </a:rPr>
              <a:t>деепричастия совершенного вида.</a:t>
            </a:r>
            <a:endParaRPr lang="ru-RU" sz="1600" dirty="0">
              <a:solidFill>
                <a:srgbClr val="C00000"/>
              </a:solidFill>
            </a:endParaRPr>
          </a:p>
        </p:txBody>
      </p:sp>
      <p:pic>
        <p:nvPicPr>
          <p:cNvPr id="4" name="Picture 6" descr="C:\Users\HOME\Desktop\unnamed (1)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39694" y="836607"/>
            <a:ext cx="2428892" cy="18637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818" y="102424"/>
            <a:ext cx="5572164" cy="315471"/>
          </a:xfrm>
        </p:spPr>
        <p:txBody>
          <a:bodyPr/>
          <a:lstStyle/>
          <a:p>
            <a:r>
              <a:rPr lang="ru-RU" dirty="0" smtClean="0"/>
              <a:t>         «Волшебный прямоугольник» </a:t>
            </a:r>
            <a:endParaRPr lang="ru-RU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96818" y="550853"/>
          <a:ext cx="5572165" cy="2667627"/>
        </p:xfrm>
        <a:graphic>
          <a:graphicData uri="http://schemas.openxmlformats.org/drawingml/2006/table">
            <a:tbl>
              <a:tblPr/>
              <a:tblGrid>
                <a:gridCol w="42862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0006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7150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7150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7150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7150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71504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571504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646169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568278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</a:tblGrid>
              <a:tr h="18589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  П</a:t>
                      </a:r>
                      <a:endParaRPr lang="ru-RU" sz="12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  О</a:t>
                      </a:r>
                      <a:endParaRPr lang="ru-RU" sz="12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     З</a:t>
                      </a:r>
                      <a:endParaRPr lang="ru-RU" sz="12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     Н</a:t>
                      </a:r>
                      <a:endParaRPr lang="ru-RU" sz="12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      А</a:t>
                      </a:r>
                      <a:endParaRPr lang="ru-RU" sz="12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      К</a:t>
                      </a:r>
                      <a:endParaRPr lang="ru-RU" sz="12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      О</a:t>
                      </a:r>
                      <a:endParaRPr lang="ru-RU" sz="12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    М</a:t>
                      </a:r>
                      <a:endParaRPr lang="ru-RU" sz="12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       И</a:t>
                      </a:r>
                      <a:endParaRPr lang="ru-RU" sz="12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     Т</a:t>
                      </a:r>
                      <a:endParaRPr lang="ru-RU" sz="12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589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chemeClr val="bg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chemeClr val="bg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chemeClr val="bg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chemeClr val="bg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chemeClr val="bg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chemeClr val="bg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chemeClr val="bg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chemeClr val="bg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chemeClr val="bg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chemeClr val="bg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589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chemeClr val="bg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chemeClr val="bg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chemeClr val="bg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chemeClr val="bg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chemeClr val="bg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chemeClr val="bg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chemeClr val="bg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chemeClr val="bg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chemeClr val="bg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chemeClr val="bg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8959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8959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8959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8959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8959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8959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8959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8959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8959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18959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18959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818" y="122227"/>
            <a:ext cx="5572164" cy="307777"/>
          </a:xfrm>
        </p:spPr>
        <p:txBody>
          <a:bodyPr/>
          <a:lstStyle/>
          <a:p>
            <a:r>
              <a:rPr lang="ru-RU" sz="2000" dirty="0" smtClean="0"/>
              <a:t> «Волшебный прямоугольник». Проверьте!   </a:t>
            </a:r>
            <a:endParaRPr lang="ru-RU" sz="2000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96818" y="550853"/>
          <a:ext cx="5572165" cy="2707823"/>
        </p:xfrm>
        <a:graphic>
          <a:graphicData uri="http://schemas.openxmlformats.org/drawingml/2006/table">
            <a:tbl>
              <a:tblPr/>
              <a:tblGrid>
                <a:gridCol w="42862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0006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7150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7150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7150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7150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71504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571504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646169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568278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</a:tblGrid>
              <a:tr h="20419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  П</a:t>
                      </a:r>
                      <a:endParaRPr lang="ru-RU" sz="1200" b="1" dirty="0">
                        <a:solidFill>
                          <a:srgbClr val="FF00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    О</a:t>
                      </a:r>
                      <a:endParaRPr lang="ru-RU" sz="1200" b="1" dirty="0">
                        <a:solidFill>
                          <a:srgbClr val="FF00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     З</a:t>
                      </a:r>
                      <a:endParaRPr lang="ru-RU" sz="1200" b="1" dirty="0">
                        <a:solidFill>
                          <a:srgbClr val="FF00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     Н</a:t>
                      </a:r>
                      <a:endParaRPr lang="ru-RU" sz="1200" b="1" dirty="0">
                        <a:solidFill>
                          <a:srgbClr val="FF00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     А</a:t>
                      </a:r>
                      <a:endParaRPr lang="ru-RU" sz="1200" b="1" dirty="0">
                        <a:solidFill>
                          <a:srgbClr val="FF00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     К</a:t>
                      </a:r>
                      <a:endParaRPr lang="ru-RU" sz="1200" b="1" dirty="0">
                        <a:solidFill>
                          <a:srgbClr val="FF00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     О</a:t>
                      </a:r>
                      <a:endParaRPr lang="ru-RU" sz="1200" b="1" dirty="0">
                        <a:solidFill>
                          <a:srgbClr val="FF00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     М</a:t>
                      </a:r>
                      <a:endParaRPr lang="ru-RU" sz="1200" b="1" dirty="0">
                        <a:solidFill>
                          <a:srgbClr val="FF00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      И</a:t>
                      </a:r>
                      <a:endParaRPr lang="ru-RU" sz="1200" b="1" dirty="0">
                        <a:solidFill>
                          <a:srgbClr val="FF00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     Т</a:t>
                      </a:r>
                      <a:endParaRPr lang="ru-RU" sz="1200" b="1" dirty="0">
                        <a:solidFill>
                          <a:srgbClr val="FF00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0419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  О</a:t>
                      </a:r>
                      <a:endParaRPr lang="ru-RU" sz="12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    П </a:t>
                      </a:r>
                      <a:endParaRPr lang="ru-RU" sz="12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     А</a:t>
                      </a:r>
                      <a:endParaRPr lang="ru-RU" sz="12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     А</a:t>
                      </a:r>
                      <a:endParaRPr lang="ru-RU" sz="12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     К</a:t>
                      </a:r>
                      <a:endParaRPr lang="ru-RU" sz="12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     А</a:t>
                      </a:r>
                      <a:endParaRPr lang="ru-RU" sz="12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     Т</a:t>
                      </a:r>
                      <a:endParaRPr lang="ru-RU" sz="12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     А</a:t>
                      </a:r>
                      <a:endParaRPr lang="ru-RU" sz="12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      С</a:t>
                      </a:r>
                      <a:endParaRPr lang="ru-RU" sz="12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     О</a:t>
                      </a:r>
                      <a:endParaRPr lang="ru-RU" sz="12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419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  З</a:t>
                      </a:r>
                      <a:endParaRPr lang="ru-RU" sz="12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    И</a:t>
                      </a:r>
                      <a:endParaRPr lang="ru-RU" sz="12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     М</a:t>
                      </a:r>
                      <a:endParaRPr lang="ru-RU" sz="12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     П</a:t>
                      </a:r>
                      <a:endParaRPr lang="ru-RU" sz="12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     Т </a:t>
                      </a:r>
                      <a:endParaRPr lang="ru-RU" sz="12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     П</a:t>
                      </a:r>
                      <a:endParaRPr lang="ru-RU" sz="12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     М</a:t>
                      </a:r>
                      <a:endParaRPr lang="ru-RU" sz="12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     К</a:t>
                      </a:r>
                      <a:endParaRPr lang="ru-RU" sz="12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      П</a:t>
                      </a:r>
                      <a:endParaRPr lang="ru-RU" sz="12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     Л </a:t>
                      </a:r>
                      <a:endParaRPr lang="ru-RU" sz="12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0419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  В</a:t>
                      </a:r>
                      <a:endParaRPr lang="ru-RU" sz="12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    С</a:t>
                      </a:r>
                      <a:endParaRPr lang="ru-RU" sz="12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     Е</a:t>
                      </a:r>
                      <a:endParaRPr lang="ru-RU" sz="12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     И</a:t>
                      </a:r>
                      <a:endParaRPr lang="ru-RU" sz="12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     И </a:t>
                      </a:r>
                      <a:endParaRPr lang="ru-RU" sz="12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     Н</a:t>
                      </a:r>
                      <a:endParaRPr lang="ru-RU" sz="12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     Е</a:t>
                      </a:r>
                      <a:endParaRPr lang="ru-RU" sz="12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     Н</a:t>
                      </a:r>
                      <a:endParaRPr lang="ru-RU" sz="12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      О </a:t>
                      </a:r>
                      <a:endParaRPr lang="ru-RU" sz="12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     К</a:t>
                      </a:r>
                      <a:endParaRPr lang="ru-RU" sz="12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0419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  О</a:t>
                      </a:r>
                      <a:endParaRPr lang="ru-RU" sz="12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    А</a:t>
                      </a:r>
                      <a:endParaRPr lang="ru-RU" sz="12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     Н</a:t>
                      </a:r>
                      <a:endParaRPr lang="ru-RU" sz="12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     С</a:t>
                      </a:r>
                      <a:endParaRPr lang="ru-RU" sz="12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     В</a:t>
                      </a:r>
                      <a:endParaRPr lang="ru-RU" sz="12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     У</a:t>
                      </a:r>
                      <a:endParaRPr lang="ru-RU" sz="12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     Т</a:t>
                      </a:r>
                      <a:endParaRPr lang="ru-RU" sz="12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     У</a:t>
                      </a:r>
                      <a:endParaRPr lang="ru-RU" sz="12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      Л</a:t>
                      </a:r>
                      <a:endParaRPr lang="ru-RU" sz="12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     Н</a:t>
                      </a:r>
                      <a:endParaRPr lang="ru-RU" sz="12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0419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  Н</a:t>
                      </a:r>
                      <a:endParaRPr lang="ru-RU" sz="12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    </a:t>
                      </a:r>
                      <a:r>
                        <a:rPr lang="ru-RU" sz="1200" b="1" dirty="0" smtClean="0">
                          <a:solidFill>
                            <a:srgbClr val="FFFF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В</a:t>
                      </a:r>
                      <a:r>
                        <a:rPr lang="ru-RU" sz="1200" b="1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</a:t>
                      </a:r>
                      <a:endParaRPr lang="ru-RU" sz="12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     И</a:t>
                      </a:r>
                      <a:endParaRPr lang="ru-RU" sz="12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     А </a:t>
                      </a:r>
                      <a:endParaRPr lang="ru-RU" sz="12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     И</a:t>
                      </a:r>
                      <a:endParaRPr lang="ru-RU" sz="12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     </a:t>
                      </a:r>
                      <a:r>
                        <a:rPr lang="ru-RU" sz="1200" b="1" dirty="0" smtClean="0">
                          <a:solidFill>
                            <a:srgbClr val="FFFF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В</a:t>
                      </a:r>
                      <a:endParaRPr lang="ru-RU" sz="1200" b="1" dirty="0">
                        <a:solidFill>
                          <a:srgbClr val="FFFF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     И</a:t>
                      </a:r>
                      <a:endParaRPr lang="ru-RU" sz="12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     </a:t>
                      </a:r>
                      <a:r>
                        <a:rPr lang="ru-RU" sz="1200" b="1" dirty="0" smtClean="0">
                          <a:solidFill>
                            <a:srgbClr val="FFFF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В</a:t>
                      </a:r>
                      <a:r>
                        <a:rPr lang="ru-RU" sz="1200" b="1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</a:t>
                      </a:r>
                      <a:endParaRPr lang="ru-RU" sz="12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      Ь</a:t>
                      </a:r>
                      <a:endParaRPr lang="ru-RU" sz="12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     У</a:t>
                      </a:r>
                      <a:endParaRPr lang="ru-RU" sz="12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0566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  И</a:t>
                      </a:r>
                      <a:endParaRPr lang="ru-RU" sz="12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    </a:t>
                      </a:r>
                      <a:endParaRPr lang="ru-RU" sz="1200" b="1" dirty="0">
                        <a:solidFill>
                          <a:srgbClr val="FFFF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solidFill>
                            <a:srgbClr val="FFFF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     В </a:t>
                      </a:r>
                      <a:endParaRPr lang="ru-RU" sz="1200" b="1" dirty="0">
                        <a:solidFill>
                          <a:srgbClr val="FFFF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     </a:t>
                      </a:r>
                      <a:r>
                        <a:rPr lang="ru-RU" sz="1200" b="1" dirty="0" smtClean="0">
                          <a:solidFill>
                            <a:srgbClr val="FFFF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В</a:t>
                      </a:r>
                      <a:endParaRPr lang="ru-RU" sz="1200" b="1" dirty="0">
                        <a:solidFill>
                          <a:srgbClr val="FFFF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     Р</a:t>
                      </a:r>
                      <a:endParaRPr lang="ru-RU" sz="12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     </a:t>
                      </a:r>
                      <a:r>
                        <a:rPr lang="ru-RU" sz="1200" b="1" dirty="0" smtClean="0">
                          <a:solidFill>
                            <a:srgbClr val="FFFF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В</a:t>
                      </a:r>
                      <a:r>
                        <a:rPr lang="ru-RU" sz="1200" b="1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</a:t>
                      </a:r>
                      <a:endParaRPr lang="ru-RU" sz="12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      З</a:t>
                      </a:r>
                      <a:endParaRPr lang="ru-RU" sz="12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     </a:t>
                      </a:r>
                      <a:r>
                        <a:rPr lang="ru-RU" sz="1200" b="1" dirty="0" smtClean="0">
                          <a:solidFill>
                            <a:srgbClr val="FFFF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В</a:t>
                      </a:r>
                      <a:endParaRPr lang="ru-RU" sz="1200" b="1" dirty="0">
                        <a:solidFill>
                          <a:srgbClr val="FFFF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0566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  </a:t>
                      </a:r>
                      <a:r>
                        <a:rPr lang="ru-RU" sz="1200" b="1" dirty="0" smtClean="0">
                          <a:solidFill>
                            <a:srgbClr val="FFFF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В</a:t>
                      </a:r>
                      <a:endParaRPr lang="ru-RU" sz="1200" b="1" dirty="0">
                        <a:solidFill>
                          <a:srgbClr val="FFFF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b="1" dirty="0">
                        <a:solidFill>
                          <a:srgbClr val="0070C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     О</a:t>
                      </a:r>
                      <a:endParaRPr lang="ru-RU" sz="12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b="1" dirty="0">
                        <a:solidFill>
                          <a:srgbClr val="0070C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      О</a:t>
                      </a:r>
                      <a:endParaRPr lang="ru-RU" sz="12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0566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b="1" dirty="0">
                        <a:solidFill>
                          <a:srgbClr val="0070C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b="1" dirty="0">
                        <a:solidFill>
                          <a:srgbClr val="0070C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     В</a:t>
                      </a:r>
                      <a:endParaRPr lang="ru-RU" sz="12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b="1" dirty="0">
                        <a:solidFill>
                          <a:srgbClr val="0070C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b="1" dirty="0">
                        <a:solidFill>
                          <a:srgbClr val="0070C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b="1" dirty="0">
                        <a:solidFill>
                          <a:srgbClr val="0070C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      В</a:t>
                      </a:r>
                      <a:endParaRPr lang="ru-RU" sz="12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0566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b="1" dirty="0">
                        <a:solidFill>
                          <a:srgbClr val="0070C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b="1" dirty="0">
                        <a:solidFill>
                          <a:srgbClr val="0070C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b="1" dirty="0">
                        <a:solidFill>
                          <a:srgbClr val="0070C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b="1" dirty="0">
                        <a:solidFill>
                          <a:srgbClr val="0070C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     А</a:t>
                      </a:r>
                      <a:endParaRPr lang="ru-RU" sz="12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b="1" dirty="0">
                        <a:solidFill>
                          <a:srgbClr val="0070C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b="1" dirty="0">
                        <a:solidFill>
                          <a:srgbClr val="0070C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b="1" dirty="0">
                        <a:solidFill>
                          <a:srgbClr val="0070C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      А</a:t>
                      </a:r>
                      <a:endParaRPr lang="ru-RU" sz="12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0566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b="1" dirty="0">
                        <a:solidFill>
                          <a:srgbClr val="0070C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b="1" dirty="0">
                        <a:solidFill>
                          <a:srgbClr val="0070C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b="1" dirty="0">
                        <a:solidFill>
                          <a:srgbClr val="0070C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b="1" dirty="0">
                        <a:solidFill>
                          <a:srgbClr val="0070C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solidFill>
                            <a:srgbClr val="0070C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     </a:t>
                      </a:r>
                      <a:r>
                        <a:rPr lang="ru-RU" sz="1200" b="1" dirty="0" smtClean="0">
                          <a:solidFill>
                            <a:srgbClr val="FFFF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В</a:t>
                      </a:r>
                      <a:endParaRPr lang="ru-RU" sz="1200" b="1" dirty="0">
                        <a:solidFill>
                          <a:srgbClr val="FFFF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b="1" dirty="0">
                        <a:solidFill>
                          <a:srgbClr val="0070C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b="1" dirty="0">
                        <a:solidFill>
                          <a:srgbClr val="0070C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b="1" dirty="0">
                        <a:solidFill>
                          <a:srgbClr val="0070C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solidFill>
                            <a:srgbClr val="0070C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      </a:t>
                      </a:r>
                      <a:r>
                        <a:rPr lang="ru-RU" sz="1200" b="1" dirty="0" smtClean="0">
                          <a:solidFill>
                            <a:srgbClr val="FFFF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В</a:t>
                      </a:r>
                      <a:endParaRPr lang="ru-RU" sz="1200" b="1" dirty="0">
                        <a:solidFill>
                          <a:srgbClr val="FFFF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b="1" dirty="0">
                        <a:solidFill>
                          <a:srgbClr val="0070C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0566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b="1" dirty="0">
                        <a:solidFill>
                          <a:srgbClr val="0070C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b="1" dirty="0">
                        <a:solidFill>
                          <a:srgbClr val="0070C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b="1" dirty="0">
                        <a:solidFill>
                          <a:srgbClr val="0070C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b="1" dirty="0">
                        <a:solidFill>
                          <a:srgbClr val="0070C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b="1" dirty="0">
                        <a:solidFill>
                          <a:srgbClr val="0070C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b="1" dirty="0">
                        <a:solidFill>
                          <a:srgbClr val="0070C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b="1" dirty="0">
                        <a:solidFill>
                          <a:srgbClr val="0070C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b="1" dirty="0">
                        <a:solidFill>
                          <a:srgbClr val="0070C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18407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r>
              <a:rPr lang="ru-RU" dirty="0" smtClean="0"/>
              <a:t>          Технология соответствий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11133" y="781127"/>
            <a:ext cx="3214709" cy="1969770"/>
          </a:xfrm>
        </p:spPr>
        <p:txBody>
          <a:bodyPr/>
          <a:lstStyle/>
          <a:p>
            <a:r>
              <a:rPr lang="ru-RU" sz="1600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К фразеологизмам с деепричастиями совершенного вида, </a:t>
            </a:r>
            <a:br>
              <a:rPr lang="ru-RU" sz="1600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</a:br>
            <a:r>
              <a:rPr lang="ru-RU" sz="1600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данным в  левом столбце,  подберите соответствующие </a:t>
            </a:r>
            <a:br>
              <a:rPr lang="ru-RU" sz="1600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</a:br>
            <a:r>
              <a:rPr lang="ru-RU" sz="1600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синонимы из правого столбца. </a:t>
            </a:r>
            <a:endParaRPr lang="ru-RU" sz="1600" dirty="0">
              <a:solidFill>
                <a:srgbClr val="0000CC"/>
              </a:solidFill>
            </a:endParaRPr>
          </a:p>
        </p:txBody>
      </p:sp>
      <p:pic>
        <p:nvPicPr>
          <p:cNvPr id="4" name="Picture 2" descr="C:\Users\Бакибаева\Desktop\unnamed (1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12253" y="2336804"/>
            <a:ext cx="2931511" cy="40819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4" descr="C:\Users\Бакибаева\Desktop\_51635-775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>
                    <a14:imgEffect>
                      <a14:backgroundRemoval t="3514" b="95208" l="9744" r="877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54339" y="693731"/>
            <a:ext cx="2500330" cy="21431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            Технология соответствий</a:t>
            </a:r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96818" y="550854"/>
          <a:ext cx="5572164" cy="2675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431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42902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01983">
                <a:tc>
                  <a:txBody>
                    <a:bodyPr/>
                    <a:lstStyle/>
                    <a:p>
                      <a:r>
                        <a:rPr lang="ru-RU" sz="1400" b="1" i="0" dirty="0" smtClean="0">
                          <a:solidFill>
                            <a:schemeClr val="bg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Стиснув зубы</a:t>
                      </a:r>
                      <a:endParaRPr lang="ru-RU" sz="1400" b="1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i="0" dirty="0" smtClean="0">
                          <a:solidFill>
                            <a:schemeClr val="bg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обладать огромным терпением, выдержкой;</a:t>
                      </a:r>
                      <a:endParaRPr lang="ru-RU" sz="1400" b="1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7637">
                <a:tc>
                  <a:txBody>
                    <a:bodyPr/>
                    <a:lstStyle/>
                    <a:p>
                      <a:r>
                        <a:rPr lang="ru-RU" sz="1400" b="1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Засучив рукава</a:t>
                      </a:r>
                      <a:endParaRPr lang="ru-RU" sz="1400" b="1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b="1" i="0" dirty="0" smtClean="0">
                          <a:solidFill>
                            <a:schemeClr val="bg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ничего не делая;</a:t>
                      </a:r>
                      <a:endParaRPr lang="ru-RU" sz="1400" b="1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17637">
                <a:tc>
                  <a:txBody>
                    <a:bodyPr/>
                    <a:lstStyle/>
                    <a:p>
                      <a:r>
                        <a:rPr lang="ru-RU" sz="1400" b="1" i="0" dirty="0" smtClean="0">
                          <a:solidFill>
                            <a:schemeClr val="bg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Сжав сердце</a:t>
                      </a:r>
                      <a:endParaRPr lang="ru-RU" sz="1400" b="1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b="1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незаметно;</a:t>
                      </a:r>
                      <a:endParaRPr lang="ru-RU" sz="1400" b="1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01983">
                <a:tc>
                  <a:txBody>
                    <a:bodyPr/>
                    <a:lstStyle/>
                    <a:p>
                      <a:r>
                        <a:rPr lang="ru-RU" sz="1400" b="1" i="0" dirty="0" smtClean="0">
                          <a:solidFill>
                            <a:schemeClr val="bg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Поджавши руки</a:t>
                      </a:r>
                      <a:endParaRPr lang="ru-RU" sz="1400" b="1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b="1" i="0" dirty="0" smtClean="0">
                          <a:solidFill>
                            <a:schemeClr val="bg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сдерживая свои чувства протеста;</a:t>
                      </a:r>
                      <a:endParaRPr lang="ru-RU" sz="1400" b="1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01983">
                <a:tc>
                  <a:txBody>
                    <a:bodyPr/>
                    <a:lstStyle/>
                    <a:p>
                      <a:r>
                        <a:rPr lang="ru-RU" sz="1400" b="1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Не подав виду</a:t>
                      </a:r>
                      <a:endParaRPr lang="ru-RU" sz="1400" b="1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b="1" i="0" dirty="0" smtClean="0">
                          <a:solidFill>
                            <a:schemeClr val="bg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не жалея сил, много и усердно;</a:t>
                      </a:r>
                      <a:endParaRPr lang="ru-RU" sz="1400" b="1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01983">
                <a:tc>
                  <a:txBody>
                    <a:bodyPr/>
                    <a:lstStyle/>
                    <a:p>
                      <a:r>
                        <a:rPr lang="ru-RU" sz="1400" b="1" i="0" dirty="0" smtClean="0">
                          <a:solidFill>
                            <a:schemeClr val="bg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Гороху наевшись </a:t>
                      </a:r>
                      <a:endParaRPr lang="ru-RU" sz="1400" b="1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b="1" i="0" dirty="0" smtClean="0">
                          <a:solidFill>
                            <a:schemeClr val="bg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с большой неохотой, принуждая себя;</a:t>
                      </a:r>
                      <a:endParaRPr lang="ru-RU" sz="1400" b="1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3" y="102424"/>
            <a:ext cx="5368229" cy="646331"/>
          </a:xfrm>
        </p:spPr>
        <p:txBody>
          <a:bodyPr/>
          <a:lstStyle/>
          <a:p>
            <a:r>
              <a:rPr lang="ru-RU" dirty="0" smtClean="0"/>
              <a:t> Технология соответствий. Проверьте!</a:t>
            </a:r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96818" y="550854"/>
          <a:ext cx="5572164" cy="2675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431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42902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01983">
                <a:tc>
                  <a:txBody>
                    <a:bodyPr/>
                    <a:lstStyle/>
                    <a:p>
                      <a:r>
                        <a:rPr lang="ru-RU" sz="1400" b="1" i="0" dirty="0" smtClean="0">
                          <a:solidFill>
                            <a:schemeClr val="bg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Стиснув зубы</a:t>
                      </a:r>
                      <a:endParaRPr lang="ru-RU" sz="1400" b="1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i="0" dirty="0" smtClean="0">
                          <a:solidFill>
                            <a:schemeClr val="bg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обладать огромным терпением, выдержкой;</a:t>
                      </a:r>
                      <a:endParaRPr lang="ru-RU" sz="1400" b="1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7637">
                <a:tc>
                  <a:txBody>
                    <a:bodyPr/>
                    <a:lstStyle/>
                    <a:p>
                      <a:r>
                        <a:rPr lang="ru-RU" sz="1400" b="1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Засучив рукава</a:t>
                      </a:r>
                      <a:endParaRPr lang="ru-RU" sz="1400" b="1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0000CC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b="1" i="0" dirty="0" smtClean="0">
                          <a:solidFill>
                            <a:schemeClr val="bg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ничего не делая;</a:t>
                      </a:r>
                      <a:endParaRPr lang="ru-RU" sz="1400" b="1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17637">
                <a:tc>
                  <a:txBody>
                    <a:bodyPr/>
                    <a:lstStyle/>
                    <a:p>
                      <a:r>
                        <a:rPr lang="ru-RU" sz="1400" b="1" i="0" dirty="0" smtClean="0">
                          <a:solidFill>
                            <a:schemeClr val="bg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Сжав сердце</a:t>
                      </a:r>
                      <a:endParaRPr lang="ru-RU" sz="1400" b="1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b="1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незаметно;</a:t>
                      </a:r>
                      <a:endParaRPr lang="ru-RU" sz="1400" b="1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accent6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01983">
                <a:tc>
                  <a:txBody>
                    <a:bodyPr/>
                    <a:lstStyle/>
                    <a:p>
                      <a:r>
                        <a:rPr lang="ru-RU" sz="1400" b="1" i="0" dirty="0" smtClean="0">
                          <a:solidFill>
                            <a:schemeClr val="bg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Поджавши руки</a:t>
                      </a:r>
                      <a:endParaRPr lang="ru-RU" sz="1400" b="1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b="1" i="0" dirty="0" smtClean="0">
                          <a:solidFill>
                            <a:schemeClr val="bg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сдерживая свои чувства протеста;</a:t>
                      </a:r>
                      <a:endParaRPr lang="ru-RU" sz="1400" b="1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accent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01983">
                <a:tc>
                  <a:txBody>
                    <a:bodyPr/>
                    <a:lstStyle/>
                    <a:p>
                      <a:r>
                        <a:rPr lang="ru-RU" sz="1400" b="1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Не подав виду</a:t>
                      </a:r>
                      <a:endParaRPr lang="ru-RU" sz="1400" b="1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b="1" i="0" dirty="0" smtClean="0">
                          <a:solidFill>
                            <a:schemeClr val="bg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не жалея сил, много и усердно;</a:t>
                      </a:r>
                      <a:endParaRPr lang="ru-RU" sz="1400" b="1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0000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01983">
                <a:tc>
                  <a:txBody>
                    <a:bodyPr/>
                    <a:lstStyle/>
                    <a:p>
                      <a:r>
                        <a:rPr lang="ru-RU" sz="1400" b="1" i="0" dirty="0" smtClean="0">
                          <a:solidFill>
                            <a:schemeClr val="bg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Гороху наевшись </a:t>
                      </a:r>
                      <a:endParaRPr lang="ru-RU" sz="1400" b="1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b="1" i="0" dirty="0" smtClean="0">
                          <a:solidFill>
                            <a:schemeClr val="bg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с большой неохотой, принуждая себя;</a:t>
                      </a:r>
                      <a:endParaRPr lang="ru-RU" sz="1400" b="1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5" name="Line 2">
            <a:extLst>
              <a:ext uri="{FF2B5EF4-FFF2-40B4-BE49-F238E27FC236}">
                <a16:creationId xmlns:a16="http://schemas.microsoft.com/office/drawing/2014/main" id="{E6C5D0EE-F5FE-492E-B1E2-D4E82688ED6C}"/>
              </a:ext>
            </a:extLst>
          </p:cNvPr>
          <p:cNvSpPr>
            <a:spLocks noChangeShapeType="1"/>
          </p:cNvSpPr>
          <p:nvPr/>
        </p:nvSpPr>
        <p:spPr bwMode="auto">
          <a:xfrm>
            <a:off x="1454140" y="693731"/>
            <a:ext cx="785818" cy="1285884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sz="2400" dirty="0"/>
          </a:p>
        </p:txBody>
      </p:sp>
      <p:sp>
        <p:nvSpPr>
          <p:cNvPr id="6" name="Line 2">
            <a:extLst>
              <a:ext uri="{FF2B5EF4-FFF2-40B4-BE49-F238E27FC236}">
                <a16:creationId xmlns:a16="http://schemas.microsoft.com/office/drawing/2014/main" id="{E6C5D0EE-F5FE-492E-B1E2-D4E82688ED6C}"/>
              </a:ext>
            </a:extLst>
          </p:cNvPr>
          <p:cNvSpPr>
            <a:spLocks noChangeShapeType="1"/>
          </p:cNvSpPr>
          <p:nvPr/>
        </p:nvSpPr>
        <p:spPr bwMode="auto">
          <a:xfrm>
            <a:off x="1597016" y="1265235"/>
            <a:ext cx="642942" cy="1143008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sz="2400" dirty="0"/>
          </a:p>
        </p:txBody>
      </p:sp>
      <p:sp>
        <p:nvSpPr>
          <p:cNvPr id="7" name="Line 2">
            <a:extLst>
              <a:ext uri="{FF2B5EF4-FFF2-40B4-BE49-F238E27FC236}">
                <a16:creationId xmlns:a16="http://schemas.microsoft.com/office/drawing/2014/main" id="{E6C5D0EE-F5FE-492E-B1E2-D4E82688ED6C}"/>
              </a:ext>
            </a:extLst>
          </p:cNvPr>
          <p:cNvSpPr>
            <a:spLocks noChangeShapeType="1"/>
          </p:cNvSpPr>
          <p:nvPr/>
        </p:nvSpPr>
        <p:spPr bwMode="auto">
          <a:xfrm>
            <a:off x="1382702" y="1550987"/>
            <a:ext cx="857256" cy="142876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sz="2400" dirty="0"/>
          </a:p>
        </p:txBody>
      </p:sp>
      <p:sp>
        <p:nvSpPr>
          <p:cNvPr id="8" name="Line 2">
            <a:extLst>
              <a:ext uri="{FF2B5EF4-FFF2-40B4-BE49-F238E27FC236}">
                <a16:creationId xmlns:a16="http://schemas.microsoft.com/office/drawing/2014/main" id="{E6C5D0EE-F5FE-492E-B1E2-D4E82688ED6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597016" y="1193797"/>
            <a:ext cx="642942" cy="71438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sz="2400" dirty="0"/>
          </a:p>
        </p:txBody>
      </p:sp>
      <p:sp>
        <p:nvSpPr>
          <p:cNvPr id="9" name="Line 2">
            <a:extLst>
              <a:ext uri="{FF2B5EF4-FFF2-40B4-BE49-F238E27FC236}">
                <a16:creationId xmlns:a16="http://schemas.microsoft.com/office/drawing/2014/main" id="{E6C5D0EE-F5FE-492E-B1E2-D4E82688ED6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454140" y="1550987"/>
            <a:ext cx="785818" cy="857256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sz="2400" dirty="0"/>
          </a:p>
        </p:txBody>
      </p:sp>
      <p:sp>
        <p:nvSpPr>
          <p:cNvPr id="10" name="Line 2">
            <a:extLst>
              <a:ext uri="{FF2B5EF4-FFF2-40B4-BE49-F238E27FC236}">
                <a16:creationId xmlns:a16="http://schemas.microsoft.com/office/drawing/2014/main" id="{E6C5D0EE-F5FE-492E-B1E2-D4E82688ED6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739892" y="836607"/>
            <a:ext cx="500066" cy="2071702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3" y="102425"/>
            <a:ext cx="5164295" cy="320372"/>
          </a:xfrm>
        </p:spPr>
        <p:txBody>
          <a:bodyPr/>
          <a:lstStyle/>
          <a:p>
            <a:r>
              <a:rPr lang="ru-RU" dirty="0" smtClean="0"/>
              <a:t>                    Словарная работа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39694" y="622293"/>
            <a:ext cx="5715040" cy="4955203"/>
          </a:xfrm>
        </p:spPr>
        <p:txBody>
          <a:bodyPr/>
          <a:lstStyle/>
          <a:p>
            <a:r>
              <a:rPr lang="ru-RU" sz="1400" i="0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словоизменительный</a:t>
            </a:r>
            <a:r>
              <a:rPr lang="ru-RU" sz="1400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–</a:t>
            </a:r>
            <a:r>
              <a:rPr lang="en-US" sz="1400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smtClean="0">
                <a:solidFill>
                  <a:srgbClr val="7030A0"/>
                </a:solidFill>
              </a:rPr>
              <a:t>s</a:t>
            </a:r>
            <a:r>
              <a:rPr lang="uz-Latn-UZ" sz="1400" dirty="0" smtClean="0">
                <a:solidFill>
                  <a:srgbClr val="7030A0"/>
                </a:solidFill>
              </a:rPr>
              <a:t>o</a:t>
            </a:r>
            <a:r>
              <a:rPr lang="en-US" sz="1400" dirty="0" smtClean="0">
                <a:solidFill>
                  <a:srgbClr val="7030A0"/>
                </a:solidFill>
              </a:rPr>
              <a:t>‘</a:t>
            </a:r>
            <a:r>
              <a:rPr lang="en-US" sz="1400" dirty="0" err="1" smtClean="0">
                <a:solidFill>
                  <a:srgbClr val="7030A0"/>
                </a:solidFill>
              </a:rPr>
              <a:t>zni</a:t>
            </a:r>
            <a:r>
              <a:rPr lang="en-US" sz="1400" dirty="0" smtClean="0">
                <a:solidFill>
                  <a:srgbClr val="7030A0"/>
                </a:solidFill>
              </a:rPr>
              <a:t> </a:t>
            </a:r>
            <a:r>
              <a:rPr lang="en-US" sz="1400" dirty="0" err="1" smtClean="0">
                <a:solidFill>
                  <a:srgbClr val="7030A0"/>
                </a:solidFill>
              </a:rPr>
              <a:t>o‘zgartiruvchi</a:t>
            </a:r>
            <a:r>
              <a:rPr lang="en-US" sz="1400" dirty="0" smtClean="0">
                <a:solidFill>
                  <a:srgbClr val="7030A0"/>
                </a:solidFill>
              </a:rPr>
              <a:t>;</a:t>
            </a:r>
            <a:endParaRPr lang="ru-RU" sz="1400" dirty="0" smtClean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sz="1400" i="0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добавочное</a:t>
            </a:r>
            <a:r>
              <a:rPr lang="ru-RU" sz="1400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i="0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д</a:t>
            </a:r>
            <a:r>
              <a:rPr lang="ru-RU" sz="1400" i="0" dirty="0" smtClean="0">
                <a:solidFill>
                  <a:srgbClr val="0000CC"/>
                </a:solidFill>
              </a:rPr>
              <a:t>ействие</a:t>
            </a:r>
            <a:r>
              <a:rPr lang="en-US" sz="1400" i="0" dirty="0" smtClean="0">
                <a:solidFill>
                  <a:srgbClr val="0000CC"/>
                </a:solidFill>
              </a:rPr>
              <a:t> </a:t>
            </a:r>
            <a:r>
              <a:rPr lang="en-US" sz="1400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– </a:t>
            </a:r>
            <a:r>
              <a:rPr lang="en-US" sz="1400" dirty="0" err="1" smtClean="0">
                <a:solidFill>
                  <a:srgbClr val="7030A0"/>
                </a:solidFill>
              </a:rPr>
              <a:t>qo‘shimcha</a:t>
            </a:r>
            <a:r>
              <a:rPr lang="en-US" sz="1400" dirty="0" smtClean="0">
                <a:solidFill>
                  <a:srgbClr val="7030A0"/>
                </a:solidFill>
              </a:rPr>
              <a:t> </a:t>
            </a:r>
            <a:r>
              <a:rPr lang="en-US" sz="1400" dirty="0" err="1" smtClean="0">
                <a:solidFill>
                  <a:srgbClr val="7030A0"/>
                </a:solidFill>
              </a:rPr>
              <a:t>harakat</a:t>
            </a:r>
            <a:r>
              <a:rPr lang="en-US" sz="1400" dirty="0" smtClean="0">
                <a:solidFill>
                  <a:srgbClr val="7030A0"/>
                </a:solidFill>
              </a:rPr>
              <a:t>;</a:t>
            </a:r>
            <a:endParaRPr lang="ru-RU" sz="1400" dirty="0" smtClean="0">
              <a:solidFill>
                <a:srgbClr val="7030A0"/>
              </a:solidFill>
            </a:endParaRPr>
          </a:p>
          <a:p>
            <a:r>
              <a:rPr lang="ru-RU" sz="1400" i="0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законченное д</a:t>
            </a:r>
            <a:r>
              <a:rPr lang="ru-RU" sz="1400" i="0" dirty="0" smtClean="0">
                <a:solidFill>
                  <a:srgbClr val="0000CC"/>
                </a:solidFill>
              </a:rPr>
              <a:t>ействие </a:t>
            </a:r>
            <a:r>
              <a:rPr lang="ru-RU" sz="1400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–</a:t>
            </a:r>
            <a:r>
              <a:rPr lang="en-US" sz="1400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7030A0"/>
                </a:solidFill>
              </a:rPr>
              <a:t>tugallangan</a:t>
            </a:r>
            <a:r>
              <a:rPr lang="en-US" sz="1400" dirty="0" smtClean="0">
                <a:solidFill>
                  <a:srgbClr val="7030A0"/>
                </a:solidFill>
              </a:rPr>
              <a:t> </a:t>
            </a:r>
            <a:r>
              <a:rPr lang="en-US" sz="1400" dirty="0" err="1" smtClean="0">
                <a:solidFill>
                  <a:srgbClr val="7030A0"/>
                </a:solidFill>
              </a:rPr>
              <a:t>harakat</a:t>
            </a:r>
            <a:r>
              <a:rPr lang="ru-RU" sz="14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; </a:t>
            </a:r>
          </a:p>
          <a:p>
            <a:r>
              <a:rPr lang="ru-RU" sz="1400" i="0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последовательно</a:t>
            </a:r>
            <a:r>
              <a:rPr lang="en-US" sz="1400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– </a:t>
            </a:r>
            <a:r>
              <a:rPr lang="en-US" sz="1400" dirty="0" err="1" smtClean="0">
                <a:solidFill>
                  <a:srgbClr val="7030A0"/>
                </a:solidFill>
              </a:rPr>
              <a:t>ketma-ket</a:t>
            </a:r>
            <a:r>
              <a:rPr lang="ru-RU" sz="14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;</a:t>
            </a:r>
            <a:endParaRPr lang="en-US" sz="1400" dirty="0" smtClean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sz="1400" i="0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зависим</a:t>
            </a:r>
            <a:r>
              <a:rPr lang="en-US" sz="1400" i="0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o</a:t>
            </a:r>
            <a:r>
              <a:rPr lang="ru-RU" sz="1400" i="0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е слов</a:t>
            </a:r>
            <a:r>
              <a:rPr lang="en-US" sz="1400" i="0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o</a:t>
            </a:r>
            <a:r>
              <a:rPr lang="ru-RU" sz="1400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– </a:t>
            </a:r>
            <a:r>
              <a:rPr lang="uz-Latn-UZ" sz="1400" dirty="0" smtClean="0">
                <a:solidFill>
                  <a:srgbClr val="7030A0"/>
                </a:solidFill>
              </a:rPr>
              <a:t>bo</a:t>
            </a:r>
            <a:r>
              <a:rPr lang="en-US" sz="1400" dirty="0" smtClean="0">
                <a:solidFill>
                  <a:srgbClr val="7030A0"/>
                </a:solidFill>
              </a:rPr>
              <a:t>g‘</a:t>
            </a:r>
            <a:r>
              <a:rPr lang="uz-Latn-UZ" sz="1400" dirty="0" smtClean="0">
                <a:solidFill>
                  <a:srgbClr val="7030A0"/>
                </a:solidFill>
              </a:rPr>
              <a:t>l</a:t>
            </a:r>
            <a:r>
              <a:rPr lang="en-US" sz="1400" dirty="0" err="1" smtClean="0">
                <a:solidFill>
                  <a:srgbClr val="7030A0"/>
                </a:solidFill>
              </a:rPr>
              <a:t>iq</a:t>
            </a:r>
            <a:r>
              <a:rPr lang="en-US" sz="1400" dirty="0" smtClean="0">
                <a:solidFill>
                  <a:srgbClr val="7030A0"/>
                </a:solidFill>
              </a:rPr>
              <a:t> </a:t>
            </a:r>
            <a:r>
              <a:rPr lang="uz-Latn-UZ" sz="1400" dirty="0" smtClean="0">
                <a:solidFill>
                  <a:srgbClr val="7030A0"/>
                </a:solidFill>
              </a:rPr>
              <a:t>s</a:t>
            </a:r>
            <a:r>
              <a:rPr lang="en-US" sz="1400" dirty="0" err="1" smtClean="0">
                <a:solidFill>
                  <a:srgbClr val="7030A0"/>
                </a:solidFill>
              </a:rPr>
              <a:t>o‘z</a:t>
            </a:r>
            <a:r>
              <a:rPr lang="ru-RU" sz="1400" dirty="0" smtClean="0">
                <a:solidFill>
                  <a:srgbClr val="7030A0"/>
                </a:solidFill>
              </a:rPr>
              <a:t>;</a:t>
            </a:r>
            <a:endParaRPr lang="ru-RU" sz="1400" dirty="0" smtClean="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sz="1400" i="0" dirty="0" smtClean="0">
                <a:solidFill>
                  <a:srgbClr val="0000CC"/>
                </a:solidFill>
              </a:rPr>
              <a:t>поблагодарив</a:t>
            </a:r>
            <a:r>
              <a:rPr lang="ru-RU" sz="1400" i="0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ru-RU" sz="14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–</a:t>
            </a:r>
            <a:r>
              <a:rPr lang="en-US" sz="14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7030A0"/>
                </a:solidFill>
              </a:rPr>
              <a:t>minnatdorlik</a:t>
            </a:r>
            <a:r>
              <a:rPr lang="en-US" sz="1400" dirty="0" smtClean="0">
                <a:solidFill>
                  <a:srgbClr val="7030A0"/>
                </a:solidFill>
              </a:rPr>
              <a:t> </a:t>
            </a:r>
            <a:r>
              <a:rPr lang="en-US" sz="1400" dirty="0" err="1" smtClean="0">
                <a:solidFill>
                  <a:srgbClr val="7030A0"/>
                </a:solidFill>
              </a:rPr>
              <a:t>bildirib</a:t>
            </a:r>
            <a:r>
              <a:rPr lang="en-US" sz="1400" dirty="0" smtClean="0">
                <a:solidFill>
                  <a:srgbClr val="7030A0"/>
                </a:solidFill>
              </a:rPr>
              <a:t>;</a:t>
            </a:r>
            <a:endParaRPr lang="ru-RU" sz="1400" dirty="0" smtClean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sz="1400" dirty="0" smtClean="0">
                <a:solidFill>
                  <a:srgbClr val="0000CC"/>
                </a:solidFill>
              </a:rPr>
              <a:t>описав </a:t>
            </a:r>
            <a:r>
              <a:rPr lang="ru-RU" sz="14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–</a:t>
            </a:r>
            <a:r>
              <a:rPr lang="en-US" sz="14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7030A0"/>
                </a:solidFill>
              </a:rPr>
              <a:t>tasvirla</a:t>
            </a:r>
            <a:r>
              <a:rPr lang="en-US" sz="1400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b</a:t>
            </a:r>
            <a:r>
              <a:rPr lang="en-US" sz="1400" dirty="0" smtClean="0">
                <a:solidFill>
                  <a:srgbClr val="7030A0"/>
                </a:solidFill>
              </a:rPr>
              <a:t>;</a:t>
            </a:r>
            <a:endParaRPr lang="ru-RU" sz="1400" dirty="0" smtClean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sz="1400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капнув –</a:t>
            </a:r>
            <a:r>
              <a:rPr lang="en-US" sz="1400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7030A0"/>
                </a:solidFill>
              </a:rPr>
              <a:t>tomchilab</a:t>
            </a:r>
            <a:r>
              <a:rPr lang="en-US" sz="14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;</a:t>
            </a:r>
            <a:endParaRPr lang="ru-RU" sz="1400" dirty="0" smtClean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sz="1400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отметив</a:t>
            </a:r>
            <a:r>
              <a:rPr lang="en-US" sz="1400" dirty="0" smtClean="0">
                <a:solidFill>
                  <a:srgbClr val="0000CC"/>
                </a:solidFill>
              </a:rPr>
              <a:t> –</a:t>
            </a:r>
            <a:r>
              <a:rPr lang="ru-RU" sz="1400" dirty="0" smtClean="0">
                <a:solidFill>
                  <a:srgbClr val="0000CC"/>
                </a:solidFill>
              </a:rPr>
              <a:t> </a:t>
            </a:r>
            <a:r>
              <a:rPr lang="en-US" sz="1400" dirty="0" err="1" smtClean="0">
                <a:solidFill>
                  <a:srgbClr val="7030A0"/>
                </a:solidFill>
              </a:rPr>
              <a:t>qayd</a:t>
            </a:r>
            <a:r>
              <a:rPr lang="en-US" sz="1400" dirty="0" smtClean="0">
                <a:solidFill>
                  <a:srgbClr val="7030A0"/>
                </a:solidFill>
              </a:rPr>
              <a:t> </a:t>
            </a:r>
            <a:r>
              <a:rPr lang="en-US" sz="1400" dirty="0" err="1" smtClean="0">
                <a:solidFill>
                  <a:srgbClr val="7030A0"/>
                </a:solidFill>
              </a:rPr>
              <a:t>etib</a:t>
            </a:r>
            <a:r>
              <a:rPr lang="en-US" sz="1400" dirty="0" smtClean="0">
                <a:solidFill>
                  <a:srgbClr val="7030A0"/>
                </a:solidFill>
              </a:rPr>
              <a:t>;</a:t>
            </a:r>
          </a:p>
          <a:p>
            <a:r>
              <a:rPr lang="ru-RU" sz="1400" i="0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макнув </a:t>
            </a:r>
            <a:r>
              <a:rPr lang="ru-RU" sz="1400" dirty="0" smtClean="0">
                <a:solidFill>
                  <a:srgbClr val="7030A0"/>
                </a:solidFill>
              </a:rPr>
              <a:t>– </a:t>
            </a:r>
            <a:r>
              <a:rPr lang="en-US" sz="1400" dirty="0" err="1" smtClean="0">
                <a:solidFill>
                  <a:srgbClr val="7030A0"/>
                </a:solidFill>
              </a:rPr>
              <a:t>botirib</a:t>
            </a:r>
            <a:r>
              <a:rPr lang="en-US" sz="1400" dirty="0" smtClean="0">
                <a:solidFill>
                  <a:srgbClr val="7030A0"/>
                </a:solidFill>
              </a:rPr>
              <a:t> </a:t>
            </a:r>
            <a:r>
              <a:rPr lang="en-US" sz="1400" dirty="0" err="1" smtClean="0">
                <a:solidFill>
                  <a:srgbClr val="7030A0"/>
                </a:solidFill>
              </a:rPr>
              <a:t>olib</a:t>
            </a:r>
            <a:r>
              <a:rPr lang="en-US" sz="1400" dirty="0" smtClean="0">
                <a:solidFill>
                  <a:srgbClr val="7030A0"/>
                </a:solidFill>
              </a:rPr>
              <a:t>;</a:t>
            </a:r>
            <a:r>
              <a:rPr lang="en-US" sz="1400" i="0" dirty="0" smtClean="0">
                <a:solidFill>
                  <a:srgbClr val="7030A0"/>
                </a:solidFill>
              </a:rPr>
              <a:t> </a:t>
            </a:r>
            <a:endParaRPr lang="ru-RU" sz="1400" dirty="0" smtClean="0">
              <a:solidFill>
                <a:srgbClr val="7030A0"/>
              </a:solidFill>
            </a:endParaRPr>
          </a:p>
          <a:p>
            <a:r>
              <a:rPr lang="ru-RU" sz="1400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толкнув </a:t>
            </a:r>
            <a:r>
              <a:rPr lang="ru-RU" sz="14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–</a:t>
            </a:r>
            <a:r>
              <a:rPr lang="en-US" sz="14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7030A0"/>
                </a:solidFill>
              </a:rPr>
              <a:t>itarib</a:t>
            </a:r>
            <a:r>
              <a:rPr lang="en-US" sz="1400" dirty="0" smtClean="0">
                <a:solidFill>
                  <a:srgbClr val="7030A0"/>
                </a:solidFill>
              </a:rPr>
              <a:t> </a:t>
            </a:r>
            <a:r>
              <a:rPr lang="en-US" sz="1400" dirty="0" err="1" smtClean="0">
                <a:solidFill>
                  <a:srgbClr val="7030A0"/>
                </a:solidFill>
              </a:rPr>
              <a:t>yuborib</a:t>
            </a:r>
            <a:r>
              <a:rPr lang="en-US" sz="1400" dirty="0" smtClean="0">
                <a:solidFill>
                  <a:srgbClr val="7030A0"/>
                </a:solidFill>
              </a:rPr>
              <a:t>.</a:t>
            </a:r>
            <a:endParaRPr lang="ru-RU" sz="1400" dirty="0" smtClean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  <a:p>
            <a:endParaRPr lang="ru-RU" sz="1400" dirty="0" smtClean="0">
              <a:solidFill>
                <a:srgbClr val="0000CC"/>
              </a:solidFill>
            </a:endParaRPr>
          </a:p>
          <a:p>
            <a:endParaRPr lang="en-US" sz="1400" dirty="0" smtClean="0">
              <a:solidFill>
                <a:srgbClr val="7030A0"/>
              </a:solidFill>
            </a:endParaRPr>
          </a:p>
          <a:p>
            <a:endParaRPr lang="ru-RU" sz="1400" dirty="0" smtClean="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sz="14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endParaRPr lang="ru-RU" sz="1400" dirty="0" smtClean="0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  <a:p>
            <a:endParaRPr lang="ru-RU" sz="1400" dirty="0" smtClean="0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  <a:p>
            <a:endParaRPr lang="ru-RU" sz="1400" dirty="0" smtClean="0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  <a:p>
            <a:endParaRPr lang="ru-RU" sz="1400" dirty="0" smtClean="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  <a:p>
            <a:endParaRPr lang="ru-RU" sz="1400" dirty="0" smtClean="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  <a:p>
            <a:endParaRPr lang="ru-RU" sz="1400" dirty="0" smtClean="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  <a:p>
            <a:endParaRPr lang="ru-RU" sz="1400" dirty="0" smtClean="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  <a:p>
            <a:endParaRPr lang="ru-RU" sz="1400" i="0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Picture 4" descr="В мире информатики и математики!: Объекты окружающего мира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25842" y="1265235"/>
            <a:ext cx="2071702" cy="142876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02425"/>
            <a:ext cx="5668982" cy="369332"/>
          </a:xfrm>
        </p:spPr>
        <p:txBody>
          <a:bodyPr/>
          <a:lstStyle/>
          <a:p>
            <a:r>
              <a:rPr lang="ru-RU" dirty="0" smtClean="0"/>
              <a:t>   </a:t>
            </a:r>
            <a:r>
              <a:rPr lang="en-US" dirty="0" smtClean="0"/>
              <a:t>     </a:t>
            </a:r>
            <a:r>
              <a:rPr lang="ru-RU" dirty="0" smtClean="0"/>
              <a:t>     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Деепричастие</a:t>
            </a:r>
            <a:r>
              <a:rPr lang="ru-RU" sz="2400" dirty="0" smtClean="0"/>
              <a:t> (</a:t>
            </a:r>
            <a:r>
              <a:rPr lang="en-US" sz="2400" dirty="0" err="1" smtClean="0"/>
              <a:t>ravishdosh</a:t>
            </a:r>
            <a:r>
              <a:rPr lang="ru-RU" sz="2400" dirty="0" smtClean="0"/>
              <a:t>)</a:t>
            </a:r>
            <a:endParaRPr lang="ru-RU" dirty="0"/>
          </a:p>
        </p:txBody>
      </p:sp>
      <p:sp>
        <p:nvSpPr>
          <p:cNvPr id="5" name="object 5"/>
          <p:cNvSpPr/>
          <p:nvPr/>
        </p:nvSpPr>
        <p:spPr>
          <a:xfrm>
            <a:off x="882636" y="622293"/>
            <a:ext cx="4143404" cy="418401"/>
          </a:xfrm>
          <a:custGeom>
            <a:avLst/>
            <a:gdLst/>
            <a:ahLst/>
            <a:cxnLst/>
            <a:rect l="l" t="t" r="r" b="b"/>
            <a:pathLst>
              <a:path w="2613660" h="274319">
                <a:moveTo>
                  <a:pt x="2476501" y="0"/>
                </a:moveTo>
                <a:lnTo>
                  <a:pt x="137159" y="0"/>
                </a:lnTo>
                <a:lnTo>
                  <a:pt x="93927" y="7022"/>
                </a:lnTo>
                <a:lnTo>
                  <a:pt x="56290" y="26554"/>
                </a:lnTo>
                <a:lnTo>
                  <a:pt x="26554" y="56290"/>
                </a:lnTo>
                <a:lnTo>
                  <a:pt x="7022" y="93927"/>
                </a:lnTo>
                <a:lnTo>
                  <a:pt x="0" y="137159"/>
                </a:lnTo>
                <a:lnTo>
                  <a:pt x="7022" y="180392"/>
                </a:lnTo>
                <a:lnTo>
                  <a:pt x="26554" y="218029"/>
                </a:lnTo>
                <a:lnTo>
                  <a:pt x="56290" y="247765"/>
                </a:lnTo>
                <a:lnTo>
                  <a:pt x="93927" y="267297"/>
                </a:lnTo>
                <a:lnTo>
                  <a:pt x="137159" y="274319"/>
                </a:lnTo>
                <a:lnTo>
                  <a:pt x="2476501" y="274319"/>
                </a:lnTo>
                <a:lnTo>
                  <a:pt x="2519734" y="267297"/>
                </a:lnTo>
                <a:lnTo>
                  <a:pt x="2557370" y="247765"/>
                </a:lnTo>
                <a:lnTo>
                  <a:pt x="2587107" y="218029"/>
                </a:lnTo>
                <a:lnTo>
                  <a:pt x="2606638" y="180392"/>
                </a:lnTo>
                <a:lnTo>
                  <a:pt x="2613661" y="137159"/>
                </a:lnTo>
                <a:lnTo>
                  <a:pt x="2606638" y="93927"/>
                </a:lnTo>
                <a:lnTo>
                  <a:pt x="2587107" y="56290"/>
                </a:lnTo>
                <a:lnTo>
                  <a:pt x="2557370" y="26554"/>
                </a:lnTo>
                <a:lnTo>
                  <a:pt x="2519734" y="7022"/>
                </a:lnTo>
                <a:lnTo>
                  <a:pt x="2476501" y="0"/>
                </a:lnTo>
                <a:close/>
              </a:path>
            </a:pathLst>
          </a:custGeom>
          <a:solidFill>
            <a:srgbClr val="0000CC"/>
          </a:solidFill>
        </p:spPr>
        <p:txBody>
          <a:bodyPr wrap="square" lIns="0" tIns="0" rIns="0" bIns="0" rtlCol="0"/>
          <a:lstStyle/>
          <a:p>
            <a:r>
              <a:rPr lang="ru-RU" b="1" spc="-10" dirty="0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    </a:t>
            </a:r>
            <a:r>
              <a:rPr lang="ru-RU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особая неизменяемая форма глагола</a:t>
            </a:r>
            <a:r>
              <a:rPr lang="ru-RU" sz="1600" dirty="0" smtClean="0"/>
              <a:t> </a:t>
            </a:r>
            <a:endParaRPr sz="1600" dirty="0">
              <a:solidFill>
                <a:schemeClr val="bg1"/>
              </a:solidFill>
            </a:endParaRPr>
          </a:p>
        </p:txBody>
      </p:sp>
      <p:sp>
        <p:nvSpPr>
          <p:cNvPr id="6" name="object 8"/>
          <p:cNvSpPr/>
          <p:nvPr/>
        </p:nvSpPr>
        <p:spPr>
          <a:xfrm>
            <a:off x="954074" y="1265235"/>
            <a:ext cx="4214842" cy="500066"/>
          </a:xfrm>
          <a:custGeom>
            <a:avLst/>
            <a:gdLst/>
            <a:ahLst/>
            <a:cxnLst/>
            <a:rect l="l" t="t" r="r" b="b"/>
            <a:pathLst>
              <a:path w="4396740" h="510539">
                <a:moveTo>
                  <a:pt x="4141472" y="0"/>
                </a:moveTo>
                <a:lnTo>
                  <a:pt x="255268" y="0"/>
                </a:lnTo>
                <a:lnTo>
                  <a:pt x="209536" y="4131"/>
                </a:lnTo>
                <a:lnTo>
                  <a:pt x="166431" y="16037"/>
                </a:lnTo>
                <a:lnTo>
                  <a:pt x="126688" y="34980"/>
                </a:lnTo>
                <a:lnTo>
                  <a:pt x="91041" y="60227"/>
                </a:lnTo>
                <a:lnTo>
                  <a:pt x="60227" y="91041"/>
                </a:lnTo>
                <a:lnTo>
                  <a:pt x="34980" y="126688"/>
                </a:lnTo>
                <a:lnTo>
                  <a:pt x="16037" y="166431"/>
                </a:lnTo>
                <a:lnTo>
                  <a:pt x="4131" y="209536"/>
                </a:lnTo>
                <a:lnTo>
                  <a:pt x="0" y="255268"/>
                </a:lnTo>
                <a:lnTo>
                  <a:pt x="4131" y="301004"/>
                </a:lnTo>
                <a:lnTo>
                  <a:pt x="16037" y="344109"/>
                </a:lnTo>
                <a:lnTo>
                  <a:pt x="34980" y="383853"/>
                </a:lnTo>
                <a:lnTo>
                  <a:pt x="60227" y="419499"/>
                </a:lnTo>
                <a:lnTo>
                  <a:pt x="91041" y="450313"/>
                </a:lnTo>
                <a:lnTo>
                  <a:pt x="126688" y="475560"/>
                </a:lnTo>
                <a:lnTo>
                  <a:pt x="166431" y="494504"/>
                </a:lnTo>
                <a:lnTo>
                  <a:pt x="209536" y="506409"/>
                </a:lnTo>
                <a:lnTo>
                  <a:pt x="255268" y="510541"/>
                </a:lnTo>
                <a:lnTo>
                  <a:pt x="4141472" y="510541"/>
                </a:lnTo>
                <a:lnTo>
                  <a:pt x="4187204" y="506409"/>
                </a:lnTo>
                <a:lnTo>
                  <a:pt x="4230309" y="494504"/>
                </a:lnTo>
                <a:lnTo>
                  <a:pt x="4270053" y="475560"/>
                </a:lnTo>
                <a:lnTo>
                  <a:pt x="4305699" y="450313"/>
                </a:lnTo>
                <a:lnTo>
                  <a:pt x="4336513" y="419499"/>
                </a:lnTo>
                <a:lnTo>
                  <a:pt x="4361760" y="383853"/>
                </a:lnTo>
                <a:lnTo>
                  <a:pt x="4380704" y="344109"/>
                </a:lnTo>
                <a:lnTo>
                  <a:pt x="4392609" y="301004"/>
                </a:lnTo>
                <a:lnTo>
                  <a:pt x="4396741" y="255272"/>
                </a:lnTo>
                <a:lnTo>
                  <a:pt x="4392609" y="209536"/>
                </a:lnTo>
                <a:lnTo>
                  <a:pt x="4380704" y="166431"/>
                </a:lnTo>
                <a:lnTo>
                  <a:pt x="4361760" y="126688"/>
                </a:lnTo>
                <a:lnTo>
                  <a:pt x="4336513" y="91041"/>
                </a:lnTo>
                <a:lnTo>
                  <a:pt x="4305699" y="60227"/>
                </a:lnTo>
                <a:lnTo>
                  <a:pt x="4270053" y="34980"/>
                </a:lnTo>
                <a:lnTo>
                  <a:pt x="4230309" y="16037"/>
                </a:lnTo>
                <a:lnTo>
                  <a:pt x="4187204" y="4131"/>
                </a:lnTo>
                <a:lnTo>
                  <a:pt x="4141472" y="0"/>
                </a:lnTo>
                <a:close/>
              </a:path>
            </a:pathLst>
          </a:custGeom>
          <a:solidFill>
            <a:srgbClr val="008000"/>
          </a:solidFill>
        </p:spPr>
        <p:txBody>
          <a:bodyPr wrap="square" lIns="0" tIns="0" rIns="0" bIns="0" rtlCol="0"/>
          <a:lstStyle/>
          <a:p>
            <a:r>
              <a:rPr lang="ru-RU" dirty="0" smtClean="0"/>
              <a:t>         </a:t>
            </a:r>
            <a:r>
              <a:rPr lang="ru-RU" sz="14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обозначает </a:t>
            </a:r>
            <a:r>
              <a:rPr lang="ru-RU" sz="1400" dirty="0" smtClean="0"/>
              <a:t> </a:t>
            </a:r>
            <a:r>
              <a:rPr lang="ru-RU" sz="14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добавочное действие по   </a:t>
            </a:r>
          </a:p>
          <a:p>
            <a:r>
              <a:rPr lang="ru-RU" sz="14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           отношению к основному действию   </a:t>
            </a:r>
            <a:endParaRPr sz="1400" b="1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object 9"/>
          <p:cNvSpPr/>
          <p:nvPr/>
        </p:nvSpPr>
        <p:spPr>
          <a:xfrm>
            <a:off x="1311264" y="1979615"/>
            <a:ext cx="3429024" cy="500066"/>
          </a:xfrm>
          <a:custGeom>
            <a:avLst/>
            <a:gdLst/>
            <a:ahLst/>
            <a:cxnLst/>
            <a:rect l="l" t="t" r="r" b="b"/>
            <a:pathLst>
              <a:path w="3505200" h="495300">
                <a:moveTo>
                  <a:pt x="3257553" y="0"/>
                </a:moveTo>
                <a:lnTo>
                  <a:pt x="247651" y="0"/>
                </a:lnTo>
                <a:lnTo>
                  <a:pt x="197902" y="5054"/>
                </a:lnTo>
                <a:lnTo>
                  <a:pt x="151492" y="19541"/>
                </a:lnTo>
                <a:lnTo>
                  <a:pt x="109434" y="42443"/>
                </a:lnTo>
                <a:lnTo>
                  <a:pt x="72746" y="72747"/>
                </a:lnTo>
                <a:lnTo>
                  <a:pt x="42443" y="109435"/>
                </a:lnTo>
                <a:lnTo>
                  <a:pt x="19540" y="151492"/>
                </a:lnTo>
                <a:lnTo>
                  <a:pt x="5054" y="197903"/>
                </a:lnTo>
                <a:lnTo>
                  <a:pt x="0" y="247651"/>
                </a:lnTo>
                <a:lnTo>
                  <a:pt x="5054" y="297399"/>
                </a:lnTo>
                <a:lnTo>
                  <a:pt x="19540" y="343810"/>
                </a:lnTo>
                <a:lnTo>
                  <a:pt x="42443" y="385867"/>
                </a:lnTo>
                <a:lnTo>
                  <a:pt x="72746" y="422555"/>
                </a:lnTo>
                <a:lnTo>
                  <a:pt x="109434" y="452858"/>
                </a:lnTo>
                <a:lnTo>
                  <a:pt x="151492" y="475761"/>
                </a:lnTo>
                <a:lnTo>
                  <a:pt x="197902" y="490248"/>
                </a:lnTo>
                <a:lnTo>
                  <a:pt x="247651" y="495302"/>
                </a:lnTo>
                <a:lnTo>
                  <a:pt x="3257553" y="495302"/>
                </a:lnTo>
                <a:lnTo>
                  <a:pt x="3307301" y="490248"/>
                </a:lnTo>
                <a:lnTo>
                  <a:pt x="3353712" y="475761"/>
                </a:lnTo>
                <a:lnTo>
                  <a:pt x="3395769" y="452858"/>
                </a:lnTo>
                <a:lnTo>
                  <a:pt x="3432457" y="422555"/>
                </a:lnTo>
                <a:lnTo>
                  <a:pt x="3462761" y="385867"/>
                </a:lnTo>
                <a:lnTo>
                  <a:pt x="3485663" y="343810"/>
                </a:lnTo>
                <a:lnTo>
                  <a:pt x="3500150" y="297399"/>
                </a:lnTo>
                <a:lnTo>
                  <a:pt x="3505205" y="247651"/>
                </a:lnTo>
                <a:lnTo>
                  <a:pt x="3500150" y="197903"/>
                </a:lnTo>
                <a:lnTo>
                  <a:pt x="3485663" y="151492"/>
                </a:lnTo>
                <a:lnTo>
                  <a:pt x="3462761" y="109435"/>
                </a:lnTo>
                <a:lnTo>
                  <a:pt x="3432457" y="72747"/>
                </a:lnTo>
                <a:lnTo>
                  <a:pt x="3395769" y="42443"/>
                </a:lnTo>
                <a:lnTo>
                  <a:pt x="3353712" y="19541"/>
                </a:lnTo>
                <a:lnTo>
                  <a:pt x="3307301" y="5054"/>
                </a:lnTo>
                <a:lnTo>
                  <a:pt x="3257553" y="0"/>
                </a:lnTo>
                <a:close/>
              </a:path>
            </a:pathLst>
          </a:custGeom>
          <a:solidFill>
            <a:srgbClr val="FF0000"/>
          </a:solidFill>
        </p:spPr>
        <p:txBody>
          <a:bodyPr wrap="square" lIns="0" tIns="0" rIns="0" bIns="0" rtlCol="0"/>
          <a:lstStyle/>
          <a:p>
            <a:pPr algn="ctr">
              <a:lnSpc>
                <a:spcPts val="1370"/>
              </a:lnSpc>
              <a:spcBef>
                <a:spcPts val="100"/>
              </a:spcBef>
            </a:pPr>
            <a:endParaRPr lang="ru-RU" sz="16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object 11"/>
          <p:cNvSpPr/>
          <p:nvPr/>
        </p:nvSpPr>
        <p:spPr>
          <a:xfrm>
            <a:off x="1168388" y="2693995"/>
            <a:ext cx="3714776" cy="428629"/>
          </a:xfrm>
          <a:custGeom>
            <a:avLst/>
            <a:gdLst/>
            <a:ahLst/>
            <a:cxnLst/>
            <a:rect l="l" t="t" r="r" b="b"/>
            <a:pathLst>
              <a:path w="1245870" h="269239">
                <a:moveTo>
                  <a:pt x="1110960" y="0"/>
                </a:moveTo>
                <a:lnTo>
                  <a:pt x="134599" y="0"/>
                </a:lnTo>
                <a:lnTo>
                  <a:pt x="92173" y="6891"/>
                </a:lnTo>
                <a:lnTo>
                  <a:pt x="55239" y="26058"/>
                </a:lnTo>
                <a:lnTo>
                  <a:pt x="26058" y="55240"/>
                </a:lnTo>
                <a:lnTo>
                  <a:pt x="6891" y="92174"/>
                </a:lnTo>
                <a:lnTo>
                  <a:pt x="0" y="134600"/>
                </a:lnTo>
                <a:lnTo>
                  <a:pt x="6891" y="177034"/>
                </a:lnTo>
                <a:lnTo>
                  <a:pt x="26058" y="213968"/>
                </a:lnTo>
                <a:lnTo>
                  <a:pt x="55239" y="243149"/>
                </a:lnTo>
                <a:lnTo>
                  <a:pt x="92173" y="262316"/>
                </a:lnTo>
                <a:lnTo>
                  <a:pt x="134599" y="269208"/>
                </a:lnTo>
                <a:lnTo>
                  <a:pt x="1110960" y="269208"/>
                </a:lnTo>
                <a:lnTo>
                  <a:pt x="1153386" y="262316"/>
                </a:lnTo>
                <a:lnTo>
                  <a:pt x="1190320" y="243149"/>
                </a:lnTo>
                <a:lnTo>
                  <a:pt x="1219501" y="213968"/>
                </a:lnTo>
                <a:lnTo>
                  <a:pt x="1238668" y="177034"/>
                </a:lnTo>
                <a:lnTo>
                  <a:pt x="1245560" y="134608"/>
                </a:lnTo>
                <a:lnTo>
                  <a:pt x="1238668" y="92174"/>
                </a:lnTo>
                <a:lnTo>
                  <a:pt x="1219501" y="55240"/>
                </a:lnTo>
                <a:lnTo>
                  <a:pt x="1190320" y="26058"/>
                </a:lnTo>
                <a:lnTo>
                  <a:pt x="1153386" y="6891"/>
                </a:lnTo>
                <a:lnTo>
                  <a:pt x="1110960" y="0"/>
                </a:lnTo>
                <a:close/>
              </a:path>
            </a:pathLst>
          </a:custGeom>
          <a:solidFill>
            <a:srgbClr val="7030A0"/>
          </a:solidFill>
        </p:spPr>
        <p:txBody>
          <a:bodyPr wrap="square" lIns="0" tIns="0" rIns="0" bIns="0" rtlCol="0"/>
          <a:lstStyle/>
          <a:p>
            <a:pPr algn="ctr">
              <a:lnSpc>
                <a:spcPts val="1370"/>
              </a:lnSpc>
              <a:spcBef>
                <a:spcPts val="100"/>
              </a:spcBef>
            </a:pPr>
            <a:r>
              <a:rPr lang="ru-RU" sz="1400" b="1" spc="-5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отвечает на вопросы: </a:t>
            </a:r>
          </a:p>
          <a:p>
            <a:pPr algn="ctr">
              <a:lnSpc>
                <a:spcPts val="1370"/>
              </a:lnSpc>
              <a:spcBef>
                <a:spcPts val="100"/>
              </a:spcBef>
            </a:pPr>
            <a:r>
              <a:rPr lang="ru-RU" sz="1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что делая? что сделав?</a:t>
            </a:r>
            <a:r>
              <a:rPr lang="ru-RU" sz="1400" dirty="0" smtClean="0"/>
              <a:t> </a:t>
            </a:r>
            <a:r>
              <a:rPr lang="ru-RU" sz="1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pPr fontAlgn="base"/>
            <a:r>
              <a:rPr lang="ru-RU" sz="1400" b="1" dirty="0" smtClean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                   </a:t>
            </a:r>
            <a:endParaRPr sz="1400" b="1" i="1" dirty="0">
              <a:solidFill>
                <a:srgbClr val="00B0F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object 15"/>
          <p:cNvSpPr/>
          <p:nvPr/>
        </p:nvSpPr>
        <p:spPr>
          <a:xfrm>
            <a:off x="2811462" y="2479681"/>
            <a:ext cx="428628" cy="21431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5"/>
          <p:cNvSpPr/>
          <p:nvPr/>
        </p:nvSpPr>
        <p:spPr>
          <a:xfrm>
            <a:off x="2882900" y="1050921"/>
            <a:ext cx="357190" cy="21431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>
              <a:ln>
                <a:solidFill>
                  <a:sysClr val="windowText" lastClr="000000"/>
                </a:solidFill>
              </a:ln>
              <a:solidFill>
                <a:srgbClr val="FF0000"/>
              </a:solidFill>
            </a:endParaRPr>
          </a:p>
        </p:txBody>
      </p:sp>
      <p:sp>
        <p:nvSpPr>
          <p:cNvPr id="13" name="object 15"/>
          <p:cNvSpPr/>
          <p:nvPr/>
        </p:nvSpPr>
        <p:spPr>
          <a:xfrm>
            <a:off x="2882900" y="1765302"/>
            <a:ext cx="357190" cy="21431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>
              <a:solidFill>
                <a:srgbClr val="FF0000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596885" y="1979615"/>
            <a:ext cx="4667476" cy="656580"/>
          </a:xfrm>
          <a:prstGeom prst="rect">
            <a:avLst/>
          </a:prstGeom>
        </p:spPr>
        <p:txBody>
          <a:bodyPr wrap="square" lIns="91429" tIns="45715" rIns="91429" bIns="45715">
            <a:spAutoFit/>
          </a:bodyPr>
          <a:lstStyle/>
          <a:p>
            <a:pPr algn="ctr">
              <a:lnSpc>
                <a:spcPts val="1370"/>
              </a:lnSpc>
              <a:spcBef>
                <a:spcPts val="100"/>
              </a:spcBef>
            </a:pPr>
            <a:r>
              <a:rPr lang="ru-RU" sz="1400" b="1" spc="-5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с</a:t>
            </a:r>
            <a:r>
              <a:rPr lang="ru-RU" sz="14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овмещает в себе признаки</a:t>
            </a:r>
          </a:p>
          <a:p>
            <a:pPr algn="ctr">
              <a:lnSpc>
                <a:spcPts val="1370"/>
              </a:lnSpc>
              <a:spcBef>
                <a:spcPts val="100"/>
              </a:spcBef>
            </a:pPr>
            <a:r>
              <a:rPr lang="ru-RU" sz="14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глагола и наречия</a:t>
            </a:r>
            <a:r>
              <a:rPr lang="ru-RU" sz="1400" b="1" dirty="0" smtClean="0">
                <a:solidFill>
                  <a:srgbClr val="FFFF00"/>
                </a:solidFill>
              </a:rPr>
              <a:t> </a:t>
            </a:r>
            <a:endParaRPr lang="ru-RU" sz="1400" b="1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  <a:p>
            <a:pPr algn="ctr">
              <a:lnSpc>
                <a:spcPts val="1370"/>
              </a:lnSpc>
              <a:spcBef>
                <a:spcPts val="100"/>
              </a:spcBef>
            </a:pPr>
            <a:r>
              <a:rPr lang="ru-RU" sz="16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68256" y="50789"/>
            <a:ext cx="5857916" cy="298216"/>
          </a:xfrm>
          <a:prstGeom prst="rect">
            <a:avLst/>
          </a:prstGeom>
        </p:spPr>
        <p:txBody>
          <a:bodyPr vert="horz" wrap="square" lIns="0" tIns="16508" rIns="0" bIns="0" rtlCol="0">
            <a:spAutoFit/>
          </a:bodyPr>
          <a:lstStyle/>
          <a:p>
            <a:pPr marL="12698">
              <a:spcBef>
                <a:spcPts val="130"/>
              </a:spcBef>
            </a:pPr>
            <a:r>
              <a:rPr lang="ru-RU" sz="1800" spc="15" dirty="0" smtClean="0"/>
              <a:t>  Задание для самостоятельного выполнения</a:t>
            </a:r>
            <a:endParaRPr sz="1800" spc="5" dirty="0"/>
          </a:p>
        </p:txBody>
      </p:sp>
      <p:sp>
        <p:nvSpPr>
          <p:cNvPr id="6" name="object 6"/>
          <p:cNvSpPr txBox="1"/>
          <p:nvPr/>
        </p:nvSpPr>
        <p:spPr>
          <a:xfrm>
            <a:off x="471086" y="704142"/>
            <a:ext cx="800100" cy="359071"/>
          </a:xfrm>
          <a:prstGeom prst="rect">
            <a:avLst/>
          </a:prstGeom>
        </p:spPr>
        <p:txBody>
          <a:bodyPr vert="horz" wrap="square" lIns="0" tIns="12698" rIns="0" bIns="0" rtlCol="0">
            <a:spAutoFit/>
          </a:bodyPr>
          <a:lstStyle/>
          <a:p>
            <a:pPr algn="ctr">
              <a:lnSpc>
                <a:spcPts val="1140"/>
              </a:lnSpc>
              <a:spcBef>
                <a:spcPts val="100"/>
              </a:spcBef>
            </a:pPr>
            <a:r>
              <a:rPr sz="1000" b="1" i="1" spc="-30" dirty="0">
                <a:solidFill>
                  <a:srgbClr val="FFFFFF"/>
                </a:solidFill>
                <a:latin typeface="Arial"/>
                <a:cs typeface="Arial"/>
              </a:rPr>
              <a:t>У</a:t>
            </a:r>
            <a:r>
              <a:rPr sz="1000" b="1" i="1" dirty="0">
                <a:solidFill>
                  <a:srgbClr val="FFFFFF"/>
                </a:solidFill>
                <a:latin typeface="Arial"/>
                <a:cs typeface="Arial"/>
              </a:rPr>
              <a:t>пражнение</a:t>
            </a:r>
            <a:endParaRPr sz="1000">
              <a:latin typeface="Arial"/>
              <a:cs typeface="Arial"/>
            </a:endParaRPr>
          </a:p>
          <a:p>
            <a:pPr algn="ctr">
              <a:lnSpc>
                <a:spcPts val="1620"/>
              </a:lnSpc>
            </a:pPr>
            <a:r>
              <a:rPr sz="1400" b="1" i="1" spc="-5" dirty="0">
                <a:solidFill>
                  <a:srgbClr val="FFFFFF"/>
                </a:solidFill>
                <a:latin typeface="Arial"/>
                <a:cs typeface="Arial"/>
              </a:rPr>
              <a:t>298</a:t>
            </a:r>
            <a:endParaRPr sz="1400">
              <a:latin typeface="Arial"/>
              <a:cs typeface="Arial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-573484" y="542305"/>
            <a:ext cx="6915348" cy="1156717"/>
          </a:xfrm>
          <a:prstGeom prst="rect">
            <a:avLst/>
          </a:prstGeom>
        </p:spPr>
        <p:txBody>
          <a:bodyPr wrap="square" lIns="91429" tIns="45715" rIns="91429" bIns="45715">
            <a:spAutoFit/>
          </a:bodyPr>
          <a:lstStyle/>
          <a:p>
            <a:pPr marL="18413" algn="ctr">
              <a:lnSpc>
                <a:spcPts val="1950"/>
              </a:lnSpc>
              <a:spcBef>
                <a:spcPts val="110"/>
              </a:spcBef>
            </a:pPr>
            <a:r>
              <a:rPr lang="ru-RU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§ </a:t>
            </a:r>
            <a:r>
              <a:rPr lang="en-US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17</a:t>
            </a:r>
            <a:r>
              <a:rPr lang="ru-RU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. Как сказать об основном и </a:t>
            </a:r>
            <a:r>
              <a:rPr lang="ru-RU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добавочном</a:t>
            </a:r>
          </a:p>
          <a:p>
            <a:pPr marL="18413" algn="ctr">
              <a:lnSpc>
                <a:spcPts val="1950"/>
              </a:lnSpc>
              <a:spcBef>
                <a:spcPts val="110"/>
              </a:spcBef>
            </a:pPr>
            <a:r>
              <a:rPr lang="ru-RU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действиях, </a:t>
            </a:r>
            <a:r>
              <a:rPr lang="ru-RU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которые совершаются </a:t>
            </a:r>
            <a:endParaRPr lang="en-US" b="1" dirty="0" smtClean="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  <a:p>
            <a:pPr marL="18413" algn="ctr">
              <a:lnSpc>
                <a:spcPts val="1950"/>
              </a:lnSpc>
              <a:spcBef>
                <a:spcPts val="110"/>
              </a:spcBef>
            </a:pPr>
            <a:r>
              <a:rPr lang="ru-RU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последовательно? </a:t>
            </a:r>
            <a:endParaRPr lang="en-US" b="1" dirty="0" smtClean="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  <a:p>
            <a:pPr marL="18413" algn="ctr">
              <a:lnSpc>
                <a:spcPts val="1950"/>
              </a:lnSpc>
              <a:spcBef>
                <a:spcPts val="110"/>
              </a:spcBef>
            </a:pPr>
            <a:r>
              <a:rPr lang="ru-RU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Упражнения </a:t>
            </a:r>
            <a:r>
              <a:rPr lang="ru-RU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171, 172 (стр.</a:t>
            </a:r>
            <a:r>
              <a:rPr lang="en-US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6</a:t>
            </a:r>
            <a:r>
              <a:rPr lang="ru-RU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6).</a:t>
            </a:r>
            <a:endParaRPr lang="ru-RU" dirty="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7" name="Picture 7" descr="EnglishZoom. Стоит ли задавать домашнее задание по иностранному языку? |  EnglishZoom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883296" y="5194325"/>
            <a:ext cx="2994004" cy="144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2" descr="Домашнее задание школьные иконки иллюстрации | Премиум векторы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442740" y="1766441"/>
            <a:ext cx="2928958" cy="1285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r>
              <a:rPr lang="ru-RU" dirty="0" smtClean="0"/>
              <a:t>              Внимание! Запомните!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818" y="2265367"/>
            <a:ext cx="5572164" cy="677108"/>
          </a:xfrm>
        </p:spPr>
        <p:txBody>
          <a:bodyPr/>
          <a:lstStyle/>
          <a:p>
            <a:pPr fontAlgn="base"/>
            <a:r>
              <a:rPr lang="en-US" sz="1600" i="0" dirty="0" smtClean="0">
                <a:solidFill>
                  <a:srgbClr val="0000CC"/>
                </a:solidFill>
              </a:rPr>
              <a:t> </a:t>
            </a:r>
            <a:r>
              <a:rPr lang="ru-RU" sz="1600" i="0" dirty="0" smtClean="0">
                <a:solidFill>
                  <a:srgbClr val="0000CC"/>
                </a:solidFill>
              </a:rPr>
              <a:t>    </a:t>
            </a:r>
            <a:r>
              <a:rPr lang="ru-RU" sz="1400" i="0" dirty="0" smtClean="0">
                <a:solidFill>
                  <a:srgbClr val="0000CC"/>
                </a:solidFill>
              </a:rPr>
              <a:t>        </a:t>
            </a:r>
            <a:r>
              <a:rPr lang="ru-RU" sz="1400" i="0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сохраня</a:t>
            </a:r>
            <a:r>
              <a:rPr lang="ru-RU" sz="1400" i="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я</a:t>
            </a:r>
            <a:r>
              <a:rPr lang="ru-RU" sz="1400" i="0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— сохраня</a:t>
            </a:r>
            <a:r>
              <a:rPr lang="ru-RU" sz="1400" i="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ть</a:t>
            </a:r>
            <a:r>
              <a:rPr lang="ru-RU" sz="1400" i="0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; указыва</a:t>
            </a:r>
            <a:r>
              <a:rPr lang="ru-RU" sz="1400" i="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я</a:t>
            </a:r>
            <a:r>
              <a:rPr lang="ru-RU" sz="1400" i="0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— указыва</a:t>
            </a:r>
            <a:r>
              <a:rPr lang="ru-RU" sz="1400" i="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ть</a:t>
            </a:r>
            <a:r>
              <a:rPr lang="ru-RU" sz="1400" i="0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; </a:t>
            </a:r>
          </a:p>
          <a:p>
            <a:pPr fontAlgn="base"/>
            <a:r>
              <a:rPr lang="ru-RU" sz="1400" i="0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         подбежа</a:t>
            </a:r>
            <a:r>
              <a:rPr lang="ru-RU" sz="1400" i="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в</a:t>
            </a:r>
            <a:r>
              <a:rPr lang="ru-RU" sz="1400" i="0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— подбежа</a:t>
            </a:r>
            <a:r>
              <a:rPr lang="ru-RU" sz="1400" i="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ть</a:t>
            </a:r>
            <a:r>
              <a:rPr lang="ru-RU" sz="1400" i="0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; устреми</a:t>
            </a:r>
            <a:r>
              <a:rPr lang="ru-RU" sz="1400" i="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вши</a:t>
            </a:r>
            <a:r>
              <a:rPr lang="ru-RU" sz="1400" i="0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сь — устреми</a:t>
            </a:r>
            <a:r>
              <a:rPr lang="ru-RU" sz="1400" i="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ть</a:t>
            </a:r>
            <a:r>
              <a:rPr lang="ru-RU" sz="1400" i="0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ся.</a:t>
            </a:r>
          </a:p>
          <a:p>
            <a:endParaRPr lang="ru-RU" sz="1400" i="0" dirty="0">
              <a:solidFill>
                <a:srgbClr val="7030A0"/>
              </a:solidFill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311132" y="622293"/>
          <a:ext cx="5143536" cy="10001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14353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000132"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i="0" dirty="0" smtClean="0">
                          <a:solidFill>
                            <a:srgbClr val="FFFF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Начальная форма деепричастия такая же, что и у глагола, – инфинитив, т.е. неопределённая форма глагола.</a:t>
                      </a:r>
                      <a:endParaRPr lang="ru-RU" sz="1600" b="1" u="none" dirty="0" smtClean="0">
                        <a:solidFill>
                          <a:srgbClr val="FFFF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6" name="Стрелка вниз 5"/>
          <p:cNvSpPr/>
          <p:nvPr/>
        </p:nvSpPr>
        <p:spPr>
          <a:xfrm>
            <a:off x="2454272" y="1622425"/>
            <a:ext cx="785818" cy="428628"/>
          </a:xfrm>
          <a:prstGeom prst="downArrow">
            <a:avLst>
              <a:gd name="adj1" fmla="val 50000"/>
              <a:gd name="adj2" fmla="val 51422"/>
            </a:avLst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3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30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3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r>
              <a:rPr lang="ru-RU" dirty="0" smtClean="0"/>
              <a:t>              Внимание! Запомните!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96884" y="1836739"/>
            <a:ext cx="5168916" cy="1723549"/>
          </a:xfrm>
        </p:spPr>
        <p:txBody>
          <a:bodyPr/>
          <a:lstStyle/>
          <a:p>
            <a:r>
              <a:rPr lang="ru-RU" sz="1400" i="0" dirty="0" smtClean="0">
                <a:solidFill>
                  <a:schemeClr val="accent2">
                    <a:lumMod val="50000"/>
                  </a:schemeClr>
                </a:solidFill>
              </a:rPr>
              <a:t>вид (совершенный/несовершенный):</a:t>
            </a:r>
          </a:p>
          <a:p>
            <a:r>
              <a:rPr lang="ru-RU" sz="1400" i="0" dirty="0" smtClean="0">
                <a:solidFill>
                  <a:srgbClr val="0000CC"/>
                </a:solidFill>
              </a:rPr>
              <a:t>(что делая?)</a:t>
            </a:r>
            <a:r>
              <a:rPr lang="ru-RU" sz="1400" dirty="0" smtClean="0">
                <a:solidFill>
                  <a:srgbClr val="0000CC"/>
                </a:solidFill>
              </a:rPr>
              <a:t> играя вальс</a:t>
            </a:r>
            <a:r>
              <a:rPr lang="ru-RU" sz="1400" i="0" dirty="0" smtClean="0">
                <a:solidFill>
                  <a:srgbClr val="0000CC"/>
                </a:solidFill>
              </a:rPr>
              <a:t> - (что сделав?) </a:t>
            </a:r>
            <a:r>
              <a:rPr lang="ru-RU" sz="1400" dirty="0" smtClean="0">
                <a:solidFill>
                  <a:srgbClr val="0000CC"/>
                </a:solidFill>
              </a:rPr>
              <a:t>сыграв вальс;</a:t>
            </a:r>
            <a:endParaRPr lang="ru-RU" sz="1400" i="0" dirty="0" smtClean="0">
              <a:solidFill>
                <a:srgbClr val="0000CC"/>
              </a:solidFill>
            </a:endParaRPr>
          </a:p>
          <a:p>
            <a:r>
              <a:rPr lang="ru-RU" sz="1400" i="0" dirty="0" smtClean="0">
                <a:solidFill>
                  <a:schemeClr val="accent2">
                    <a:lumMod val="50000"/>
                  </a:schemeClr>
                </a:solidFill>
              </a:rPr>
              <a:t>переходность (переходный/ непереходный):</a:t>
            </a:r>
          </a:p>
          <a:p>
            <a:r>
              <a:rPr lang="ru-RU" sz="1400" dirty="0" smtClean="0">
                <a:solidFill>
                  <a:srgbClr val="0000CC"/>
                </a:solidFill>
              </a:rPr>
              <a:t>читая (что?) книгу - стоя (у чего?) у окна;</a:t>
            </a:r>
          </a:p>
          <a:p>
            <a:pPr fontAlgn="base"/>
            <a:r>
              <a:rPr lang="ru-RU" sz="1400" i="0" dirty="0" smtClean="0">
                <a:solidFill>
                  <a:schemeClr val="accent2">
                    <a:lumMod val="50000"/>
                  </a:schemeClr>
                </a:solidFill>
              </a:rPr>
              <a:t>возвратность (возвратный/ невозвратный): </a:t>
            </a:r>
          </a:p>
          <a:p>
            <a:pPr fontAlgn="base"/>
            <a:r>
              <a:rPr lang="ru-RU" sz="1400" dirty="0" smtClean="0">
                <a:solidFill>
                  <a:srgbClr val="0000CC"/>
                </a:solidFill>
              </a:rPr>
              <a:t>умывать - умывая; умыться - умывшись.</a:t>
            </a:r>
            <a:endParaRPr lang="ru-RU" sz="1400" i="0" dirty="0" smtClean="0">
              <a:solidFill>
                <a:srgbClr val="0000CC"/>
              </a:solidFill>
            </a:endParaRPr>
          </a:p>
          <a:p>
            <a:r>
              <a:rPr lang="ru-RU" sz="1400" i="0" dirty="0" smtClean="0">
                <a:solidFill>
                  <a:srgbClr val="0000CC"/>
                </a:solidFill>
              </a:rPr>
              <a:t> </a:t>
            </a:r>
          </a:p>
          <a:p>
            <a:endParaRPr lang="ru-RU" sz="1400" i="0" dirty="0">
              <a:solidFill>
                <a:srgbClr val="FF0000"/>
              </a:solidFill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311132" y="622293"/>
          <a:ext cx="5143536" cy="71437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14353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714379"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i="0" dirty="0" smtClean="0">
                          <a:solidFill>
                            <a:schemeClr val="bg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Деепричастия образуются от глаголов и сохраняют следующие признаки глаголов:</a:t>
                      </a:r>
                      <a:endParaRPr lang="ru-RU" sz="1600" b="1" u="none" dirty="0" smtClean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accent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6" name="Стрелка вниз 5"/>
          <p:cNvSpPr/>
          <p:nvPr/>
        </p:nvSpPr>
        <p:spPr>
          <a:xfrm>
            <a:off x="2525710" y="1336673"/>
            <a:ext cx="642942" cy="428628"/>
          </a:xfrm>
          <a:prstGeom prst="downArrow">
            <a:avLst>
              <a:gd name="adj1" fmla="val 50000"/>
              <a:gd name="adj2" fmla="val 51422"/>
            </a:avLst>
          </a:prstGeom>
          <a:solidFill>
            <a:schemeClr val="accent2">
              <a:lumMod val="75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3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30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3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r>
              <a:rPr lang="ru-RU" dirty="0" smtClean="0"/>
              <a:t>              Внимание! Запомните!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818" y="2408243"/>
            <a:ext cx="5572164" cy="1231106"/>
          </a:xfrm>
        </p:spPr>
        <p:txBody>
          <a:bodyPr/>
          <a:lstStyle/>
          <a:p>
            <a:pPr fontAlgn="base"/>
            <a:r>
              <a:rPr lang="ru-RU" sz="1400" dirty="0" smtClean="0"/>
              <a:t>     </a:t>
            </a:r>
            <a:r>
              <a:rPr lang="ru-RU" sz="1600" i="0" dirty="0" smtClean="0">
                <a:solidFill>
                  <a:srgbClr val="008000"/>
                </a:solidFill>
              </a:rPr>
              <a:t>(гул</a:t>
            </a:r>
            <a:r>
              <a:rPr lang="ru-RU" sz="1600" i="0" dirty="0" smtClean="0">
                <a:solidFill>
                  <a:srgbClr val="0000CC"/>
                </a:solidFill>
              </a:rPr>
              <a:t>я</a:t>
            </a:r>
            <a:r>
              <a:rPr lang="ru-RU" sz="1600" i="0" dirty="0" smtClean="0">
                <a:solidFill>
                  <a:schemeClr val="accent6">
                    <a:lumMod val="50000"/>
                  </a:schemeClr>
                </a:solidFill>
              </a:rPr>
              <a:t>ть</a:t>
            </a:r>
            <a:r>
              <a:rPr lang="ru-RU" sz="1600" i="0" dirty="0" smtClean="0">
                <a:solidFill>
                  <a:srgbClr val="008000"/>
                </a:solidFill>
              </a:rPr>
              <a:t>) </a:t>
            </a:r>
            <a:r>
              <a:rPr lang="ru-RU" sz="1600" i="0" dirty="0" err="1" smtClean="0">
                <a:solidFill>
                  <a:srgbClr val="008000"/>
                </a:solidFill>
              </a:rPr>
              <a:t>гул-</a:t>
            </a:r>
            <a:r>
              <a:rPr lang="ru-RU" sz="1600" i="0" dirty="0" err="1" smtClean="0">
                <a:solidFill>
                  <a:srgbClr val="0000CC"/>
                </a:solidFill>
              </a:rPr>
              <a:t>я</a:t>
            </a:r>
            <a:r>
              <a:rPr lang="ru-RU" sz="1600" i="0" dirty="0" err="1" smtClean="0">
                <a:solidFill>
                  <a:srgbClr val="008000"/>
                </a:solidFill>
              </a:rPr>
              <a:t>-</a:t>
            </a:r>
            <a:r>
              <a:rPr lang="ru-RU" sz="1600" i="0" dirty="0" err="1" smtClean="0">
                <a:solidFill>
                  <a:srgbClr val="FF0000"/>
                </a:solidFill>
              </a:rPr>
              <a:t>я</a:t>
            </a:r>
            <a:r>
              <a:rPr lang="ru-RU" sz="1600" dirty="0" smtClean="0">
                <a:solidFill>
                  <a:srgbClr val="008000"/>
                </a:solidFill>
              </a:rPr>
              <a:t> — </a:t>
            </a:r>
            <a:r>
              <a:rPr lang="ru-RU" sz="1600" i="0" dirty="0" smtClean="0">
                <a:solidFill>
                  <a:srgbClr val="008000"/>
                </a:solidFill>
              </a:rPr>
              <a:t>корень/суффикс/</a:t>
            </a:r>
            <a:r>
              <a:rPr lang="ru-RU" sz="1600" i="0" dirty="0" err="1" smtClean="0">
                <a:solidFill>
                  <a:srgbClr val="008000"/>
                </a:solidFill>
              </a:rPr>
              <a:t>суффикс</a:t>
            </a:r>
            <a:r>
              <a:rPr lang="ru-RU" sz="1600" i="0" dirty="0" smtClean="0">
                <a:solidFill>
                  <a:srgbClr val="008000"/>
                </a:solidFill>
              </a:rPr>
              <a:t>;</a:t>
            </a:r>
          </a:p>
          <a:p>
            <a:pPr fontAlgn="base"/>
            <a:r>
              <a:rPr lang="ru-RU" sz="1600" i="0" dirty="0" smtClean="0">
                <a:solidFill>
                  <a:srgbClr val="008000"/>
                </a:solidFill>
              </a:rPr>
              <a:t>    (</a:t>
            </a:r>
            <a:r>
              <a:rPr lang="ru-RU" sz="1600" i="0" dirty="0" smtClean="0">
                <a:solidFill>
                  <a:srgbClr val="C00000"/>
                </a:solidFill>
              </a:rPr>
              <a:t>об</a:t>
            </a:r>
            <a:r>
              <a:rPr lang="ru-RU" sz="1600" i="0" dirty="0" smtClean="0">
                <a:solidFill>
                  <a:srgbClr val="008000"/>
                </a:solidFill>
              </a:rPr>
              <a:t>рад</a:t>
            </a:r>
            <a:r>
              <a:rPr lang="ru-RU" sz="1600" i="0" dirty="0" smtClean="0">
                <a:solidFill>
                  <a:srgbClr val="0000CC"/>
                </a:solidFill>
              </a:rPr>
              <a:t>ова</a:t>
            </a:r>
            <a:r>
              <a:rPr lang="ru-RU" sz="1600" i="0" dirty="0" smtClean="0">
                <a:solidFill>
                  <a:schemeClr val="accent6">
                    <a:lumMod val="50000"/>
                  </a:schemeClr>
                </a:solidFill>
              </a:rPr>
              <a:t>ть</a:t>
            </a:r>
            <a:r>
              <a:rPr lang="ru-RU" sz="1600" i="0" dirty="0" smtClean="0">
                <a:solidFill>
                  <a:schemeClr val="tx1"/>
                </a:solidFill>
              </a:rPr>
              <a:t>ся</a:t>
            </a:r>
            <a:r>
              <a:rPr lang="ru-RU" sz="1600" i="0" dirty="0" smtClean="0">
                <a:solidFill>
                  <a:srgbClr val="008000"/>
                </a:solidFill>
              </a:rPr>
              <a:t>) </a:t>
            </a:r>
            <a:r>
              <a:rPr lang="ru-RU" sz="1600" i="0" dirty="0" err="1" smtClean="0">
                <a:solidFill>
                  <a:srgbClr val="C00000"/>
                </a:solidFill>
              </a:rPr>
              <a:t>об</a:t>
            </a:r>
            <a:r>
              <a:rPr lang="ru-RU" sz="1600" i="0" dirty="0" err="1" smtClean="0">
                <a:solidFill>
                  <a:srgbClr val="008000"/>
                </a:solidFill>
              </a:rPr>
              <a:t>-рад-</a:t>
            </a:r>
            <a:r>
              <a:rPr lang="ru-RU" sz="1600" i="0" dirty="0" err="1" smtClean="0">
                <a:solidFill>
                  <a:srgbClr val="0000CC"/>
                </a:solidFill>
              </a:rPr>
              <a:t>ова</a:t>
            </a:r>
            <a:r>
              <a:rPr lang="ru-RU" sz="1600" i="0" dirty="0" err="1" smtClean="0">
                <a:solidFill>
                  <a:srgbClr val="008000"/>
                </a:solidFill>
              </a:rPr>
              <a:t>-</a:t>
            </a:r>
            <a:r>
              <a:rPr lang="ru-RU" sz="1600" i="0" dirty="0" err="1" smtClean="0">
                <a:solidFill>
                  <a:srgbClr val="FF0000"/>
                </a:solidFill>
              </a:rPr>
              <a:t>вши</a:t>
            </a:r>
            <a:r>
              <a:rPr lang="ru-RU" sz="1600" i="0" dirty="0" err="1" smtClean="0">
                <a:solidFill>
                  <a:srgbClr val="008000"/>
                </a:solidFill>
              </a:rPr>
              <a:t>-</a:t>
            </a:r>
            <a:r>
              <a:rPr lang="ru-RU" sz="1600" i="0" dirty="0" err="1" smtClean="0">
                <a:solidFill>
                  <a:schemeClr val="tx1"/>
                </a:solidFill>
              </a:rPr>
              <a:t>сь</a:t>
            </a:r>
            <a:r>
              <a:rPr lang="ru-RU" sz="1600" i="0" dirty="0" smtClean="0">
                <a:solidFill>
                  <a:srgbClr val="008000"/>
                </a:solidFill>
              </a:rPr>
              <a:t> —    </a:t>
            </a:r>
          </a:p>
          <a:p>
            <a:pPr fontAlgn="base"/>
            <a:r>
              <a:rPr lang="ru-RU" sz="1600" i="0" dirty="0" smtClean="0">
                <a:solidFill>
                  <a:srgbClr val="008000"/>
                </a:solidFill>
              </a:rPr>
              <a:t>    приставка/корень/суффикс/</a:t>
            </a:r>
            <a:r>
              <a:rPr lang="ru-RU" sz="1600" i="0" dirty="0" err="1" smtClean="0">
                <a:solidFill>
                  <a:srgbClr val="008000"/>
                </a:solidFill>
              </a:rPr>
              <a:t>суффикс</a:t>
            </a:r>
            <a:r>
              <a:rPr lang="ru-RU" sz="1600" i="0" dirty="0" smtClean="0">
                <a:solidFill>
                  <a:srgbClr val="008000"/>
                </a:solidFill>
              </a:rPr>
              <a:t>/постфикс.</a:t>
            </a:r>
          </a:p>
          <a:p>
            <a:r>
              <a:rPr lang="ru-RU" sz="1600" dirty="0" smtClean="0">
                <a:solidFill>
                  <a:srgbClr val="008000"/>
                </a:solidFill>
              </a:rPr>
              <a:t> </a:t>
            </a:r>
          </a:p>
          <a:p>
            <a:endParaRPr lang="ru-RU" sz="1600" i="0" dirty="0">
              <a:solidFill>
                <a:srgbClr val="008000"/>
              </a:solidFill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311132" y="622293"/>
          <a:ext cx="5143536" cy="1463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14353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928694"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="1" i="0" dirty="0" smtClean="0">
                          <a:solidFill>
                            <a:schemeClr val="lt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Так же, как и наречие, деепричастие не изменяется, то есть у него нет окончания как словоизменительной морфемы. Например, эта глагольная форма имеет следующий морфемный состав:</a:t>
                      </a:r>
                      <a:endParaRPr lang="ru-RU" sz="1800" b="1" u="none" dirty="0" smtClean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008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6" name="Стрелка вниз 5"/>
          <p:cNvSpPr/>
          <p:nvPr/>
        </p:nvSpPr>
        <p:spPr>
          <a:xfrm>
            <a:off x="2382834" y="2051053"/>
            <a:ext cx="785818" cy="357190"/>
          </a:xfrm>
          <a:prstGeom prst="downArrow">
            <a:avLst>
              <a:gd name="adj1" fmla="val 50000"/>
              <a:gd name="adj2" fmla="val 51422"/>
            </a:avLst>
          </a:prstGeom>
          <a:solidFill>
            <a:srgbClr val="008000"/>
          </a:solidFill>
          <a:ln>
            <a:solidFill>
              <a:srgbClr val="008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3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30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3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r>
              <a:rPr lang="ru-RU" dirty="0" smtClean="0"/>
              <a:t>              Внимание! Запомните!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8256" y="1908177"/>
            <a:ext cx="5500726" cy="984885"/>
          </a:xfrm>
        </p:spPr>
        <p:txBody>
          <a:bodyPr/>
          <a:lstStyle/>
          <a:p>
            <a:pPr fontAlgn="base"/>
            <a:r>
              <a:rPr lang="en-US" sz="1600" i="0" dirty="0" smtClean="0">
                <a:solidFill>
                  <a:schemeClr val="tx1"/>
                </a:solidFill>
              </a:rPr>
              <a:t> </a:t>
            </a:r>
            <a:r>
              <a:rPr lang="ru-RU" sz="1600" i="0" dirty="0" smtClean="0">
                <a:solidFill>
                  <a:srgbClr val="FF0000"/>
                </a:solidFill>
              </a:rPr>
              <a:t>  </a:t>
            </a:r>
            <a:r>
              <a:rPr lang="ru-RU" sz="16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читая (что?) книгу; сидя (на чём?) на скамейке;</a:t>
            </a:r>
            <a:endParaRPr lang="ru-RU" sz="1600" i="0" dirty="0" smtClean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  <a:p>
            <a:pPr fontAlgn="base"/>
            <a:r>
              <a:rPr lang="ru-RU" sz="16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                   улыбаясь (как?) весело.</a:t>
            </a:r>
            <a:r>
              <a:rPr lang="ru-RU" sz="1600" b="0" dirty="0" smtClean="0"/>
              <a:t> </a:t>
            </a:r>
          </a:p>
          <a:p>
            <a:pPr fontAlgn="base"/>
            <a:r>
              <a:rPr lang="ru-RU" sz="1600" b="0" dirty="0" smtClean="0"/>
              <a:t>        </a:t>
            </a:r>
            <a:r>
              <a:rPr lang="ru-RU" sz="1600" dirty="0" smtClean="0">
                <a:solidFill>
                  <a:srgbClr val="FF0000"/>
                </a:solidFill>
              </a:rPr>
              <a:t>Прислушиваясь к шёпоту осенней листвы,</a:t>
            </a:r>
            <a:r>
              <a:rPr lang="ru-RU" sz="1600" dirty="0" smtClean="0">
                <a:solidFill>
                  <a:srgbClr val="7030A0"/>
                </a:solidFill>
              </a:rPr>
              <a:t>   </a:t>
            </a:r>
          </a:p>
          <a:p>
            <a:pPr fontAlgn="base"/>
            <a:r>
              <a:rPr lang="ru-RU" sz="1600" dirty="0" smtClean="0">
                <a:solidFill>
                  <a:srgbClr val="7030A0"/>
                </a:solidFill>
              </a:rPr>
              <a:t>           старик неспешно гулял по аллеям парка.</a:t>
            </a:r>
            <a:endParaRPr lang="ru-RU" sz="1600" i="0" dirty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168256" y="622293"/>
          <a:ext cx="5429288" cy="92869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292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928694"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i="0" dirty="0" smtClean="0">
                          <a:solidFill>
                            <a:schemeClr val="lt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Деепричастия могут иметь при себе зависимые </a:t>
                      </a:r>
                    </a:p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i="0" dirty="0" smtClean="0">
                          <a:solidFill>
                            <a:schemeClr val="lt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слова. Деепричастия с зависимыми словами, называются </a:t>
                      </a:r>
                      <a:r>
                        <a:rPr lang="ru-RU" sz="1600" b="1" i="0" dirty="0" smtClean="0">
                          <a:solidFill>
                            <a:srgbClr val="FFFF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деепричастным оборотом:</a:t>
                      </a:r>
                      <a:endParaRPr lang="ru-RU" sz="1600" b="1" u="none" dirty="0" smtClean="0">
                        <a:solidFill>
                          <a:srgbClr val="FFFF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7030A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6" name="Стрелка вниз 5"/>
          <p:cNvSpPr/>
          <p:nvPr/>
        </p:nvSpPr>
        <p:spPr>
          <a:xfrm>
            <a:off x="2454272" y="1550987"/>
            <a:ext cx="785818" cy="285752"/>
          </a:xfrm>
          <a:prstGeom prst="downArrow">
            <a:avLst>
              <a:gd name="adj1" fmla="val 50000"/>
              <a:gd name="adj2" fmla="val 51422"/>
            </a:avLst>
          </a:prstGeom>
          <a:solidFill>
            <a:srgbClr val="7030A0"/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811198" y="2908309"/>
            <a:ext cx="714380" cy="158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>
            <a:off x="2668586" y="2908309"/>
            <a:ext cx="642942" cy="158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2668586" y="2979747"/>
            <a:ext cx="642942" cy="158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3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30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3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818" y="102424"/>
            <a:ext cx="5368229" cy="323165"/>
          </a:xfrm>
        </p:spPr>
        <p:txBody>
          <a:bodyPr/>
          <a:lstStyle/>
          <a:p>
            <a:r>
              <a:rPr lang="ru-RU" dirty="0" smtClean="0"/>
              <a:t>     Синтаксическая роль деепричастий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8256" y="2193929"/>
            <a:ext cx="5500726" cy="892552"/>
          </a:xfrm>
        </p:spPr>
        <p:txBody>
          <a:bodyPr/>
          <a:lstStyle/>
          <a:p>
            <a:r>
              <a:rPr lang="ru-RU" sz="1600" b="0" dirty="0" smtClean="0">
                <a:solidFill>
                  <a:srgbClr val="FF0000"/>
                </a:solidFill>
              </a:rPr>
              <a:t>  </a:t>
            </a:r>
            <a:r>
              <a:rPr lang="ru-RU" sz="1600" dirty="0" smtClean="0">
                <a:solidFill>
                  <a:srgbClr val="008000"/>
                </a:solidFill>
              </a:rPr>
              <a:t>(как?) </a:t>
            </a:r>
            <a:r>
              <a:rPr lang="ru-RU" sz="1400" i="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Улыбаясь застенчиво, </a:t>
            </a:r>
            <a:r>
              <a:rPr lang="ru-RU" sz="1400" i="0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девушка рассказала о своём участии в конкурсе. </a:t>
            </a:r>
          </a:p>
          <a:p>
            <a:r>
              <a:rPr lang="ru-RU" sz="1400" i="0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ru-RU" sz="1400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(когда?) </a:t>
            </a:r>
            <a:r>
              <a:rPr lang="ru-RU" sz="1400" i="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Приблизившись к открытой двери,</a:t>
            </a:r>
            <a:r>
              <a:rPr lang="ru-RU" sz="1400" i="0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я услышал весёлый смех.</a:t>
            </a:r>
            <a:endParaRPr lang="ru-RU" sz="1400" i="0" dirty="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311132" y="622293"/>
          <a:ext cx="5143536" cy="1188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14353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714379"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i="0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В предложении деепричастия, как и наречия, обычно бывают обстоятельствами образа действия и времени.</a:t>
                      </a:r>
                      <a:endParaRPr lang="ru-RU" sz="1800" b="1" u="none" dirty="0" smtClean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6" name="Стрелка вниз 5"/>
          <p:cNvSpPr/>
          <p:nvPr/>
        </p:nvSpPr>
        <p:spPr>
          <a:xfrm>
            <a:off x="2454272" y="1765301"/>
            <a:ext cx="785818" cy="428628"/>
          </a:xfrm>
          <a:prstGeom prst="downArrow">
            <a:avLst>
              <a:gd name="adj1" fmla="val 50000"/>
              <a:gd name="adj2" fmla="val 51422"/>
            </a:avLst>
          </a:prstGeom>
          <a:solidFill>
            <a:srgbClr val="FFFF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3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30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3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429468" y="50788"/>
            <a:ext cx="6840760" cy="369332"/>
          </a:xfrm>
        </p:spPr>
        <p:txBody>
          <a:bodyPr/>
          <a:lstStyle/>
          <a:p>
            <a:r>
              <a:rPr lang="ru-RU" dirty="0" smtClean="0"/>
              <a:t>         </a:t>
            </a:r>
            <a:r>
              <a:rPr lang="ru-RU" sz="1800" dirty="0" smtClean="0"/>
              <a:t>                        </a:t>
            </a:r>
            <a:r>
              <a:rPr lang="ru-RU" sz="2400" dirty="0" smtClean="0"/>
              <a:t>Деепричастия </a:t>
            </a:r>
            <a:endParaRPr lang="ru-RU" sz="2400" dirty="0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1739892" y="765169"/>
            <a:ext cx="2071702" cy="571504"/>
          </a:xfrm>
          <a:prstGeom prst="roundRect">
            <a:avLst/>
          </a:prstGeom>
          <a:solidFill>
            <a:srgbClr val="FFFF00"/>
          </a:solidFill>
          <a:ln w="5715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9" tIns="45715" rIns="91429" bIns="45715" rtlCol="0" anchor="ctr"/>
          <a:lstStyle/>
          <a:p>
            <a:pPr algn="ctr"/>
            <a:r>
              <a:rPr lang="ru-RU" sz="2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Деепричастия</a:t>
            </a:r>
            <a:endParaRPr lang="ru-RU" sz="20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2954338" y="1765301"/>
            <a:ext cx="2000264" cy="857256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ln w="5715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9" tIns="45715" rIns="91429" bIns="45715" rtlCol="0" anchor="ctr"/>
          <a:lstStyle/>
          <a:p>
            <a:pPr fontAlgn="base"/>
            <a:r>
              <a:rPr lang="ru-RU" sz="1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</a:t>
            </a:r>
          </a:p>
          <a:p>
            <a:pPr fontAlgn="base"/>
            <a:endParaRPr lang="ru-RU" sz="14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228600" indent="-228600" fontAlgn="base"/>
            <a:r>
              <a:rPr lang="ru-RU" sz="1200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ru-RU" sz="16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совершенного    </a:t>
            </a:r>
          </a:p>
          <a:p>
            <a:pPr marL="228600" indent="-228600" fontAlgn="base"/>
            <a:r>
              <a:rPr lang="ru-RU" sz="16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          вида</a:t>
            </a:r>
            <a:r>
              <a:rPr lang="ru-RU" sz="1600" b="1" i="1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 </a:t>
            </a:r>
            <a:endParaRPr lang="ru-RU" sz="1600" b="1" dirty="0" smtClean="0">
              <a:solidFill>
                <a:srgbClr val="008000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sz="1400" dirty="0" smtClean="0"/>
              <a:t/>
            </a:r>
            <a:br>
              <a:rPr lang="ru-RU" sz="1400" dirty="0" smtClean="0"/>
            </a:br>
            <a:endParaRPr lang="ru-RU" sz="1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9" name="Прямая соединительная линия 8"/>
          <p:cNvCxnSpPr>
            <a:stCxn id="4" idx="2"/>
            <a:endCxn id="20" idx="0"/>
          </p:cNvCxnSpPr>
          <p:nvPr/>
        </p:nvCxnSpPr>
        <p:spPr>
          <a:xfrm rot="5400000">
            <a:off x="2007785" y="997343"/>
            <a:ext cx="428628" cy="1107289"/>
          </a:xfrm>
          <a:prstGeom prst="line">
            <a:avLst/>
          </a:prstGeom>
          <a:ln w="3810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>
            <a:stCxn id="5" idx="0"/>
            <a:endCxn id="4" idx="2"/>
          </p:cNvCxnSpPr>
          <p:nvPr/>
        </p:nvCxnSpPr>
        <p:spPr>
          <a:xfrm rot="16200000" flipV="1">
            <a:off x="3150793" y="961623"/>
            <a:ext cx="428628" cy="1178727"/>
          </a:xfrm>
          <a:prstGeom prst="line">
            <a:avLst/>
          </a:prstGeom>
          <a:ln w="3810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Скругленный прямоугольник 19"/>
          <p:cNvSpPr/>
          <p:nvPr/>
        </p:nvSpPr>
        <p:spPr>
          <a:xfrm>
            <a:off x="668322" y="1765301"/>
            <a:ext cx="2000264" cy="857256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  <a:ln w="571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9" tIns="45715" rIns="91429" bIns="45715" rtlCol="0" anchor="ctr"/>
          <a:lstStyle/>
          <a:p>
            <a:pPr fontAlgn="base"/>
            <a:r>
              <a:rPr lang="ru-RU" sz="1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</a:t>
            </a:r>
          </a:p>
          <a:p>
            <a:pPr fontAlgn="base"/>
            <a:endParaRPr lang="ru-RU" sz="14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228600" indent="-228600" fontAlgn="base"/>
            <a:r>
              <a:rPr lang="ru-RU" sz="1200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b="1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несовершенного    </a:t>
            </a:r>
          </a:p>
          <a:p>
            <a:pPr marL="228600" indent="-228600" fontAlgn="base"/>
            <a:r>
              <a:rPr lang="ru-RU" sz="1600" b="1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            вида</a:t>
            </a:r>
            <a:r>
              <a:rPr lang="ru-RU" sz="1200" b="1" i="1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 </a:t>
            </a:r>
            <a:endParaRPr lang="ru-RU" sz="1200" b="1" dirty="0" smtClean="0">
              <a:solidFill>
                <a:srgbClr val="008000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sz="1400" dirty="0" smtClean="0"/>
              <a:t/>
            </a:r>
            <a:br>
              <a:rPr lang="ru-RU" sz="1400" dirty="0" smtClean="0"/>
            </a:br>
            <a:endParaRPr lang="ru-RU" sz="1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141436" y="0"/>
            <a:ext cx="6048672" cy="533313"/>
          </a:xfrm>
        </p:spPr>
        <p:txBody>
          <a:bodyPr/>
          <a:lstStyle/>
          <a:p>
            <a:r>
              <a:rPr lang="ru-RU" sz="1800" dirty="0" smtClean="0"/>
              <a:t>             </a:t>
            </a:r>
            <a:r>
              <a:rPr lang="ru-RU" sz="2800" dirty="0" smtClean="0"/>
              <a:t>Деепричастие (</a:t>
            </a:r>
            <a:r>
              <a:rPr lang="en-US" sz="2800" dirty="0" err="1" smtClean="0"/>
              <a:t>ravishdosh</a:t>
            </a:r>
            <a:r>
              <a:rPr lang="ru-RU" sz="2800" dirty="0" smtClean="0"/>
              <a:t>)</a:t>
            </a:r>
            <a:endParaRPr lang="ru-RU" sz="28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11132" y="622293"/>
            <a:ext cx="2857520" cy="2215991"/>
          </a:xfrm>
        </p:spPr>
        <p:txBody>
          <a:bodyPr/>
          <a:lstStyle/>
          <a:p>
            <a:r>
              <a:rPr lang="ru-RU" sz="1800" i="0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Для того, чтобы</a:t>
            </a:r>
            <a:r>
              <a:rPr lang="ru-RU" sz="1800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800" i="0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сказать </a:t>
            </a:r>
            <a:endParaRPr lang="en-US" sz="1800" i="0" dirty="0" smtClean="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sz="1800" i="0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об основном и добавочном действиях, которые совершаются </a:t>
            </a:r>
            <a:endParaRPr lang="en-US" sz="1800" i="0" dirty="0" smtClean="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sz="1800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последовательно </a:t>
            </a:r>
            <a:r>
              <a:rPr lang="ru-RU" sz="1800" i="0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употребляются </a:t>
            </a:r>
            <a:r>
              <a:rPr lang="ru-RU" sz="18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деепричастия</a:t>
            </a:r>
          </a:p>
          <a:p>
            <a:r>
              <a:rPr lang="ru-RU" sz="18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совершенного вида.</a:t>
            </a:r>
            <a:endParaRPr lang="ru-RU" sz="1800" dirty="0">
              <a:solidFill>
                <a:srgbClr val="FF0000"/>
              </a:solidFill>
            </a:endParaRPr>
          </a:p>
        </p:txBody>
      </p:sp>
      <p:pic>
        <p:nvPicPr>
          <p:cNvPr id="7" name="Picture 12" descr="стрелка, рисунок, символ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8964717">
            <a:off x="3301129" y="968363"/>
            <a:ext cx="1929432" cy="157163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15255</TotalTime>
  <Words>737</Words>
  <Application>Microsoft Office PowerPoint</Application>
  <PresentationFormat>Произвольный</PresentationFormat>
  <Paragraphs>237</Paragraphs>
  <Slides>20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4" baseType="lpstr">
      <vt:lpstr>Arial</vt:lpstr>
      <vt:lpstr>Calibri</vt:lpstr>
      <vt:lpstr>Times New Roman</vt:lpstr>
      <vt:lpstr>Office Theme</vt:lpstr>
      <vt:lpstr>Русский  язык</vt:lpstr>
      <vt:lpstr>             Деепричастие (ravishdosh)</vt:lpstr>
      <vt:lpstr>              Внимание! Запомните!</vt:lpstr>
      <vt:lpstr>              Внимание! Запомните!</vt:lpstr>
      <vt:lpstr>              Внимание! Запомните!</vt:lpstr>
      <vt:lpstr>              Внимание! Запомните!</vt:lpstr>
      <vt:lpstr>     Синтаксическая роль деепричастий</vt:lpstr>
      <vt:lpstr>                                 Деепричастия </vt:lpstr>
      <vt:lpstr>             Деепричастие (ravishdosh)</vt:lpstr>
      <vt:lpstr>           Деепричастия совершенного вида</vt:lpstr>
      <vt:lpstr>             Лингвистическая задача</vt:lpstr>
      <vt:lpstr>    Лингвистическая задача. Проверьте!</vt:lpstr>
      <vt:lpstr>    Игра «Волшебный прямоугольник»</vt:lpstr>
      <vt:lpstr>         «Волшебный прямоугольник» </vt:lpstr>
      <vt:lpstr> «Волшебный прямоугольник». Проверьте!   </vt:lpstr>
      <vt:lpstr>          Технология соответствий</vt:lpstr>
      <vt:lpstr>            Технология соответствий</vt:lpstr>
      <vt:lpstr> Технология соответствий. Проверьте!</vt:lpstr>
      <vt:lpstr>                    Словарная работа</vt:lpstr>
      <vt:lpstr>  Задание для самостоятельного выполнения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Русский язык</dc:title>
  <cp:lastModifiedBy>Пользователь</cp:lastModifiedBy>
  <cp:revision>669</cp:revision>
  <dcterms:created xsi:type="dcterms:W3CDTF">2020-04-13T08:05:42Z</dcterms:created>
  <dcterms:modified xsi:type="dcterms:W3CDTF">2021-03-24T11:53:54Z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LastSaved">
    <vt:filetime>2020-04-13T00:00:00Z</vt:filetime>
  </property>
</Properties>
</file>