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361" r:id="rId4"/>
    <p:sldId id="360" r:id="rId5"/>
    <p:sldId id="363" r:id="rId6"/>
    <p:sldId id="362" r:id="rId7"/>
    <p:sldId id="364" r:id="rId8"/>
    <p:sldId id="288" r:id="rId9"/>
    <p:sldId id="358" r:id="rId10"/>
    <p:sldId id="359" r:id="rId11"/>
    <p:sldId id="349" r:id="rId12"/>
    <p:sldId id="350" r:id="rId13"/>
    <p:sldId id="351" r:id="rId14"/>
    <p:sldId id="352" r:id="rId15"/>
    <p:sldId id="370" r:id="rId16"/>
    <p:sldId id="367" r:id="rId17"/>
    <p:sldId id="368" r:id="rId18"/>
    <p:sldId id="371" r:id="rId19"/>
    <p:sldId id="286" r:id="rId20"/>
    <p:sldId id="287" r:id="rId21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70C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496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50652" y="830337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об основном и добавочном действиях, которые </a:t>
            </a:r>
            <a:r>
              <a:rPr lang="ru-RU" sz="2000" b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совершаются последовательно?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595" y="1122359"/>
            <a:ext cx="360041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Picture 4" descr="Деепричаст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46796" y="1982465"/>
            <a:ext cx="2428892" cy="1128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Деепричастия совершенного вида</a:t>
            </a:r>
            <a:endParaRPr lang="ru-RU" sz="2000" dirty="0"/>
          </a:p>
        </p:txBody>
      </p:sp>
      <p:sp>
        <p:nvSpPr>
          <p:cNvPr id="5" name="object 5"/>
          <p:cNvSpPr/>
          <p:nvPr/>
        </p:nvSpPr>
        <p:spPr>
          <a:xfrm>
            <a:off x="668322" y="622293"/>
            <a:ext cx="4714908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обозначают законченное добавочное действие</a:t>
            </a:r>
            <a:r>
              <a:rPr lang="ru-RU" sz="1400" dirty="0" smtClean="0">
                <a:solidFill>
                  <a:schemeClr val="bg1"/>
                </a:solidFill>
              </a:rPr>
              <a:t>  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454008" y="1265235"/>
            <a:ext cx="5143536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образуются от основы неопределённой формы  или  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прошедшего времени + суффиксы 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-в-, -вши-, -</a:t>
            </a:r>
            <a:r>
              <a:rPr lang="ru-RU" sz="1400" b="1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ши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;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739892" y="1979615"/>
            <a:ext cx="2500330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739892" y="2693995"/>
            <a:ext cx="2714644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послуша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ть </a:t>
            </a: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послуша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в;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принес</a:t>
            </a:r>
            <a:r>
              <a:rPr lang="ru-RU" sz="1400" b="1" i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ти </a:t>
            </a:r>
            <a:r>
              <a:rPr lang="ru-RU" sz="1400" b="1" i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400" b="1" i="1" spc="-5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принёс</a:t>
            </a:r>
            <a:r>
              <a:rPr lang="ru-RU" sz="1400" b="1" i="1" spc="-5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ши</a:t>
            </a:r>
            <a:r>
              <a:rPr lang="ru-RU" sz="1400" b="1" i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;</a:t>
            </a:r>
            <a:endParaRPr sz="1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8375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на вопрос: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сделав? </a:t>
            </a:r>
            <a:r>
              <a:rPr lang="ru-RU" sz="1400" dirty="0" smtClean="0">
                <a:solidFill>
                  <a:srgbClr val="FFFF00"/>
                </a:solidFill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5214974" cy="2154436"/>
          </a:xfrm>
        </p:spPr>
        <p:txBody>
          <a:bodyPr/>
          <a:lstStyle/>
          <a:p>
            <a:r>
              <a:rPr lang="ru-RU" sz="2000" i="0" dirty="0" smtClean="0">
                <a:solidFill>
                  <a:srgbClr val="C00000"/>
                </a:solidFill>
              </a:rPr>
              <a:t>От данных глаголов образуйте деепричастия совершенного вида:</a:t>
            </a:r>
            <a:r>
              <a:rPr lang="ru-RU" sz="2000" b="0" i="0" dirty="0" smtClean="0"/>
              <a:t>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помешать, поговорить,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порвать, совершить,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подождать, порезать,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поужинать,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поблагодарить.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5842" y="1336673"/>
            <a:ext cx="20002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2462213"/>
          </a:xfrm>
        </p:spPr>
        <p:txBody>
          <a:bodyPr/>
          <a:lstStyle/>
          <a:p>
            <a:r>
              <a:rPr lang="ru-RU" sz="2000" i="0" dirty="0" smtClean="0"/>
              <a:t>помешать         помеша</a:t>
            </a:r>
            <a:r>
              <a:rPr lang="ru-RU" sz="2000" i="0" dirty="0" smtClean="0">
                <a:solidFill>
                  <a:srgbClr val="C00000"/>
                </a:solidFill>
              </a:rPr>
              <a:t>в</a:t>
            </a:r>
            <a:r>
              <a:rPr lang="ru-RU" sz="2000" i="0" dirty="0" smtClean="0"/>
              <a:t>;             </a:t>
            </a:r>
          </a:p>
          <a:p>
            <a:r>
              <a:rPr lang="ru-RU" sz="2000" i="0" dirty="0" smtClean="0"/>
              <a:t>поговорить         поговор</a:t>
            </a:r>
            <a:r>
              <a:rPr lang="ru-RU" sz="2000" i="0" dirty="0" smtClean="0">
                <a:solidFill>
                  <a:srgbClr val="0070C0"/>
                </a:solidFill>
              </a:rPr>
              <a:t>и</a:t>
            </a:r>
            <a:r>
              <a:rPr lang="ru-RU" sz="2000" i="0" dirty="0" smtClean="0">
                <a:solidFill>
                  <a:srgbClr val="C00000"/>
                </a:solidFill>
              </a:rPr>
              <a:t>в</a:t>
            </a:r>
            <a:r>
              <a:rPr lang="ru-RU" sz="2000" i="0" dirty="0" smtClean="0"/>
              <a:t>;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</a:t>
            </a:r>
            <a:endParaRPr lang="ru-RU" sz="2000" i="0" dirty="0" smtClean="0"/>
          </a:p>
          <a:p>
            <a:r>
              <a:rPr lang="ru-RU" sz="2000" i="0" dirty="0" smtClean="0">
                <a:solidFill>
                  <a:srgbClr val="0070C0"/>
                </a:solidFill>
              </a:rPr>
              <a:t>порвать         порва</a:t>
            </a:r>
            <a:r>
              <a:rPr lang="ru-RU" sz="2000" i="0" dirty="0" smtClean="0">
                <a:solidFill>
                  <a:srgbClr val="C00000"/>
                </a:solidFill>
              </a:rPr>
              <a:t>в</a:t>
            </a:r>
            <a:r>
              <a:rPr lang="ru-RU" sz="2000" i="0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sz="2000" i="0" dirty="0" smtClean="0"/>
              <a:t>подождать        подожда</a:t>
            </a:r>
            <a:r>
              <a:rPr lang="ru-RU" sz="2000" i="0" dirty="0" smtClean="0">
                <a:solidFill>
                  <a:srgbClr val="C00000"/>
                </a:solidFill>
              </a:rPr>
              <a:t>в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поужинать         поужина</a:t>
            </a:r>
            <a:r>
              <a:rPr lang="ru-RU" sz="2000" i="0" dirty="0" smtClean="0">
                <a:solidFill>
                  <a:srgbClr val="C00000"/>
                </a:solidFill>
              </a:rPr>
              <a:t>вши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>
                <a:solidFill>
                  <a:srgbClr val="0070C0"/>
                </a:solidFill>
              </a:rPr>
              <a:t>порезать         пореза</a:t>
            </a:r>
            <a:r>
              <a:rPr lang="ru-RU" sz="2000" i="0" dirty="0" smtClean="0">
                <a:solidFill>
                  <a:srgbClr val="C00000"/>
                </a:solidFill>
              </a:rPr>
              <a:t>вши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поблагодарить         поблагодари</a:t>
            </a:r>
            <a:r>
              <a:rPr lang="ru-RU" sz="2000" i="0" dirty="0" smtClean="0">
                <a:solidFill>
                  <a:srgbClr val="C00000"/>
                </a:solidFill>
              </a:rPr>
              <a:t>в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>
                <a:solidFill>
                  <a:srgbClr val="0070C0"/>
                </a:solidFill>
              </a:rPr>
              <a:t>совершить        соверши</a:t>
            </a:r>
            <a:r>
              <a:rPr lang="ru-RU" sz="2000" i="0" dirty="0" smtClean="0">
                <a:solidFill>
                  <a:srgbClr val="C00000"/>
                </a:solidFill>
              </a:rPr>
              <a:t>в</a:t>
            </a:r>
            <a:r>
              <a:rPr lang="ru-RU" sz="2000" i="0" dirty="0" smtClean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1525578" y="62229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739892" y="908045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311264" y="1193797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597016" y="1550987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668454" y="1836739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454140" y="2122491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168520" y="240824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597016" y="276543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032" y="622293"/>
            <a:ext cx="1785950" cy="177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781128"/>
            <a:ext cx="2643206" cy="1969770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</a:rPr>
              <a:t>Свободные клеточки прямоугольника заполните буквами так, чтобы в каждом вертикальном ряду получились</a:t>
            </a:r>
            <a:r>
              <a:rPr lang="ru-RU" sz="1600" i="0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деепричастия совершенного вида.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4" name="Picture 6" descr="C:\Users\HOME\Desktop\unnamed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694" y="836607"/>
            <a:ext cx="2428892" cy="186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667627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1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2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О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З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А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К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О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М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И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72164" cy="307777"/>
          </a:xfrm>
        </p:spPr>
        <p:txBody>
          <a:bodyPr/>
          <a:lstStyle/>
          <a:p>
            <a:r>
              <a:rPr lang="ru-RU" sz="2000" dirty="0" smtClean="0"/>
              <a:t> «Волшебный прямоугольник». Проверьте!   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707823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1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82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04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З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К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М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И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О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П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К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С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З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М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П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П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М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К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П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Л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В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О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К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О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С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У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Т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У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Л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Н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Ь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У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 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Р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З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О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О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В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3" y="781127"/>
            <a:ext cx="3214709" cy="1969770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 фразеологизмам с деепричастиями совершенного вида,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синонимы из правого столбца. 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9" y="693731"/>
            <a:ext cx="2500330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Технология соответствий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4"/>
          <a:ext cx="5572164" cy="26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Стиснув зубы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обладать огромным терпением, выдержкой;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Засучив рукава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ничего не делая;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Сжав сердце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незаметно;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Поджавши руки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сдерживая свои чувства протеста;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 подав виду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жалея сил, много и усердно;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Гороху наевшись 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большой неохотой, принуждая себя;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5368229" cy="646331"/>
          </a:xfrm>
        </p:spPr>
        <p:txBody>
          <a:bodyPr/>
          <a:lstStyle/>
          <a:p>
            <a:r>
              <a:rPr lang="ru-RU" dirty="0" smtClean="0"/>
              <a:t> Технология соответствий. Проверьте!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4"/>
          <a:ext cx="5572164" cy="26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Стиснув зубы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обладать огромным терпением, выдержкой;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Засучив рукава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ничего не делая;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37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Сжав сердце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незаметно;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Поджавши руки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сдерживая свои чувства протеста;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Не подав виду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жалея сил, много и усердно;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98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Гороху наевшись 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большой неохотой, принуждая себя;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54140" y="693731"/>
            <a:ext cx="785818" cy="128588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97016" y="1265235"/>
            <a:ext cx="642942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702" y="1550987"/>
            <a:ext cx="857256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97016" y="1193797"/>
            <a:ext cx="642942" cy="7143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54140" y="1550987"/>
            <a:ext cx="785818" cy="8572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39892" y="836607"/>
            <a:ext cx="500066" cy="207170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715040" cy="4955203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словоизменительный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</a:rPr>
              <a:t>s</a:t>
            </a:r>
            <a:r>
              <a:rPr lang="uz-Latn-UZ" sz="1400" dirty="0" smtClean="0">
                <a:solidFill>
                  <a:srgbClr val="7030A0"/>
                </a:solidFill>
              </a:rPr>
              <a:t>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en-US" sz="1400" dirty="0" err="1" smtClean="0">
                <a:solidFill>
                  <a:srgbClr val="7030A0"/>
                </a:solidFill>
              </a:rPr>
              <a:t>zni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o‘zgartiruvchi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добавочное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400" i="0" dirty="0" smtClean="0">
                <a:solidFill>
                  <a:srgbClr val="0000CC"/>
                </a:solidFill>
              </a:rPr>
              <a:t>ействие</a:t>
            </a:r>
            <a:r>
              <a:rPr lang="en-US" sz="1400" i="0" dirty="0" smtClean="0">
                <a:solidFill>
                  <a:srgbClr val="0000CC"/>
                </a:solidFill>
              </a:rPr>
              <a:t>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qo‘shimcha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harakat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законченное д</a:t>
            </a:r>
            <a:r>
              <a:rPr lang="ru-RU" sz="1400" i="0" dirty="0" smtClean="0">
                <a:solidFill>
                  <a:srgbClr val="0000CC"/>
                </a:solidFill>
              </a:rPr>
              <a:t>ействие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tugallangan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harakat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последовательно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</a:rPr>
              <a:t>ketma-ket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зависим</a:t>
            </a:r>
            <a:r>
              <a:rPr lang="en-US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 слов</a:t>
            </a:r>
            <a:r>
              <a:rPr lang="en-US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bo</a:t>
            </a:r>
            <a:r>
              <a:rPr lang="en-US" sz="1400" dirty="0" smtClean="0">
                <a:solidFill>
                  <a:srgbClr val="7030A0"/>
                </a:solidFill>
              </a:rPr>
              <a:t>g‘</a:t>
            </a:r>
            <a:r>
              <a:rPr lang="uz-Latn-UZ" sz="1400" dirty="0" smtClean="0">
                <a:solidFill>
                  <a:srgbClr val="7030A0"/>
                </a:solidFill>
              </a:rPr>
              <a:t>l</a:t>
            </a:r>
            <a:r>
              <a:rPr lang="en-US" sz="1400" dirty="0" err="1" smtClean="0">
                <a:solidFill>
                  <a:srgbClr val="7030A0"/>
                </a:solidFill>
              </a:rPr>
              <a:t>iq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o‘z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поблагодарив</a:t>
            </a: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minnatdorlik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bildirib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описав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tasvirla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капнув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tomchilab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отметив</a:t>
            </a:r>
            <a:r>
              <a:rPr lang="en-US" sz="1400" dirty="0" smtClean="0">
                <a:solidFill>
                  <a:srgbClr val="0000CC"/>
                </a:solidFill>
              </a:rPr>
              <a:t> –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qayd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etib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макнув </a:t>
            </a:r>
            <a:r>
              <a:rPr lang="ru-RU" sz="1400" dirty="0" smtClean="0">
                <a:solidFill>
                  <a:srgbClr val="7030A0"/>
                </a:solidFill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botirib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olib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r>
              <a:rPr lang="en-US" sz="1400" i="0" dirty="0" smtClean="0">
                <a:solidFill>
                  <a:srgbClr val="7030A0"/>
                </a:solidFill>
              </a:rPr>
              <a:t> 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толкнув 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itarib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yuborib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</a:endParaRPr>
          </a:p>
          <a:p>
            <a:endParaRPr lang="en-US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В мире информатики и математики!: Объекты окружающего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5842" y="1265235"/>
            <a:ext cx="2071702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Деепричастие</a:t>
            </a:r>
            <a:r>
              <a:rPr lang="ru-RU" sz="2400" dirty="0" smtClean="0"/>
              <a:t> (</a:t>
            </a:r>
            <a:r>
              <a:rPr lang="en-US" sz="2400" dirty="0" err="1" smtClean="0"/>
              <a:t>ravishdosh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особая неизменяемая форма глагола</a:t>
            </a:r>
            <a:r>
              <a:rPr lang="ru-RU" sz="1600" dirty="0" smtClean="0"/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265235"/>
            <a:ext cx="4214842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400" dirty="0" smtClean="0"/>
              <a:t>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добавочное действие по   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отношению к основному действию  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что делая? что сделав?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овмещает в себе признаки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глагола и наречия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73484" y="542305"/>
            <a:ext cx="6915348" cy="115671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17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сказать об основном и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добавочном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действиях,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которые совершаются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последовательно?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Упражнения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171, 172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6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2740" y="1766441"/>
            <a:ext cx="292895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265367"/>
            <a:ext cx="5572164" cy="677108"/>
          </a:xfrm>
        </p:spPr>
        <p:txBody>
          <a:bodyPr/>
          <a:lstStyle/>
          <a:p>
            <a:pPr fontAlgn="base"/>
            <a:r>
              <a:rPr lang="en-US" sz="1600" i="0" dirty="0" smtClean="0">
                <a:solidFill>
                  <a:srgbClr val="0000CC"/>
                </a:solidFill>
              </a:rPr>
              <a:t> </a:t>
            </a:r>
            <a:r>
              <a:rPr lang="ru-RU" sz="1600" i="0" dirty="0" smtClean="0">
                <a:solidFill>
                  <a:srgbClr val="0000CC"/>
                </a:solidFill>
              </a:rPr>
              <a:t>    </a:t>
            </a:r>
            <a:r>
              <a:rPr lang="ru-RU" sz="1400" i="0" dirty="0" smtClean="0">
                <a:solidFill>
                  <a:srgbClr val="0000CC"/>
                </a:solidFill>
              </a:rPr>
              <a:t>        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сохраня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сохраня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 указыва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указыва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 </a:t>
            </a:r>
          </a:p>
          <a:p>
            <a:pPr fontAlgn="base"/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подбежа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подбежа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 устреми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вши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сь — устреми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ть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ся.</a:t>
            </a:r>
          </a:p>
          <a:p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Начальная форма деепричастия такая же, что и у глагола, – инфинитив, т.е. неопределённая форма глагола.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1836739"/>
            <a:ext cx="5168916" cy="1723549"/>
          </a:xfrm>
        </p:spPr>
        <p:txBody>
          <a:bodyPr/>
          <a:lstStyle/>
          <a:p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вид (совершенный/несовершенный):</a:t>
            </a:r>
          </a:p>
          <a:p>
            <a:r>
              <a:rPr lang="ru-RU" sz="1400" i="0" dirty="0" smtClean="0">
                <a:solidFill>
                  <a:srgbClr val="0000CC"/>
                </a:solidFill>
              </a:rPr>
              <a:t>(что делая?)</a:t>
            </a:r>
            <a:r>
              <a:rPr lang="ru-RU" sz="1400" dirty="0" smtClean="0">
                <a:solidFill>
                  <a:srgbClr val="0000CC"/>
                </a:solidFill>
              </a:rPr>
              <a:t> играя вальс</a:t>
            </a:r>
            <a:r>
              <a:rPr lang="ru-RU" sz="1400" i="0" dirty="0" smtClean="0">
                <a:solidFill>
                  <a:srgbClr val="0000CC"/>
                </a:solidFill>
              </a:rPr>
              <a:t> - (что сделав?) </a:t>
            </a:r>
            <a:r>
              <a:rPr lang="ru-RU" sz="1400" dirty="0" smtClean="0">
                <a:solidFill>
                  <a:srgbClr val="0000CC"/>
                </a:solidFill>
              </a:rPr>
              <a:t>сыграв вальс;</a:t>
            </a:r>
            <a:endParaRPr lang="ru-RU" sz="1400" i="0" dirty="0" smtClean="0">
              <a:solidFill>
                <a:srgbClr val="0000CC"/>
              </a:solidFill>
            </a:endParaRPr>
          </a:p>
          <a:p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переходность (переходный/ непереходный):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читая (что?) книгу - стоя (у чего?) у окна;</a:t>
            </a:r>
          </a:p>
          <a:p>
            <a:pPr fontAlgn="base"/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возвратность (возвратный/ невозвратный):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умывать - умывая; умыться - умывшись.</a:t>
            </a:r>
            <a:endParaRPr lang="ru-RU" sz="1400" i="0" dirty="0" smtClean="0">
              <a:solidFill>
                <a:srgbClr val="0000CC"/>
              </a:solidFill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 </a:t>
            </a:r>
          </a:p>
          <a:p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Деепричастия образуются от глаголов и сохраняют следующие признаки глаголов: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33667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408243"/>
            <a:ext cx="5572164" cy="1231106"/>
          </a:xfrm>
        </p:spPr>
        <p:txBody>
          <a:bodyPr/>
          <a:lstStyle/>
          <a:p>
            <a:pPr fontAlgn="base"/>
            <a:r>
              <a:rPr lang="ru-RU" sz="1400" dirty="0" smtClean="0"/>
              <a:t>     </a:t>
            </a:r>
            <a:r>
              <a:rPr lang="ru-RU" sz="1600" i="0" dirty="0" smtClean="0">
                <a:solidFill>
                  <a:srgbClr val="008000"/>
                </a:solidFill>
              </a:rPr>
              <a:t>(гул</a:t>
            </a:r>
            <a:r>
              <a:rPr lang="ru-RU" sz="1600" i="0" dirty="0" smtClean="0">
                <a:solidFill>
                  <a:srgbClr val="0000CC"/>
                </a:solidFill>
              </a:rPr>
              <a:t>я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ть</a:t>
            </a:r>
            <a:r>
              <a:rPr lang="ru-RU" sz="1600" i="0" dirty="0" smtClean="0">
                <a:solidFill>
                  <a:srgbClr val="008000"/>
                </a:solidFill>
              </a:rPr>
              <a:t>) </a:t>
            </a:r>
            <a:r>
              <a:rPr lang="ru-RU" sz="1600" i="0" dirty="0" err="1" smtClean="0">
                <a:solidFill>
                  <a:srgbClr val="008000"/>
                </a:solidFill>
              </a:rPr>
              <a:t>гул-</a:t>
            </a:r>
            <a:r>
              <a:rPr lang="ru-RU" sz="1600" i="0" dirty="0" err="1" smtClean="0">
                <a:solidFill>
                  <a:srgbClr val="0000CC"/>
                </a:solidFill>
              </a:rPr>
              <a:t>я</a:t>
            </a:r>
            <a:r>
              <a:rPr lang="ru-RU" sz="1600" i="0" dirty="0" err="1" smtClean="0">
                <a:solidFill>
                  <a:srgbClr val="008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я</a:t>
            </a:r>
            <a:r>
              <a:rPr lang="ru-RU" sz="1600" dirty="0" smtClean="0">
                <a:solidFill>
                  <a:srgbClr val="008000"/>
                </a:solidFill>
              </a:rPr>
              <a:t> — </a:t>
            </a:r>
            <a:r>
              <a:rPr lang="ru-RU" sz="1600" i="0" dirty="0" smtClean="0">
                <a:solidFill>
                  <a:srgbClr val="008000"/>
                </a:solidFill>
              </a:rPr>
              <a:t>корень/суффикс/</a:t>
            </a:r>
            <a:r>
              <a:rPr lang="ru-RU" sz="1600" i="0" dirty="0" err="1" smtClean="0">
                <a:solidFill>
                  <a:srgbClr val="008000"/>
                </a:solidFill>
              </a:rPr>
              <a:t>суффикс</a:t>
            </a:r>
            <a:r>
              <a:rPr lang="ru-RU" sz="1600" i="0" dirty="0" smtClean="0">
                <a:solidFill>
                  <a:srgbClr val="008000"/>
                </a:solidFill>
              </a:rPr>
              <a:t>;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    (</a:t>
            </a:r>
            <a:r>
              <a:rPr lang="ru-RU" sz="1600" i="0" dirty="0" smtClean="0">
                <a:solidFill>
                  <a:srgbClr val="C00000"/>
                </a:solidFill>
              </a:rPr>
              <a:t>об</a:t>
            </a:r>
            <a:r>
              <a:rPr lang="ru-RU" sz="1600" i="0" dirty="0" smtClean="0">
                <a:solidFill>
                  <a:srgbClr val="008000"/>
                </a:solidFill>
              </a:rPr>
              <a:t>рад</a:t>
            </a:r>
            <a:r>
              <a:rPr lang="ru-RU" sz="1600" i="0" dirty="0" smtClean="0">
                <a:solidFill>
                  <a:srgbClr val="0000CC"/>
                </a:solidFill>
              </a:rPr>
              <a:t>ова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</a:rPr>
              <a:t>ть</a:t>
            </a:r>
            <a:r>
              <a:rPr lang="ru-RU" sz="1600" i="0" dirty="0" smtClean="0">
                <a:solidFill>
                  <a:schemeClr val="tx1"/>
                </a:solidFill>
              </a:rPr>
              <a:t>ся</a:t>
            </a:r>
            <a:r>
              <a:rPr lang="ru-RU" sz="1600" i="0" dirty="0" smtClean="0">
                <a:solidFill>
                  <a:srgbClr val="008000"/>
                </a:solidFill>
              </a:rPr>
              <a:t>) </a:t>
            </a:r>
            <a:r>
              <a:rPr lang="ru-RU" sz="1600" i="0" dirty="0" err="1" smtClean="0">
                <a:solidFill>
                  <a:srgbClr val="C00000"/>
                </a:solidFill>
              </a:rPr>
              <a:t>об</a:t>
            </a:r>
            <a:r>
              <a:rPr lang="ru-RU" sz="1600" i="0" dirty="0" err="1" smtClean="0">
                <a:solidFill>
                  <a:srgbClr val="008000"/>
                </a:solidFill>
              </a:rPr>
              <a:t>-рад-</a:t>
            </a:r>
            <a:r>
              <a:rPr lang="ru-RU" sz="1600" i="0" dirty="0" err="1" smtClean="0">
                <a:solidFill>
                  <a:srgbClr val="0000CC"/>
                </a:solidFill>
              </a:rPr>
              <a:t>ова</a:t>
            </a:r>
            <a:r>
              <a:rPr lang="ru-RU" sz="1600" i="0" dirty="0" err="1" smtClean="0">
                <a:solidFill>
                  <a:srgbClr val="008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вши</a:t>
            </a:r>
            <a:r>
              <a:rPr lang="ru-RU" sz="1600" i="0" dirty="0" err="1" smtClean="0">
                <a:solidFill>
                  <a:srgbClr val="008000"/>
                </a:solidFill>
              </a:rPr>
              <a:t>-</a:t>
            </a:r>
            <a:r>
              <a:rPr lang="ru-RU" sz="1600" i="0" dirty="0" err="1" smtClean="0">
                <a:solidFill>
                  <a:schemeClr val="tx1"/>
                </a:solidFill>
              </a:rPr>
              <a:t>сь</a:t>
            </a:r>
            <a:r>
              <a:rPr lang="ru-RU" sz="1600" i="0" dirty="0" smtClean="0">
                <a:solidFill>
                  <a:srgbClr val="008000"/>
                </a:solidFill>
              </a:rPr>
              <a:t> —    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    приставка/корень/суффикс/</a:t>
            </a:r>
            <a:r>
              <a:rPr lang="ru-RU" sz="1600" i="0" dirty="0" err="1" smtClean="0">
                <a:solidFill>
                  <a:srgbClr val="008000"/>
                </a:solidFill>
              </a:rPr>
              <a:t>суффикс</a:t>
            </a:r>
            <a:r>
              <a:rPr lang="ru-RU" sz="1600" i="0" dirty="0" smtClean="0">
                <a:solidFill>
                  <a:srgbClr val="008000"/>
                </a:solidFill>
              </a:rPr>
              <a:t>/постфикс.</a:t>
            </a:r>
          </a:p>
          <a:p>
            <a:r>
              <a:rPr lang="ru-RU" sz="1600" dirty="0" smtClean="0">
                <a:solidFill>
                  <a:srgbClr val="008000"/>
                </a:solidFill>
              </a:rPr>
              <a:t> </a:t>
            </a:r>
          </a:p>
          <a:p>
            <a:endParaRPr lang="ru-RU" sz="1600" i="0" dirty="0">
              <a:solidFill>
                <a:srgbClr val="008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 же, как и наречие, деепричастие не изменяется, то есть у него нет окончания как словоизменительной морфемы. Например, эта глагольная форма имеет следующий морфемный состав: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2051053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08177"/>
            <a:ext cx="5500726" cy="984885"/>
          </a:xfrm>
        </p:spPr>
        <p:txBody>
          <a:bodyPr/>
          <a:lstStyle/>
          <a:p>
            <a:pPr fontAlgn="base"/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</a:t>
            </a:r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читая (что?) книгу; сидя (на чём?) на скамейке;</a:t>
            </a:r>
            <a:endParaRPr lang="ru-RU" sz="1600" i="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улыбаясь (как?) весело.</a:t>
            </a:r>
            <a:r>
              <a:rPr lang="ru-RU" sz="1600" b="0" dirty="0" smtClean="0"/>
              <a:t> </a:t>
            </a:r>
          </a:p>
          <a:p>
            <a:pPr fontAlgn="base"/>
            <a:r>
              <a:rPr lang="ru-RU" sz="1600" b="0" dirty="0" smtClean="0"/>
              <a:t>        </a:t>
            </a:r>
            <a:r>
              <a:rPr lang="ru-RU" sz="1600" dirty="0" smtClean="0">
                <a:solidFill>
                  <a:srgbClr val="FF0000"/>
                </a:solidFill>
              </a:rPr>
              <a:t>Прислушиваясь к шёпоту осенней листвы,</a:t>
            </a:r>
            <a:r>
              <a:rPr lang="ru-RU" sz="1600" dirty="0" smtClean="0">
                <a:solidFill>
                  <a:srgbClr val="7030A0"/>
                </a:solidFill>
              </a:rPr>
              <a:t>   </a:t>
            </a:r>
          </a:p>
          <a:p>
            <a:pPr fontAlgn="base"/>
            <a:r>
              <a:rPr lang="ru-RU" sz="1600" dirty="0" smtClean="0">
                <a:solidFill>
                  <a:srgbClr val="7030A0"/>
                </a:solidFill>
              </a:rPr>
              <a:t>           старик неспешно гулял по аллеям парка.</a:t>
            </a:r>
            <a:endParaRPr lang="ru-RU" sz="1600" i="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Деепричастия могут иметь при себе зависимые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слова. Деепричастия с зависимыми словами, называются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деепричастным оборотом: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550987"/>
            <a:ext cx="785818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11198" y="2908309"/>
            <a:ext cx="71438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68586" y="2908309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668586" y="2979747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 Синтаксическая роль деепричастий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93929"/>
            <a:ext cx="5500726" cy="892552"/>
          </a:xfrm>
        </p:spPr>
        <p:txBody>
          <a:bodyPr/>
          <a:lstStyle/>
          <a:p>
            <a:r>
              <a:rPr lang="ru-RU" sz="1600" b="0" dirty="0" smtClean="0">
                <a:solidFill>
                  <a:srgbClr val="FF0000"/>
                </a:solidFill>
              </a:rPr>
              <a:t>  </a:t>
            </a:r>
            <a:r>
              <a:rPr lang="ru-RU" sz="1600" dirty="0" smtClean="0">
                <a:solidFill>
                  <a:srgbClr val="008000"/>
                </a:solidFill>
              </a:rPr>
              <a:t>(как?) 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Улыбаясь застенчиво, 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девушка рассказала о своём участии в конкурсе. </a:t>
            </a: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(когда?) 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Приблизившись к открытой двери,</a:t>
            </a:r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я услышал весёлый смех.</a:t>
            </a:r>
            <a:endParaRPr lang="ru-RU" sz="1400" i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деепричастия, как и наречия, обычно бывают обстоятельствами образа действия и времени.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             </a:t>
            </a:r>
            <a:r>
              <a:rPr lang="ru-RU" sz="2400" dirty="0" smtClean="0"/>
              <a:t>Деепричастия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39892" y="765169"/>
            <a:ext cx="2071702" cy="571504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Деепричастия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54338" y="1765301"/>
            <a:ext cx="2000264" cy="8572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совершенного    </a:t>
            </a:r>
          </a:p>
          <a:p>
            <a:pPr marL="228600" indent="-228600"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вида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2"/>
            <a:endCxn id="20" idx="0"/>
          </p:cNvCxnSpPr>
          <p:nvPr/>
        </p:nvCxnSpPr>
        <p:spPr>
          <a:xfrm rot="5400000">
            <a:off x="2007785" y="997343"/>
            <a:ext cx="428628" cy="110728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5" idx="0"/>
            <a:endCxn id="4" idx="2"/>
          </p:cNvCxnSpPr>
          <p:nvPr/>
        </p:nvCxnSpPr>
        <p:spPr>
          <a:xfrm rot="16200000" flipV="1">
            <a:off x="3150793" y="961623"/>
            <a:ext cx="428628" cy="117872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668322" y="1765301"/>
            <a:ext cx="2000264" cy="8572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несовершенного    </a:t>
            </a:r>
          </a:p>
          <a:p>
            <a:pPr marL="228600" indent="-228600" fontAlgn="base"/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вида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0"/>
            <a:ext cx="6048672" cy="533313"/>
          </a:xfrm>
        </p:spPr>
        <p:txBody>
          <a:bodyPr/>
          <a:lstStyle/>
          <a:p>
            <a:r>
              <a:rPr lang="ru-RU" sz="1800" dirty="0" smtClean="0"/>
              <a:t>             </a:t>
            </a:r>
            <a:r>
              <a:rPr lang="ru-RU" sz="2800" dirty="0" smtClean="0"/>
              <a:t>Деепричастие (</a:t>
            </a:r>
            <a:r>
              <a:rPr lang="en-US" sz="2800" dirty="0" err="1" smtClean="0"/>
              <a:t>ravishdosh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2857520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 основном и добавочном действиях, которые совершаются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последовательно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деепричастия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совершенного вида.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64717">
            <a:off x="3301129" y="968363"/>
            <a:ext cx="1929432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15255</TotalTime>
  <Words>737</Words>
  <Application>Microsoft Office PowerPoint</Application>
  <PresentationFormat>Произвольный</PresentationFormat>
  <Paragraphs>237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Русский  язык</vt:lpstr>
      <vt:lpstr>             Деепричастие (ravishdosh)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Синтаксическая роль деепричастий</vt:lpstr>
      <vt:lpstr>                                 Деепричастия </vt:lpstr>
      <vt:lpstr>             Деепричастие (ravishdosh)</vt:lpstr>
      <vt:lpstr>           Деепричастия совершенного вида</vt:lpstr>
      <vt:lpstr>             Лингвистическая задача</vt:lpstr>
      <vt:lpstr>    Лингвистическая задача. Проверьте!</vt:lpstr>
      <vt:lpstr>    Игра «Волшебный прямоугольник»</vt:lpstr>
      <vt:lpstr>         «Волшебный прямоугольник» </vt:lpstr>
      <vt:lpstr> «Волшебный прямоугольник». Проверьте!   </vt:lpstr>
      <vt:lpstr>          Технология соответствий</vt:lpstr>
      <vt:lpstr>            Технология соответствий</vt:lpstr>
      <vt:lpstr> Технология соответствий.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669</cp:revision>
  <dcterms:created xsi:type="dcterms:W3CDTF">2020-04-13T08:05:42Z</dcterms:created>
  <dcterms:modified xsi:type="dcterms:W3CDTF">2021-03-24T11:53:54Z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