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361" r:id="rId4"/>
    <p:sldId id="360" r:id="rId5"/>
    <p:sldId id="363" r:id="rId6"/>
    <p:sldId id="362" r:id="rId7"/>
    <p:sldId id="364" r:id="rId8"/>
    <p:sldId id="288" r:id="rId9"/>
    <p:sldId id="358" r:id="rId10"/>
    <p:sldId id="359" r:id="rId11"/>
    <p:sldId id="365" r:id="rId12"/>
    <p:sldId id="349" r:id="rId13"/>
    <p:sldId id="350" r:id="rId14"/>
    <p:sldId id="351" r:id="rId15"/>
    <p:sldId id="352" r:id="rId16"/>
    <p:sldId id="366" r:id="rId17"/>
    <p:sldId id="367" r:id="rId18"/>
    <p:sldId id="368" r:id="rId19"/>
    <p:sldId id="369" r:id="rId20"/>
    <p:sldId id="286" r:id="rId21"/>
    <p:sldId id="287" r:id="rId22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FF"/>
    <a:srgbClr val="0000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4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11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650652" y="830337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об основном и добавочном действиях, которые совершаются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одновременно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596" y="111836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6" name="Picture 6" descr="Признаки наречия у деепричаст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6756" y="1982465"/>
            <a:ext cx="2857520" cy="1133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Деепричастия несовершенного вида</a:t>
            </a:r>
            <a:endParaRPr lang="ru-RU" sz="2000" dirty="0"/>
          </a:p>
        </p:txBody>
      </p:sp>
      <p:sp>
        <p:nvSpPr>
          <p:cNvPr id="5" name="object 5"/>
          <p:cNvSpPr/>
          <p:nvPr/>
        </p:nvSpPr>
        <p:spPr>
          <a:xfrm>
            <a:off x="739760" y="622293"/>
            <a:ext cx="4643470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обозначают незаконченное добавочное действие</a:t>
            </a:r>
            <a:r>
              <a:rPr lang="ru-RU" sz="1400" dirty="0" smtClean="0">
                <a:solidFill>
                  <a:schemeClr val="bg1"/>
                </a:solidFill>
              </a:rPr>
              <a:t>  </a:t>
            </a: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265235"/>
            <a:ext cx="4214842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образуются от основы глагола настоящего   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времени + суффиксы 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-а-, -я-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79615"/>
            <a:ext cx="3429024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739892" y="2693995"/>
            <a:ext cx="2714644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слуша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ет </a:t>
            </a: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слуша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я;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крич</a:t>
            </a:r>
            <a:r>
              <a:rPr lang="ru-RU" sz="1400" b="1" i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ит </a:t>
            </a:r>
            <a:r>
              <a:rPr lang="ru-RU" sz="1400" b="1" i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крич</a:t>
            </a:r>
            <a:r>
              <a:rPr lang="ru-RU" sz="1400" b="1" i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а;</a:t>
            </a:r>
            <a:endParaRPr sz="1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58375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что делая? 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785950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Деепричастия несовершенного</a:t>
            </a:r>
          </a:p>
          <a:p>
            <a:pPr algn="ctr"/>
            <a:r>
              <a:rPr lang="ru-RU" sz="105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вида </a:t>
            </a:r>
            <a:r>
              <a:rPr lang="ru-RU" sz="105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образуются:</a:t>
            </a:r>
            <a:endParaRPr lang="ru-RU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4206" y="622293"/>
            <a:ext cx="3643338" cy="500066"/>
          </a:xfrm>
          <a:prstGeom prst="roundRect">
            <a:avLst>
              <a:gd name="adj" fmla="val 17274"/>
            </a:avLst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b"/>
          <a:lstStyle/>
          <a:p>
            <a:pPr lvl="0" algn="ctr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 глаголов с основой на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г, - к: </a:t>
            </a: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ут, бере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ут, те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ут, пе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ут;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54206" y="1836739"/>
            <a:ext cx="3643338" cy="57150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от глаголов с основой, состоящей из одних согласных: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жд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ут,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лг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ут,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шь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ют; 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54206" y="2551119"/>
            <a:ext cx="3643338" cy="57150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 глаголов с суффиксом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ну-:</a:t>
            </a: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мок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т, тя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т, гиб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т, сты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       Внимание! Запомните!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54206" y="1193797"/>
            <a:ext cx="3643338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 глаголов настоящего времени с основой на шипящий: ре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ут, пи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ут;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3"/>
            <a:ext cx="5214974" cy="2154436"/>
          </a:xfrm>
        </p:spPr>
        <p:txBody>
          <a:bodyPr/>
          <a:lstStyle/>
          <a:p>
            <a:r>
              <a:rPr lang="ru-RU" sz="2000" i="0" dirty="0" smtClean="0">
                <a:solidFill>
                  <a:srgbClr val="C00000"/>
                </a:solidFill>
              </a:rPr>
              <a:t>От данных глаголов образуйте деепричастия несовершенного вида:</a:t>
            </a:r>
            <a:r>
              <a:rPr lang="ru-RU" sz="2000" b="0" i="0" dirty="0" smtClean="0"/>
              <a:t> </a:t>
            </a:r>
          </a:p>
          <a:p>
            <a:r>
              <a:rPr lang="ru-RU" sz="2000" i="0" dirty="0" smtClean="0"/>
              <a:t>мешает, говорит, </a:t>
            </a:r>
          </a:p>
          <a:p>
            <a:r>
              <a:rPr lang="ru-RU" sz="2000" i="0" dirty="0" smtClean="0"/>
              <a:t>рвут, совершает, </a:t>
            </a:r>
          </a:p>
          <a:p>
            <a:r>
              <a:rPr lang="ru-RU" sz="2000" i="0" dirty="0" smtClean="0"/>
              <a:t>ждут, любят, режут, </a:t>
            </a:r>
          </a:p>
          <a:p>
            <a:r>
              <a:rPr lang="ru-RU" sz="2000" i="0" dirty="0" smtClean="0"/>
              <a:t>блестит, ужинает, </a:t>
            </a:r>
          </a:p>
          <a:p>
            <a:r>
              <a:rPr lang="ru-RU" sz="2000" i="0" dirty="0" smtClean="0"/>
              <a:t>горит, благодарит.</a:t>
            </a:r>
            <a:endParaRPr lang="ru-RU" sz="2000" i="0" dirty="0" smtClean="0">
              <a:solidFill>
                <a:srgbClr val="C00000"/>
              </a:solidFill>
            </a:endParaRP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Инструкция (системный блок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1528" y="1336673"/>
            <a:ext cx="1643075" cy="154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23165"/>
          </a:xfrm>
        </p:spPr>
        <p:txBody>
          <a:bodyPr/>
          <a:lstStyle/>
          <a:p>
            <a:r>
              <a:rPr lang="ru-RU" dirty="0" smtClean="0"/>
              <a:t>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2533651"/>
          </a:xfrm>
        </p:spPr>
        <p:txBody>
          <a:bodyPr/>
          <a:lstStyle/>
          <a:p>
            <a:r>
              <a:rPr lang="ru-RU" sz="2000" i="0" dirty="0" smtClean="0"/>
              <a:t>мешает         меша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             </a:t>
            </a:r>
          </a:p>
          <a:p>
            <a:r>
              <a:rPr lang="ru-RU" sz="2000" i="0" dirty="0" smtClean="0"/>
              <a:t>говорит         говор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  <a: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ru-RU" sz="2000" i="0" dirty="0" smtClean="0"/>
          </a:p>
          <a:p>
            <a:r>
              <a:rPr lang="ru-RU" sz="2000" i="0" dirty="0" smtClean="0"/>
              <a:t>любят           люб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блестит        блест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ужинает         ужина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горит         гор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благодарит         благодар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>
                <a:solidFill>
                  <a:srgbClr val="0070C0"/>
                </a:solidFill>
              </a:rPr>
              <a:t>совершает        соверша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План работы на декабрь | ТАНАИС | региональная общественная организац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8718" y="1265235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1239826" y="62229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239826" y="908045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168388" y="1265235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239826" y="1550987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11264" y="1836739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954074" y="2122491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739892" y="2479681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597016" y="276543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54338" y="550855"/>
            <a:ext cx="27146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От глаголов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рвут, ждут, режут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нельзя образовать деепричастия н.в.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54338" y="781128"/>
            <a:ext cx="2643206" cy="1969770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</a:rPr>
              <a:t>Свободные клеточки прямоугольника заполните буквами так, чтобы в каждом вертикальном ряду получились</a:t>
            </a:r>
            <a:r>
              <a:rPr lang="ru-RU" sz="1600" i="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деепричастия несовершенного вида.</a:t>
            </a:r>
            <a:endParaRPr lang="ru-RU" sz="1600" dirty="0">
              <a:solidFill>
                <a:srgbClr val="008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r="3309"/>
          <a:stretch/>
        </p:blipFill>
        <p:spPr bwMode="auto">
          <a:xfrm>
            <a:off x="668322" y="765169"/>
            <a:ext cx="1857388" cy="207170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3"/>
          <a:ext cx="5572165" cy="2656991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О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Д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Р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У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Ж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И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Т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С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Я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07777"/>
          </a:xfrm>
        </p:spPr>
        <p:txBody>
          <a:bodyPr/>
          <a:lstStyle/>
          <a:p>
            <a:r>
              <a:rPr lang="ru-RU" sz="2000" dirty="0" smtClean="0"/>
              <a:t> «Волшебный прямоугольник».Проверьте!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77279"/>
              </p:ext>
            </p:extLst>
          </p:nvPr>
        </p:nvGraphicFramePr>
        <p:xfrm>
          <a:off x="96818" y="550853"/>
          <a:ext cx="5572165" cy="2671899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Р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У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Ж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С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Ж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Я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Ч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Я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39957" y="781127"/>
            <a:ext cx="2908527" cy="1969770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фразеологизмам с деепричастиями несовершенного вида,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синонимы из правого столбца. </a:t>
            </a:r>
            <a:endParaRPr lang="ru-RU" sz="1600" dirty="0">
              <a:solidFill>
                <a:srgbClr val="0000CC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765170"/>
            <a:ext cx="1359875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Технология соответствий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71034"/>
              </p:ext>
            </p:extLst>
          </p:nvPr>
        </p:nvGraphicFramePr>
        <p:xfrm>
          <a:off x="96818" y="550854"/>
          <a:ext cx="5572164" cy="2659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переводя дыхания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совершенно искренне, чистосердечно;</a:t>
                      </a:r>
                      <a:endParaRPr lang="ru-RU" sz="1400" b="1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Положа руку на сердце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бездельничая;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Разиня рот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отдыха, без перерыва;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Собственно говоря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неосмотрительно, нерасчётливо;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Сложа руки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один приём, не останавливаясь;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разгибая спины</a:t>
                      </a:r>
                      <a:r>
                        <a:rPr lang="ru-RU" sz="1400" b="0" i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сущности, в действительности.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9" y="102424"/>
            <a:ext cx="5368230" cy="646331"/>
          </a:xfrm>
        </p:spPr>
        <p:txBody>
          <a:bodyPr/>
          <a:lstStyle/>
          <a:p>
            <a:r>
              <a:rPr lang="ru-RU" dirty="0" smtClean="0"/>
              <a:t> Технология соответствий. Проверьте!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4"/>
          <a:ext cx="5572164" cy="2659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переводя дыхания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совершенно искренне, чистосердечно;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Положа руку на сердце</a:t>
                      </a:r>
                      <a:endParaRPr lang="ru-RU" sz="1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бездельничая;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Разиня рот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отдыха, без перерыва;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Собственно говоря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неосмотрительно, нерасчётливо;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Сложа руки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один приём, не останавливаясь;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разгибая спины</a:t>
                      </a:r>
                      <a:r>
                        <a:rPr lang="ru-RU" sz="1400" b="0" i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сущности, в действительности.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512" y="908045"/>
            <a:ext cx="1214446" cy="15001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5644" y="836607"/>
            <a:ext cx="214314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8388" y="1550987"/>
            <a:ext cx="107157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4206" y="1908177"/>
            <a:ext cx="285752" cy="10001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9826" y="1193797"/>
            <a:ext cx="1000132" cy="12144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2768" y="1550987"/>
            <a:ext cx="357190" cy="13573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Деепричастие</a:t>
            </a:r>
            <a:r>
              <a:rPr lang="ru-RU" sz="2400" dirty="0" smtClean="0"/>
              <a:t> (</a:t>
            </a:r>
            <a:r>
              <a:rPr lang="en-US" sz="2400" dirty="0" err="1" smtClean="0"/>
              <a:t>ravishdosh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особая неизменяемая форма глагола</a:t>
            </a:r>
            <a:r>
              <a:rPr lang="ru-RU" sz="1600" dirty="0" smtClean="0"/>
              <a:t>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265235"/>
            <a:ext cx="4214842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400" dirty="0" smtClean="0"/>
              <a:t>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добавочное действие по   </a:t>
            </a:r>
          </a:p>
          <a:p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отношению к основному действию  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79615"/>
            <a:ext cx="3429024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168388" y="2693995"/>
            <a:ext cx="3714776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что делая? что сделав?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5658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овмещает в себе признаки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глагола и наречия</a:t>
            </a: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7016" y="550856"/>
            <a:ext cx="4357718" cy="5324535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особая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maxsus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овмещает 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birlashtiradi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совершенный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</a:t>
            </a:r>
            <a:r>
              <a:rPr lang="en-US" sz="1400" dirty="0" err="1" smtClean="0">
                <a:solidFill>
                  <a:srgbClr val="7030A0"/>
                </a:solidFill>
              </a:rPr>
              <a:t>i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hli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несовершенный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</a:t>
            </a:r>
            <a:r>
              <a:rPr lang="en-US" sz="1400" dirty="0" err="1" smtClean="0">
                <a:solidFill>
                  <a:srgbClr val="7030A0"/>
                </a:solidFill>
              </a:rPr>
              <a:t>ish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iz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переходный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en-US" sz="1400" dirty="0" err="1" smtClean="0">
                <a:solidFill>
                  <a:srgbClr val="7030A0"/>
                </a:solidFill>
              </a:rPr>
              <a:t>timli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непереходный</a:t>
            </a:r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en-US" sz="1400" dirty="0" err="1" smtClean="0">
                <a:solidFill>
                  <a:srgbClr val="7030A0"/>
                </a:solidFill>
              </a:rPr>
              <a:t>timsiz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журча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jildira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неосмотрительно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ehtiyotsizlik</a:t>
            </a:r>
            <a:r>
              <a:rPr lang="en-US" sz="1400" b="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чистосердечно</a:t>
            </a:r>
            <a:r>
              <a:rPr lang="en-US" sz="1400" dirty="0" smtClean="0">
                <a:solidFill>
                  <a:srgbClr val="0000CC"/>
                </a:solidFill>
              </a:rPr>
              <a:t> –</a:t>
            </a:r>
            <a:r>
              <a:rPr lang="ru-RU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chin </a:t>
            </a:r>
            <a:r>
              <a:rPr lang="en-US" sz="1400" dirty="0" err="1" smtClean="0">
                <a:solidFill>
                  <a:srgbClr val="7030A0"/>
                </a:solidFill>
              </a:rPr>
              <a:t>qalbdan</a:t>
            </a:r>
            <a:r>
              <a:rPr lang="en-US" sz="1400" dirty="0" smtClean="0">
                <a:solidFill>
                  <a:srgbClr val="7030A0"/>
                </a:solidFill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</a:rPr>
              <a:t>ochiqchasiga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возвратные глаголы </a:t>
            </a:r>
            <a:r>
              <a:rPr lang="ru-RU" sz="1400" dirty="0" smtClean="0">
                <a:solidFill>
                  <a:srgbClr val="7030A0"/>
                </a:solidFill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o‘</a:t>
            </a:r>
            <a:r>
              <a:rPr lang="en-US" sz="1400" i="0" dirty="0" err="1" smtClean="0">
                <a:solidFill>
                  <a:srgbClr val="7030A0"/>
                </a:solidFill>
              </a:rPr>
              <a:t>zlik</a:t>
            </a:r>
            <a:r>
              <a:rPr lang="en-US" sz="1400" i="0" dirty="0" smtClean="0">
                <a:solidFill>
                  <a:srgbClr val="7030A0"/>
                </a:solidFill>
              </a:rPr>
              <a:t> </a:t>
            </a:r>
            <a:r>
              <a:rPr lang="en-US" sz="1400" i="0" dirty="0" err="1" smtClean="0">
                <a:solidFill>
                  <a:srgbClr val="7030A0"/>
                </a:solidFill>
              </a:rPr>
              <a:t>nisbatidagi</a:t>
            </a:r>
            <a:r>
              <a:rPr lang="en-US" sz="1400" i="0" dirty="0" smtClean="0">
                <a:solidFill>
                  <a:srgbClr val="7030A0"/>
                </a:solidFill>
              </a:rPr>
              <a:t> </a:t>
            </a:r>
          </a:p>
          <a:p>
            <a:r>
              <a:rPr lang="uz-Latn-UZ" sz="1400" i="0" dirty="0">
                <a:solidFill>
                  <a:srgbClr val="7030A0"/>
                </a:solidFill>
              </a:rPr>
              <a:t>f</a:t>
            </a:r>
            <a:r>
              <a:rPr lang="en-US" sz="1400" i="0" dirty="0" smtClean="0">
                <a:solidFill>
                  <a:srgbClr val="7030A0"/>
                </a:solidFill>
              </a:rPr>
              <a:t>e</a:t>
            </a:r>
            <a:r>
              <a:rPr lang="uz-Latn-UZ" sz="1400" i="0" dirty="0" smtClean="0">
                <a:solidFill>
                  <a:srgbClr val="7030A0"/>
                </a:solidFill>
              </a:rPr>
              <a:t>’</a:t>
            </a:r>
            <a:r>
              <a:rPr lang="en-US" sz="1400" i="0" dirty="0" err="1" smtClean="0">
                <a:solidFill>
                  <a:srgbClr val="7030A0"/>
                </a:solidFill>
              </a:rPr>
              <a:t>llar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сущности 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err="1" smtClean="0">
                <a:solidFill>
                  <a:srgbClr val="7030A0"/>
                </a:solidFill>
              </a:rPr>
              <a:t>slini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olib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qaraganda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</a:endParaRPr>
          </a:p>
          <a:p>
            <a:endParaRPr lang="en-US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1050921"/>
            <a:ext cx="1357322" cy="1428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114389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Как сказать об основном и добавочном действиях, которые совершаются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одновременно?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Упражнение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63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63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5512" y="1836739"/>
            <a:ext cx="347502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4837135"/>
            <a:ext cx="4260841" cy="144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265367"/>
            <a:ext cx="5572164" cy="677108"/>
          </a:xfrm>
        </p:spPr>
        <p:txBody>
          <a:bodyPr/>
          <a:lstStyle/>
          <a:p>
            <a:pPr fontAlgn="base"/>
            <a:r>
              <a:rPr lang="en-US" sz="1600" i="0" dirty="0" smtClean="0">
                <a:solidFill>
                  <a:srgbClr val="0000CC"/>
                </a:solidFill>
              </a:rPr>
              <a:t> </a:t>
            </a:r>
            <a:r>
              <a:rPr lang="ru-RU" sz="1600" i="0" dirty="0" smtClean="0">
                <a:solidFill>
                  <a:srgbClr val="0000CC"/>
                </a:solidFill>
              </a:rPr>
              <a:t>    </a:t>
            </a:r>
            <a:r>
              <a:rPr lang="ru-RU" sz="1400" i="0" dirty="0" smtClean="0">
                <a:solidFill>
                  <a:srgbClr val="0000CC"/>
                </a:solidFill>
              </a:rPr>
              <a:t>        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сохраня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— сохраня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 указыва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— указыва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 </a:t>
            </a:r>
          </a:p>
          <a:p>
            <a:pPr fontAlgn="base"/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подбежа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— подбежа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 устреми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вши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сь — устреми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ся.</a:t>
            </a:r>
          </a:p>
          <a:p>
            <a:endParaRPr lang="ru-RU" sz="14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Начальная форма деепричастия такая же, что и у глагола, – инфинитив, т.е. неопределённая форма глагола.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884" y="1836739"/>
            <a:ext cx="5168916" cy="1723549"/>
          </a:xfrm>
        </p:spPr>
        <p:txBody>
          <a:bodyPr/>
          <a:lstStyle/>
          <a:p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вид (совершенный/несовершенный):</a:t>
            </a:r>
          </a:p>
          <a:p>
            <a:r>
              <a:rPr lang="ru-RU" sz="1400" i="0" dirty="0" smtClean="0">
                <a:solidFill>
                  <a:srgbClr val="0000CC"/>
                </a:solidFill>
              </a:rPr>
              <a:t>(что делая?)</a:t>
            </a:r>
            <a:r>
              <a:rPr lang="ru-RU" sz="1400" dirty="0" smtClean="0">
                <a:solidFill>
                  <a:srgbClr val="0000CC"/>
                </a:solidFill>
              </a:rPr>
              <a:t> играя вальс</a:t>
            </a:r>
            <a:r>
              <a:rPr lang="ru-RU" sz="1400" i="0" dirty="0" smtClean="0">
                <a:solidFill>
                  <a:srgbClr val="0000CC"/>
                </a:solidFill>
              </a:rPr>
              <a:t> - (что сделав?) </a:t>
            </a:r>
            <a:r>
              <a:rPr lang="ru-RU" sz="1400" dirty="0" smtClean="0">
                <a:solidFill>
                  <a:srgbClr val="0000CC"/>
                </a:solidFill>
              </a:rPr>
              <a:t>сыграв вальс;</a:t>
            </a:r>
            <a:endParaRPr lang="ru-RU" sz="1400" i="0" dirty="0" smtClean="0">
              <a:solidFill>
                <a:srgbClr val="0000CC"/>
              </a:solidFill>
            </a:endParaRPr>
          </a:p>
          <a:p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переходность (переходный/ непереходный):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читая (что?) книгу - стоя (у чего?) у окна;</a:t>
            </a:r>
          </a:p>
          <a:p>
            <a:pPr fontAlgn="base"/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возвратность (возвратный/ невозвратный): 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умывать - умывая; умыться - умывшись.</a:t>
            </a:r>
            <a:endParaRPr lang="ru-RU" sz="1400" i="0" dirty="0" smtClean="0">
              <a:solidFill>
                <a:srgbClr val="0000CC"/>
              </a:solidFill>
            </a:endParaRPr>
          </a:p>
          <a:p>
            <a:r>
              <a:rPr lang="ru-RU" sz="1400" i="0" dirty="0" smtClean="0">
                <a:solidFill>
                  <a:srgbClr val="0000CC"/>
                </a:solidFill>
              </a:rPr>
              <a:t> </a:t>
            </a:r>
          </a:p>
          <a:p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Деепричастия образуются от глаголов и сохраняют следующие признаки глаголов: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33667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408243"/>
            <a:ext cx="5572164" cy="1231106"/>
          </a:xfrm>
        </p:spPr>
        <p:txBody>
          <a:bodyPr/>
          <a:lstStyle/>
          <a:p>
            <a:pPr fontAlgn="base"/>
            <a:r>
              <a:rPr lang="ru-RU" sz="1400" dirty="0" smtClean="0"/>
              <a:t>     </a:t>
            </a:r>
            <a:r>
              <a:rPr lang="ru-RU" sz="1600" i="0" dirty="0" smtClean="0">
                <a:solidFill>
                  <a:srgbClr val="008000"/>
                </a:solidFill>
              </a:rPr>
              <a:t>(гул</a:t>
            </a:r>
            <a:r>
              <a:rPr lang="ru-RU" sz="1600" i="0" dirty="0" smtClean="0">
                <a:solidFill>
                  <a:srgbClr val="0000CC"/>
                </a:solidFill>
              </a:rPr>
              <a:t>я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</a:rPr>
              <a:t>ть</a:t>
            </a:r>
            <a:r>
              <a:rPr lang="ru-RU" sz="1600" i="0" dirty="0" smtClean="0">
                <a:solidFill>
                  <a:srgbClr val="008000"/>
                </a:solidFill>
              </a:rPr>
              <a:t>) </a:t>
            </a:r>
            <a:r>
              <a:rPr lang="ru-RU" sz="1600" i="0" dirty="0" err="1" smtClean="0">
                <a:solidFill>
                  <a:srgbClr val="008000"/>
                </a:solidFill>
              </a:rPr>
              <a:t>гул-</a:t>
            </a:r>
            <a:r>
              <a:rPr lang="ru-RU" sz="1600" i="0" dirty="0" err="1" smtClean="0">
                <a:solidFill>
                  <a:srgbClr val="0000CC"/>
                </a:solidFill>
              </a:rPr>
              <a:t>я</a:t>
            </a:r>
            <a:r>
              <a:rPr lang="ru-RU" sz="1600" i="0" dirty="0" err="1" smtClean="0">
                <a:solidFill>
                  <a:srgbClr val="008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я</a:t>
            </a:r>
            <a:r>
              <a:rPr lang="ru-RU" sz="1600" dirty="0" smtClean="0">
                <a:solidFill>
                  <a:srgbClr val="008000"/>
                </a:solidFill>
              </a:rPr>
              <a:t> — </a:t>
            </a:r>
            <a:r>
              <a:rPr lang="ru-RU" sz="1600" i="0" dirty="0" smtClean="0">
                <a:solidFill>
                  <a:srgbClr val="008000"/>
                </a:solidFill>
              </a:rPr>
              <a:t>корень/суффикс/</a:t>
            </a:r>
            <a:r>
              <a:rPr lang="ru-RU" sz="1600" i="0" dirty="0" err="1" smtClean="0">
                <a:solidFill>
                  <a:srgbClr val="008000"/>
                </a:solidFill>
              </a:rPr>
              <a:t>суффикс</a:t>
            </a:r>
            <a:r>
              <a:rPr lang="ru-RU" sz="1600" i="0" dirty="0" smtClean="0">
                <a:solidFill>
                  <a:srgbClr val="008000"/>
                </a:solidFill>
              </a:rPr>
              <a:t>;</a:t>
            </a:r>
          </a:p>
          <a:p>
            <a:pPr fontAlgn="base"/>
            <a:r>
              <a:rPr lang="ru-RU" sz="1600" i="0" dirty="0" smtClean="0">
                <a:solidFill>
                  <a:srgbClr val="008000"/>
                </a:solidFill>
              </a:rPr>
              <a:t>    (</a:t>
            </a:r>
            <a:r>
              <a:rPr lang="ru-RU" sz="1600" i="0" dirty="0" smtClean="0">
                <a:solidFill>
                  <a:srgbClr val="C00000"/>
                </a:solidFill>
              </a:rPr>
              <a:t>об</a:t>
            </a:r>
            <a:r>
              <a:rPr lang="ru-RU" sz="1600" i="0" dirty="0" smtClean="0">
                <a:solidFill>
                  <a:srgbClr val="008000"/>
                </a:solidFill>
              </a:rPr>
              <a:t>рад</a:t>
            </a:r>
            <a:r>
              <a:rPr lang="ru-RU" sz="1600" i="0" dirty="0" smtClean="0">
                <a:solidFill>
                  <a:srgbClr val="0000CC"/>
                </a:solidFill>
              </a:rPr>
              <a:t>ова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</a:rPr>
              <a:t>ть</a:t>
            </a:r>
            <a:r>
              <a:rPr lang="ru-RU" sz="1600" i="0" dirty="0" smtClean="0">
                <a:solidFill>
                  <a:schemeClr val="tx1"/>
                </a:solidFill>
              </a:rPr>
              <a:t>ся</a:t>
            </a:r>
            <a:r>
              <a:rPr lang="ru-RU" sz="1600" i="0" dirty="0" smtClean="0">
                <a:solidFill>
                  <a:srgbClr val="008000"/>
                </a:solidFill>
              </a:rPr>
              <a:t>) </a:t>
            </a:r>
            <a:r>
              <a:rPr lang="ru-RU" sz="1600" i="0" dirty="0" err="1" smtClean="0">
                <a:solidFill>
                  <a:srgbClr val="C00000"/>
                </a:solidFill>
              </a:rPr>
              <a:t>об</a:t>
            </a:r>
            <a:r>
              <a:rPr lang="ru-RU" sz="1600" i="0" dirty="0" err="1" smtClean="0">
                <a:solidFill>
                  <a:srgbClr val="008000"/>
                </a:solidFill>
              </a:rPr>
              <a:t>-рад-</a:t>
            </a:r>
            <a:r>
              <a:rPr lang="ru-RU" sz="1600" i="0" dirty="0" err="1" smtClean="0">
                <a:solidFill>
                  <a:srgbClr val="0000CC"/>
                </a:solidFill>
              </a:rPr>
              <a:t>ова</a:t>
            </a:r>
            <a:r>
              <a:rPr lang="ru-RU" sz="1600" i="0" dirty="0" err="1" smtClean="0">
                <a:solidFill>
                  <a:srgbClr val="008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вши</a:t>
            </a:r>
            <a:r>
              <a:rPr lang="ru-RU" sz="1600" i="0" dirty="0" err="1" smtClean="0">
                <a:solidFill>
                  <a:srgbClr val="008000"/>
                </a:solidFill>
              </a:rPr>
              <a:t>-</a:t>
            </a:r>
            <a:r>
              <a:rPr lang="ru-RU" sz="1600" i="0" dirty="0" err="1" smtClean="0">
                <a:solidFill>
                  <a:schemeClr val="tx1"/>
                </a:solidFill>
              </a:rPr>
              <a:t>сь</a:t>
            </a:r>
            <a:r>
              <a:rPr lang="ru-RU" sz="1600" i="0" dirty="0" smtClean="0">
                <a:solidFill>
                  <a:srgbClr val="008000"/>
                </a:solidFill>
              </a:rPr>
              <a:t> —    </a:t>
            </a:r>
          </a:p>
          <a:p>
            <a:pPr fontAlgn="base"/>
            <a:r>
              <a:rPr lang="ru-RU" sz="1600" i="0" dirty="0" smtClean="0">
                <a:solidFill>
                  <a:srgbClr val="008000"/>
                </a:solidFill>
              </a:rPr>
              <a:t>    приставка/корень/суффикс/</a:t>
            </a:r>
            <a:r>
              <a:rPr lang="ru-RU" sz="1600" i="0" dirty="0" err="1" smtClean="0">
                <a:solidFill>
                  <a:srgbClr val="008000"/>
                </a:solidFill>
              </a:rPr>
              <a:t>суффикс</a:t>
            </a:r>
            <a:r>
              <a:rPr lang="ru-RU" sz="1600" i="0" dirty="0" smtClean="0">
                <a:solidFill>
                  <a:srgbClr val="008000"/>
                </a:solidFill>
              </a:rPr>
              <a:t>/постфикс.</a:t>
            </a:r>
          </a:p>
          <a:p>
            <a:r>
              <a:rPr lang="ru-RU" sz="1600" dirty="0" smtClean="0">
                <a:solidFill>
                  <a:srgbClr val="008000"/>
                </a:solidFill>
              </a:rPr>
              <a:t> </a:t>
            </a:r>
          </a:p>
          <a:p>
            <a:endParaRPr lang="ru-RU" sz="1600" i="0" dirty="0">
              <a:solidFill>
                <a:srgbClr val="008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 же, как и наречие, деепричастие не изменяется, то есть у него нет окончания как словоизменительной морфемы. Например, эта глагольная форма имеет следующий морфемный состав: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2051053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051053"/>
            <a:ext cx="5500726" cy="1035428"/>
          </a:xfrm>
        </p:spPr>
        <p:txBody>
          <a:bodyPr/>
          <a:lstStyle/>
          <a:p>
            <a:pPr fontAlgn="base"/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   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читая (что?) книгу; сидя (на чём?) на скамейке;</a:t>
            </a:r>
            <a:endParaRPr lang="ru-RU" sz="1400" i="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улыбаясь (как?) весело.</a:t>
            </a:r>
            <a:r>
              <a:rPr lang="ru-RU" sz="1400" b="0" dirty="0" smtClean="0"/>
              <a:t> </a:t>
            </a:r>
          </a:p>
          <a:p>
            <a:pPr fontAlgn="base"/>
            <a:r>
              <a:rPr lang="ru-RU" sz="1400" b="0" dirty="0" smtClean="0"/>
              <a:t>        </a:t>
            </a:r>
            <a:r>
              <a:rPr lang="ru-RU" sz="1400" dirty="0" smtClean="0">
                <a:solidFill>
                  <a:srgbClr val="FF0000"/>
                </a:solidFill>
              </a:rPr>
              <a:t>Прислушиваясь к шёпоту осенней листвы,</a:t>
            </a:r>
            <a:r>
              <a:rPr lang="ru-RU" sz="1400" dirty="0" smtClean="0">
                <a:solidFill>
                  <a:srgbClr val="7030A0"/>
                </a:solidFill>
              </a:rPr>
              <a:t>   </a:t>
            </a:r>
          </a:p>
          <a:p>
            <a:pPr fontAlgn="base"/>
            <a:r>
              <a:rPr lang="ru-RU" sz="1400" dirty="0" smtClean="0">
                <a:solidFill>
                  <a:srgbClr val="7030A0"/>
                </a:solidFill>
              </a:rPr>
              <a:t>           старик неспешно гулял по аллеям парка.</a:t>
            </a:r>
            <a:endParaRPr lang="ru-RU" sz="1400" i="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454272" y="1550987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68322" y="2908309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11396" y="2908309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11396" y="2979747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2570" y="608015"/>
          <a:ext cx="500066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297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Деепричастный оборот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— 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деепричастие с зависимыми от него словами.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Деепричастный оборот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может стоять в предложении перед определяемым словом или после него.</a:t>
                      </a:r>
                      <a:endParaRPr lang="ru-RU" sz="14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23165"/>
          </a:xfrm>
        </p:spPr>
        <p:txBody>
          <a:bodyPr/>
          <a:lstStyle/>
          <a:p>
            <a:r>
              <a:rPr lang="ru-RU" dirty="0" smtClean="0"/>
              <a:t>     Синтаксическая роль деепричастий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93929"/>
            <a:ext cx="5500726" cy="892552"/>
          </a:xfrm>
        </p:spPr>
        <p:txBody>
          <a:bodyPr/>
          <a:lstStyle/>
          <a:p>
            <a:r>
              <a:rPr lang="ru-RU" sz="1600" b="0" dirty="0" smtClean="0">
                <a:solidFill>
                  <a:srgbClr val="FF0000"/>
                </a:solidFill>
              </a:rPr>
              <a:t>  </a:t>
            </a:r>
            <a:r>
              <a:rPr lang="ru-RU" sz="1600" dirty="0" smtClean="0">
                <a:solidFill>
                  <a:srgbClr val="008000"/>
                </a:solidFill>
              </a:rPr>
              <a:t>(как?) 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Улыбаясь застенчиво, 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девушка рассказала о своём участии в конкурсе. </a:t>
            </a: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(когда?) 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Приблизившись к открытой двери,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я услышал весёлый смех.</a:t>
            </a:r>
            <a:endParaRPr lang="ru-RU" sz="1400" i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предложении деепричастия, как и наречия, обычно бывают обстоятельствами образа действия и времени.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76530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50788"/>
            <a:ext cx="6840760" cy="369332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1800" dirty="0" smtClean="0"/>
              <a:t>                        </a:t>
            </a:r>
            <a:r>
              <a:rPr lang="ru-RU" sz="2400" dirty="0" smtClean="0"/>
              <a:t>Деепричастия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39892" y="765169"/>
            <a:ext cx="2071702" cy="5715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Деепричастия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54338" y="1765301"/>
            <a:ext cx="2000264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совершенного    </a:t>
            </a:r>
          </a:p>
          <a:p>
            <a:pPr marL="228600" indent="-228600"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вида</a:t>
            </a:r>
            <a:r>
              <a:rPr lang="ru-RU" sz="16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20" idx="0"/>
          </p:cNvCxnSpPr>
          <p:nvPr/>
        </p:nvCxnSpPr>
        <p:spPr>
          <a:xfrm rot="5400000">
            <a:off x="2007785" y="997343"/>
            <a:ext cx="428628" cy="110728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  <a:endCxn id="4" idx="2"/>
          </p:cNvCxnSpPr>
          <p:nvPr/>
        </p:nvCxnSpPr>
        <p:spPr>
          <a:xfrm rot="16200000" flipV="1">
            <a:off x="3150793" y="961623"/>
            <a:ext cx="428628" cy="117872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668322" y="1765301"/>
            <a:ext cx="2000264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несовершенного    </a:t>
            </a:r>
          </a:p>
          <a:p>
            <a:pPr marL="228600" indent="-228600" fontAlgn="base"/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   вида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430887"/>
          </a:xfrm>
        </p:spPr>
        <p:txBody>
          <a:bodyPr/>
          <a:lstStyle/>
          <a:p>
            <a:r>
              <a:rPr lang="ru-RU" sz="1800" dirty="0" smtClean="0"/>
              <a:t>             </a:t>
            </a:r>
            <a:r>
              <a:rPr lang="ru-RU" sz="2800" dirty="0" smtClean="0"/>
              <a:t>Деепричастие (</a:t>
            </a:r>
            <a:r>
              <a:rPr lang="en-US" sz="2800" dirty="0" err="1" smtClean="0"/>
              <a:t>ravishdosh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622293"/>
            <a:ext cx="3311528" cy="2215991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</a:t>
            </a:r>
            <a:endParaRPr lang="en-US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 основном и добавочном действиях, которые совершаются </a:t>
            </a:r>
            <a:endParaRPr lang="en-US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одновременно </a:t>
            </a:r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употребляются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деепричастия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несовершенного вида.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14583</TotalTime>
  <Words>796</Words>
  <Application>Microsoft Office PowerPoint</Application>
  <PresentationFormat>Произвольный</PresentationFormat>
  <Paragraphs>231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Русский  язык</vt:lpstr>
      <vt:lpstr>             Деепричастие (ravishdosh)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Синтаксическая роль деепричастий</vt:lpstr>
      <vt:lpstr>                                 Деепричастия </vt:lpstr>
      <vt:lpstr>             Деепричастие (ravishdosh)</vt:lpstr>
      <vt:lpstr>          Деепричастия несовершенного вида</vt:lpstr>
      <vt:lpstr>             Внимание! Запомните!</vt:lpstr>
      <vt:lpstr>             Лингвистическая задача</vt:lpstr>
      <vt:lpstr>    Лингвистическая задача. Проверьте!</vt:lpstr>
      <vt:lpstr>    Игра «Волшебный прямоугольник»</vt:lpstr>
      <vt:lpstr>         «Волшебный прямоугольник» </vt:lpstr>
      <vt:lpstr> «Волшебный прямоугольник».Проверьте! </vt:lpstr>
      <vt:lpstr>          Технология соответствий</vt:lpstr>
      <vt:lpstr>            Технология соответствий</vt:lpstr>
      <vt:lpstr> Технология соответствий.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630</cp:revision>
  <dcterms:created xsi:type="dcterms:W3CDTF">2020-04-13T08:05:42Z</dcterms:created>
  <dcterms:modified xsi:type="dcterms:W3CDTF">2021-03-24T11:32:38Z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