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6" r:id="rId2"/>
    <p:sldId id="270" r:id="rId3"/>
    <p:sldId id="361" r:id="rId4"/>
    <p:sldId id="360" r:id="rId5"/>
    <p:sldId id="363" r:id="rId6"/>
    <p:sldId id="362" r:id="rId7"/>
    <p:sldId id="364" r:id="rId8"/>
    <p:sldId id="288" r:id="rId9"/>
    <p:sldId id="358" r:id="rId10"/>
    <p:sldId id="359" r:id="rId11"/>
    <p:sldId id="365" r:id="rId12"/>
    <p:sldId id="349" r:id="rId13"/>
    <p:sldId id="350" r:id="rId14"/>
    <p:sldId id="351" r:id="rId15"/>
    <p:sldId id="352" r:id="rId16"/>
    <p:sldId id="366" r:id="rId17"/>
    <p:sldId id="367" r:id="rId18"/>
    <p:sldId id="368" r:id="rId19"/>
    <p:sldId id="369" r:id="rId20"/>
    <p:sldId id="286" r:id="rId21"/>
    <p:sldId id="287" r:id="rId22"/>
  </p:sldIdLst>
  <p:sldSz cx="5765800" cy="3244850"/>
  <p:notesSz cx="5765800" cy="3244850"/>
  <p:defaultTextStyle>
    <a:defPPr>
      <a:defRPr lang="ru-RU"/>
    </a:defPPr>
    <a:lvl1pPr marL="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CC00FF"/>
    <a:srgbClr val="0000CC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904" y="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906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092">
              <a:defRPr/>
            </a:pPr>
            <a:fld id="{349D4C1E-46C9-452C-9820-5F259BFDCBE1}" type="slidenum">
              <a:rPr lang="ru-RU" sz="700" smtClean="0">
                <a:solidFill>
                  <a:prstClr val="black"/>
                </a:solidFill>
                <a:latin typeface="Calibri" panose="020F0502020204030204"/>
              </a:rPr>
              <a:pPr defTabSz="186092">
                <a:defRPr/>
              </a:pPr>
              <a:t>11</a:t>
            </a:fld>
            <a:endParaRPr lang="ru-RU" sz="7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50759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8914"/>
          </a:xfrm>
        </p:spPr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1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8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8725" y="222930"/>
            <a:ext cx="3168352" cy="537965"/>
          </a:xfrm>
          <a:prstGeom prst="rect">
            <a:avLst/>
          </a:prstGeom>
        </p:spPr>
        <p:txBody>
          <a:bodyPr vert="horz" wrap="square" lIns="0" tIns="14602" rIns="0" bIns="0" rtlCol="0">
            <a:spAutoFit/>
          </a:bodyPr>
          <a:lstStyle/>
          <a:p>
            <a:pPr marL="12698">
              <a:spcBef>
                <a:spcPts val="114"/>
              </a:spcBef>
            </a:pPr>
            <a:r>
              <a:rPr sz="3400" spc="-5" dirty="0" err="1"/>
              <a:t>Русский</a:t>
            </a:r>
            <a:r>
              <a:rPr sz="3400" spc="-55" dirty="0"/>
              <a:t> </a:t>
            </a:r>
            <a:r>
              <a:rPr lang="ru-RU" sz="3400" spc="-55" dirty="0" smtClean="0"/>
              <a:t> </a:t>
            </a:r>
            <a:r>
              <a:rPr sz="3400" spc="10" dirty="0" err="1" smtClean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650652" y="830337"/>
            <a:ext cx="4857784" cy="1052850"/>
          </a:xfrm>
          <a:prstGeom prst="rect">
            <a:avLst/>
          </a:prstGeom>
        </p:spPr>
        <p:txBody>
          <a:bodyPr vert="horz" wrap="square" lIns="0" tIns="13968" rIns="0" bIns="0" rtlCol="0">
            <a:spAutoFit/>
          </a:bodyPr>
          <a:lstStyle/>
          <a:p>
            <a:pPr marL="18413">
              <a:lnSpc>
                <a:spcPts val="1950"/>
              </a:lnSpc>
              <a:spcBef>
                <a:spcPts val="110"/>
              </a:spcBef>
            </a:pPr>
            <a:endParaRPr lang="ru-RU" b="1" spc="-10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2000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Тема: </a:t>
            </a:r>
            <a:r>
              <a:rPr lang="ru-RU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Как сказать об основном и добавочном действиях, которые совершаются </a:t>
            </a: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одновременно</a:t>
            </a:r>
            <a:r>
              <a:rPr lang="ru-RU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000" b="1" spc="-1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46596" y="1118369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4592" y="2169848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9"/>
            <a:ext cx="696471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5"/>
            <a:ext cx="173355" cy="372745"/>
          </a:xfrm>
          <a:prstGeom prst="rect">
            <a:avLst/>
          </a:prstGeom>
        </p:spPr>
        <p:txBody>
          <a:bodyPr vert="horz" wrap="square" lIns="0" tIns="15873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300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230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584934" cy="212236"/>
          </a:xfrm>
          <a:prstGeom prst="rect">
            <a:avLst/>
          </a:prstGeom>
        </p:spPr>
        <p:txBody>
          <a:bodyPr vert="horz" wrap="square" lIns="0" tIns="12063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b="1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3" y="289011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AutoShape 4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0" name="AutoShape 8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2" name="AutoShape 10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5606" name="Picture 6" descr="Признаки наречия у деепричастий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6756" y="1982465"/>
            <a:ext cx="2857520" cy="11334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5"/>
            <a:ext cx="5668982" cy="323165"/>
          </a:xfrm>
        </p:spPr>
        <p:txBody>
          <a:bodyPr/>
          <a:lstStyle/>
          <a:p>
            <a:r>
              <a:rPr lang="ru-RU" dirty="0" smtClean="0"/>
              <a:t>         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Деепричастия несовершенного вида</a:t>
            </a:r>
            <a:endParaRPr lang="ru-RU" sz="2000" dirty="0"/>
          </a:p>
        </p:txBody>
      </p:sp>
      <p:sp>
        <p:nvSpPr>
          <p:cNvPr id="5" name="object 5"/>
          <p:cNvSpPr/>
          <p:nvPr/>
        </p:nvSpPr>
        <p:spPr>
          <a:xfrm>
            <a:off x="739760" y="622293"/>
            <a:ext cx="4643470" cy="418401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обозначают незаконченное добавочное действие</a:t>
            </a:r>
            <a:r>
              <a:rPr lang="ru-RU" sz="1400" dirty="0" smtClean="0">
                <a:solidFill>
                  <a:schemeClr val="bg1"/>
                </a:solidFill>
              </a:rPr>
              <a:t>  </a:t>
            </a:r>
            <a:endParaRPr sz="1400" dirty="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954074" y="1265235"/>
            <a:ext cx="4214842" cy="500066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образуются от основы глагола настоящего    </a:t>
            </a:r>
          </a:p>
          <a:p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времени + суффиксы </a:t>
            </a:r>
            <a:r>
              <a:rPr lang="ru-RU" sz="14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-а-, -я- </a:t>
            </a:r>
            <a:endParaRPr sz="1400" b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9"/>
          <p:cNvSpPr/>
          <p:nvPr/>
        </p:nvSpPr>
        <p:spPr>
          <a:xfrm>
            <a:off x="1311264" y="1979615"/>
            <a:ext cx="3429024" cy="500066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1"/>
          <p:cNvSpPr/>
          <p:nvPr/>
        </p:nvSpPr>
        <p:spPr>
          <a:xfrm>
            <a:off x="1739892" y="2693995"/>
            <a:ext cx="2714644" cy="428629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7030A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слуша</a:t>
            </a:r>
            <a:r>
              <a:rPr lang="ru-RU" sz="1400" b="1" spc="-5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ет </a:t>
            </a:r>
            <a:r>
              <a:rPr lang="ru-RU" sz="14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 слуша</a:t>
            </a:r>
            <a:r>
              <a:rPr lang="ru-RU" sz="1400" b="1" spc="-5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я;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i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крич</a:t>
            </a:r>
            <a:r>
              <a:rPr lang="ru-RU" sz="1400" b="1" i="1" spc="-5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ит </a:t>
            </a:r>
            <a:r>
              <a:rPr lang="ru-RU" sz="1400" b="1" i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 крич</a:t>
            </a:r>
            <a:r>
              <a:rPr lang="ru-RU" sz="1400" b="1" i="1" spc="-5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а;</a:t>
            </a:r>
            <a:endParaRPr sz="1400" b="1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811462" y="2479681"/>
            <a:ext cx="428628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882900" y="1050921"/>
            <a:ext cx="357190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3" name="object 15"/>
          <p:cNvSpPr/>
          <p:nvPr/>
        </p:nvSpPr>
        <p:spPr>
          <a:xfrm>
            <a:off x="2882900" y="1765302"/>
            <a:ext cx="357190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6885" y="1979615"/>
            <a:ext cx="4667476" cy="658375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отвечает на вопрос: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что делая? 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 descr="Tashkent State University of the Uzbek language and literature"/>
          <p:cNvSpPr>
            <a:spLocks noChangeAspect="1" noChangeArrowheads="1"/>
          </p:cNvSpPr>
          <p:nvPr/>
        </p:nvSpPr>
        <p:spPr bwMode="auto">
          <a:xfrm>
            <a:off x="2693051" y="1322880"/>
            <a:ext cx="928153" cy="928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57655" tIns="28827" rIns="57655" bIns="28827" numCol="1" anchor="t" anchorCtr="0" compatLnSpc="1">
            <a:prstTxWarp prst="textNoShape">
              <a:avLst/>
            </a:prstTxWarp>
          </a:bodyPr>
          <a:lstStyle/>
          <a:p>
            <a:pPr defTabSz="216207">
              <a:defRPr/>
            </a:pPr>
            <a:endParaRPr lang="ru-RU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Капля 7"/>
          <p:cNvSpPr/>
          <p:nvPr/>
        </p:nvSpPr>
        <p:spPr>
          <a:xfrm>
            <a:off x="96818" y="765169"/>
            <a:ext cx="1785950" cy="1857388"/>
          </a:xfrm>
          <a:prstGeom prst="teardrop">
            <a:avLst/>
          </a:prstGeom>
          <a:solidFill>
            <a:srgbClr val="FFC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algn="ctr"/>
            <a:endParaRPr lang="ru-RU" sz="1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05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Деепричастия несовершенного</a:t>
            </a:r>
          </a:p>
          <a:p>
            <a:pPr algn="ctr"/>
            <a:r>
              <a:rPr lang="ru-RU" sz="105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вида </a:t>
            </a:r>
            <a:r>
              <a:rPr lang="ru-RU" sz="105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образуются:</a:t>
            </a:r>
            <a:endParaRPr lang="ru-RU" sz="105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954206" y="622293"/>
            <a:ext cx="3643338" cy="500066"/>
          </a:xfrm>
          <a:prstGeom prst="roundRect">
            <a:avLst>
              <a:gd name="adj" fmla="val 17274"/>
            </a:avLst>
          </a:prstGeom>
          <a:solidFill>
            <a:srgbClr val="008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b"/>
          <a:lstStyle/>
          <a:p>
            <a:pPr lvl="0" algn="ctr"/>
            <a:endParaRPr lang="ru-RU" sz="1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 глаголов с основой на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г, - к: </a:t>
            </a:r>
          </a:p>
          <a:p>
            <a:pPr lvl="0"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бе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ут, бере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ут, те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ут, пе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ут;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954206" y="1836739"/>
            <a:ext cx="3643338" cy="571504"/>
          </a:xfrm>
          <a:prstGeom prst="roundRect">
            <a:avLst/>
          </a:prstGeom>
          <a:solidFill>
            <a:srgbClr val="FFFF9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от глаголов с основой, состоящей из одних согласных: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жд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ут,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лг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ут,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шь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ют; 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954206" y="2551119"/>
            <a:ext cx="3643338" cy="571504"/>
          </a:xfrm>
          <a:prstGeom prst="round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 глаголов с суффиксом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– ну-:</a:t>
            </a:r>
          </a:p>
          <a:p>
            <a:pPr lvl="0"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мок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ну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т, тя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ну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т, гиб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ну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т, сты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ну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т.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ctrTitle"/>
          </p:nvPr>
        </p:nvSpPr>
        <p:spPr>
          <a:xfrm>
            <a:off x="432435" y="122228"/>
            <a:ext cx="4900930" cy="315471"/>
          </a:xfrm>
        </p:spPr>
        <p:txBody>
          <a:bodyPr/>
          <a:lstStyle/>
          <a:p>
            <a:r>
              <a:rPr lang="ru-RU" dirty="0" smtClean="0"/>
              <a:t>             Внимание! Запомните!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954206" y="1193797"/>
            <a:ext cx="3643338" cy="57150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от глаголов настоящего времени с основой на шипящий: ре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ж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ут, пи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ш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ут;</a:t>
            </a:r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06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622293"/>
            <a:ext cx="5214974" cy="2154436"/>
          </a:xfrm>
        </p:spPr>
        <p:txBody>
          <a:bodyPr/>
          <a:lstStyle/>
          <a:p>
            <a:r>
              <a:rPr lang="ru-RU" sz="2000" i="0" dirty="0" smtClean="0">
                <a:solidFill>
                  <a:srgbClr val="C00000"/>
                </a:solidFill>
              </a:rPr>
              <a:t>От данных глаголов образуйте деепричастия несовершенного вида:</a:t>
            </a:r>
            <a:r>
              <a:rPr lang="ru-RU" sz="2000" b="0" i="0" dirty="0" smtClean="0"/>
              <a:t> </a:t>
            </a:r>
          </a:p>
          <a:p>
            <a:r>
              <a:rPr lang="ru-RU" sz="2000" i="0" dirty="0" smtClean="0"/>
              <a:t>мешает, говорит, </a:t>
            </a:r>
          </a:p>
          <a:p>
            <a:r>
              <a:rPr lang="ru-RU" sz="2000" i="0" dirty="0" smtClean="0"/>
              <a:t>рвут, совершает, </a:t>
            </a:r>
          </a:p>
          <a:p>
            <a:r>
              <a:rPr lang="ru-RU" sz="2000" i="0" dirty="0" smtClean="0"/>
              <a:t>ждут, любят, режут, </a:t>
            </a:r>
          </a:p>
          <a:p>
            <a:r>
              <a:rPr lang="ru-RU" sz="2000" i="0" dirty="0" smtClean="0"/>
              <a:t>блестит, ужинает, </a:t>
            </a:r>
          </a:p>
          <a:p>
            <a:r>
              <a:rPr lang="ru-RU" sz="2000" i="0" dirty="0" smtClean="0"/>
              <a:t>горит, благодарит.</a:t>
            </a:r>
            <a:endParaRPr lang="ru-RU" sz="2000" i="0" dirty="0" smtClean="0">
              <a:solidFill>
                <a:srgbClr val="C00000"/>
              </a:solidFill>
            </a:endParaRPr>
          </a:p>
        </p:txBody>
      </p:sp>
      <p:pic>
        <p:nvPicPr>
          <p:cNvPr id="8" name="Picture 5" descr="https://refdb.ru/images/1797/3592403/m1f70e25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19" y="4143380"/>
            <a:ext cx="1895469" cy="1590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 descr="Инструкция (системный блок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11528" y="1336673"/>
            <a:ext cx="1643075" cy="1543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368229" cy="323165"/>
          </a:xfrm>
        </p:spPr>
        <p:txBody>
          <a:bodyPr/>
          <a:lstStyle/>
          <a:p>
            <a:r>
              <a:rPr lang="ru-RU" dirty="0" smtClean="0"/>
              <a:t>    Лингвистическая задача.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5"/>
            <a:ext cx="5429288" cy="2533651"/>
          </a:xfrm>
        </p:spPr>
        <p:txBody>
          <a:bodyPr/>
          <a:lstStyle/>
          <a:p>
            <a:r>
              <a:rPr lang="ru-RU" sz="2000" i="0" dirty="0" smtClean="0"/>
              <a:t>мешает         меша</a:t>
            </a:r>
            <a:r>
              <a:rPr lang="ru-RU" sz="2000" i="0" dirty="0" smtClean="0">
                <a:solidFill>
                  <a:srgbClr val="C00000"/>
                </a:solidFill>
              </a:rPr>
              <a:t>я</a:t>
            </a:r>
            <a:r>
              <a:rPr lang="ru-RU" sz="2000" i="0" dirty="0" smtClean="0"/>
              <a:t>;             </a:t>
            </a:r>
          </a:p>
          <a:p>
            <a:r>
              <a:rPr lang="ru-RU" sz="2000" i="0" dirty="0" smtClean="0"/>
              <a:t>говорит         говор</a:t>
            </a:r>
            <a:r>
              <a:rPr lang="ru-RU" sz="2000" i="0" dirty="0" smtClean="0">
                <a:solidFill>
                  <a:srgbClr val="C00000"/>
                </a:solidFill>
              </a:rPr>
              <a:t>я</a:t>
            </a:r>
            <a:r>
              <a:rPr lang="ru-RU" sz="2000" i="0" dirty="0" smtClean="0"/>
              <a:t>;</a:t>
            </a:r>
            <a:r>
              <a:rPr lang="ru-RU" sz="2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</a:t>
            </a:r>
            <a:endParaRPr lang="ru-RU" sz="2000" i="0" dirty="0" smtClean="0"/>
          </a:p>
          <a:p>
            <a:r>
              <a:rPr lang="ru-RU" sz="2000" i="0" dirty="0" smtClean="0"/>
              <a:t>любят           люб</a:t>
            </a:r>
            <a:r>
              <a:rPr lang="ru-RU" sz="2000" i="0" dirty="0" smtClean="0">
                <a:solidFill>
                  <a:srgbClr val="C00000"/>
                </a:solidFill>
              </a:rPr>
              <a:t>я</a:t>
            </a:r>
            <a:r>
              <a:rPr lang="ru-RU" sz="2000" i="0" dirty="0" smtClean="0"/>
              <a:t>;</a:t>
            </a:r>
          </a:p>
          <a:p>
            <a:r>
              <a:rPr lang="ru-RU" sz="2000" i="0" dirty="0" smtClean="0"/>
              <a:t>блестит        блест</a:t>
            </a:r>
            <a:r>
              <a:rPr lang="ru-RU" sz="2000" i="0" dirty="0" smtClean="0">
                <a:solidFill>
                  <a:srgbClr val="C00000"/>
                </a:solidFill>
              </a:rPr>
              <a:t>я</a:t>
            </a:r>
            <a:r>
              <a:rPr lang="ru-RU" sz="2000" i="0" dirty="0" smtClean="0"/>
              <a:t>;</a:t>
            </a:r>
          </a:p>
          <a:p>
            <a:r>
              <a:rPr lang="ru-RU" sz="2000" i="0" dirty="0" smtClean="0"/>
              <a:t>ужинает         ужина</a:t>
            </a:r>
            <a:r>
              <a:rPr lang="ru-RU" sz="2000" i="0" dirty="0" smtClean="0">
                <a:solidFill>
                  <a:srgbClr val="C00000"/>
                </a:solidFill>
              </a:rPr>
              <a:t>я</a:t>
            </a:r>
            <a:r>
              <a:rPr lang="ru-RU" sz="2000" i="0" dirty="0" smtClean="0"/>
              <a:t>;</a:t>
            </a:r>
          </a:p>
          <a:p>
            <a:r>
              <a:rPr lang="ru-RU" sz="2000" i="0" dirty="0" smtClean="0"/>
              <a:t>горит         гор</a:t>
            </a:r>
            <a:r>
              <a:rPr lang="ru-RU" sz="2000" i="0" dirty="0" smtClean="0">
                <a:solidFill>
                  <a:srgbClr val="C00000"/>
                </a:solidFill>
              </a:rPr>
              <a:t>я</a:t>
            </a:r>
            <a:r>
              <a:rPr lang="ru-RU" sz="2000" i="0" dirty="0" smtClean="0"/>
              <a:t>;</a:t>
            </a:r>
          </a:p>
          <a:p>
            <a:r>
              <a:rPr lang="ru-RU" sz="2000" i="0" dirty="0" smtClean="0"/>
              <a:t>благодарит         благодар</a:t>
            </a:r>
            <a:r>
              <a:rPr lang="ru-RU" sz="2000" i="0" dirty="0" smtClean="0">
                <a:solidFill>
                  <a:srgbClr val="C00000"/>
                </a:solidFill>
              </a:rPr>
              <a:t>я</a:t>
            </a:r>
            <a:r>
              <a:rPr lang="ru-RU" sz="2000" i="0" dirty="0" smtClean="0"/>
              <a:t>;</a:t>
            </a:r>
          </a:p>
          <a:p>
            <a:r>
              <a:rPr lang="ru-RU" sz="2000" i="0" dirty="0" smtClean="0">
                <a:solidFill>
                  <a:srgbClr val="0070C0"/>
                </a:solidFill>
              </a:rPr>
              <a:t>совершает        соверша</a:t>
            </a:r>
            <a:r>
              <a:rPr lang="ru-RU" sz="2000" i="0" dirty="0" smtClean="0">
                <a:solidFill>
                  <a:srgbClr val="C00000"/>
                </a:solidFill>
              </a:rPr>
              <a:t>я</a:t>
            </a:r>
            <a:r>
              <a:rPr lang="ru-RU" sz="2000" i="0" dirty="0" smtClean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8" name="Picture 5" descr="https://refdb.ru/images/1797/3592403/m1f70e25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19" y="4143380"/>
            <a:ext cx="1895469" cy="1590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План работы на декабрь | ТАНАИС | региональная общественная организация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68718" y="1265235"/>
            <a:ext cx="2000264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трелка вправо 8"/>
          <p:cNvSpPr/>
          <p:nvPr/>
        </p:nvSpPr>
        <p:spPr>
          <a:xfrm>
            <a:off x="1239826" y="622293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1239826" y="908045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1168388" y="1265235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1239826" y="1550987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1311264" y="1836739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954074" y="2122491"/>
            <a:ext cx="428628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1739892" y="2479681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1597016" y="2765433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2954338" y="550855"/>
            <a:ext cx="271464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От глаголов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рвут, ждут, режут 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нельзя образовать деепричастия н.в.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Игра «Волшебный прямоугольник»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54338" y="781128"/>
            <a:ext cx="2643206" cy="1969770"/>
          </a:xfrm>
        </p:spPr>
        <p:txBody>
          <a:bodyPr/>
          <a:lstStyle/>
          <a:p>
            <a:r>
              <a:rPr lang="ru-RU" sz="1600" dirty="0" smtClean="0">
                <a:solidFill>
                  <a:srgbClr val="0000CC"/>
                </a:solidFill>
              </a:rPr>
              <a:t>Свободные клеточки прямоугольника заполните буквами так, чтобы в каждом вертикальном ряду получились</a:t>
            </a:r>
            <a:r>
              <a:rPr lang="ru-RU" sz="1600" i="0" dirty="0" smtClean="0">
                <a:solidFill>
                  <a:srgbClr val="C00000"/>
                </a:solidFill>
              </a:rPr>
              <a:t> </a:t>
            </a:r>
            <a:r>
              <a:rPr lang="ru-RU" sz="1600" dirty="0" smtClean="0">
                <a:solidFill>
                  <a:srgbClr val="008000"/>
                </a:solidFill>
              </a:rPr>
              <a:t>деепричастия несовершенного вида.</a:t>
            </a:r>
            <a:endParaRPr lang="ru-RU" sz="1600" dirty="0">
              <a:solidFill>
                <a:srgbClr val="0080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/>
          </a:blip>
          <a:srcRect r="3309"/>
          <a:stretch/>
        </p:blipFill>
        <p:spPr bwMode="auto">
          <a:xfrm>
            <a:off x="668322" y="765169"/>
            <a:ext cx="1857388" cy="2071702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r>
              <a:rPr lang="ru-RU" dirty="0" smtClean="0"/>
              <a:t>         «Волшебный прямоугольник»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6818" y="550853"/>
          <a:ext cx="5572165" cy="2656991"/>
        </p:xfrm>
        <a:graphic>
          <a:graphicData uri="http://schemas.openxmlformats.org/drawingml/2006/table">
            <a:tbl>
              <a:tblPr/>
              <a:tblGrid>
                <a:gridCol w="428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61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6827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П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О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Д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Р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У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Ж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И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Т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 С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Я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07777"/>
          </a:xfrm>
        </p:spPr>
        <p:txBody>
          <a:bodyPr/>
          <a:lstStyle/>
          <a:p>
            <a:r>
              <a:rPr lang="ru-RU" sz="2000" dirty="0" smtClean="0"/>
              <a:t> «Волшебный прямоугольник».Проверьте! </a:t>
            </a:r>
            <a:endParaRPr lang="ru-RU" sz="20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477279"/>
              </p:ext>
            </p:extLst>
          </p:nvPr>
        </p:nvGraphicFramePr>
        <p:xfrm>
          <a:off x="96818" y="550853"/>
          <a:ext cx="5572165" cy="2671899"/>
        </p:xfrm>
        <a:graphic>
          <a:graphicData uri="http://schemas.openxmlformats.org/drawingml/2006/table">
            <a:tbl>
              <a:tblPr/>
              <a:tblGrid>
                <a:gridCol w="428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61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6827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П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О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Д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Р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У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Ж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И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Т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С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Я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</a:t>
                      </a: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</a:t>
                      </a:r>
                      <a:r>
                        <a:rPr lang="ru-RU" sz="12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</a:t>
                      </a:r>
                      <a:endParaRPr lang="ru-RU" sz="12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Ж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Я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Ч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</a:t>
                      </a:r>
                      <a:r>
                        <a:rPr lang="ru-RU" sz="12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</a:t>
                      </a:r>
                      <a:endParaRPr lang="ru-RU" sz="12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</a:t>
                      </a:r>
                      <a:r>
                        <a:rPr lang="ru-RU" sz="12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endParaRPr lang="ru-RU" sz="12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</a:t>
                      </a:r>
                      <a:r>
                        <a:rPr lang="ru-RU" sz="12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</a:t>
                      </a:r>
                      <a:endParaRPr lang="ru-RU" sz="12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Я</a:t>
                      </a:r>
                      <a:endParaRPr lang="ru-RU" sz="12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</a:t>
                      </a:r>
                      <a:r>
                        <a:rPr lang="ru-RU" sz="12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</a:t>
                      </a:r>
                      <a:endParaRPr lang="ru-RU" sz="12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Я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</a:t>
                      </a:r>
                      <a:r>
                        <a:rPr lang="ru-RU" sz="12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</a:t>
                      </a:r>
                      <a:endParaRPr lang="ru-RU" sz="12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</a:t>
                      </a:r>
                      <a:r>
                        <a:rPr lang="ru-RU" sz="12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</a:t>
                      </a:r>
                      <a:endParaRPr lang="ru-RU" sz="12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</a:t>
                      </a:r>
                      <a:r>
                        <a:rPr lang="ru-RU" sz="12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</a:t>
                      </a:r>
                      <a:endParaRPr lang="ru-RU" sz="12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Ь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Технология соответствий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39957" y="781127"/>
            <a:ext cx="2908527" cy="1969770"/>
          </a:xfrm>
        </p:spPr>
        <p:txBody>
          <a:bodyPr/>
          <a:lstStyle/>
          <a:p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 фразеологизмам с деепричастиями несовершенного вида, </a:t>
            </a:r>
            <a:b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данным в  левом столбце,  подберите соответствующие </a:t>
            </a:r>
            <a:b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синонимы из правого столбца. </a:t>
            </a:r>
            <a:endParaRPr lang="ru-RU" sz="1600" dirty="0">
              <a:solidFill>
                <a:srgbClr val="0000CC"/>
              </a:solidFill>
            </a:endParaRPr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2253" y="2336804"/>
            <a:ext cx="2931511" cy="408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46" y="765170"/>
            <a:ext cx="1359875" cy="2000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Технология соответствий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371034"/>
              </p:ext>
            </p:extLst>
          </p:nvPr>
        </p:nvGraphicFramePr>
        <p:xfrm>
          <a:off x="96818" y="550854"/>
          <a:ext cx="5572164" cy="26593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1983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переводя дыхания</a:t>
                      </a:r>
                      <a:r>
                        <a:rPr lang="ru-RU" sz="1400" b="0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400" dirty="0"/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совершенно искренне, чистосердечно;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637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Положа руку на сердце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бездельничая;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637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Разиня рот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без отдыха, без перерыва;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1983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Собственно говоря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неосмотрительно, нерасчётливо;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1983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Сложа руки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один приём, не останавливаясь;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1983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разгибая спины</a:t>
                      </a:r>
                      <a:r>
                        <a:rPr lang="ru-RU" sz="1400" b="0" i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сущности, в действительности.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9" y="102424"/>
            <a:ext cx="5368230" cy="646331"/>
          </a:xfrm>
        </p:spPr>
        <p:txBody>
          <a:bodyPr/>
          <a:lstStyle/>
          <a:p>
            <a:r>
              <a:rPr lang="ru-RU" dirty="0" smtClean="0"/>
              <a:t> Технология соответствий. Проверьте!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6818" y="550854"/>
          <a:ext cx="5572164" cy="26593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1983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переводя дыхания</a:t>
                      </a:r>
                      <a:r>
                        <a:rPr lang="ru-RU" sz="1400" b="0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совершенно искренне, чистосердечно;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637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Положа руку на сердце</a:t>
                      </a:r>
                      <a:endParaRPr lang="ru-RU" sz="14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бездельничая;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637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Разиня рот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без отдыха, без перерыва;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1983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Собственно говоря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неосмотрительно, нерасчётливо;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1983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Сложа руки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один приём, не останавливаясь;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1983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разгибая спины</a:t>
                      </a:r>
                      <a:r>
                        <a:rPr lang="ru-RU" sz="1400" b="0" i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сущности, в действительности.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5512" y="908045"/>
            <a:ext cx="1214446" cy="15001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6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25644" y="836607"/>
            <a:ext cx="214314" cy="42862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7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388" y="1550987"/>
            <a:ext cx="1071570" cy="42862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8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54206" y="1908177"/>
            <a:ext cx="285752" cy="100013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9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9826" y="1193797"/>
            <a:ext cx="1000132" cy="121444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0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82768" y="1550987"/>
            <a:ext cx="357190" cy="135732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5"/>
            <a:ext cx="5668982" cy="369332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en-US" dirty="0" smtClean="0"/>
              <a:t>     </a:t>
            </a:r>
            <a:r>
              <a:rPr lang="ru-RU" dirty="0" smtClean="0"/>
              <a:t>    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Деепричастие</a:t>
            </a:r>
            <a:r>
              <a:rPr lang="ru-RU" sz="2400" dirty="0" smtClean="0"/>
              <a:t> (</a:t>
            </a:r>
            <a:r>
              <a:rPr lang="en-US" sz="2400" dirty="0" err="1" smtClean="0"/>
              <a:t>ravishdosh</a:t>
            </a:r>
            <a:r>
              <a:rPr lang="ru-RU" sz="2400" dirty="0" smtClean="0"/>
              <a:t>)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882636" y="622293"/>
            <a:ext cx="4143404" cy="418401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особая неизменяемая форма глагола</a:t>
            </a:r>
            <a:r>
              <a:rPr lang="ru-RU" sz="1600" dirty="0" smtClean="0"/>
              <a:t> 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954074" y="1265235"/>
            <a:ext cx="4214842" cy="500066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     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обозначает </a:t>
            </a:r>
            <a:r>
              <a:rPr lang="ru-RU" sz="1400" dirty="0" smtClean="0"/>
              <a:t> 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добавочное действие по   </a:t>
            </a:r>
          </a:p>
          <a:p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  отношению к основному действию   </a:t>
            </a:r>
            <a:endParaRPr sz="1400" b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9"/>
          <p:cNvSpPr/>
          <p:nvPr/>
        </p:nvSpPr>
        <p:spPr>
          <a:xfrm>
            <a:off x="1311264" y="1979615"/>
            <a:ext cx="3429024" cy="500066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1"/>
          <p:cNvSpPr/>
          <p:nvPr/>
        </p:nvSpPr>
        <p:spPr>
          <a:xfrm>
            <a:off x="1168388" y="2693995"/>
            <a:ext cx="3714776" cy="428629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7030A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отвечает на вопросы: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что делая? что сделав?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base"/>
            <a:r>
              <a:rPr lang="ru-RU" sz="1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endParaRPr sz="1400" b="1" i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811462" y="2479681"/>
            <a:ext cx="428628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882900" y="1050921"/>
            <a:ext cx="357190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3" name="object 15"/>
          <p:cNvSpPr/>
          <p:nvPr/>
        </p:nvSpPr>
        <p:spPr>
          <a:xfrm>
            <a:off x="2882900" y="1765302"/>
            <a:ext cx="357190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6885" y="1979615"/>
            <a:ext cx="4667476" cy="65658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овмещает в себе признаки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глагола и наречия</a:t>
            </a:r>
            <a:r>
              <a:rPr lang="ru-RU" sz="1400" b="1" dirty="0" smtClean="0">
                <a:solidFill>
                  <a:srgbClr val="FFFF00"/>
                </a:solidFill>
              </a:rPr>
              <a:t> </a:t>
            </a:r>
            <a:endParaRPr lang="ru-RU" sz="1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97016" y="550856"/>
            <a:ext cx="4357718" cy="5324535"/>
          </a:xfrm>
        </p:spPr>
        <p:txBody>
          <a:bodyPr/>
          <a:lstStyle/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особая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uz-Latn-UZ" sz="1400" dirty="0" smtClean="0">
                <a:solidFill>
                  <a:srgbClr val="7030A0"/>
                </a:solidFill>
              </a:rPr>
              <a:t>maxsus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spc="-5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овмещает 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1400" dirty="0" err="1" smtClean="0">
                <a:solidFill>
                  <a:srgbClr val="7030A0"/>
                </a:solidFill>
              </a:rPr>
              <a:t>birlashtiradi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совершенный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bo</a:t>
            </a:r>
            <a:r>
              <a:rPr lang="en-US" sz="1400" dirty="0" smtClean="0">
                <a:solidFill>
                  <a:srgbClr val="7030A0"/>
                </a:solidFill>
              </a:rPr>
              <a:t>‘</a:t>
            </a:r>
            <a:r>
              <a:rPr lang="uz-Latn-UZ" sz="1400" dirty="0" smtClean="0">
                <a:solidFill>
                  <a:srgbClr val="7030A0"/>
                </a:solidFill>
              </a:rPr>
              <a:t>l</a:t>
            </a:r>
            <a:r>
              <a:rPr lang="en-US" sz="1400" dirty="0" err="1" smtClean="0">
                <a:solidFill>
                  <a:srgbClr val="7030A0"/>
                </a:solidFill>
              </a:rPr>
              <a:t>i</a:t>
            </a:r>
            <a:r>
              <a:rPr lang="uz-Latn-UZ" sz="1400" dirty="0" smtClean="0">
                <a:solidFill>
                  <a:srgbClr val="7030A0"/>
                </a:solidFill>
              </a:rPr>
              <a:t>s</a:t>
            </a:r>
            <a:r>
              <a:rPr lang="en-US" sz="1400" dirty="0" err="1" smtClean="0">
                <a:solidFill>
                  <a:srgbClr val="7030A0"/>
                </a:solidFill>
              </a:rPr>
              <a:t>hli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несовершенный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uz-Latn-UZ" sz="1400" dirty="0" smtClean="0">
                <a:solidFill>
                  <a:srgbClr val="7030A0"/>
                </a:solidFill>
              </a:rPr>
              <a:t>bo</a:t>
            </a:r>
            <a:r>
              <a:rPr lang="en-US" sz="1400" dirty="0" smtClean="0">
                <a:solidFill>
                  <a:srgbClr val="7030A0"/>
                </a:solidFill>
              </a:rPr>
              <a:t>‘</a:t>
            </a:r>
            <a:r>
              <a:rPr lang="uz-Latn-UZ" sz="1400" dirty="0" smtClean="0">
                <a:solidFill>
                  <a:srgbClr val="7030A0"/>
                </a:solidFill>
              </a:rPr>
              <a:t>l</a:t>
            </a:r>
            <a:r>
              <a:rPr lang="en-US" sz="1400" dirty="0" err="1" smtClean="0">
                <a:solidFill>
                  <a:srgbClr val="7030A0"/>
                </a:solidFill>
              </a:rPr>
              <a:t>ish</a:t>
            </a:r>
            <a:r>
              <a:rPr lang="uz-Latn-UZ" sz="1400" dirty="0" smtClean="0">
                <a:solidFill>
                  <a:srgbClr val="7030A0"/>
                </a:solidFill>
              </a:rPr>
              <a:t>s</a:t>
            </a:r>
            <a:r>
              <a:rPr lang="en-US" sz="1400" dirty="0" err="1" smtClean="0">
                <a:solidFill>
                  <a:srgbClr val="7030A0"/>
                </a:solidFill>
              </a:rPr>
              <a:t>iz</a:t>
            </a:r>
            <a:r>
              <a:rPr lang="ru-RU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переходный 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o</a:t>
            </a:r>
            <a:r>
              <a:rPr lang="en-US" sz="1400" dirty="0" smtClean="0">
                <a:solidFill>
                  <a:srgbClr val="7030A0"/>
                </a:solidFill>
              </a:rPr>
              <a:t>‘</a:t>
            </a:r>
            <a:r>
              <a:rPr lang="en-US" sz="1400" dirty="0" err="1" smtClean="0">
                <a:solidFill>
                  <a:srgbClr val="7030A0"/>
                </a:solidFill>
              </a:rPr>
              <a:t>timli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r>
              <a:rPr lang="ru-RU" sz="1400" dirty="0" smtClean="0">
                <a:solidFill>
                  <a:srgbClr val="0000CC"/>
                </a:solidFill>
              </a:rPr>
              <a:t>непереходный</a:t>
            </a:r>
            <a:r>
              <a:rPr lang="ru-RU" sz="1400" i="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o</a:t>
            </a:r>
            <a:r>
              <a:rPr lang="en-US" sz="1400" dirty="0" smtClean="0">
                <a:solidFill>
                  <a:srgbClr val="7030A0"/>
                </a:solidFill>
              </a:rPr>
              <a:t>‘</a:t>
            </a:r>
            <a:r>
              <a:rPr lang="en-US" sz="1400" dirty="0" err="1" smtClean="0">
                <a:solidFill>
                  <a:srgbClr val="7030A0"/>
                </a:solidFill>
              </a:rPr>
              <a:t>timsiz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журча 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jildira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неосмотрительно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ehtiyotsizlik</a:t>
            </a:r>
            <a:r>
              <a:rPr lang="en-US" sz="1400" b="0" dirty="0" smtClean="0"/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bilan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чистосердечно</a:t>
            </a:r>
            <a:r>
              <a:rPr lang="en-US" sz="1400" dirty="0" smtClean="0">
                <a:solidFill>
                  <a:srgbClr val="0000CC"/>
                </a:solidFill>
              </a:rPr>
              <a:t> –</a:t>
            </a:r>
            <a:r>
              <a:rPr lang="ru-RU" sz="1400" dirty="0" smtClean="0">
                <a:solidFill>
                  <a:srgbClr val="0000CC"/>
                </a:solidFill>
              </a:rPr>
              <a:t> </a:t>
            </a:r>
            <a:r>
              <a:rPr lang="en-US" sz="1400" dirty="0" smtClean="0">
                <a:solidFill>
                  <a:srgbClr val="7030A0"/>
                </a:solidFill>
              </a:rPr>
              <a:t>chin </a:t>
            </a:r>
            <a:r>
              <a:rPr lang="en-US" sz="1400" dirty="0" err="1" smtClean="0">
                <a:solidFill>
                  <a:srgbClr val="7030A0"/>
                </a:solidFill>
              </a:rPr>
              <a:t>qalbdan</a:t>
            </a:r>
            <a:r>
              <a:rPr lang="en-US" sz="1400" dirty="0" smtClean="0">
                <a:solidFill>
                  <a:srgbClr val="7030A0"/>
                </a:solidFill>
              </a:rPr>
              <a:t>, </a:t>
            </a:r>
            <a:r>
              <a:rPr lang="en-US" sz="1400" dirty="0" err="1" smtClean="0">
                <a:solidFill>
                  <a:srgbClr val="7030A0"/>
                </a:solidFill>
              </a:rPr>
              <a:t>ochiqchasiga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</a:p>
          <a:p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возвратные глаголы </a:t>
            </a:r>
            <a:r>
              <a:rPr lang="ru-RU" sz="1400" dirty="0" smtClean="0">
                <a:solidFill>
                  <a:srgbClr val="7030A0"/>
                </a:solidFill>
              </a:rPr>
              <a:t>– </a:t>
            </a:r>
            <a:r>
              <a:rPr lang="en-US" sz="1400" dirty="0" err="1" smtClean="0">
                <a:solidFill>
                  <a:srgbClr val="7030A0"/>
                </a:solidFill>
              </a:rPr>
              <a:t>o‘</a:t>
            </a:r>
            <a:r>
              <a:rPr lang="en-US" sz="1400" i="0" dirty="0" err="1" smtClean="0">
                <a:solidFill>
                  <a:srgbClr val="7030A0"/>
                </a:solidFill>
              </a:rPr>
              <a:t>zlik</a:t>
            </a:r>
            <a:r>
              <a:rPr lang="en-US" sz="1400" i="0" dirty="0" smtClean="0">
                <a:solidFill>
                  <a:srgbClr val="7030A0"/>
                </a:solidFill>
              </a:rPr>
              <a:t> </a:t>
            </a:r>
            <a:r>
              <a:rPr lang="en-US" sz="1400" i="0" dirty="0" err="1" smtClean="0">
                <a:solidFill>
                  <a:srgbClr val="7030A0"/>
                </a:solidFill>
              </a:rPr>
              <a:t>nisbatidagi</a:t>
            </a:r>
            <a:r>
              <a:rPr lang="en-US" sz="1400" i="0" dirty="0" smtClean="0">
                <a:solidFill>
                  <a:srgbClr val="7030A0"/>
                </a:solidFill>
              </a:rPr>
              <a:t> </a:t>
            </a:r>
          </a:p>
          <a:p>
            <a:r>
              <a:rPr lang="uz-Latn-UZ" sz="1400" i="0" dirty="0">
                <a:solidFill>
                  <a:srgbClr val="7030A0"/>
                </a:solidFill>
              </a:rPr>
              <a:t>f</a:t>
            </a:r>
            <a:r>
              <a:rPr lang="en-US" sz="1400" i="0" dirty="0" smtClean="0">
                <a:solidFill>
                  <a:srgbClr val="7030A0"/>
                </a:solidFill>
              </a:rPr>
              <a:t>e</a:t>
            </a:r>
            <a:r>
              <a:rPr lang="uz-Latn-UZ" sz="1400" i="0" dirty="0" smtClean="0">
                <a:solidFill>
                  <a:srgbClr val="7030A0"/>
                </a:solidFill>
              </a:rPr>
              <a:t>’</a:t>
            </a:r>
            <a:r>
              <a:rPr lang="en-US" sz="1400" i="0" dirty="0" err="1" smtClean="0">
                <a:solidFill>
                  <a:srgbClr val="7030A0"/>
                </a:solidFill>
              </a:rPr>
              <a:t>llar</a:t>
            </a:r>
            <a:r>
              <a:rPr lang="ru-RU" sz="1400" dirty="0" smtClean="0">
                <a:solidFill>
                  <a:srgbClr val="7030A0"/>
                </a:solidFill>
              </a:rPr>
              <a:t>;</a:t>
            </a: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 сущности 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1400" dirty="0" err="1" smtClean="0">
                <a:solidFill>
                  <a:srgbClr val="7030A0"/>
                </a:solidFill>
              </a:rPr>
              <a:t>slini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olib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qaraganda</a:t>
            </a:r>
            <a:r>
              <a:rPr lang="en-US" sz="1400" dirty="0" smtClean="0">
                <a:solidFill>
                  <a:srgbClr val="7030A0"/>
                </a:solidFill>
              </a:rPr>
              <a:t>.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</a:endParaRPr>
          </a:p>
          <a:p>
            <a:endParaRPr lang="en-US" sz="1400" dirty="0" smtClean="0">
              <a:solidFill>
                <a:srgbClr val="7030A0"/>
              </a:solidFill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i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HOME\Desktop\20160120_school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256" y="1050921"/>
            <a:ext cx="1357322" cy="14287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8216"/>
          </a:xfrm>
          <a:prstGeom prst="rect">
            <a:avLst/>
          </a:prstGeom>
        </p:spPr>
        <p:txBody>
          <a:bodyPr vert="horz" wrap="square" lIns="0" tIns="16508" rIns="0" bIns="0" rtlCol="0">
            <a:spAutoFit/>
          </a:bodyPr>
          <a:lstStyle/>
          <a:p>
            <a:pPr marL="12698"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59071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149548" y="550855"/>
            <a:ext cx="6915348" cy="1143893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§ 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16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 Как сказать об основном и добавочном действиях, которые совершаются </a:t>
            </a:r>
            <a:endParaRPr lang="en-US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одновременно? </a:t>
            </a:r>
            <a:endParaRPr lang="en-US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Упражнение 1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62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1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63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(стр.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63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).</a:t>
            </a:r>
            <a:endParaRPr lang="ru-RU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7" descr="EnglishZoom. Стоит ли задавать домашнее задание по иностранному языку? |  EnglishZo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83296" y="5194325"/>
            <a:ext cx="2994004" cy="14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 descr="Ilustración De Elementos De Tarea Dispersos - Descargar Vect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5512" y="1836739"/>
            <a:ext cx="3475023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" descr="Ilustración De Elementos De Tarea Dispersos - Descargar Vect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68784" y="4837135"/>
            <a:ext cx="4260841" cy="1449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265367"/>
            <a:ext cx="5572164" cy="677108"/>
          </a:xfrm>
        </p:spPr>
        <p:txBody>
          <a:bodyPr/>
          <a:lstStyle/>
          <a:p>
            <a:pPr fontAlgn="base"/>
            <a:r>
              <a:rPr lang="en-US" sz="1600" i="0" dirty="0" smtClean="0">
                <a:solidFill>
                  <a:srgbClr val="0000CC"/>
                </a:solidFill>
              </a:rPr>
              <a:t> </a:t>
            </a:r>
            <a:r>
              <a:rPr lang="ru-RU" sz="1600" i="0" dirty="0" smtClean="0">
                <a:solidFill>
                  <a:srgbClr val="0000CC"/>
                </a:solidFill>
              </a:rPr>
              <a:t>    </a:t>
            </a:r>
            <a:r>
              <a:rPr lang="ru-RU" sz="1400" i="0" dirty="0" smtClean="0">
                <a:solidFill>
                  <a:srgbClr val="0000CC"/>
                </a:solidFill>
              </a:rPr>
              <a:t>        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сохраня</a:t>
            </a:r>
            <a:r>
              <a:rPr lang="ru-RU" sz="14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— сохраня</a:t>
            </a:r>
            <a:r>
              <a:rPr lang="ru-RU" sz="14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ть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; указыва</a:t>
            </a:r>
            <a:r>
              <a:rPr lang="ru-RU" sz="14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— указыва</a:t>
            </a:r>
            <a:r>
              <a:rPr lang="ru-RU" sz="14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ть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; </a:t>
            </a:r>
          </a:p>
          <a:p>
            <a:pPr fontAlgn="base"/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подбежа</a:t>
            </a:r>
            <a:r>
              <a:rPr lang="ru-RU" sz="14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— подбежа</a:t>
            </a:r>
            <a:r>
              <a:rPr lang="ru-RU" sz="14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ть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; устреми</a:t>
            </a:r>
            <a:r>
              <a:rPr lang="ru-RU" sz="14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вши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сь — устреми</a:t>
            </a:r>
            <a:r>
              <a:rPr lang="ru-RU" sz="14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ть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ся.</a:t>
            </a:r>
          </a:p>
          <a:p>
            <a:endParaRPr lang="ru-RU" sz="1400" i="0" dirty="0">
              <a:solidFill>
                <a:srgbClr val="7030A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000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13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Начальная форма деепричастия такая же, что и у глагола, – инфинитив, т.е. неопределённая форма глагола.</a:t>
                      </a:r>
                      <a:endParaRPr lang="ru-RU" sz="1600" b="1" u="none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622425"/>
            <a:ext cx="785818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6884" y="1836739"/>
            <a:ext cx="5168916" cy="1723549"/>
          </a:xfrm>
        </p:spPr>
        <p:txBody>
          <a:bodyPr/>
          <a:lstStyle/>
          <a:p>
            <a:r>
              <a:rPr lang="ru-RU" sz="1400" i="0" dirty="0" smtClean="0">
                <a:solidFill>
                  <a:schemeClr val="accent2">
                    <a:lumMod val="50000"/>
                  </a:schemeClr>
                </a:solidFill>
              </a:rPr>
              <a:t>вид (совершенный/несовершенный):</a:t>
            </a:r>
          </a:p>
          <a:p>
            <a:r>
              <a:rPr lang="ru-RU" sz="1400" i="0" dirty="0" smtClean="0">
                <a:solidFill>
                  <a:srgbClr val="0000CC"/>
                </a:solidFill>
              </a:rPr>
              <a:t>(что делая?)</a:t>
            </a:r>
            <a:r>
              <a:rPr lang="ru-RU" sz="1400" dirty="0" smtClean="0">
                <a:solidFill>
                  <a:srgbClr val="0000CC"/>
                </a:solidFill>
              </a:rPr>
              <a:t> играя вальс</a:t>
            </a:r>
            <a:r>
              <a:rPr lang="ru-RU" sz="1400" i="0" dirty="0" smtClean="0">
                <a:solidFill>
                  <a:srgbClr val="0000CC"/>
                </a:solidFill>
              </a:rPr>
              <a:t> - (что сделав?) </a:t>
            </a:r>
            <a:r>
              <a:rPr lang="ru-RU" sz="1400" dirty="0" smtClean="0">
                <a:solidFill>
                  <a:srgbClr val="0000CC"/>
                </a:solidFill>
              </a:rPr>
              <a:t>сыграв вальс;</a:t>
            </a:r>
            <a:endParaRPr lang="ru-RU" sz="1400" i="0" dirty="0" smtClean="0">
              <a:solidFill>
                <a:srgbClr val="0000CC"/>
              </a:solidFill>
            </a:endParaRPr>
          </a:p>
          <a:p>
            <a:r>
              <a:rPr lang="ru-RU" sz="1400" i="0" dirty="0" smtClean="0">
                <a:solidFill>
                  <a:schemeClr val="accent2">
                    <a:lumMod val="50000"/>
                  </a:schemeClr>
                </a:solidFill>
              </a:rPr>
              <a:t>переходность (переходный/ непереходный):</a:t>
            </a:r>
          </a:p>
          <a:p>
            <a:r>
              <a:rPr lang="ru-RU" sz="1400" dirty="0" smtClean="0">
                <a:solidFill>
                  <a:srgbClr val="0000CC"/>
                </a:solidFill>
              </a:rPr>
              <a:t>читая (что?) книгу - стоя (у чего?) у окна;</a:t>
            </a:r>
          </a:p>
          <a:p>
            <a:pPr fontAlgn="base"/>
            <a:r>
              <a:rPr lang="ru-RU" sz="1400" i="0" dirty="0" smtClean="0">
                <a:solidFill>
                  <a:schemeClr val="accent2">
                    <a:lumMod val="50000"/>
                  </a:schemeClr>
                </a:solidFill>
              </a:rPr>
              <a:t>возвратность (возвратный/ невозвратный): </a:t>
            </a:r>
          </a:p>
          <a:p>
            <a:pPr fontAlgn="base"/>
            <a:r>
              <a:rPr lang="ru-RU" sz="1400" dirty="0" smtClean="0">
                <a:solidFill>
                  <a:srgbClr val="0000CC"/>
                </a:solidFill>
              </a:rPr>
              <a:t>умывать - умывая; умыться - умывшись.</a:t>
            </a:r>
            <a:endParaRPr lang="ru-RU" sz="1400" i="0" dirty="0" smtClean="0">
              <a:solidFill>
                <a:srgbClr val="0000CC"/>
              </a:solidFill>
            </a:endParaRPr>
          </a:p>
          <a:p>
            <a:r>
              <a:rPr lang="ru-RU" sz="1400" i="0" dirty="0" smtClean="0">
                <a:solidFill>
                  <a:srgbClr val="0000CC"/>
                </a:solidFill>
              </a:rPr>
              <a:t> </a:t>
            </a:r>
          </a:p>
          <a:p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714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Деепричастия образуются от глаголов и сохраняют следующие признаки глаголов:</a:t>
                      </a:r>
                      <a:endParaRPr lang="ru-RU" sz="16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336673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408243"/>
            <a:ext cx="5572164" cy="1231106"/>
          </a:xfrm>
        </p:spPr>
        <p:txBody>
          <a:bodyPr/>
          <a:lstStyle/>
          <a:p>
            <a:pPr fontAlgn="base"/>
            <a:r>
              <a:rPr lang="ru-RU" sz="1400" dirty="0" smtClean="0"/>
              <a:t>     </a:t>
            </a:r>
            <a:r>
              <a:rPr lang="ru-RU" sz="1600" i="0" dirty="0" smtClean="0">
                <a:solidFill>
                  <a:srgbClr val="008000"/>
                </a:solidFill>
              </a:rPr>
              <a:t>(гул</a:t>
            </a:r>
            <a:r>
              <a:rPr lang="ru-RU" sz="1600" i="0" dirty="0" smtClean="0">
                <a:solidFill>
                  <a:srgbClr val="0000CC"/>
                </a:solidFill>
              </a:rPr>
              <a:t>я</a:t>
            </a:r>
            <a:r>
              <a:rPr lang="ru-RU" sz="1600" i="0" dirty="0" smtClean="0">
                <a:solidFill>
                  <a:schemeClr val="accent6">
                    <a:lumMod val="50000"/>
                  </a:schemeClr>
                </a:solidFill>
              </a:rPr>
              <a:t>ть</a:t>
            </a:r>
            <a:r>
              <a:rPr lang="ru-RU" sz="1600" i="0" dirty="0" smtClean="0">
                <a:solidFill>
                  <a:srgbClr val="008000"/>
                </a:solidFill>
              </a:rPr>
              <a:t>) </a:t>
            </a:r>
            <a:r>
              <a:rPr lang="ru-RU" sz="1600" i="0" dirty="0" err="1" smtClean="0">
                <a:solidFill>
                  <a:srgbClr val="008000"/>
                </a:solidFill>
              </a:rPr>
              <a:t>гул-</a:t>
            </a:r>
            <a:r>
              <a:rPr lang="ru-RU" sz="1600" i="0" dirty="0" err="1" smtClean="0">
                <a:solidFill>
                  <a:srgbClr val="0000CC"/>
                </a:solidFill>
              </a:rPr>
              <a:t>я</a:t>
            </a:r>
            <a:r>
              <a:rPr lang="ru-RU" sz="1600" i="0" dirty="0" err="1" smtClean="0">
                <a:solidFill>
                  <a:srgbClr val="008000"/>
                </a:solidFill>
              </a:rPr>
              <a:t>-</a:t>
            </a:r>
            <a:r>
              <a:rPr lang="ru-RU" sz="1600" i="0" dirty="0" err="1" smtClean="0">
                <a:solidFill>
                  <a:srgbClr val="FF0000"/>
                </a:solidFill>
              </a:rPr>
              <a:t>я</a:t>
            </a:r>
            <a:r>
              <a:rPr lang="ru-RU" sz="1600" dirty="0" smtClean="0">
                <a:solidFill>
                  <a:srgbClr val="008000"/>
                </a:solidFill>
              </a:rPr>
              <a:t> — </a:t>
            </a:r>
            <a:r>
              <a:rPr lang="ru-RU" sz="1600" i="0" dirty="0" smtClean="0">
                <a:solidFill>
                  <a:srgbClr val="008000"/>
                </a:solidFill>
              </a:rPr>
              <a:t>корень/суффикс/</a:t>
            </a:r>
            <a:r>
              <a:rPr lang="ru-RU" sz="1600" i="0" dirty="0" err="1" smtClean="0">
                <a:solidFill>
                  <a:srgbClr val="008000"/>
                </a:solidFill>
              </a:rPr>
              <a:t>суффикс</a:t>
            </a:r>
            <a:r>
              <a:rPr lang="ru-RU" sz="1600" i="0" dirty="0" smtClean="0">
                <a:solidFill>
                  <a:srgbClr val="008000"/>
                </a:solidFill>
              </a:rPr>
              <a:t>;</a:t>
            </a:r>
          </a:p>
          <a:p>
            <a:pPr fontAlgn="base"/>
            <a:r>
              <a:rPr lang="ru-RU" sz="1600" i="0" dirty="0" smtClean="0">
                <a:solidFill>
                  <a:srgbClr val="008000"/>
                </a:solidFill>
              </a:rPr>
              <a:t>    (</a:t>
            </a:r>
            <a:r>
              <a:rPr lang="ru-RU" sz="1600" i="0" dirty="0" smtClean="0">
                <a:solidFill>
                  <a:srgbClr val="C00000"/>
                </a:solidFill>
              </a:rPr>
              <a:t>об</a:t>
            </a:r>
            <a:r>
              <a:rPr lang="ru-RU" sz="1600" i="0" dirty="0" smtClean="0">
                <a:solidFill>
                  <a:srgbClr val="008000"/>
                </a:solidFill>
              </a:rPr>
              <a:t>рад</a:t>
            </a:r>
            <a:r>
              <a:rPr lang="ru-RU" sz="1600" i="0" dirty="0" smtClean="0">
                <a:solidFill>
                  <a:srgbClr val="0000CC"/>
                </a:solidFill>
              </a:rPr>
              <a:t>ова</a:t>
            </a:r>
            <a:r>
              <a:rPr lang="ru-RU" sz="1600" i="0" dirty="0" smtClean="0">
                <a:solidFill>
                  <a:schemeClr val="accent6">
                    <a:lumMod val="50000"/>
                  </a:schemeClr>
                </a:solidFill>
              </a:rPr>
              <a:t>ть</a:t>
            </a:r>
            <a:r>
              <a:rPr lang="ru-RU" sz="1600" i="0" dirty="0" smtClean="0">
                <a:solidFill>
                  <a:schemeClr val="tx1"/>
                </a:solidFill>
              </a:rPr>
              <a:t>ся</a:t>
            </a:r>
            <a:r>
              <a:rPr lang="ru-RU" sz="1600" i="0" dirty="0" smtClean="0">
                <a:solidFill>
                  <a:srgbClr val="008000"/>
                </a:solidFill>
              </a:rPr>
              <a:t>) </a:t>
            </a:r>
            <a:r>
              <a:rPr lang="ru-RU" sz="1600" i="0" dirty="0" err="1" smtClean="0">
                <a:solidFill>
                  <a:srgbClr val="C00000"/>
                </a:solidFill>
              </a:rPr>
              <a:t>об</a:t>
            </a:r>
            <a:r>
              <a:rPr lang="ru-RU" sz="1600" i="0" dirty="0" err="1" smtClean="0">
                <a:solidFill>
                  <a:srgbClr val="008000"/>
                </a:solidFill>
              </a:rPr>
              <a:t>-рад-</a:t>
            </a:r>
            <a:r>
              <a:rPr lang="ru-RU" sz="1600" i="0" dirty="0" err="1" smtClean="0">
                <a:solidFill>
                  <a:srgbClr val="0000CC"/>
                </a:solidFill>
              </a:rPr>
              <a:t>ова</a:t>
            </a:r>
            <a:r>
              <a:rPr lang="ru-RU" sz="1600" i="0" dirty="0" err="1" smtClean="0">
                <a:solidFill>
                  <a:srgbClr val="008000"/>
                </a:solidFill>
              </a:rPr>
              <a:t>-</a:t>
            </a:r>
            <a:r>
              <a:rPr lang="ru-RU" sz="1600" i="0" dirty="0" err="1" smtClean="0">
                <a:solidFill>
                  <a:srgbClr val="FF0000"/>
                </a:solidFill>
              </a:rPr>
              <a:t>вши</a:t>
            </a:r>
            <a:r>
              <a:rPr lang="ru-RU" sz="1600" i="0" dirty="0" err="1" smtClean="0">
                <a:solidFill>
                  <a:srgbClr val="008000"/>
                </a:solidFill>
              </a:rPr>
              <a:t>-</a:t>
            </a:r>
            <a:r>
              <a:rPr lang="ru-RU" sz="1600" i="0" dirty="0" err="1" smtClean="0">
                <a:solidFill>
                  <a:schemeClr val="tx1"/>
                </a:solidFill>
              </a:rPr>
              <a:t>сь</a:t>
            </a:r>
            <a:r>
              <a:rPr lang="ru-RU" sz="1600" i="0" dirty="0" smtClean="0">
                <a:solidFill>
                  <a:srgbClr val="008000"/>
                </a:solidFill>
              </a:rPr>
              <a:t> —    </a:t>
            </a:r>
          </a:p>
          <a:p>
            <a:pPr fontAlgn="base"/>
            <a:r>
              <a:rPr lang="ru-RU" sz="1600" i="0" dirty="0" smtClean="0">
                <a:solidFill>
                  <a:srgbClr val="008000"/>
                </a:solidFill>
              </a:rPr>
              <a:t>    приставка/корень/суффикс/</a:t>
            </a:r>
            <a:r>
              <a:rPr lang="ru-RU" sz="1600" i="0" dirty="0" err="1" smtClean="0">
                <a:solidFill>
                  <a:srgbClr val="008000"/>
                </a:solidFill>
              </a:rPr>
              <a:t>суффикс</a:t>
            </a:r>
            <a:r>
              <a:rPr lang="ru-RU" sz="1600" i="0" dirty="0" smtClean="0">
                <a:solidFill>
                  <a:srgbClr val="008000"/>
                </a:solidFill>
              </a:rPr>
              <a:t>/постфикс.</a:t>
            </a:r>
          </a:p>
          <a:p>
            <a:r>
              <a:rPr lang="ru-RU" sz="1600" dirty="0" smtClean="0">
                <a:solidFill>
                  <a:srgbClr val="008000"/>
                </a:solidFill>
              </a:rPr>
              <a:t> </a:t>
            </a:r>
          </a:p>
          <a:p>
            <a:endParaRPr lang="ru-RU" sz="1600" i="0" dirty="0">
              <a:solidFill>
                <a:srgbClr val="008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Так же, как и наречие, деепричастие не изменяется, то есть у него нет окончания как словоизменительной морфемы. Например, эта глагольная форма имеет следующий морфемный состав:</a:t>
                      </a:r>
                      <a:endParaRPr lang="ru-RU" sz="18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382834" y="2051053"/>
            <a:ext cx="785818" cy="357190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051053"/>
            <a:ext cx="5500726" cy="1035428"/>
          </a:xfrm>
        </p:spPr>
        <p:txBody>
          <a:bodyPr/>
          <a:lstStyle/>
          <a:p>
            <a:pPr fontAlgn="base"/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rgbClr val="FF0000"/>
                </a:solidFill>
              </a:rPr>
              <a:t>     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читая (что?) книгу; сидя (на чём?) на скамейке;</a:t>
            </a:r>
            <a:endParaRPr lang="ru-RU" sz="1400" i="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           улыбаясь (как?) весело.</a:t>
            </a:r>
            <a:r>
              <a:rPr lang="ru-RU" sz="1400" b="0" dirty="0" smtClean="0"/>
              <a:t> </a:t>
            </a:r>
          </a:p>
          <a:p>
            <a:pPr fontAlgn="base"/>
            <a:r>
              <a:rPr lang="ru-RU" sz="1400" b="0" dirty="0" smtClean="0"/>
              <a:t>        </a:t>
            </a:r>
            <a:r>
              <a:rPr lang="ru-RU" sz="1400" dirty="0" smtClean="0">
                <a:solidFill>
                  <a:srgbClr val="FF0000"/>
                </a:solidFill>
              </a:rPr>
              <a:t>Прислушиваясь к шёпоту осенней листвы,</a:t>
            </a:r>
            <a:r>
              <a:rPr lang="ru-RU" sz="1400" dirty="0" smtClean="0">
                <a:solidFill>
                  <a:srgbClr val="7030A0"/>
                </a:solidFill>
              </a:rPr>
              <a:t>   </a:t>
            </a:r>
          </a:p>
          <a:p>
            <a:pPr fontAlgn="base"/>
            <a:r>
              <a:rPr lang="ru-RU" sz="1400" dirty="0" smtClean="0">
                <a:solidFill>
                  <a:srgbClr val="7030A0"/>
                </a:solidFill>
              </a:rPr>
              <a:t>           старик неспешно гулял по аллеям парка.</a:t>
            </a:r>
            <a:endParaRPr lang="ru-RU" sz="1400" i="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2454272" y="1550987"/>
            <a:ext cx="785818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7030A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68322" y="2908309"/>
            <a:ext cx="71438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311396" y="2908309"/>
            <a:ext cx="57150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311396" y="2979747"/>
            <a:ext cx="57150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82570" y="608015"/>
          <a:ext cx="5000660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0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297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Деепричастный оборот</a:t>
                      </a:r>
                      <a:r>
                        <a:rPr lang="ru-RU" sz="1400" b="0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— </a:t>
                      </a:r>
                      <a:r>
                        <a:rPr lang="ru-RU" sz="14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это</a:t>
                      </a:r>
                      <a:r>
                        <a:rPr lang="ru-RU" sz="1400" b="0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lang="ru-RU" sz="14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деепричастие с зависимыми от него словами.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Деепричастный оборот</a:t>
                      </a:r>
                      <a:r>
                        <a:rPr lang="ru-RU" sz="1400" b="0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lang="ru-RU" sz="14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может стоять в предложении перед определяемым словом или после него.</a:t>
                      </a:r>
                      <a:endParaRPr lang="ru-RU" sz="1400" b="1" u="non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368229" cy="323165"/>
          </a:xfrm>
        </p:spPr>
        <p:txBody>
          <a:bodyPr/>
          <a:lstStyle/>
          <a:p>
            <a:r>
              <a:rPr lang="ru-RU" dirty="0" smtClean="0"/>
              <a:t>     Синтаксическая роль деепричастий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193929"/>
            <a:ext cx="5500726" cy="892552"/>
          </a:xfrm>
        </p:spPr>
        <p:txBody>
          <a:bodyPr/>
          <a:lstStyle/>
          <a:p>
            <a:r>
              <a:rPr lang="ru-RU" sz="1600" b="0" dirty="0" smtClean="0">
                <a:solidFill>
                  <a:srgbClr val="FF0000"/>
                </a:solidFill>
              </a:rPr>
              <a:t>  </a:t>
            </a:r>
            <a:r>
              <a:rPr lang="ru-RU" sz="1600" dirty="0" smtClean="0">
                <a:solidFill>
                  <a:srgbClr val="008000"/>
                </a:solidFill>
              </a:rPr>
              <a:t>(как?) </a:t>
            </a:r>
            <a:r>
              <a:rPr lang="ru-RU" sz="14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Улыбаясь застенчиво, 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девушка рассказала о своём участии в конкурсе. </a:t>
            </a:r>
          </a:p>
          <a:p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4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(когда?) </a:t>
            </a:r>
            <a:r>
              <a:rPr lang="ru-RU" sz="1400" i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Приблизившись к открытой двери,</a:t>
            </a:r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я услышал весёлый смех.</a:t>
            </a:r>
            <a:endParaRPr lang="ru-RU" sz="1400" i="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предложении деепричастия, как и наречия, обычно бывают обстоятельствами образа действия и времени.</a:t>
                      </a:r>
                      <a:endParaRPr lang="ru-RU" sz="1800" b="1" u="none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765301"/>
            <a:ext cx="785818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29468" y="50788"/>
            <a:ext cx="6840760" cy="369332"/>
          </a:xfrm>
        </p:spPr>
        <p:txBody>
          <a:bodyPr/>
          <a:lstStyle/>
          <a:p>
            <a:r>
              <a:rPr lang="ru-RU" dirty="0" smtClean="0"/>
              <a:t>         </a:t>
            </a:r>
            <a:r>
              <a:rPr lang="ru-RU" sz="1800" dirty="0" smtClean="0"/>
              <a:t>                        </a:t>
            </a:r>
            <a:r>
              <a:rPr lang="ru-RU" sz="2400" dirty="0" smtClean="0"/>
              <a:t>Деепричастия </a:t>
            </a:r>
            <a:endParaRPr lang="ru-RU" sz="24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39892" y="765169"/>
            <a:ext cx="2071702" cy="571504"/>
          </a:xfrm>
          <a:prstGeom prst="roundRect">
            <a:avLst/>
          </a:prstGeom>
          <a:solidFill>
            <a:srgbClr val="FFFF0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Деепричастия</a:t>
            </a:r>
            <a:endParaRPr lang="ru-RU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954338" y="1765301"/>
            <a:ext cx="2000264" cy="85725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base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совершенного    </a:t>
            </a:r>
          </a:p>
          <a:p>
            <a:pPr marL="228600" indent="-228600" fontAlgn="base"/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  вида</a:t>
            </a:r>
            <a:r>
              <a:rPr lang="ru-RU" sz="16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6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2"/>
            <a:endCxn id="20" idx="0"/>
          </p:cNvCxnSpPr>
          <p:nvPr/>
        </p:nvCxnSpPr>
        <p:spPr>
          <a:xfrm rot="5400000">
            <a:off x="2007785" y="997343"/>
            <a:ext cx="428628" cy="1107289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5" idx="0"/>
            <a:endCxn id="4" idx="2"/>
          </p:cNvCxnSpPr>
          <p:nvPr/>
        </p:nvCxnSpPr>
        <p:spPr>
          <a:xfrm rot="16200000" flipV="1">
            <a:off x="3150793" y="961623"/>
            <a:ext cx="428628" cy="1178727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668322" y="1765301"/>
            <a:ext cx="2000264" cy="85725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base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несовершенного    </a:t>
            </a:r>
          </a:p>
          <a:p>
            <a:pPr marL="228600" indent="-228600" fontAlgn="base"/>
            <a:r>
              <a:rPr lang="ru-RU" sz="1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           вида</a:t>
            </a:r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5"/>
            <a:ext cx="6048672" cy="430887"/>
          </a:xfrm>
        </p:spPr>
        <p:txBody>
          <a:bodyPr/>
          <a:lstStyle/>
          <a:p>
            <a:r>
              <a:rPr lang="ru-RU" sz="1800" dirty="0" smtClean="0"/>
              <a:t>             </a:t>
            </a:r>
            <a:r>
              <a:rPr lang="ru-RU" sz="2800" dirty="0" smtClean="0"/>
              <a:t>Деепричастие (</a:t>
            </a:r>
            <a:r>
              <a:rPr lang="en-US" sz="2800" dirty="0" err="1" smtClean="0"/>
              <a:t>ravishdosh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54272" y="622293"/>
            <a:ext cx="3311528" cy="2215991"/>
          </a:xfrm>
        </p:spPr>
        <p:txBody>
          <a:bodyPr/>
          <a:lstStyle/>
          <a:p>
            <a:r>
              <a:rPr lang="ru-RU" sz="18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Для того, чтобы</a:t>
            </a:r>
            <a:r>
              <a:rPr lang="ru-RU" sz="1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сказать </a:t>
            </a:r>
            <a:endParaRPr lang="en-US" sz="1800" i="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8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об основном и добавочном действиях, которые совершаются </a:t>
            </a:r>
            <a:endParaRPr lang="en-US" sz="1800" i="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8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одновременно </a:t>
            </a:r>
            <a:r>
              <a:rPr lang="ru-RU" sz="18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употребляются </a:t>
            </a:r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деепричастия</a:t>
            </a:r>
          </a:p>
          <a:p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несовершенного вида.</a:t>
            </a:r>
            <a:endParaRPr lang="ru-RU" sz="1800" dirty="0">
              <a:solidFill>
                <a:srgbClr val="FF0000"/>
              </a:solidFill>
            </a:endParaRPr>
          </a:p>
        </p:txBody>
      </p:sp>
      <p:pic>
        <p:nvPicPr>
          <p:cNvPr id="7" name="Picture 12" descr="стрелка, рисунок, симво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908045"/>
            <a:ext cx="2214578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14583</TotalTime>
  <Words>796</Words>
  <Application>Microsoft Office PowerPoint</Application>
  <PresentationFormat>Произвольный</PresentationFormat>
  <Paragraphs>231</Paragraphs>
  <Slides>21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Office Theme</vt:lpstr>
      <vt:lpstr>Русский  язык</vt:lpstr>
      <vt:lpstr>             Деепричастие (ravishdosh)</vt:lpstr>
      <vt:lpstr>              Внимание! Запомните!</vt:lpstr>
      <vt:lpstr>              Внимание! Запомните!</vt:lpstr>
      <vt:lpstr>              Внимание! Запомните!</vt:lpstr>
      <vt:lpstr>              Внимание! Запомните!</vt:lpstr>
      <vt:lpstr>     Синтаксическая роль деепричастий</vt:lpstr>
      <vt:lpstr>                                 Деепричастия </vt:lpstr>
      <vt:lpstr>             Деепричастие (ravishdosh)</vt:lpstr>
      <vt:lpstr>          Деепричастия несовершенного вида</vt:lpstr>
      <vt:lpstr>             Внимание! Запомните!</vt:lpstr>
      <vt:lpstr>             Лингвистическая задача</vt:lpstr>
      <vt:lpstr>    Лингвистическая задача. Проверьте!</vt:lpstr>
      <vt:lpstr>    Игра «Волшебный прямоугольник»</vt:lpstr>
      <vt:lpstr>         «Волшебный прямоугольник» </vt:lpstr>
      <vt:lpstr> «Волшебный прямоугольник».Проверьте! </vt:lpstr>
      <vt:lpstr>          Технология соответствий</vt:lpstr>
      <vt:lpstr>            Технология соответствий</vt:lpstr>
      <vt:lpstr> Технология соответствий. Проверьте!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630</cp:revision>
  <dcterms:created xsi:type="dcterms:W3CDTF">2020-04-13T08:05:42Z</dcterms:created>
  <dcterms:modified xsi:type="dcterms:W3CDTF">2021-03-24T11:32:38Z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