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8"/>
  </p:notesMasterIdLst>
  <p:sldIdLst>
    <p:sldId id="266" r:id="rId2"/>
    <p:sldId id="265" r:id="rId3"/>
    <p:sldId id="614" r:id="rId4"/>
    <p:sldId id="615" r:id="rId5"/>
    <p:sldId id="616" r:id="rId6"/>
    <p:sldId id="621" r:id="rId7"/>
    <p:sldId id="617" r:id="rId8"/>
    <p:sldId id="620" r:id="rId9"/>
    <p:sldId id="623" r:id="rId10"/>
    <p:sldId id="624" r:id="rId11"/>
    <p:sldId id="622" r:id="rId12"/>
    <p:sldId id="625" r:id="rId13"/>
    <p:sldId id="633" r:id="rId14"/>
    <p:sldId id="634" r:id="rId15"/>
    <p:sldId id="636" r:id="rId16"/>
    <p:sldId id="637" r:id="rId17"/>
    <p:sldId id="635" r:id="rId18"/>
    <p:sldId id="642" r:id="rId19"/>
    <p:sldId id="643" r:id="rId20"/>
    <p:sldId id="644" r:id="rId21"/>
    <p:sldId id="645" r:id="rId22"/>
    <p:sldId id="646" r:id="rId23"/>
    <p:sldId id="618" r:id="rId24"/>
    <p:sldId id="638" r:id="rId25"/>
    <p:sldId id="640" r:id="rId26"/>
    <p:sldId id="641" r:id="rId27"/>
    <p:sldId id="628" r:id="rId28"/>
    <p:sldId id="630" r:id="rId29"/>
    <p:sldId id="632" r:id="rId30"/>
    <p:sldId id="647" r:id="rId31"/>
    <p:sldId id="555" r:id="rId32"/>
    <p:sldId id="648" r:id="rId33"/>
    <p:sldId id="626" r:id="rId34"/>
    <p:sldId id="649" r:id="rId35"/>
    <p:sldId id="650" r:id="rId36"/>
    <p:sldId id="653" r:id="rId37"/>
    <p:sldId id="654" r:id="rId38"/>
    <p:sldId id="651" r:id="rId39"/>
    <p:sldId id="652" r:id="rId40"/>
    <p:sldId id="655" r:id="rId41"/>
    <p:sldId id="656" r:id="rId42"/>
    <p:sldId id="657" r:id="rId43"/>
    <p:sldId id="658" r:id="rId44"/>
    <p:sldId id="659" r:id="rId45"/>
    <p:sldId id="660" r:id="rId46"/>
    <p:sldId id="661" r:id="rId47"/>
    <p:sldId id="662" r:id="rId48"/>
    <p:sldId id="663" r:id="rId49"/>
    <p:sldId id="664" r:id="rId50"/>
    <p:sldId id="665" r:id="rId51"/>
    <p:sldId id="667" r:id="rId52"/>
    <p:sldId id="668" r:id="rId53"/>
    <p:sldId id="666" r:id="rId54"/>
    <p:sldId id="700" r:id="rId55"/>
    <p:sldId id="669" r:id="rId56"/>
    <p:sldId id="670" r:id="rId57"/>
    <p:sldId id="671" r:id="rId58"/>
    <p:sldId id="672" r:id="rId59"/>
    <p:sldId id="673" r:id="rId60"/>
    <p:sldId id="674" r:id="rId61"/>
    <p:sldId id="675" r:id="rId62"/>
    <p:sldId id="676" r:id="rId63"/>
    <p:sldId id="680" r:id="rId64"/>
    <p:sldId id="629" r:id="rId65"/>
    <p:sldId id="681" r:id="rId66"/>
    <p:sldId id="682" r:id="rId67"/>
    <p:sldId id="683" r:id="rId68"/>
    <p:sldId id="684" r:id="rId69"/>
    <p:sldId id="685" r:id="rId70"/>
    <p:sldId id="686" r:id="rId71"/>
    <p:sldId id="687" r:id="rId72"/>
    <p:sldId id="678" r:id="rId73"/>
    <p:sldId id="679" r:id="rId74"/>
    <p:sldId id="689" r:id="rId75"/>
    <p:sldId id="690" r:id="rId76"/>
    <p:sldId id="688" r:id="rId77"/>
    <p:sldId id="691" r:id="rId78"/>
    <p:sldId id="692" r:id="rId79"/>
    <p:sldId id="699" r:id="rId80"/>
    <p:sldId id="693" r:id="rId81"/>
    <p:sldId id="695" r:id="rId82"/>
    <p:sldId id="696" r:id="rId83"/>
    <p:sldId id="697" r:id="rId84"/>
    <p:sldId id="698" r:id="rId85"/>
    <p:sldId id="677" r:id="rId86"/>
    <p:sldId id="701" r:id="rId8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25" autoAdjust="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C234-9311-4826-9728-89C1882C445C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81406-C751-4517-B02A-BE40C6E5A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81406-C751-4517-B02A-BE40C6E5A956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515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0.png"/><Relationship Id="rId1" Type="http://schemas.openxmlformats.org/officeDocument/2006/relationships/tags" Target="../tags/tag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jpe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2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8338" y="1180918"/>
            <a:ext cx="4875361" cy="1552982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algn="ctr"/>
            <a:r>
              <a:rPr lang="ru-RU" sz="2000" b="1" spc="-2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сказать об объекте речи, мысли, чувств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ru-RU" sz="20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 </a:t>
            </a:r>
            <a:r>
              <a:rPr lang="ru-RU" sz="2000" b="1" spc="-2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чём мы узнали на телестудии? </a:t>
            </a:r>
            <a:endParaRPr lang="ru-RU" sz="2000" b="1" spc="-20" dirty="0" smtClean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algn="ctr"/>
            <a:r>
              <a:rPr lang="ru-RU" sz="20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 (</a:t>
            </a:r>
            <a:r>
              <a:rPr lang="ru-RU" sz="2000" b="1" spc="-2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Имена существительные в предложном падеже</a:t>
            </a:r>
            <a:r>
              <a:rPr lang="ru-RU" sz="20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)</a:t>
            </a:r>
            <a:endParaRPr lang="ru-RU" sz="2000" b="1" spc="-20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5261610" cy="2123658"/>
          </a:xfrm>
        </p:spPr>
        <p:txBody>
          <a:bodyPr/>
          <a:lstStyle/>
          <a:p>
            <a:r>
              <a:rPr lang="ru-RU" dirty="0"/>
              <a:t>Прочитайте, добавив окончания по образцу. </a:t>
            </a:r>
            <a:endParaRPr lang="ru-RU" dirty="0" smtClean="0"/>
          </a:p>
          <a:p>
            <a:r>
              <a:rPr lang="ru-RU" sz="1400" dirty="0" smtClean="0"/>
              <a:t>Автор </a:t>
            </a:r>
            <a:r>
              <a:rPr lang="ru-RU" sz="1400" dirty="0"/>
              <a:t>написал о </a:t>
            </a:r>
            <a:r>
              <a:rPr lang="ru-RU" sz="1400" dirty="0" smtClean="0"/>
              <a:t>дружб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/>
              <a:t>,  о природ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/>
              <a:t>, о мор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/>
              <a:t>, о космос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/>
              <a:t>, о спорт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/>
              <a:t>, о футбол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/>
              <a:t>, о музе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/>
              <a:t>, о техник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/>
              <a:t>, </a:t>
            </a:r>
            <a:r>
              <a:rPr lang="ru-RU" sz="1400" dirty="0" smtClean="0">
                <a:solidFill>
                  <a:srgbClr val="FF0000"/>
                </a:solidFill>
              </a:rPr>
              <a:t>об</a:t>
            </a:r>
            <a:r>
              <a:rPr lang="ru-RU" sz="1400" dirty="0" smtClean="0"/>
              <a:t> Узбекистан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/>
              <a:t>. </a:t>
            </a:r>
          </a:p>
          <a:p>
            <a:r>
              <a:rPr lang="ru-RU" sz="1400" dirty="0" smtClean="0"/>
              <a:t>Ребята </a:t>
            </a:r>
            <a:r>
              <a:rPr lang="ru-RU" sz="1400" dirty="0"/>
              <a:t>узнали об </a:t>
            </a:r>
            <a:r>
              <a:rPr lang="ru-RU" sz="1400" dirty="0" smtClean="0"/>
              <a:t> экологи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/>
              <a:t>, об астрономи</a:t>
            </a:r>
            <a:r>
              <a:rPr lang="ru-RU" sz="1400" dirty="0">
                <a:solidFill>
                  <a:srgbClr val="FF0000"/>
                </a:solidFill>
              </a:rPr>
              <a:t>и</a:t>
            </a:r>
            <a:r>
              <a:rPr lang="ru-RU" sz="1400" dirty="0" smtClean="0"/>
              <a:t>, об археологи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/>
              <a:t>, об академи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/>
              <a:t>, </a:t>
            </a:r>
            <a:r>
              <a:rPr lang="ru-RU" sz="1400" dirty="0" smtClean="0">
                <a:solidFill>
                  <a:srgbClr val="FF0000"/>
                </a:solidFill>
              </a:rPr>
              <a:t>об</a:t>
            </a:r>
            <a:r>
              <a:rPr lang="ru-RU" sz="1400" dirty="0" smtClean="0"/>
              <a:t> истори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/>
              <a:t>, об Англи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/>
              <a:t>, </a:t>
            </a:r>
            <a:r>
              <a:rPr lang="ru-RU" sz="1400" dirty="0" smtClean="0">
                <a:solidFill>
                  <a:srgbClr val="FF0000"/>
                </a:solidFill>
              </a:rPr>
              <a:t>об</a:t>
            </a:r>
            <a:r>
              <a:rPr lang="ru-RU" sz="1400" dirty="0" smtClean="0"/>
              <a:t> Австрали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/>
              <a:t>. </a:t>
            </a:r>
          </a:p>
          <a:p>
            <a:r>
              <a:rPr lang="ru-RU" sz="1400" dirty="0" smtClean="0"/>
              <a:t>Гости </a:t>
            </a:r>
            <a:r>
              <a:rPr lang="ru-RU" sz="1400" dirty="0"/>
              <a:t>передачи беседовали о </a:t>
            </a:r>
            <a:r>
              <a:rPr lang="ru-RU" sz="1400" dirty="0" smtClean="0"/>
              <a:t> географи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/>
              <a:t>, о Франци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/>
              <a:t>, о Росси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/>
              <a:t>, о Монголи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/>
              <a:t>, о Болгари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/>
              <a:t>, о здани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/>
              <a:t>. </a:t>
            </a:r>
          </a:p>
          <a:p>
            <a:r>
              <a:rPr lang="ru-RU" sz="1400" dirty="0" smtClean="0"/>
              <a:t>Фильм </a:t>
            </a:r>
            <a:r>
              <a:rPr lang="ru-RU" sz="1400" dirty="0"/>
              <a:t>рассказывает о </a:t>
            </a:r>
            <a:r>
              <a:rPr lang="ru-RU" sz="1400" dirty="0" smtClean="0"/>
              <a:t>школьник</a:t>
            </a:r>
            <a:r>
              <a:rPr lang="ru-RU" sz="1400" dirty="0" smtClean="0">
                <a:solidFill>
                  <a:srgbClr val="FF0000"/>
                </a:solidFill>
              </a:rPr>
              <a:t>ах</a:t>
            </a:r>
            <a:r>
              <a:rPr lang="ru-RU" sz="1400" dirty="0" smtClean="0"/>
              <a:t>, </a:t>
            </a:r>
            <a:r>
              <a:rPr lang="ru-RU" sz="1400" dirty="0" smtClean="0">
                <a:solidFill>
                  <a:srgbClr val="FF0000"/>
                </a:solidFill>
              </a:rPr>
              <a:t>об</a:t>
            </a:r>
            <a:r>
              <a:rPr lang="ru-RU" sz="1400" dirty="0" smtClean="0"/>
              <a:t> одноклассник</a:t>
            </a:r>
            <a:r>
              <a:rPr lang="ru-RU" sz="1400" dirty="0" smtClean="0">
                <a:solidFill>
                  <a:srgbClr val="FF0000"/>
                </a:solidFill>
              </a:rPr>
              <a:t>ах</a:t>
            </a:r>
            <a:r>
              <a:rPr lang="ru-RU" sz="1400" dirty="0" smtClean="0"/>
              <a:t>, о спортсмен</a:t>
            </a:r>
            <a:r>
              <a:rPr lang="ru-RU" sz="1400" dirty="0" smtClean="0">
                <a:solidFill>
                  <a:srgbClr val="FF0000"/>
                </a:solidFill>
              </a:rPr>
              <a:t>ах</a:t>
            </a:r>
            <a:r>
              <a:rPr lang="ru-RU" sz="1400" dirty="0" smtClean="0"/>
              <a:t>, о врач</a:t>
            </a:r>
            <a:r>
              <a:rPr lang="ru-RU" sz="1400" dirty="0" smtClean="0">
                <a:solidFill>
                  <a:srgbClr val="FF0000"/>
                </a:solidFill>
              </a:rPr>
              <a:t>ах</a:t>
            </a:r>
            <a:r>
              <a:rPr lang="ru-RU" sz="1400" dirty="0" smtClean="0"/>
              <a:t>, о друзь</a:t>
            </a:r>
            <a:r>
              <a:rPr lang="ru-RU" sz="1400" dirty="0" smtClean="0">
                <a:solidFill>
                  <a:srgbClr val="FF0000"/>
                </a:solidFill>
              </a:rPr>
              <a:t>ях</a:t>
            </a:r>
            <a:r>
              <a:rPr lang="ru-RU" sz="1400" dirty="0" smtClean="0"/>
              <a:t>, о брать</a:t>
            </a:r>
            <a:r>
              <a:rPr lang="ru-RU" sz="1400" dirty="0" smtClean="0">
                <a:solidFill>
                  <a:srgbClr val="FF0000"/>
                </a:solidFill>
              </a:rPr>
              <a:t>ях</a:t>
            </a:r>
            <a:r>
              <a:rPr lang="ru-RU" sz="1400" dirty="0" smtClean="0"/>
              <a:t>, о приключени</a:t>
            </a:r>
            <a:r>
              <a:rPr lang="ru-RU" sz="1400" dirty="0" smtClean="0">
                <a:solidFill>
                  <a:srgbClr val="FF0000"/>
                </a:solidFill>
              </a:rPr>
              <a:t>ях</a:t>
            </a:r>
            <a:r>
              <a:rPr lang="ru-RU" sz="1400" dirty="0" smtClean="0"/>
              <a:t>, о новост</a:t>
            </a:r>
            <a:r>
              <a:rPr lang="ru-RU" sz="1400" dirty="0" smtClean="0">
                <a:solidFill>
                  <a:srgbClr val="FF0000"/>
                </a:solidFill>
              </a:rPr>
              <a:t>ях</a:t>
            </a:r>
            <a:r>
              <a:rPr lang="ru-RU" sz="1400" dirty="0" smtClean="0"/>
              <a:t> науки.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9915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66394" y="631825"/>
            <a:ext cx="5033010" cy="2092881"/>
          </a:xfrm>
        </p:spPr>
        <p:txBody>
          <a:bodyPr/>
          <a:lstStyle/>
          <a:p>
            <a:r>
              <a:rPr lang="ru-RU" dirty="0"/>
              <a:t> Согласитесь с тем, что говорит </a:t>
            </a:r>
            <a:r>
              <a:rPr lang="ru-RU" dirty="0" smtClean="0"/>
              <a:t>ваш </a:t>
            </a:r>
            <a:r>
              <a:rPr lang="ru-RU" dirty="0"/>
              <a:t>собеседник. </a:t>
            </a:r>
            <a:endParaRPr lang="ru-RU" dirty="0" smtClean="0"/>
          </a:p>
          <a:p>
            <a:r>
              <a:rPr lang="ru-RU" sz="1400" dirty="0" smtClean="0"/>
              <a:t>Образец</a:t>
            </a:r>
            <a:r>
              <a:rPr lang="ru-RU" sz="1400" dirty="0"/>
              <a:t>: — Ребята говорят о кинофильме? — Да, </a:t>
            </a:r>
            <a:r>
              <a:rPr lang="ru-RU" sz="1400" b="1" dirty="0"/>
              <a:t>они</a:t>
            </a:r>
            <a:r>
              <a:rPr lang="ru-RU" sz="1400" dirty="0"/>
              <a:t> говорят о кинофильме. </a:t>
            </a:r>
            <a:endParaRPr lang="ru-RU" sz="1400" dirty="0" smtClean="0"/>
          </a:p>
          <a:p>
            <a:r>
              <a:rPr lang="ru-RU" sz="1600" dirty="0" smtClean="0"/>
              <a:t>1) </a:t>
            </a:r>
            <a:r>
              <a:rPr lang="ru-RU" sz="1600" dirty="0" err="1" smtClean="0"/>
              <a:t>Феруза</a:t>
            </a:r>
            <a:r>
              <a:rPr lang="ru-RU" sz="1600" dirty="0" smtClean="0"/>
              <a:t> спрашивает </a:t>
            </a:r>
            <a:r>
              <a:rPr lang="ru-RU" sz="1600" dirty="0"/>
              <a:t>об артисте? 2) </a:t>
            </a:r>
            <a:r>
              <a:rPr lang="ru-RU" sz="1600" dirty="0" err="1"/>
              <a:t>Даврон</a:t>
            </a:r>
            <a:r>
              <a:rPr lang="ru-RU" sz="1600" dirty="0"/>
              <a:t> и </a:t>
            </a:r>
            <a:r>
              <a:rPr lang="ru-RU" sz="1600" dirty="0" err="1"/>
              <a:t>Адхам</a:t>
            </a:r>
            <a:r>
              <a:rPr lang="ru-RU" sz="1600" dirty="0"/>
              <a:t> смотрят передачу об Амире </a:t>
            </a:r>
            <a:r>
              <a:rPr lang="ru-RU" sz="1600" dirty="0" err="1" smtClean="0"/>
              <a:t>Темуре</a:t>
            </a:r>
            <a:r>
              <a:rPr lang="ru-RU" sz="1600" dirty="0"/>
              <a:t>? </a:t>
            </a:r>
            <a:endParaRPr lang="ru-RU" sz="1600" dirty="0" smtClean="0"/>
          </a:p>
          <a:p>
            <a:r>
              <a:rPr lang="ru-RU" sz="1600" dirty="0" smtClean="0"/>
              <a:t>3</a:t>
            </a:r>
            <a:r>
              <a:rPr lang="ru-RU" sz="1600" dirty="0"/>
              <a:t>) Ученики </a:t>
            </a:r>
            <a:r>
              <a:rPr lang="ru-RU" sz="1600" dirty="0" smtClean="0"/>
              <a:t>пишут </a:t>
            </a:r>
            <a:r>
              <a:rPr lang="ru-RU" sz="1600" dirty="0"/>
              <a:t>о </a:t>
            </a:r>
            <a:r>
              <a:rPr lang="ru-RU" sz="1600" dirty="0" err="1"/>
              <a:t>Наврузе</a:t>
            </a:r>
            <a:r>
              <a:rPr lang="ru-RU" sz="1600" dirty="0"/>
              <a:t>? 4) Света говорит о мультфильме? 5) </a:t>
            </a:r>
            <a:r>
              <a:rPr lang="ru-RU" sz="1600" dirty="0" smtClean="0"/>
              <a:t>Телепередача </a:t>
            </a:r>
            <a:r>
              <a:rPr lang="ru-RU" sz="1600" dirty="0"/>
              <a:t>рассказала о правилах поведения? 6) </a:t>
            </a:r>
            <a:r>
              <a:rPr lang="ru-RU" sz="1600" dirty="0" smtClean="0"/>
              <a:t>Ты говоришь </a:t>
            </a:r>
            <a:r>
              <a:rPr lang="ru-RU" sz="1600" dirty="0"/>
              <a:t>о друзьях?   7) Разве я мечтаю о роликах?</a:t>
            </a:r>
          </a:p>
        </p:txBody>
      </p:sp>
    </p:spTree>
    <p:extLst>
      <p:ext uri="{BB962C8B-B14F-4D97-AF65-F5344CB8AC3E}">
        <p14:creationId xmlns:p14="http://schemas.microsoft.com/office/powerpoint/2010/main" val="126465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39591"/>
            <a:ext cx="5486400" cy="2462213"/>
          </a:xfrm>
        </p:spPr>
        <p:txBody>
          <a:bodyPr/>
          <a:lstStyle/>
          <a:p>
            <a:r>
              <a:rPr lang="ru-RU" sz="1600" dirty="0" smtClean="0"/>
              <a:t>1) </a:t>
            </a:r>
            <a:r>
              <a:rPr lang="ru-RU" sz="1600" dirty="0" err="1" smtClean="0"/>
              <a:t>Феруза</a:t>
            </a:r>
            <a:r>
              <a:rPr lang="ru-RU" sz="1600" dirty="0" smtClean="0"/>
              <a:t> спрашивает </a:t>
            </a:r>
            <a:r>
              <a:rPr lang="ru-RU" sz="1600" dirty="0"/>
              <a:t>об артисте</a:t>
            </a:r>
            <a:r>
              <a:rPr lang="ru-RU" sz="1600" dirty="0" smtClean="0"/>
              <a:t>? </a:t>
            </a:r>
            <a:r>
              <a:rPr lang="ru-RU" sz="1600" dirty="0"/>
              <a:t>— </a:t>
            </a:r>
            <a:r>
              <a:rPr lang="ru-RU" sz="1600" dirty="0" smtClean="0"/>
              <a:t>Да, </a:t>
            </a:r>
            <a:r>
              <a:rPr lang="ru-RU" sz="1600" b="1" i="1" dirty="0" smtClean="0"/>
              <a:t>она </a:t>
            </a:r>
            <a:r>
              <a:rPr lang="ru-RU" sz="1600" dirty="0" smtClean="0"/>
              <a:t>спрашивает об артисте. 2</a:t>
            </a:r>
            <a:r>
              <a:rPr lang="ru-RU" sz="1600" dirty="0"/>
              <a:t>) </a:t>
            </a:r>
            <a:r>
              <a:rPr lang="ru-RU" sz="1600" dirty="0" err="1"/>
              <a:t>Даврон</a:t>
            </a:r>
            <a:r>
              <a:rPr lang="ru-RU" sz="1600" dirty="0"/>
              <a:t> и </a:t>
            </a:r>
            <a:r>
              <a:rPr lang="ru-RU" sz="1600" dirty="0" err="1"/>
              <a:t>Адхам</a:t>
            </a:r>
            <a:r>
              <a:rPr lang="ru-RU" sz="1600" dirty="0"/>
              <a:t> смотрят передачу об Амире </a:t>
            </a:r>
            <a:r>
              <a:rPr lang="ru-RU" sz="1600" dirty="0" err="1" smtClean="0"/>
              <a:t>Темуре</a:t>
            </a:r>
            <a:r>
              <a:rPr lang="ru-RU" sz="1600" dirty="0"/>
              <a:t>? — </a:t>
            </a:r>
            <a:r>
              <a:rPr lang="ru-RU" sz="1600" dirty="0" smtClean="0"/>
              <a:t>Да, </a:t>
            </a:r>
            <a:r>
              <a:rPr lang="ru-RU" sz="1600" b="1" i="1" dirty="0" smtClean="0"/>
              <a:t>они</a:t>
            </a:r>
            <a:r>
              <a:rPr lang="ru-RU" sz="1600" dirty="0" smtClean="0"/>
              <a:t> смотрят передачу об Амире </a:t>
            </a:r>
            <a:r>
              <a:rPr lang="ru-RU" sz="1600" dirty="0" err="1" smtClean="0"/>
              <a:t>Темуре</a:t>
            </a:r>
            <a:r>
              <a:rPr lang="ru-RU" sz="1600" dirty="0" smtClean="0"/>
              <a:t>. 3</a:t>
            </a:r>
            <a:r>
              <a:rPr lang="ru-RU" sz="1600" dirty="0"/>
              <a:t>) Ученики </a:t>
            </a:r>
            <a:r>
              <a:rPr lang="ru-RU" sz="1600" dirty="0" smtClean="0"/>
              <a:t>пишут </a:t>
            </a:r>
            <a:r>
              <a:rPr lang="ru-RU" sz="1600" dirty="0"/>
              <a:t>о </a:t>
            </a:r>
            <a:r>
              <a:rPr lang="ru-RU" sz="1600" dirty="0" err="1"/>
              <a:t>Наврузе</a:t>
            </a:r>
            <a:r>
              <a:rPr lang="ru-RU" sz="1600" dirty="0" smtClean="0"/>
              <a:t>?</a:t>
            </a:r>
            <a:r>
              <a:rPr lang="ru-RU" sz="1600" dirty="0"/>
              <a:t> — </a:t>
            </a:r>
            <a:r>
              <a:rPr lang="ru-RU" sz="1600" dirty="0" smtClean="0"/>
              <a:t>Да, </a:t>
            </a:r>
            <a:r>
              <a:rPr lang="ru-RU" sz="1600" b="1" i="1" dirty="0" smtClean="0"/>
              <a:t>они</a:t>
            </a:r>
            <a:r>
              <a:rPr lang="ru-RU" sz="1600" dirty="0" smtClean="0"/>
              <a:t> пишут о </a:t>
            </a:r>
            <a:r>
              <a:rPr lang="ru-RU" sz="1600" dirty="0" err="1" smtClean="0"/>
              <a:t>Наврузе</a:t>
            </a:r>
            <a:r>
              <a:rPr lang="ru-RU" sz="1600" dirty="0" smtClean="0"/>
              <a:t>. </a:t>
            </a:r>
            <a:r>
              <a:rPr lang="ru-RU" sz="1600" dirty="0"/>
              <a:t>4) Света говорит о мультфильме</a:t>
            </a:r>
            <a:r>
              <a:rPr lang="ru-RU" sz="1600" dirty="0" smtClean="0"/>
              <a:t>?</a:t>
            </a:r>
            <a:r>
              <a:rPr lang="ru-RU" sz="1600" dirty="0"/>
              <a:t> — </a:t>
            </a:r>
            <a:r>
              <a:rPr lang="ru-RU" sz="1600" dirty="0" smtClean="0"/>
              <a:t>Да, </a:t>
            </a:r>
            <a:r>
              <a:rPr lang="ru-RU" sz="1600" b="1" i="1" dirty="0" smtClean="0"/>
              <a:t>она</a:t>
            </a:r>
            <a:r>
              <a:rPr lang="ru-RU" sz="1600" dirty="0" smtClean="0"/>
              <a:t> говорит о мультфильме. </a:t>
            </a:r>
          </a:p>
          <a:p>
            <a:r>
              <a:rPr lang="ru-RU" sz="1600" dirty="0" smtClean="0"/>
              <a:t>5</a:t>
            </a:r>
            <a:r>
              <a:rPr lang="ru-RU" sz="1600" dirty="0"/>
              <a:t>) </a:t>
            </a:r>
            <a:r>
              <a:rPr lang="ru-RU" sz="1600" dirty="0" smtClean="0"/>
              <a:t>Телепередача </a:t>
            </a:r>
            <a:r>
              <a:rPr lang="ru-RU" sz="1600" dirty="0"/>
              <a:t>рассказала о правилах поведения</a:t>
            </a:r>
            <a:r>
              <a:rPr lang="ru-RU" sz="1600" dirty="0" smtClean="0"/>
              <a:t>? </a:t>
            </a:r>
            <a:r>
              <a:rPr lang="ru-RU" sz="1600" dirty="0"/>
              <a:t>— </a:t>
            </a:r>
            <a:r>
              <a:rPr lang="ru-RU" sz="1600" dirty="0" smtClean="0"/>
              <a:t>Да, </a:t>
            </a:r>
            <a:r>
              <a:rPr lang="ru-RU" sz="1600" b="1" i="1" dirty="0" smtClean="0"/>
              <a:t>она</a:t>
            </a:r>
            <a:r>
              <a:rPr lang="ru-RU" sz="1600" dirty="0" smtClean="0"/>
              <a:t> рассказала о правилах поведения.6</a:t>
            </a:r>
            <a:r>
              <a:rPr lang="ru-RU" sz="1600" dirty="0"/>
              <a:t>) </a:t>
            </a:r>
            <a:r>
              <a:rPr lang="ru-RU" sz="1600" dirty="0" smtClean="0"/>
              <a:t>Ты говоришь </a:t>
            </a:r>
            <a:r>
              <a:rPr lang="ru-RU" sz="1600" dirty="0"/>
              <a:t>о друзьях? — </a:t>
            </a:r>
            <a:r>
              <a:rPr lang="ru-RU" sz="1600" dirty="0" smtClean="0"/>
              <a:t>Да, </a:t>
            </a:r>
            <a:r>
              <a:rPr lang="ru-RU" sz="1600" b="1" i="1" dirty="0" smtClean="0"/>
              <a:t>я</a:t>
            </a:r>
            <a:r>
              <a:rPr lang="ru-RU" sz="1600" dirty="0" smtClean="0"/>
              <a:t> говорю о друзьях.  </a:t>
            </a:r>
            <a:r>
              <a:rPr lang="ru-RU" sz="1600" dirty="0"/>
              <a:t>7) Разве </a:t>
            </a:r>
            <a:r>
              <a:rPr lang="ru-RU" sz="1600" b="1" i="1" dirty="0"/>
              <a:t>я</a:t>
            </a:r>
            <a:r>
              <a:rPr lang="ru-RU" sz="1600" dirty="0"/>
              <a:t> мечтаю о роликах</a:t>
            </a:r>
            <a:r>
              <a:rPr lang="ru-RU" sz="1600" dirty="0" smtClean="0"/>
              <a:t>?</a:t>
            </a:r>
            <a:r>
              <a:rPr lang="ru-RU" sz="1600" dirty="0"/>
              <a:t> — </a:t>
            </a:r>
            <a:r>
              <a:rPr lang="ru-RU" sz="1600" dirty="0" smtClean="0"/>
              <a:t>Да, </a:t>
            </a:r>
            <a:r>
              <a:rPr lang="ru-RU" sz="1600" b="1" i="1" dirty="0" smtClean="0"/>
              <a:t>ты</a:t>
            </a:r>
            <a:r>
              <a:rPr lang="ru-RU" sz="1600" dirty="0" smtClean="0"/>
              <a:t> мечтаешь о роликах.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8365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102424"/>
            <a:ext cx="4944347" cy="638810"/>
          </a:xfrm>
        </p:spPr>
        <p:txBody>
          <a:bodyPr/>
          <a:lstStyle/>
          <a:p>
            <a:r>
              <a:rPr lang="ru-RU" dirty="0"/>
              <a:t>Местоимения в предложном падеже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741234"/>
            <a:ext cx="5484020" cy="126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94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718087"/>
            <a:ext cx="5049770" cy="2185214"/>
          </a:xfrm>
        </p:spPr>
        <p:txBody>
          <a:bodyPr/>
          <a:lstStyle/>
          <a:p>
            <a:r>
              <a:rPr lang="ru-RU" sz="1400" dirty="0"/>
              <a:t>Составьте диалоги по образцу. </a:t>
            </a:r>
            <a:endParaRPr lang="ru-RU" sz="1400" dirty="0" smtClean="0"/>
          </a:p>
          <a:p>
            <a:r>
              <a:rPr lang="ru-RU" sz="1400" dirty="0" smtClean="0"/>
              <a:t>Образец:</a:t>
            </a:r>
          </a:p>
          <a:p>
            <a:r>
              <a:rPr lang="ru-RU" sz="1400" dirty="0" smtClean="0"/>
              <a:t> </a:t>
            </a:r>
            <a:r>
              <a:rPr lang="ru-RU" sz="1800" dirty="0"/>
              <a:t>— Здравствуй, Анвар! Как </a:t>
            </a:r>
            <a:r>
              <a:rPr lang="ru-RU" sz="1800" dirty="0" smtClean="0"/>
              <a:t>хорошо</a:t>
            </a:r>
            <a:r>
              <a:rPr lang="ru-RU" sz="1800" dirty="0"/>
              <a:t>, что ты </a:t>
            </a:r>
            <a:r>
              <a:rPr lang="ru-RU" sz="1800" dirty="0" smtClean="0"/>
              <a:t>пришёл</a:t>
            </a:r>
            <a:r>
              <a:rPr lang="ru-RU" sz="1800" dirty="0"/>
              <a:t>! Мы как раз говорили о тебе. </a:t>
            </a:r>
            <a:endParaRPr lang="ru-RU" sz="1800" dirty="0" smtClean="0"/>
          </a:p>
          <a:p>
            <a:r>
              <a:rPr lang="ru-RU" sz="1800" dirty="0" smtClean="0"/>
              <a:t>— </a:t>
            </a:r>
            <a:r>
              <a:rPr lang="ru-RU" sz="1800" dirty="0"/>
              <a:t>Обо мне? А в чём дело? </a:t>
            </a:r>
            <a:endParaRPr lang="ru-RU" sz="1800" dirty="0" smtClean="0"/>
          </a:p>
          <a:p>
            <a:r>
              <a:rPr lang="ru-RU" sz="1800" dirty="0" smtClean="0"/>
              <a:t>— </a:t>
            </a:r>
            <a:r>
              <a:rPr lang="ru-RU" sz="1800" dirty="0"/>
              <a:t>Нам нужен твой совет. </a:t>
            </a:r>
            <a:endParaRPr lang="ru-RU" sz="1800" dirty="0" smtClean="0"/>
          </a:p>
          <a:p>
            <a:r>
              <a:rPr lang="ru-RU" sz="1400" dirty="0" smtClean="0"/>
              <a:t>Слова </a:t>
            </a:r>
            <a:r>
              <a:rPr lang="ru-RU" sz="1400" dirty="0"/>
              <a:t>для справок: вы, помощь; он, фотография; она, адрес; ты, дневник.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056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Составим диалог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500" y="631825"/>
            <a:ext cx="5049770" cy="1538883"/>
          </a:xfrm>
        </p:spPr>
        <p:txBody>
          <a:bodyPr/>
          <a:lstStyle/>
          <a:p>
            <a:r>
              <a:rPr lang="ru-RU" sz="1400" dirty="0"/>
              <a:t>Слова для справок: вы, помощь</a:t>
            </a:r>
            <a:r>
              <a:rPr lang="ru-RU" sz="1400" dirty="0" smtClean="0"/>
              <a:t>;</a:t>
            </a:r>
          </a:p>
          <a:p>
            <a:endParaRPr lang="ru-RU" sz="1400" dirty="0"/>
          </a:p>
          <a:p>
            <a:r>
              <a:rPr lang="ru-RU" sz="1800" dirty="0" smtClean="0"/>
              <a:t>— Здравствуйте, </a:t>
            </a:r>
            <a:r>
              <a:rPr lang="ru-RU" sz="1800" dirty="0" err="1" smtClean="0"/>
              <a:t>Азизбек</a:t>
            </a:r>
            <a:r>
              <a:rPr lang="ru-RU" sz="1800" dirty="0" smtClean="0"/>
              <a:t> </a:t>
            </a:r>
            <a:r>
              <a:rPr lang="ru-RU" sz="1800" dirty="0" err="1" smtClean="0"/>
              <a:t>ака</a:t>
            </a:r>
            <a:r>
              <a:rPr lang="ru-RU" sz="1800" dirty="0" smtClean="0"/>
              <a:t>! </a:t>
            </a:r>
            <a:r>
              <a:rPr lang="ru-RU" sz="1800" dirty="0"/>
              <a:t>Как </a:t>
            </a:r>
            <a:r>
              <a:rPr lang="ru-RU" sz="1800" dirty="0" smtClean="0"/>
              <a:t>хорошо</a:t>
            </a:r>
            <a:r>
              <a:rPr lang="ru-RU" sz="1800" dirty="0"/>
              <a:t>, что </a:t>
            </a:r>
            <a:r>
              <a:rPr lang="ru-RU" sz="1800" dirty="0" smtClean="0"/>
              <a:t>вы пришли! </a:t>
            </a:r>
            <a:r>
              <a:rPr lang="ru-RU" sz="1800" dirty="0"/>
              <a:t>Мы как раз говорили о </a:t>
            </a:r>
            <a:r>
              <a:rPr lang="ru-RU" sz="1800" dirty="0" smtClean="0"/>
              <a:t>вас. </a:t>
            </a:r>
          </a:p>
          <a:p>
            <a:r>
              <a:rPr lang="ru-RU" sz="1800" dirty="0" smtClean="0"/>
              <a:t>— </a:t>
            </a:r>
            <a:r>
              <a:rPr lang="ru-RU" sz="1800" dirty="0"/>
              <a:t>Обо мне? А в чём дело? </a:t>
            </a:r>
            <a:endParaRPr lang="ru-RU" sz="1800" dirty="0" smtClean="0"/>
          </a:p>
          <a:p>
            <a:r>
              <a:rPr lang="ru-RU" sz="1800" dirty="0" smtClean="0"/>
              <a:t>— </a:t>
            </a:r>
            <a:r>
              <a:rPr lang="ru-RU" sz="1800" dirty="0"/>
              <a:t>Нам </a:t>
            </a:r>
            <a:r>
              <a:rPr lang="ru-RU" sz="1800" dirty="0" smtClean="0"/>
              <a:t>нужна ваша помощь. </a:t>
            </a:r>
          </a:p>
        </p:txBody>
      </p:sp>
    </p:spTree>
    <p:extLst>
      <p:ext uri="{BB962C8B-B14F-4D97-AF65-F5344CB8AC3E}">
        <p14:creationId xmlns:p14="http://schemas.microsoft.com/office/powerpoint/2010/main" val="151561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Составим диалог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631825"/>
            <a:ext cx="5049770" cy="1107996"/>
          </a:xfrm>
        </p:spPr>
        <p:txBody>
          <a:bodyPr/>
          <a:lstStyle/>
          <a:p>
            <a:r>
              <a:rPr lang="ru-RU" sz="1800" dirty="0" smtClean="0"/>
              <a:t>— Здравствуйте! </a:t>
            </a:r>
            <a:r>
              <a:rPr lang="ru-RU" sz="1800" dirty="0"/>
              <a:t>Как </a:t>
            </a:r>
            <a:r>
              <a:rPr lang="ru-RU" sz="1800" dirty="0" smtClean="0"/>
              <a:t>хорошо</a:t>
            </a:r>
            <a:r>
              <a:rPr lang="ru-RU" sz="1800" dirty="0"/>
              <a:t>, что </a:t>
            </a:r>
            <a:r>
              <a:rPr lang="ru-RU" sz="1800" dirty="0" smtClean="0"/>
              <a:t>вы пришли! </a:t>
            </a:r>
            <a:r>
              <a:rPr lang="ru-RU" sz="1800" dirty="0"/>
              <a:t>Мы </a:t>
            </a:r>
            <a:r>
              <a:rPr lang="ru-RU" sz="1800" dirty="0" smtClean="0"/>
              <a:t>говорили </a:t>
            </a:r>
            <a:r>
              <a:rPr lang="ru-RU" sz="1800" dirty="0"/>
              <a:t>о </a:t>
            </a:r>
            <a:r>
              <a:rPr lang="ru-RU" sz="1800" dirty="0" smtClean="0"/>
              <a:t>вашем знакомом. </a:t>
            </a:r>
          </a:p>
          <a:p>
            <a:r>
              <a:rPr lang="ru-RU" sz="1800" dirty="0" smtClean="0"/>
              <a:t>— О нём? </a:t>
            </a:r>
            <a:r>
              <a:rPr lang="ru-RU" sz="1800" dirty="0"/>
              <a:t>А в чём дело? </a:t>
            </a:r>
            <a:endParaRPr lang="ru-RU" sz="1800" dirty="0" smtClean="0"/>
          </a:p>
          <a:p>
            <a:r>
              <a:rPr lang="ru-RU" sz="1800" dirty="0" smtClean="0"/>
              <a:t>— </a:t>
            </a:r>
            <a:r>
              <a:rPr lang="ru-RU" sz="1800" dirty="0"/>
              <a:t>Нам </a:t>
            </a:r>
            <a:r>
              <a:rPr lang="ru-RU" sz="1800" dirty="0" smtClean="0"/>
              <a:t>нужна его фотография.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0752" y="1739821"/>
            <a:ext cx="52491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Здравствуйте! 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хорошо, что вы пришли! Мы говорили 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вашей знакомой.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ней?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в чём дело?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Нам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нужен её адрес.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66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Составим диалог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771" y="708025"/>
            <a:ext cx="5257800" cy="2438400"/>
          </a:xfrm>
        </p:spPr>
        <p:txBody>
          <a:bodyPr/>
          <a:lstStyle/>
          <a:p>
            <a:r>
              <a:rPr lang="ru-RU" sz="1800" dirty="0"/>
              <a:t>— Здравствуй, </a:t>
            </a:r>
            <a:r>
              <a:rPr lang="ru-RU" sz="1800" dirty="0" smtClean="0"/>
              <a:t>Миша! </a:t>
            </a:r>
            <a:r>
              <a:rPr lang="ru-RU" sz="1800" dirty="0"/>
              <a:t>Как хорошо, что ты пришёл</a:t>
            </a:r>
            <a:r>
              <a:rPr lang="ru-RU" sz="1800" dirty="0" smtClean="0"/>
              <a:t>! </a:t>
            </a:r>
            <a:endParaRPr lang="ru-RU" sz="1800" dirty="0"/>
          </a:p>
          <a:p>
            <a:r>
              <a:rPr lang="ru-RU" sz="1800" dirty="0" smtClean="0"/>
              <a:t>— Здравствуй. А </a:t>
            </a:r>
            <a:r>
              <a:rPr lang="ru-RU" sz="1800" dirty="0"/>
              <a:t>в чём дело? </a:t>
            </a:r>
          </a:p>
          <a:p>
            <a:r>
              <a:rPr lang="ru-RU" sz="1800" dirty="0" smtClean="0"/>
              <a:t>— Мы говорили об электронном дневнике. Ты умеешь им пользоваться? </a:t>
            </a:r>
          </a:p>
          <a:p>
            <a:r>
              <a:rPr lang="ru-RU" sz="1800" dirty="0"/>
              <a:t>— </a:t>
            </a:r>
            <a:r>
              <a:rPr lang="ru-RU" sz="1800" dirty="0" smtClean="0"/>
              <a:t>Да, конечно.</a:t>
            </a:r>
          </a:p>
          <a:p>
            <a:r>
              <a:rPr lang="ru-RU" sz="1800" dirty="0" smtClean="0"/>
              <a:t>— Научи нас.</a:t>
            </a:r>
          </a:p>
          <a:p>
            <a:r>
              <a:rPr lang="ru-RU" sz="1800" dirty="0" smtClean="0"/>
              <a:t>— Хорошо.</a:t>
            </a:r>
          </a:p>
          <a:p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10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4777" y="555625"/>
            <a:ext cx="5401323" cy="2031325"/>
          </a:xfrm>
        </p:spPr>
        <p:txBody>
          <a:bodyPr/>
          <a:lstStyle/>
          <a:p>
            <a:r>
              <a:rPr lang="ru-RU" dirty="0"/>
              <a:t>Поинтересуйтесь, что известно вашим друзьям. Составьте по образцу </a:t>
            </a:r>
            <a:r>
              <a:rPr lang="ru-RU" dirty="0" err="1"/>
              <a:t>микродиалоги</a:t>
            </a:r>
            <a:r>
              <a:rPr lang="ru-RU" dirty="0"/>
              <a:t> со словами </a:t>
            </a:r>
            <a:r>
              <a:rPr lang="ru-RU" b="1" i="1" dirty="0"/>
              <a:t>говорил, сказал, спросил, знал, читал</a:t>
            </a:r>
            <a:r>
              <a:rPr lang="ru-RU" dirty="0"/>
              <a:t>.</a:t>
            </a:r>
          </a:p>
          <a:p>
            <a:r>
              <a:rPr lang="ru-RU" dirty="0"/>
              <a:t>Образец: - У </a:t>
            </a:r>
            <a:r>
              <a:rPr lang="ru-RU" dirty="0" err="1"/>
              <a:t>Камилы</a:t>
            </a:r>
            <a:r>
              <a:rPr lang="ru-RU" dirty="0"/>
              <a:t> есть </a:t>
            </a:r>
            <a:r>
              <a:rPr lang="ru-RU" i="1" dirty="0"/>
              <a:t>брат</a:t>
            </a:r>
            <a:r>
              <a:rPr lang="ru-RU" dirty="0"/>
              <a:t>. Она рассказывала тебе о нём?</a:t>
            </a:r>
          </a:p>
          <a:p>
            <a:r>
              <a:rPr lang="ru-RU" dirty="0"/>
              <a:t>                - Да, она рассказывала мне о нём. (Нет, она не рассказывала мне о нём.)</a:t>
            </a:r>
          </a:p>
          <a:p>
            <a:r>
              <a:rPr lang="ru-RU" sz="1800" dirty="0"/>
              <a:t>1) </a:t>
            </a:r>
            <a:r>
              <a:rPr lang="ru-RU" sz="1800" dirty="0" err="1"/>
              <a:t>Даврон</a:t>
            </a:r>
            <a:r>
              <a:rPr lang="ru-RU" sz="1800" dirty="0"/>
              <a:t> едет в спортивный </a:t>
            </a:r>
            <a:r>
              <a:rPr lang="ru-RU" sz="1800" i="1" dirty="0"/>
              <a:t>лагерь.</a:t>
            </a:r>
            <a:r>
              <a:rPr lang="ru-RU" sz="1800" dirty="0"/>
              <a:t> 2) Малике подарили </a:t>
            </a:r>
            <a:r>
              <a:rPr lang="ru-RU" sz="1800" i="1" dirty="0"/>
              <a:t>ролики</a:t>
            </a:r>
            <a:r>
              <a:rPr lang="ru-RU" sz="1800" dirty="0"/>
              <a:t>. 3)  Анвар ходит в </a:t>
            </a:r>
            <a:r>
              <a:rPr lang="ru-RU" sz="1800" i="1" dirty="0"/>
              <a:t>секцию</a:t>
            </a:r>
            <a:r>
              <a:rPr lang="ru-RU" sz="1800" dirty="0"/>
              <a:t> таэквондо.4) Ребята уехали в Самарканд на </a:t>
            </a:r>
            <a:r>
              <a:rPr lang="ru-RU" sz="1800" i="1" dirty="0"/>
              <a:t>фестиваль</a:t>
            </a:r>
            <a:r>
              <a:rPr lang="ru-RU" sz="1800" dirty="0"/>
              <a:t>. 5) У Махмуда есть </a:t>
            </a:r>
            <a:r>
              <a:rPr lang="ru-RU" sz="1800" i="1" dirty="0"/>
              <a:t>овчарка</a:t>
            </a:r>
            <a:r>
              <a:rPr lang="ru-RU" sz="1800" dirty="0" smtClean="0"/>
              <a:t>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uz-Latn-UZ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790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249148" cy="2369880"/>
          </a:xfrm>
        </p:spPr>
        <p:txBody>
          <a:bodyPr/>
          <a:lstStyle/>
          <a:p>
            <a:r>
              <a:rPr lang="ru-RU" dirty="0" smtClean="0"/>
              <a:t>Составьте </a:t>
            </a:r>
            <a:r>
              <a:rPr lang="ru-RU" dirty="0"/>
              <a:t>устно вопрос и ответ по таблице. Запишите несколько примеров в тетрадь.</a:t>
            </a:r>
          </a:p>
          <a:p>
            <a:r>
              <a:rPr lang="ru-RU" sz="1400" dirty="0"/>
              <a:t>Образец: </a:t>
            </a:r>
            <a:endParaRPr lang="ru-RU" sz="1400" dirty="0" smtClean="0"/>
          </a:p>
          <a:p>
            <a:r>
              <a:rPr lang="ru-RU" sz="2000" dirty="0" smtClean="0"/>
              <a:t>- </a:t>
            </a:r>
            <a:r>
              <a:rPr lang="ru-RU" sz="2000" dirty="0"/>
              <a:t>О ком помнит Малика? </a:t>
            </a:r>
            <a:endParaRPr lang="ru-RU" sz="2000" dirty="0" smtClean="0"/>
          </a:p>
          <a:p>
            <a:r>
              <a:rPr lang="ru-RU" sz="2000" dirty="0" smtClean="0"/>
              <a:t>- Малика </a:t>
            </a:r>
            <a:r>
              <a:rPr lang="ru-RU" sz="2000" dirty="0"/>
              <a:t>помнит о маме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- О </a:t>
            </a:r>
            <a:r>
              <a:rPr lang="ru-RU" sz="2000" dirty="0"/>
              <a:t>чём спорят одноклассники?  </a:t>
            </a:r>
          </a:p>
          <a:p>
            <a:r>
              <a:rPr lang="ru-RU" sz="2000" dirty="0" smtClean="0"/>
              <a:t>- Одноклассники </a:t>
            </a:r>
            <a:r>
              <a:rPr lang="ru-RU" sz="2000" dirty="0"/>
              <a:t>спорят о книгах.</a:t>
            </a:r>
          </a:p>
          <a:p>
            <a:endParaRPr lang="ru-RU" sz="1800" dirty="0"/>
          </a:p>
          <a:p>
            <a:endParaRPr lang="ru-RU" sz="180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uz-Latn-UZ" dirty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298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5"/>
            <a:ext cx="5249148" cy="2154436"/>
          </a:xfrm>
        </p:spPr>
        <p:txBody>
          <a:bodyPr/>
          <a:lstStyle/>
          <a:p>
            <a:pPr algn="l"/>
            <a:r>
              <a:rPr lang="ru-RU" sz="2000" dirty="0" smtClean="0"/>
              <a:t>Побываем на телестудии. Послушаем интервью Анвара.</a:t>
            </a:r>
          </a:p>
          <a:p>
            <a:pPr algn="l"/>
            <a:r>
              <a:rPr lang="ru-RU" sz="2000" dirty="0" smtClean="0"/>
              <a:t>Узнаем о предложном падеже.</a:t>
            </a:r>
          </a:p>
          <a:p>
            <a:pPr algn="l"/>
            <a:r>
              <a:rPr lang="ru-RU" sz="2000" dirty="0" smtClean="0"/>
              <a:t>Какие  окончания в предложном падеже у существительных.</a:t>
            </a:r>
          </a:p>
          <a:p>
            <a:pPr algn="l"/>
            <a:r>
              <a:rPr lang="ru-RU" sz="2000" dirty="0" smtClean="0"/>
              <a:t>Научимся употреблять в речи местоимения в предложном падеже.</a:t>
            </a:r>
          </a:p>
        </p:txBody>
      </p:sp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98425"/>
            <a:ext cx="4715747" cy="315471"/>
          </a:xfrm>
        </p:spPr>
        <p:txBody>
          <a:bodyPr/>
          <a:lstStyle/>
          <a:p>
            <a:r>
              <a:rPr lang="ru-RU" dirty="0" smtClean="0"/>
              <a:t>Составим предложения по таблице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174922"/>
              </p:ext>
            </p:extLst>
          </p:nvPr>
        </p:nvGraphicFramePr>
        <p:xfrm>
          <a:off x="139700" y="631825"/>
          <a:ext cx="5486399" cy="2514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170">
                  <a:extLst>
                    <a:ext uri="{9D8B030D-6E8A-4147-A177-3AD203B41FA5}">
                      <a16:colId xmlns:a16="http://schemas.microsoft.com/office/drawing/2014/main" val="1197816813"/>
                    </a:ext>
                  </a:extLst>
                </a:gridCol>
                <a:gridCol w="1371743">
                  <a:extLst>
                    <a:ext uri="{9D8B030D-6E8A-4147-A177-3AD203B41FA5}">
                      <a16:colId xmlns:a16="http://schemas.microsoft.com/office/drawing/2014/main" val="3445146078"/>
                    </a:ext>
                  </a:extLst>
                </a:gridCol>
                <a:gridCol w="1371743">
                  <a:extLst>
                    <a:ext uri="{9D8B030D-6E8A-4147-A177-3AD203B41FA5}">
                      <a16:colId xmlns:a16="http://schemas.microsoft.com/office/drawing/2014/main" val="1718605642"/>
                    </a:ext>
                  </a:extLst>
                </a:gridCol>
                <a:gridCol w="1371743">
                  <a:extLst>
                    <a:ext uri="{9D8B030D-6E8A-4147-A177-3AD203B41FA5}">
                      <a16:colId xmlns:a16="http://schemas.microsoft.com/office/drawing/2014/main" val="619737917"/>
                    </a:ext>
                  </a:extLst>
                </a:gridCol>
              </a:tblGrid>
              <a:tr h="24384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Анвар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Малика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Учитель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Отличница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Друзья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Спортсмены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Родители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00" marR="3560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писать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читать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думать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говорить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спрашивать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спорить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разговаривать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помнить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знать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мечтать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00" marR="3560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отец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подруга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братья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одноклассник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соседи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кошка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00" marR="3560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учёба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поведение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погода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спорт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природа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книги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оценка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занятие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ноутбук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дружба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00" marR="35600" marT="0" marB="0"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0445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703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500" y="751553"/>
            <a:ext cx="4935243" cy="1938992"/>
          </a:xfrm>
        </p:spPr>
        <p:txBody>
          <a:bodyPr/>
          <a:lstStyle/>
          <a:p>
            <a:r>
              <a:rPr lang="ru-RU" sz="1800" dirty="0" smtClean="0"/>
              <a:t>Анвар пишет маме об учёбе.</a:t>
            </a:r>
          </a:p>
          <a:p>
            <a:r>
              <a:rPr lang="ru-RU" sz="1800" dirty="0" smtClean="0"/>
              <a:t>- </a:t>
            </a:r>
            <a:r>
              <a:rPr lang="ru-RU" sz="1800" b="1" i="1" dirty="0" smtClean="0"/>
              <a:t>О чём </a:t>
            </a:r>
            <a:r>
              <a:rPr lang="ru-RU" sz="1800" dirty="0" smtClean="0"/>
              <a:t>пишет Анвар маме?</a:t>
            </a:r>
          </a:p>
          <a:p>
            <a:r>
              <a:rPr lang="ru-RU" sz="1800" dirty="0" smtClean="0"/>
              <a:t>- Он пишет маме </a:t>
            </a:r>
            <a:r>
              <a:rPr lang="ru-RU" sz="1800" b="1" i="1" dirty="0" smtClean="0"/>
              <a:t>об учёбе</a:t>
            </a:r>
            <a:r>
              <a:rPr lang="ru-RU" sz="1800" dirty="0" smtClean="0"/>
              <a:t>.</a:t>
            </a:r>
          </a:p>
          <a:p>
            <a:pPr marL="285750" indent="-285750">
              <a:buFontTx/>
              <a:buChar char="-"/>
            </a:pPr>
            <a:endParaRPr lang="ru-RU" sz="1800" dirty="0" smtClean="0"/>
          </a:p>
          <a:p>
            <a:r>
              <a:rPr lang="ru-RU" sz="1800" dirty="0" smtClean="0"/>
              <a:t>Малика читает братьям о дружбе.</a:t>
            </a:r>
          </a:p>
          <a:p>
            <a:r>
              <a:rPr lang="ru-RU" sz="1800" b="1" i="1" dirty="0" smtClean="0"/>
              <a:t>- О чём </a:t>
            </a:r>
            <a:r>
              <a:rPr lang="ru-RU" sz="1800" dirty="0" smtClean="0"/>
              <a:t>читает Малика? </a:t>
            </a:r>
          </a:p>
          <a:p>
            <a:r>
              <a:rPr lang="ru-RU" sz="1800" dirty="0" smtClean="0"/>
              <a:t>- Она читает </a:t>
            </a:r>
            <a:r>
              <a:rPr lang="ru-RU" sz="1800" b="1" i="1" dirty="0" smtClean="0"/>
              <a:t>о дружбе.</a:t>
            </a:r>
            <a:endParaRPr lang="ru-RU" sz="1800" b="1" i="1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uz-Latn-UZ" dirty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580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772984"/>
            <a:ext cx="4935243" cy="2215991"/>
          </a:xfrm>
        </p:spPr>
        <p:txBody>
          <a:bodyPr/>
          <a:lstStyle/>
          <a:p>
            <a:r>
              <a:rPr lang="ru-RU" sz="1800" dirty="0"/>
              <a:t>У</a:t>
            </a:r>
            <a:r>
              <a:rPr lang="ru-RU" sz="1800" dirty="0" smtClean="0"/>
              <a:t>читель говорит о нашем поведении.</a:t>
            </a:r>
          </a:p>
          <a:p>
            <a:r>
              <a:rPr lang="ru-RU" sz="1800" dirty="0" smtClean="0"/>
              <a:t>- </a:t>
            </a:r>
            <a:r>
              <a:rPr lang="ru-RU" sz="1800" b="1" i="1" dirty="0" smtClean="0"/>
              <a:t>О чём </a:t>
            </a:r>
            <a:r>
              <a:rPr lang="ru-RU" sz="1800" dirty="0" smtClean="0"/>
              <a:t>говорит учитель?</a:t>
            </a:r>
          </a:p>
          <a:p>
            <a:r>
              <a:rPr lang="ru-RU" sz="1800" dirty="0" smtClean="0"/>
              <a:t>- Он говорит </a:t>
            </a:r>
            <a:r>
              <a:rPr lang="ru-RU" sz="1800" b="1" i="1" dirty="0" smtClean="0"/>
              <a:t>о нашем поведении</a:t>
            </a:r>
            <a:r>
              <a:rPr lang="ru-RU" sz="1800" dirty="0" smtClean="0"/>
              <a:t>.</a:t>
            </a:r>
          </a:p>
          <a:p>
            <a:endParaRPr lang="ru-RU" sz="1800" dirty="0" smtClean="0"/>
          </a:p>
          <a:p>
            <a:r>
              <a:rPr lang="ru-RU" sz="1800" dirty="0" smtClean="0"/>
              <a:t>Родители знают о ваших оценках.</a:t>
            </a:r>
          </a:p>
          <a:p>
            <a:r>
              <a:rPr lang="ru-RU" sz="1800" dirty="0" smtClean="0"/>
              <a:t>- </a:t>
            </a:r>
            <a:r>
              <a:rPr lang="ru-RU" sz="1800" b="1" i="1" dirty="0" smtClean="0"/>
              <a:t>О чём </a:t>
            </a:r>
            <a:r>
              <a:rPr lang="ru-RU" sz="1800" dirty="0" smtClean="0"/>
              <a:t>знают ваши родители?</a:t>
            </a:r>
          </a:p>
          <a:p>
            <a:r>
              <a:rPr lang="ru-RU" sz="1800" dirty="0" smtClean="0"/>
              <a:t>- Они знают </a:t>
            </a:r>
            <a:r>
              <a:rPr lang="ru-RU" sz="1800" b="1" i="1" dirty="0" smtClean="0"/>
              <a:t>о ваших оценках</a:t>
            </a:r>
            <a:r>
              <a:rPr lang="ru-RU" sz="1800" dirty="0" smtClean="0"/>
              <a:t>.</a:t>
            </a:r>
          </a:p>
          <a:p>
            <a:endParaRPr lang="ru-RU" sz="18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uz-Latn-UZ" dirty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906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6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661993"/>
          </a:xfrm>
        </p:spPr>
        <p:txBody>
          <a:bodyPr/>
          <a:lstStyle/>
          <a:p>
            <a:r>
              <a:rPr lang="ru-RU" sz="1800" dirty="0">
                <a:solidFill>
                  <a:srgbClr val="002060"/>
                </a:solidFill>
              </a:rPr>
              <a:t>Я мечтаю </a:t>
            </a:r>
            <a:r>
              <a:rPr lang="ru-RU" sz="1800" b="1" i="1" dirty="0">
                <a:solidFill>
                  <a:srgbClr val="002060"/>
                </a:solidFill>
              </a:rPr>
              <a:t>о </a:t>
            </a:r>
            <a:r>
              <a:rPr lang="ru-RU" sz="1800" b="1" i="1" dirty="0" smtClean="0">
                <a:solidFill>
                  <a:srgbClr val="002060"/>
                </a:solidFill>
              </a:rPr>
              <a:t>корон</a:t>
            </a:r>
            <a:r>
              <a:rPr lang="ru-RU" sz="1800" b="1" i="1" dirty="0" smtClean="0">
                <a:solidFill>
                  <a:srgbClr val="FF0000"/>
                </a:solidFill>
              </a:rPr>
              <a:t>е</a:t>
            </a:r>
            <a:endParaRPr lang="ru-RU" sz="1800" dirty="0">
              <a:solidFill>
                <a:srgbClr val="FF0000"/>
              </a:solidFill>
            </a:endParaRPr>
          </a:p>
          <a:p>
            <a:r>
              <a:rPr lang="ru-RU" sz="1800" dirty="0">
                <a:solidFill>
                  <a:srgbClr val="002060"/>
                </a:solidFill>
              </a:rPr>
              <a:t>Я мечтаю </a:t>
            </a:r>
            <a:r>
              <a:rPr lang="ru-RU" sz="1800" b="1" i="1" dirty="0">
                <a:solidFill>
                  <a:srgbClr val="002060"/>
                </a:solidFill>
              </a:rPr>
              <a:t>о </a:t>
            </a:r>
            <a:r>
              <a:rPr lang="ru-RU" sz="1800" b="1" i="1" dirty="0" smtClean="0">
                <a:solidFill>
                  <a:srgbClr val="002060"/>
                </a:solidFill>
              </a:rPr>
              <a:t>слон</a:t>
            </a:r>
            <a:r>
              <a:rPr lang="ru-RU" sz="1800" b="1" i="1" dirty="0" smtClean="0">
                <a:solidFill>
                  <a:srgbClr val="FF0000"/>
                </a:solidFill>
              </a:rPr>
              <a:t>е</a:t>
            </a:r>
            <a:endParaRPr lang="ru-RU" sz="1800" b="1" i="1" dirty="0">
              <a:solidFill>
                <a:srgbClr val="FF0000"/>
              </a:solidFill>
            </a:endParaRPr>
          </a:p>
          <a:p>
            <a:r>
              <a:rPr lang="ru-RU" sz="1800" dirty="0">
                <a:solidFill>
                  <a:srgbClr val="002060"/>
                </a:solidFill>
              </a:rPr>
              <a:t>Я мечтаю </a:t>
            </a:r>
            <a:r>
              <a:rPr lang="ru-RU" sz="1800" b="1" i="1" dirty="0">
                <a:solidFill>
                  <a:srgbClr val="002060"/>
                </a:solidFill>
              </a:rPr>
              <a:t>о </a:t>
            </a:r>
            <a:r>
              <a:rPr lang="ru-RU" sz="1800" b="1" i="1" dirty="0" smtClean="0">
                <a:solidFill>
                  <a:srgbClr val="002060"/>
                </a:solidFill>
              </a:rPr>
              <a:t>сережк</a:t>
            </a:r>
            <a:r>
              <a:rPr lang="ru-RU" sz="1800" b="1" i="1" dirty="0" smtClean="0">
                <a:solidFill>
                  <a:srgbClr val="C00000"/>
                </a:solidFill>
              </a:rPr>
              <a:t>ах</a:t>
            </a:r>
            <a:endParaRPr lang="ru-RU" sz="1800" dirty="0">
              <a:solidFill>
                <a:srgbClr val="C00000"/>
              </a:solidFill>
            </a:endParaRPr>
          </a:p>
          <a:p>
            <a:r>
              <a:rPr lang="ru-RU" sz="1800" dirty="0">
                <a:solidFill>
                  <a:srgbClr val="002060"/>
                </a:solidFill>
              </a:rPr>
              <a:t>Я мечтаю </a:t>
            </a:r>
            <a:r>
              <a:rPr lang="ru-RU" sz="1800" b="1" i="1" dirty="0">
                <a:solidFill>
                  <a:srgbClr val="002060"/>
                </a:solidFill>
              </a:rPr>
              <a:t>о </a:t>
            </a:r>
            <a:r>
              <a:rPr lang="ru-RU" sz="1800" b="1" i="1" dirty="0" smtClean="0">
                <a:solidFill>
                  <a:srgbClr val="002060"/>
                </a:solidFill>
              </a:rPr>
              <a:t>сапожк</a:t>
            </a:r>
            <a:r>
              <a:rPr lang="ru-RU" sz="1800" b="1" i="1" dirty="0" smtClean="0">
                <a:solidFill>
                  <a:srgbClr val="C00000"/>
                </a:solidFill>
              </a:rPr>
              <a:t>ах</a:t>
            </a:r>
            <a:endParaRPr lang="ru-RU" sz="1800" dirty="0">
              <a:solidFill>
                <a:srgbClr val="C00000"/>
              </a:solidFill>
            </a:endParaRPr>
          </a:p>
          <a:p>
            <a:r>
              <a:rPr lang="ru-RU" sz="1800" dirty="0">
                <a:solidFill>
                  <a:srgbClr val="002060"/>
                </a:solidFill>
              </a:rPr>
              <a:t>Я мечтаю </a:t>
            </a:r>
            <a:r>
              <a:rPr lang="ru-RU" sz="1800" b="1" i="1" dirty="0">
                <a:solidFill>
                  <a:srgbClr val="002060"/>
                </a:solidFill>
              </a:rPr>
              <a:t>об орл</a:t>
            </a:r>
            <a:r>
              <a:rPr lang="ru-RU" sz="1800" b="1" i="1" dirty="0">
                <a:solidFill>
                  <a:srgbClr val="FF0000"/>
                </a:solidFill>
              </a:rPr>
              <a:t>е</a:t>
            </a:r>
            <a:endParaRPr lang="ru-RU" sz="1800" dirty="0">
              <a:solidFill>
                <a:srgbClr val="FF0000"/>
              </a:solidFill>
            </a:endParaRPr>
          </a:p>
          <a:p>
            <a:endParaRPr lang="ru-RU" sz="1800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2882105" y="952903"/>
            <a:ext cx="1375506" cy="1341438"/>
          </a:xfrm>
          <a:prstGeom prst="ellipse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6" name="Picture 12" descr="D:\клипарт\зверушки\орел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1218770">
            <a:off x="4365203" y="704191"/>
            <a:ext cx="1315528" cy="802792"/>
          </a:xfrm>
          <a:prstGeom prst="rect">
            <a:avLst/>
          </a:prstGeom>
          <a:noFill/>
        </p:spPr>
      </p:pic>
      <p:pic>
        <p:nvPicPr>
          <p:cNvPr id="8" name="Picture 10" descr="D:\клипарт\зверушки\0_6b709_93b100e0_M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58358" y="1472955"/>
            <a:ext cx="1030960" cy="1271590"/>
          </a:xfrm>
          <a:prstGeom prst="rect">
            <a:avLst/>
          </a:prstGeom>
          <a:noFill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764432" y="859576"/>
            <a:ext cx="227738" cy="271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8" descr="D:\клипарт\предметы\odezhda8_small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613102" y="2102929"/>
            <a:ext cx="562380" cy="674856"/>
          </a:xfrm>
          <a:prstGeom prst="rect">
            <a:avLst/>
          </a:prstGeom>
          <a:noFill/>
        </p:spPr>
      </p:pic>
      <p:pic>
        <p:nvPicPr>
          <p:cNvPr id="11" name="Picture 7" descr="D:\клипарт\бантики\klipart-10_small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308828" y="544824"/>
            <a:ext cx="667883" cy="4381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92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6851" y="986630"/>
            <a:ext cx="5072098" cy="12715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О ком?/о чем? </a:t>
            </a:r>
            <a:r>
              <a:rPr lang="en-US" sz="2000" dirty="0" smtClean="0">
                <a:solidFill>
                  <a:schemeClr val="tx1"/>
                </a:solidFill>
              </a:rPr>
              <a:t>= </a:t>
            </a:r>
            <a:r>
              <a:rPr lang="ru-RU" sz="2000" dirty="0" smtClean="0">
                <a:solidFill>
                  <a:schemeClr val="tx1"/>
                </a:solidFill>
              </a:rPr>
              <a:t>Про кого?/про что?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Я читаю о Пушкин</a:t>
            </a:r>
            <a:r>
              <a:rPr lang="ru-RU" sz="2000" dirty="0" smtClean="0">
                <a:solidFill>
                  <a:srgbClr val="FF0000"/>
                </a:solidFill>
              </a:rPr>
              <a:t>е</a:t>
            </a:r>
            <a:r>
              <a:rPr lang="ru-RU" sz="2000" dirty="0" smtClean="0">
                <a:solidFill>
                  <a:schemeClr val="tx1"/>
                </a:solidFill>
              </a:rPr>
              <a:t> (про Пушкин</a:t>
            </a:r>
            <a:r>
              <a:rPr lang="ru-RU" sz="2000" dirty="0" smtClean="0">
                <a:solidFill>
                  <a:srgbClr val="FF0000"/>
                </a:solidFill>
              </a:rPr>
              <a:t>а</a:t>
            </a:r>
            <a:r>
              <a:rPr lang="ru-RU" sz="2000" dirty="0" smtClean="0">
                <a:solidFill>
                  <a:schemeClr val="tx1"/>
                </a:solidFill>
              </a:rPr>
              <a:t>).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Он говорил об Андижан</a:t>
            </a:r>
            <a:r>
              <a:rPr lang="ru-RU" sz="2000" dirty="0" smtClean="0">
                <a:solidFill>
                  <a:srgbClr val="FF0000"/>
                </a:solidFill>
              </a:rPr>
              <a:t>е</a:t>
            </a:r>
            <a:r>
              <a:rPr lang="ru-RU" sz="2000" dirty="0" smtClean="0">
                <a:solidFill>
                  <a:schemeClr val="tx1"/>
                </a:solidFill>
              </a:rPr>
              <a:t> (про Андижан     ).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47445" y="1843886"/>
            <a:ext cx="214314" cy="2000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44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700" y="98425"/>
            <a:ext cx="316611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7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900" y="631825"/>
            <a:ext cx="5486400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Переделай предложения по образцу.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Образец: Киностудия сделала фильм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про Самарканд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Киностудия сделала фильм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о Самарканде.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Мне нравятся передачи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про спорт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Ученики смотрели учебный фильм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про Амира </a:t>
            </a:r>
            <a:r>
              <a:rPr lang="ru-RU" b="1" i="1" dirty="0" err="1">
                <a:latin typeface="Arial" panose="020B0604020202020204" pitchFamily="34" charset="0"/>
                <a:cs typeface="Arial" panose="020B0604020202020204" pitchFamily="34" charset="0"/>
              </a:rPr>
              <a:t>Темура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Учитель показал видеоролик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про Хорезм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Умид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написал реферат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про </a:t>
            </a:r>
            <a:r>
              <a:rPr lang="ru-RU" b="1" i="1" dirty="0" err="1">
                <a:latin typeface="Arial" panose="020B0604020202020204" pitchFamily="34" charset="0"/>
                <a:cs typeface="Arial" panose="020B0604020202020204" pitchFamily="34" charset="0"/>
              </a:rPr>
              <a:t>Бабура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104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100" y="98425"/>
            <a:ext cx="2785110" cy="369332"/>
          </a:xfrm>
        </p:spPr>
        <p:txBody>
          <a:bodyPr/>
          <a:lstStyle/>
          <a:p>
            <a:r>
              <a:rPr lang="ru-RU" sz="2400" dirty="0" smtClean="0"/>
              <a:t>Упражнение 7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1241425"/>
            <a:ext cx="5486400" cy="16002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 w="1905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Мне нравятся передачи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Ученики смотрели учебный фильм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</a:t>
            </a:r>
            <a:r>
              <a:rPr lang="ru-RU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Амир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Темур</a:t>
            </a:r>
            <a:r>
              <a:rPr lang="ru-RU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Учитель показал видеоролик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Хорезм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Умид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написал реферат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Бабур</a:t>
            </a:r>
            <a:r>
              <a:rPr lang="ru-RU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520700" y="579499"/>
            <a:ext cx="507011" cy="624361"/>
          </a:xfrm>
          <a:prstGeom prst="ellipse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  <a:effectLst/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358900" y="662242"/>
            <a:ext cx="980222" cy="458877"/>
          </a:xfrm>
          <a:prstGeom prst="wedgeRoundRectCallout">
            <a:avLst>
              <a:gd name="adj1" fmla="val -79890"/>
              <a:gd name="adj2" fmla="val -16654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2"/>
          </a:p>
        </p:txBody>
      </p:sp>
      <p:sp>
        <p:nvSpPr>
          <p:cNvPr id="7" name="TextBox 6"/>
          <p:cNvSpPr txBox="1"/>
          <p:nvPr/>
        </p:nvSpPr>
        <p:spPr>
          <a:xfrm>
            <a:off x="1359493" y="679460"/>
            <a:ext cx="979629" cy="441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35" dirty="0">
                <a:solidFill>
                  <a:srgbClr val="002060"/>
                </a:solidFill>
              </a:rPr>
              <a:t>Я  изменил</a:t>
            </a:r>
          </a:p>
          <a:p>
            <a:r>
              <a:rPr lang="ru-RU" sz="1135" dirty="0">
                <a:solidFill>
                  <a:srgbClr val="002060"/>
                </a:solidFill>
              </a:rPr>
              <a:t> слова.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610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4671" y="129945"/>
            <a:ext cx="2501255" cy="4108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 чём они мечтают?</a:t>
            </a:r>
            <a:endParaRPr lang="ru-RU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D:\клипарт\сказка\0_98fa0_edac99bb_XXL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4336333" y="2028034"/>
            <a:ext cx="685189" cy="1138700"/>
          </a:xfrm>
          <a:prstGeom prst="rect">
            <a:avLst/>
          </a:prstGeom>
          <a:noFill/>
        </p:spPr>
      </p:pic>
      <p:pic>
        <p:nvPicPr>
          <p:cNvPr id="1030" name="Picture 6" descr="D:\клипарт\сказка\0_98fa1_7a592caf_XXL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3389911" y="2264640"/>
            <a:ext cx="676015" cy="901872"/>
          </a:xfrm>
          <a:prstGeom prst="rect">
            <a:avLst/>
          </a:prstGeom>
          <a:noFill/>
        </p:spPr>
      </p:pic>
      <p:pic>
        <p:nvPicPr>
          <p:cNvPr id="1032" name="Picture 8" descr="D:\клипарт\сказка\шарик.png"/>
          <p:cNvPicPr>
            <a:picLocks noChangeAspect="1" noChangeArrowheads="1"/>
          </p:cNvPicPr>
          <p:nvPr/>
        </p:nvPicPr>
        <p:blipFill>
          <a:blip r:embed="rId5" cstate="email"/>
          <a:srcRect b="-2462"/>
          <a:stretch>
            <a:fillRect/>
          </a:stretch>
        </p:blipFill>
        <p:spPr bwMode="auto">
          <a:xfrm>
            <a:off x="2004080" y="2366042"/>
            <a:ext cx="1081624" cy="811218"/>
          </a:xfrm>
          <a:prstGeom prst="rect">
            <a:avLst/>
          </a:prstGeom>
          <a:noFill/>
        </p:spPr>
      </p:pic>
      <p:pic>
        <p:nvPicPr>
          <p:cNvPr id="1033" name="Picture 9" descr="D:\клипарт\сказка\печкин.png"/>
          <p:cNvPicPr>
            <a:picLocks noChangeAspect="1" noChangeArrowheads="1"/>
          </p:cNvPicPr>
          <p:nvPr/>
        </p:nvPicPr>
        <p:blipFill>
          <a:blip r:embed="rId6"/>
          <a:srcRect l="23698" r="28340" b="4255"/>
          <a:stretch>
            <a:fillRect/>
          </a:stretch>
        </p:blipFill>
        <p:spPr bwMode="auto">
          <a:xfrm flipH="1">
            <a:off x="866554" y="1829172"/>
            <a:ext cx="1053023" cy="1244482"/>
          </a:xfrm>
          <a:prstGeom prst="rect">
            <a:avLst/>
          </a:prstGeom>
          <a:noFill/>
        </p:spPr>
      </p:pic>
      <p:pic>
        <p:nvPicPr>
          <p:cNvPr id="1034" name="Picture 10" descr="D:\клипарт\предметы\velosiped_small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745055" y="1282998"/>
            <a:ext cx="949058" cy="709816"/>
          </a:xfrm>
          <a:prstGeom prst="rect">
            <a:avLst/>
          </a:prstGeom>
          <a:noFill/>
        </p:spPr>
      </p:pic>
      <p:pic>
        <p:nvPicPr>
          <p:cNvPr id="1035" name="Picture 11" descr="D:\клипарт\зверушки\карасик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 flipH="1">
            <a:off x="3064967" y="897762"/>
            <a:ext cx="603543" cy="327974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668510" y="1211930"/>
            <a:ext cx="667817" cy="755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D:\клипарт\зверушки\zhivotnie44_small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 flipH="1">
            <a:off x="1928676" y="1474864"/>
            <a:ext cx="471378" cy="604977"/>
          </a:xfrm>
          <a:prstGeom prst="rect">
            <a:avLst/>
          </a:prstGeom>
          <a:noFill/>
        </p:spPr>
      </p:pic>
      <p:pic>
        <p:nvPicPr>
          <p:cNvPr id="1029" name="Picture 5" descr="D:\клипарт\сказка\0_98fa6_dda7dbdc_XXL - копия.pn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4471534" y="540801"/>
            <a:ext cx="540812" cy="1365028"/>
          </a:xfrm>
          <a:prstGeom prst="rect">
            <a:avLst/>
          </a:prstGeom>
          <a:noFill/>
        </p:spPr>
      </p:pic>
      <p:pic>
        <p:nvPicPr>
          <p:cNvPr id="1031" name="Picture 7" descr="D:\клипарт\предметы\clipart37_small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477294" y="1658078"/>
            <a:ext cx="1216819" cy="748118"/>
          </a:xfrm>
          <a:prstGeom prst="rect">
            <a:avLst/>
          </a:prstGeom>
          <a:noFill/>
        </p:spPr>
      </p:pic>
      <p:pic>
        <p:nvPicPr>
          <p:cNvPr id="5" name="Picture 8" descr="D:\клипарт\предметы\clipart44_small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flipH="1">
            <a:off x="4623638" y="1060810"/>
            <a:ext cx="980222" cy="845019"/>
          </a:xfrm>
          <a:prstGeom prst="rect">
            <a:avLst/>
          </a:prstGeom>
          <a:noFill/>
        </p:spPr>
      </p:pic>
      <p:pic>
        <p:nvPicPr>
          <p:cNvPr id="6" name="Picture 9" descr="D:\клипарт\сказка\0_98fad_2cd6db14_XXL.pn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422212" y="631825"/>
            <a:ext cx="973455" cy="1396209"/>
          </a:xfrm>
          <a:prstGeom prst="rect">
            <a:avLst/>
          </a:prstGeom>
          <a:noFill/>
        </p:spPr>
      </p:pic>
      <p:sp>
        <p:nvSpPr>
          <p:cNvPr id="17" name="Овал 16"/>
          <p:cNvSpPr/>
          <p:nvPr/>
        </p:nvSpPr>
        <p:spPr>
          <a:xfrm>
            <a:off x="1564671" y="540801"/>
            <a:ext cx="2881260" cy="18590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2"/>
          </a:p>
        </p:txBody>
      </p:sp>
      <p:pic>
        <p:nvPicPr>
          <p:cNvPr id="8" name="Picture 11" descr="D:\клипарт\предметы\more1_small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357397" y="648394"/>
            <a:ext cx="589935" cy="923376"/>
          </a:xfrm>
          <a:prstGeom prst="rect">
            <a:avLst/>
          </a:prstGeom>
          <a:noFill/>
        </p:spPr>
      </p:pic>
      <p:pic>
        <p:nvPicPr>
          <p:cNvPr id="1036" name="Picture 12" descr="D:\клипарт\предметы\more30_small.png"/>
          <p:cNvPicPr>
            <a:picLocks noChangeAspect="1" noChangeArrowheads="1"/>
          </p:cNvPicPr>
          <p:nvPr/>
        </p:nvPicPr>
        <p:blipFill>
          <a:blip r:embed="rId16" cstate="email"/>
          <a:srcRect/>
          <a:stretch>
            <a:fillRect/>
          </a:stretch>
        </p:blipFill>
        <p:spPr bwMode="auto">
          <a:xfrm>
            <a:off x="2021443" y="1092191"/>
            <a:ext cx="285606" cy="239477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861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667" y="129944"/>
            <a:ext cx="4110143" cy="315471"/>
          </a:xfrm>
        </p:spPr>
        <p:txBody>
          <a:bodyPr/>
          <a:lstStyle/>
          <a:p>
            <a:pPr algn="ctr"/>
            <a:r>
              <a:rPr lang="ru-RU" b="1" dirty="0" smtClean="0"/>
              <a:t>О чём они думают?</a:t>
            </a:r>
            <a:endParaRPr lang="ru-RU" b="1" dirty="0"/>
          </a:p>
        </p:txBody>
      </p:sp>
      <p:pic>
        <p:nvPicPr>
          <p:cNvPr id="24580" name="Picture 4" descr="D:\клипарт\сказка\карлсон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8811" y="587091"/>
            <a:ext cx="949424" cy="1056646"/>
          </a:xfrm>
          <a:prstGeom prst="rect">
            <a:avLst/>
          </a:prstGeom>
          <a:noFill/>
        </p:spPr>
      </p:pic>
      <p:pic>
        <p:nvPicPr>
          <p:cNvPr id="24581" name="Picture 5" descr="D:\клипарт\сказка\батарка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2280408" y="1916479"/>
            <a:ext cx="540811" cy="1091777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1868877" y="1859030"/>
            <a:ext cx="2264651" cy="3380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82" name="Picture 6" descr="D:\клипарт\сказка\гайка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1249867" y="1163034"/>
            <a:ext cx="739049" cy="1034670"/>
          </a:xfrm>
          <a:prstGeom prst="rect">
            <a:avLst/>
          </a:prstGeom>
          <a:noFill/>
        </p:spPr>
      </p:pic>
      <p:pic>
        <p:nvPicPr>
          <p:cNvPr id="24584" name="Picture 8" descr="D:\клипарт\сказка\Disney_Infinity_Captain_Jack_Sparrow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08859" y="1717001"/>
            <a:ext cx="1053893" cy="1352847"/>
          </a:xfrm>
          <a:prstGeom prst="rect">
            <a:avLst/>
          </a:prstGeom>
          <a:noFill/>
        </p:spPr>
      </p:pic>
      <p:pic>
        <p:nvPicPr>
          <p:cNvPr id="24585" name="Picture 9" descr="D:\клипарт\сказка\31386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flipH="1">
            <a:off x="1940992" y="587091"/>
            <a:ext cx="1009509" cy="879565"/>
          </a:xfrm>
          <a:prstGeom prst="rect">
            <a:avLst/>
          </a:prstGeom>
          <a:noFill/>
        </p:spPr>
      </p:pic>
      <p:pic>
        <p:nvPicPr>
          <p:cNvPr id="24586" name="Picture 10" descr="D:\клипарт\Еда\eda57_small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799523" y="1544723"/>
            <a:ext cx="405609" cy="606519"/>
          </a:xfrm>
          <a:prstGeom prst="rect">
            <a:avLst/>
          </a:prstGeom>
          <a:noFill/>
        </p:spPr>
      </p:pic>
      <p:pic>
        <p:nvPicPr>
          <p:cNvPr id="24587" name="Picture 11" descr="D:\клипарт\Еда\торт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31298" y="1445539"/>
            <a:ext cx="733221" cy="656794"/>
          </a:xfrm>
          <a:prstGeom prst="rect">
            <a:avLst/>
          </a:prstGeom>
          <a:noFill/>
        </p:spPr>
      </p:pic>
      <p:pic>
        <p:nvPicPr>
          <p:cNvPr id="24588" name="Picture 12" descr="D:\клипарт\Еда\eda24_small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3246626" y="972075"/>
            <a:ext cx="642702" cy="307961"/>
          </a:xfrm>
          <a:prstGeom prst="rect">
            <a:avLst/>
          </a:prstGeom>
          <a:noFill/>
        </p:spPr>
      </p:pic>
      <p:pic>
        <p:nvPicPr>
          <p:cNvPr id="24589" name="Picture 13" descr="D:\клипарт\предметы\more25_small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flipH="1">
            <a:off x="4621009" y="2151242"/>
            <a:ext cx="997794" cy="859372"/>
          </a:xfrm>
          <a:prstGeom prst="rect">
            <a:avLst/>
          </a:prstGeom>
          <a:noFill/>
        </p:spPr>
      </p:pic>
      <p:pic>
        <p:nvPicPr>
          <p:cNvPr id="24590" name="Picture 14" descr="D:\клипарт\зверушки\clipart-26_small.pn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3187107" y="1898056"/>
            <a:ext cx="1295993" cy="1171792"/>
          </a:xfrm>
          <a:prstGeom prst="rect">
            <a:avLst/>
          </a:prstGeom>
          <a:noFill/>
        </p:spPr>
      </p:pic>
      <p:pic>
        <p:nvPicPr>
          <p:cNvPr id="24591" name="Picture 15" descr="D:\Илес акамнинг компьютери\только для Камилки картинки\транспорт\самолет.jp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 flipH="1">
            <a:off x="4185453" y="623603"/>
            <a:ext cx="1381978" cy="767241"/>
          </a:xfrm>
          <a:prstGeom prst="rect">
            <a:avLst/>
          </a:prstGeom>
          <a:noFill/>
          <a:effectLst>
            <a:softEdge rad="1270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672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0900" y="22226"/>
            <a:ext cx="1676400" cy="563644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bg2"/>
                </a:solidFill>
              </a:rPr>
              <a:t>Загадки</a:t>
            </a:r>
            <a:endParaRPr lang="ru-RU" sz="2800" b="1" dirty="0">
              <a:solidFill>
                <a:schemeClr val="bg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631825"/>
            <a:ext cx="2996410" cy="2695789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Вот так дом - одно окно,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Каждый день в окне кино.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Живёт в нём вся Вселенная,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А вещь обыкновенная.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rgbClr val="002060"/>
                </a:solidFill>
              </a:rPr>
              <a:t>Что за чудо, что за ящик?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Сам – певец и сам – рассказчик,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 к тому же заодно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Нам покажет он кино.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2530" name="Picture 2" descr="D:\клипарт\предметы\11_smal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444835" y="931148"/>
            <a:ext cx="914848" cy="787932"/>
          </a:xfrm>
          <a:prstGeom prst="rect">
            <a:avLst/>
          </a:prstGeom>
          <a:noFill/>
        </p:spPr>
      </p:pic>
      <p:pic>
        <p:nvPicPr>
          <p:cNvPr id="22531" name="Picture 3" descr="D:\клипарт\предметы\grammofon-clipart_small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467494" y="1850151"/>
            <a:ext cx="619679" cy="978577"/>
          </a:xfrm>
          <a:prstGeom prst="rect">
            <a:avLst/>
          </a:prstGeom>
          <a:noFill/>
        </p:spPr>
      </p:pic>
      <p:pic>
        <p:nvPicPr>
          <p:cNvPr id="22532" name="Picture 4" descr="D:\клипарт\предметы\kartinki-photoshop-26_smal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6060" y="707558"/>
            <a:ext cx="1765300" cy="212117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010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Интервью Анвара в телестудии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723549"/>
          </a:xfrm>
        </p:spPr>
        <p:txBody>
          <a:bodyPr/>
          <a:lstStyle/>
          <a:p>
            <a:r>
              <a:rPr lang="ru-RU" sz="1600" dirty="0"/>
              <a:t>— Максим, </a:t>
            </a:r>
            <a:r>
              <a:rPr lang="ru-RU" sz="1600" b="1" i="1" dirty="0"/>
              <a:t>о чём </a:t>
            </a:r>
            <a:r>
              <a:rPr lang="ru-RU" sz="1600" dirty="0"/>
              <a:t>рассказывает </a:t>
            </a:r>
            <a:r>
              <a:rPr lang="ru-RU" sz="1600" dirty="0" smtClean="0"/>
              <a:t>ваш </a:t>
            </a:r>
            <a:r>
              <a:rPr lang="ru-RU" sz="1600" dirty="0"/>
              <a:t>сериал? </a:t>
            </a:r>
            <a:endParaRPr lang="ru-RU" sz="1600" dirty="0" smtClean="0"/>
          </a:p>
          <a:p>
            <a:r>
              <a:rPr lang="ru-RU" sz="1600" dirty="0" smtClean="0"/>
              <a:t>— Наш </a:t>
            </a:r>
            <a:r>
              <a:rPr lang="ru-RU" sz="1600" dirty="0"/>
              <a:t>фильм рассказывает </a:t>
            </a:r>
            <a:r>
              <a:rPr lang="ru-RU" sz="1600" b="1" i="1" dirty="0"/>
              <a:t>о команд</a:t>
            </a:r>
            <a:r>
              <a:rPr lang="ru-RU" sz="1600" b="1" i="1" dirty="0">
                <a:solidFill>
                  <a:srgbClr val="FF0000"/>
                </a:solidFill>
              </a:rPr>
              <a:t>е</a:t>
            </a:r>
            <a:r>
              <a:rPr lang="ru-RU" sz="1600" b="1" i="1" dirty="0"/>
              <a:t> </a:t>
            </a:r>
            <a:r>
              <a:rPr lang="ru-RU" sz="1600" dirty="0"/>
              <a:t>дружных ребят.</a:t>
            </a:r>
          </a:p>
          <a:p>
            <a:endParaRPr lang="ru-RU" sz="1600" dirty="0"/>
          </a:p>
        </p:txBody>
      </p:sp>
      <p:pic>
        <p:nvPicPr>
          <p:cNvPr id="5" name="Объект 4"/>
          <p:cNvPicPr>
            <a:picLocks noGrp="1"/>
          </p:cNvPicPr>
          <p:nvPr>
            <p:ph sz="half" idx="3"/>
          </p:nvPr>
        </p:nvPicPr>
        <p:blipFill>
          <a:blip r:embed="rId2" cstate="email">
            <a:lum bright="20000"/>
          </a:blip>
          <a:srcRect r="-45"/>
          <a:stretch>
            <a:fillRect/>
          </a:stretch>
        </p:blipFill>
        <p:spPr bwMode="auto">
          <a:xfrm>
            <a:off x="3199181" y="746125"/>
            <a:ext cx="2047138" cy="2141538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532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100" y="98425"/>
            <a:ext cx="2209800" cy="838494"/>
          </a:xfrm>
        </p:spPr>
        <p:txBody>
          <a:bodyPr/>
          <a:lstStyle/>
          <a:p>
            <a:pPr algn="ctr"/>
            <a:r>
              <a:rPr lang="ru-RU" sz="2400" dirty="0" smtClean="0"/>
              <a:t>Пословицы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922456" y="1994233"/>
            <a:ext cx="2095647" cy="946421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У кого что болит,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тот </a:t>
            </a:r>
            <a:r>
              <a:rPr lang="ru-RU" b="1" i="1" dirty="0" smtClean="0">
                <a:solidFill>
                  <a:srgbClr val="002060"/>
                </a:solidFill>
              </a:rPr>
              <a:t>о том </a:t>
            </a:r>
            <a:r>
              <a:rPr lang="ru-RU" b="1" dirty="0" smtClean="0">
                <a:solidFill>
                  <a:srgbClr val="002060"/>
                </a:solidFill>
              </a:rPr>
              <a:t>и говорит.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D:\Маме\Учительская деятельность\школа\для учебника 5 класса\иллюстрации чтение\говорить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23858" y="676004"/>
            <a:ext cx="1311757" cy="1178970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3555" name="Picture 3" descr="D:\клипарт\сказка\0_8f0b4_70630db0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63900" y="1997408"/>
            <a:ext cx="849850" cy="1049099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3941604" y="739201"/>
            <a:ext cx="1622436" cy="1318230"/>
          </a:xfrm>
          <a:prstGeom prst="cloudCallout">
            <a:avLst>
              <a:gd name="adj1" fmla="val -27215"/>
              <a:gd name="adj2" fmla="val 773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2"/>
          </a:p>
        </p:txBody>
      </p:sp>
      <p:pic>
        <p:nvPicPr>
          <p:cNvPr id="8" name="Picture 2" descr="D:\клипарт\сказка\63370509_1283115187_50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397914" y="836731"/>
            <a:ext cx="709816" cy="857515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285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9483" y="788407"/>
            <a:ext cx="5155564" cy="615553"/>
          </a:xfrm>
        </p:spPr>
        <p:txBody>
          <a:bodyPr/>
          <a:lstStyle/>
          <a:p>
            <a:pPr algn="ctr"/>
            <a:r>
              <a:rPr lang="ru-RU" sz="2000" dirty="0" smtClean="0"/>
              <a:t>Выполнить упражнения 8, 9 </a:t>
            </a:r>
          </a:p>
          <a:p>
            <a:pPr algn="ctr"/>
            <a:r>
              <a:rPr lang="ru-RU" sz="2000" dirty="0" smtClean="0"/>
              <a:t>на странице 136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71839" y="2686261"/>
            <a:ext cx="53340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222865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5795" y="1215544"/>
            <a:ext cx="4875361" cy="1552982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algn="ctr"/>
            <a:r>
              <a:rPr lang="ru-RU" sz="2000" b="1" spc="-2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сказать об объекте речи, мысли, чувств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ru-RU" sz="20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На улицах Ташкента</a:t>
            </a:r>
          </a:p>
          <a:p>
            <a:pPr algn="ctr"/>
            <a:r>
              <a:rPr lang="ru-RU" sz="20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 (</a:t>
            </a:r>
            <a:r>
              <a:rPr lang="ru-RU" sz="2000" b="1" spc="-2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Имена существительные в предложном падеже</a:t>
            </a:r>
            <a:r>
              <a:rPr lang="ru-RU" sz="20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)</a:t>
            </a:r>
            <a:endParaRPr lang="ru-RU" sz="2000" b="1" spc="-20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42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упражнение 8 (стр. 136)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5249148" cy="2092881"/>
          </a:xfrm>
        </p:spPr>
        <p:txBody>
          <a:bodyPr/>
          <a:lstStyle/>
          <a:p>
            <a:r>
              <a:rPr lang="ru-RU" dirty="0"/>
              <a:t>Прочитайте рассказ Анвара. Допишите окончания слов. Расскажите о своей любимой телепередаче.</a:t>
            </a:r>
          </a:p>
          <a:p>
            <a:r>
              <a:rPr lang="ru-RU" sz="1600" dirty="0" smtClean="0"/>
              <a:t>Я очень люблю смотреть детские передачи о школ..  и дружб... . Мне нравится нов…    фильм «Сила в единстве». Это кино о ребят…   Узбекистана. Каждая серия рассказывает о школ… или о семь… . Я тоже мечтаю о «</a:t>
            </a:r>
            <a:r>
              <a:rPr lang="ru-RU" sz="1600" dirty="0" err="1" smtClean="0"/>
              <a:t>Техноклуб</a:t>
            </a:r>
            <a:r>
              <a:rPr lang="ru-RU" sz="1600" dirty="0" smtClean="0"/>
              <a:t>…», как у этих ребят. Они заботятся о старик…   и инвалид… .</a:t>
            </a:r>
          </a:p>
          <a:p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26913" y="1403285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72152" y="1159709"/>
            <a:ext cx="479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6700" y="165168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24706" y="116522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92700" y="93662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139661" y="165196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294405" y="190912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022536" y="2132251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51770" y="2146817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</a:t>
            </a:r>
          </a:p>
        </p:txBody>
      </p:sp>
    </p:spTree>
    <p:extLst>
      <p:ext uri="{BB962C8B-B14F-4D97-AF65-F5344CB8AC3E}">
        <p14:creationId xmlns:p14="http://schemas.microsoft.com/office/powerpoint/2010/main" val="135454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41234"/>
            <a:ext cx="2819400" cy="2462213"/>
          </a:xfrm>
        </p:spPr>
        <p:txBody>
          <a:bodyPr/>
          <a:lstStyle/>
          <a:p>
            <a:pPr>
              <a:buNone/>
            </a:pPr>
            <a:r>
              <a:rPr lang="ru-RU" sz="1600" dirty="0"/>
              <a:t>- </a:t>
            </a:r>
            <a:r>
              <a:rPr lang="ru-RU" sz="1600" b="1" i="1" dirty="0"/>
              <a:t>Где</a:t>
            </a:r>
            <a:r>
              <a:rPr lang="ru-RU" sz="1600" dirty="0"/>
              <a:t> </a:t>
            </a:r>
            <a:r>
              <a:rPr lang="ru-RU" sz="1600" dirty="0" smtClean="0"/>
              <a:t>училась  </a:t>
            </a:r>
            <a:r>
              <a:rPr lang="ru-RU" sz="1600" dirty="0"/>
              <a:t>Сабина Мустаева, победительница международных конкурсов?</a:t>
            </a:r>
          </a:p>
          <a:p>
            <a:pPr>
              <a:buNone/>
            </a:pPr>
            <a:r>
              <a:rPr lang="ru-RU" sz="1600" dirty="0"/>
              <a:t>- Она </a:t>
            </a:r>
            <a:r>
              <a:rPr lang="ru-RU" sz="1600" dirty="0" smtClean="0"/>
              <a:t>училась </a:t>
            </a:r>
            <a:r>
              <a:rPr lang="ru-RU" sz="1600" b="1" i="1" dirty="0"/>
              <a:t>в школ</a:t>
            </a:r>
            <a:r>
              <a:rPr lang="ru-RU" sz="1600" b="1" i="1" dirty="0">
                <a:solidFill>
                  <a:srgbClr val="FF0000"/>
                </a:solidFill>
              </a:rPr>
              <a:t>е</a:t>
            </a:r>
            <a:r>
              <a:rPr lang="ru-RU" sz="1600" dirty="0"/>
              <a:t> № 94 </a:t>
            </a:r>
            <a:r>
              <a:rPr lang="ru-RU" sz="1600" dirty="0" err="1"/>
              <a:t>Мирабадского</a:t>
            </a:r>
            <a:r>
              <a:rPr lang="ru-RU" sz="1600" dirty="0"/>
              <a:t> района, а ещё </a:t>
            </a:r>
            <a:r>
              <a:rPr lang="ru-RU" sz="1600" b="1" i="1" dirty="0"/>
              <a:t>в музыкальной школ</a:t>
            </a:r>
            <a:r>
              <a:rPr lang="ru-RU" sz="1600" b="1" i="1" dirty="0">
                <a:solidFill>
                  <a:srgbClr val="FF0000"/>
                </a:solidFill>
              </a:rPr>
              <a:t>е</a:t>
            </a:r>
            <a:r>
              <a:rPr lang="ru-RU" sz="1600" dirty="0"/>
              <a:t>.</a:t>
            </a:r>
          </a:p>
          <a:p>
            <a:pPr>
              <a:buNone/>
            </a:pPr>
            <a:r>
              <a:rPr lang="ru-RU" sz="1600" dirty="0"/>
              <a:t>- </a:t>
            </a:r>
            <a:r>
              <a:rPr lang="ru-RU" sz="1600" b="1" i="1" dirty="0"/>
              <a:t>О чём</a:t>
            </a:r>
            <a:r>
              <a:rPr lang="ru-RU" sz="1600" dirty="0"/>
              <a:t> её песни?</a:t>
            </a:r>
          </a:p>
          <a:p>
            <a:pPr>
              <a:buNone/>
            </a:pPr>
            <a:r>
              <a:rPr lang="ru-RU" sz="1600" dirty="0"/>
              <a:t>- </a:t>
            </a:r>
            <a:r>
              <a:rPr lang="ru-RU" sz="1600" dirty="0" smtClean="0"/>
              <a:t>Её </a:t>
            </a:r>
            <a:r>
              <a:rPr lang="ru-RU" sz="1600" dirty="0"/>
              <a:t>песни </a:t>
            </a:r>
            <a:r>
              <a:rPr lang="ru-RU" sz="1600" b="1" i="1" dirty="0"/>
              <a:t>о </a:t>
            </a:r>
            <a:r>
              <a:rPr lang="ru-RU" sz="1600" b="1" i="1" dirty="0" smtClean="0"/>
              <a:t>мир</a:t>
            </a:r>
            <a:r>
              <a:rPr lang="ru-RU" sz="1600" b="1" i="1" dirty="0" smtClean="0">
                <a:solidFill>
                  <a:srgbClr val="FF0000"/>
                </a:solidFill>
              </a:rPr>
              <a:t>е</a:t>
            </a:r>
            <a:r>
              <a:rPr lang="ru-RU" sz="1600" b="1" i="1" dirty="0" smtClean="0"/>
              <a:t>, дружб</a:t>
            </a:r>
            <a:r>
              <a:rPr lang="ru-RU" sz="1600" b="1" i="1" dirty="0" smtClean="0">
                <a:solidFill>
                  <a:srgbClr val="FF0000"/>
                </a:solidFill>
              </a:rPr>
              <a:t>е </a:t>
            </a:r>
            <a:r>
              <a:rPr lang="ru-RU" sz="1600" b="1" i="1" dirty="0" smtClean="0">
                <a:solidFill>
                  <a:schemeClr val="tx1"/>
                </a:solidFill>
              </a:rPr>
              <a:t>и любв</a:t>
            </a:r>
            <a:r>
              <a:rPr lang="ru-RU" sz="1600" b="1" i="1" dirty="0" smtClean="0">
                <a:solidFill>
                  <a:srgbClr val="FF0000"/>
                </a:solidFill>
              </a:rPr>
              <a:t>и</a:t>
            </a:r>
            <a:r>
              <a:rPr lang="ru-RU" sz="1600" b="1" i="1" dirty="0" smtClean="0"/>
              <a:t>.</a:t>
            </a:r>
            <a:endParaRPr lang="ru-RU" sz="1600" dirty="0"/>
          </a:p>
          <a:p>
            <a:endParaRPr lang="ru-RU" sz="1600" dirty="0"/>
          </a:p>
        </p:txBody>
      </p:sp>
      <p:pic>
        <p:nvPicPr>
          <p:cNvPr id="2050" name="Picture 2" descr="Сабина Мустаева. «Путь». Голос.Дети. Лучшее. Фрагмент выпуска от 29.05.2020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860425"/>
            <a:ext cx="2359660" cy="166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Юная узбекистанка Сабина Мустаева покорила жюри польского шоу &quot;Голос&quot; -  05.09.2017, Sputnik Узбекиста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3"/>
          <a:stretch/>
        </p:blipFill>
        <p:spPr bwMode="auto">
          <a:xfrm>
            <a:off x="3175817" y="795268"/>
            <a:ext cx="2371543" cy="172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17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07505"/>
            <a:ext cx="5164295" cy="63881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75590" y="631825"/>
            <a:ext cx="2975610" cy="2677656"/>
          </a:xfrm>
        </p:spPr>
        <p:txBody>
          <a:bodyPr/>
          <a:lstStyle/>
          <a:p>
            <a:pPr>
              <a:buNone/>
            </a:pPr>
            <a:r>
              <a:rPr lang="ru-RU" dirty="0"/>
              <a:t>-</a:t>
            </a:r>
            <a:r>
              <a:rPr lang="ru-RU" sz="1600" b="1" dirty="0"/>
              <a:t>Где </a:t>
            </a:r>
            <a:r>
              <a:rPr lang="ru-RU" sz="1600" dirty="0"/>
              <a:t>занимался </a:t>
            </a:r>
            <a:r>
              <a:rPr lang="ru-RU" sz="1600" dirty="0" err="1"/>
              <a:t>Хакимбой</a:t>
            </a:r>
            <a:r>
              <a:rPr lang="ru-RU" sz="1600" dirty="0"/>
              <a:t> </a:t>
            </a:r>
            <a:r>
              <a:rPr lang="ru-RU" sz="1600" dirty="0" err="1"/>
              <a:t>Эгамберганов</a:t>
            </a:r>
            <a:r>
              <a:rPr lang="ru-RU" sz="1600" dirty="0"/>
              <a:t>, победитель международной олимпиады по математике?</a:t>
            </a:r>
          </a:p>
          <a:p>
            <a:pPr>
              <a:buNone/>
            </a:pPr>
            <a:r>
              <a:rPr lang="ru-RU" sz="1600" dirty="0"/>
              <a:t>- Он занимался </a:t>
            </a:r>
            <a:r>
              <a:rPr lang="ru-RU" sz="1600" b="1" i="1" dirty="0"/>
              <a:t>в академическом лице</a:t>
            </a:r>
            <a:r>
              <a:rPr lang="ru-RU" sz="1600" b="1" i="1" dirty="0">
                <a:solidFill>
                  <a:srgbClr val="FF0000"/>
                </a:solidFill>
              </a:rPr>
              <a:t>е</a:t>
            </a:r>
            <a:r>
              <a:rPr lang="ru-RU" sz="1600" b="1" i="1" dirty="0"/>
              <a:t> имени </a:t>
            </a:r>
            <a:r>
              <a:rPr lang="ru-RU" sz="1600" b="1" i="1" dirty="0" err="1"/>
              <a:t>С.Сирожиддинова</a:t>
            </a:r>
            <a:r>
              <a:rPr lang="ru-RU" sz="1600" dirty="0"/>
              <a:t>.</a:t>
            </a:r>
          </a:p>
          <a:p>
            <a:pPr>
              <a:buNone/>
            </a:pPr>
            <a:r>
              <a:rPr lang="ru-RU" sz="1600" dirty="0"/>
              <a:t>- </a:t>
            </a:r>
            <a:r>
              <a:rPr lang="ru-RU" sz="1600" b="1" i="1" dirty="0"/>
              <a:t>О ком</a:t>
            </a:r>
            <a:r>
              <a:rPr lang="ru-RU" sz="1600" dirty="0"/>
              <a:t> он может рассказать?</a:t>
            </a:r>
          </a:p>
          <a:p>
            <a:pPr>
              <a:buNone/>
            </a:pPr>
            <a:r>
              <a:rPr lang="ru-RU" sz="1600" dirty="0"/>
              <a:t>- Он расскажет </a:t>
            </a:r>
            <a:r>
              <a:rPr lang="ru-RU" sz="1600" b="1" i="1" dirty="0"/>
              <a:t>об учител</a:t>
            </a:r>
            <a:r>
              <a:rPr lang="ru-RU" sz="1600" b="1" i="1" dirty="0">
                <a:solidFill>
                  <a:srgbClr val="FF0000"/>
                </a:solidFill>
              </a:rPr>
              <a:t>ях</a:t>
            </a:r>
            <a:r>
              <a:rPr lang="ru-RU" sz="1600" b="1" i="1" dirty="0"/>
              <a:t> лицея.</a:t>
            </a:r>
            <a:endParaRPr lang="ru-RU" sz="1600" dirty="0"/>
          </a:p>
          <a:p>
            <a:endParaRPr lang="ru-RU" sz="1400" dirty="0"/>
          </a:p>
        </p:txBody>
      </p:sp>
      <p:pic>
        <p:nvPicPr>
          <p:cNvPr id="3074" name="Picture 2" descr="ILM etagidan mahkam tutib – HURRIYAT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585" y="635000"/>
            <a:ext cx="1905000" cy="195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44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422662" cy="2769989"/>
          </a:xfrm>
        </p:spPr>
        <p:txBody>
          <a:bodyPr/>
          <a:lstStyle/>
          <a:p>
            <a:r>
              <a:rPr lang="ru-RU" dirty="0"/>
              <a:t>Составьте и прочитайте предложения со словами в скобках, добавив окончания по образцу.</a:t>
            </a:r>
          </a:p>
          <a:p>
            <a:r>
              <a:rPr lang="ru-RU" sz="1600" dirty="0"/>
              <a:t>1</a:t>
            </a:r>
            <a:r>
              <a:rPr lang="ru-RU" sz="1600" dirty="0" smtClean="0"/>
              <a:t>). Мой </a:t>
            </a:r>
            <a:r>
              <a:rPr lang="ru-RU" sz="1600" dirty="0"/>
              <a:t>брат учится </a:t>
            </a:r>
            <a:r>
              <a:rPr lang="ru-RU" sz="1600" b="1" i="1" dirty="0"/>
              <a:t>в школе</a:t>
            </a:r>
            <a:r>
              <a:rPr lang="ru-RU" sz="1600" dirty="0"/>
              <a:t>. Он всегда говорит </a:t>
            </a:r>
            <a:r>
              <a:rPr lang="ru-RU" sz="1600" b="1" i="1" dirty="0"/>
              <a:t>о школе</a:t>
            </a:r>
            <a:r>
              <a:rPr lang="ru-RU" sz="1600" dirty="0"/>
              <a:t> (лицей, колледж, университет, академия). </a:t>
            </a:r>
            <a:endParaRPr lang="ru-RU" sz="1600" dirty="0" smtClean="0"/>
          </a:p>
          <a:p>
            <a:r>
              <a:rPr lang="ru-RU" sz="1600" dirty="0" smtClean="0"/>
              <a:t>2). Сестра </a:t>
            </a:r>
            <a:r>
              <a:rPr lang="ru-RU" sz="1600" dirty="0" err="1"/>
              <a:t>Фархода</a:t>
            </a:r>
            <a:r>
              <a:rPr lang="ru-RU" sz="1600" dirty="0"/>
              <a:t> работает </a:t>
            </a:r>
            <a:r>
              <a:rPr lang="ru-RU" sz="1600" b="1" i="1" dirty="0"/>
              <a:t>в поликлинике</a:t>
            </a:r>
            <a:r>
              <a:rPr lang="ru-RU" sz="1600" dirty="0"/>
              <a:t>. Она рассказала нам </a:t>
            </a:r>
            <a:r>
              <a:rPr lang="ru-RU" sz="1600" b="1" i="1" dirty="0"/>
              <a:t>о поликлинике</a:t>
            </a:r>
            <a:r>
              <a:rPr lang="ru-RU" sz="1600" dirty="0"/>
              <a:t> (больница, аптека, библиотека, магазин, музей). 3).Экскурсовод находится </a:t>
            </a:r>
            <a:r>
              <a:rPr lang="ru-RU" sz="1600" b="1" i="1" dirty="0"/>
              <a:t>на заводе</a:t>
            </a:r>
            <a:r>
              <a:rPr lang="ru-RU" sz="1600" dirty="0"/>
              <a:t>. Туристы слушают рассказ </a:t>
            </a:r>
            <a:r>
              <a:rPr lang="ru-RU" sz="1600" b="1" i="1" dirty="0"/>
              <a:t>о заводе</a:t>
            </a:r>
            <a:r>
              <a:rPr lang="ru-RU" sz="1600" dirty="0"/>
              <a:t> (площадь, фабрика, стадион). 4).Санжар и </a:t>
            </a:r>
            <a:r>
              <a:rPr lang="ru-RU" sz="1600" dirty="0" err="1"/>
              <a:t>Мадина</a:t>
            </a:r>
            <a:r>
              <a:rPr lang="ru-RU" sz="1600" dirty="0"/>
              <a:t> сидят </a:t>
            </a:r>
            <a:r>
              <a:rPr lang="ru-RU" sz="1600" b="1" i="1" dirty="0"/>
              <a:t>на лекции</a:t>
            </a:r>
            <a:r>
              <a:rPr lang="ru-RU" sz="1600" dirty="0"/>
              <a:t>. Родители спросят их </a:t>
            </a:r>
            <a:r>
              <a:rPr lang="ru-RU" sz="1600" b="1" i="1" dirty="0"/>
              <a:t>о лекции</a:t>
            </a:r>
            <a:r>
              <a:rPr lang="ru-RU" sz="1600" dirty="0"/>
              <a:t> (занятие, консультация, конференция).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17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422662" cy="2400657"/>
          </a:xfrm>
        </p:spPr>
        <p:txBody>
          <a:bodyPr/>
          <a:lstStyle/>
          <a:p>
            <a:r>
              <a:rPr lang="ru-RU" sz="1600" dirty="0" smtClean="0"/>
              <a:t>1). Мой </a:t>
            </a:r>
            <a:r>
              <a:rPr lang="ru-RU" sz="1600" dirty="0"/>
              <a:t>брат учится </a:t>
            </a:r>
            <a:r>
              <a:rPr lang="ru-RU" sz="1600" b="1" i="1" dirty="0"/>
              <a:t>в </a:t>
            </a:r>
            <a:r>
              <a:rPr lang="ru-RU" sz="1600" b="1" i="1" dirty="0" smtClean="0"/>
              <a:t>лицее</a:t>
            </a:r>
            <a:r>
              <a:rPr lang="ru-RU" sz="1600" dirty="0" smtClean="0"/>
              <a:t>. </a:t>
            </a:r>
            <a:r>
              <a:rPr lang="ru-RU" sz="1600" dirty="0"/>
              <a:t>Он всегда говорит </a:t>
            </a:r>
            <a:r>
              <a:rPr lang="ru-RU" sz="1600" b="1" i="1" dirty="0"/>
              <a:t>о </a:t>
            </a:r>
            <a:r>
              <a:rPr lang="ru-RU" sz="1600" dirty="0" smtClean="0"/>
              <a:t>лицее, о колледже, об университете, об академии. </a:t>
            </a:r>
          </a:p>
          <a:p>
            <a:r>
              <a:rPr lang="ru-RU" sz="1600" dirty="0" smtClean="0"/>
              <a:t>2). Сестра </a:t>
            </a:r>
            <a:r>
              <a:rPr lang="ru-RU" sz="1600" dirty="0" err="1"/>
              <a:t>Фархода</a:t>
            </a:r>
            <a:r>
              <a:rPr lang="ru-RU" sz="1600" dirty="0"/>
              <a:t> работает </a:t>
            </a:r>
            <a:r>
              <a:rPr lang="ru-RU" sz="1600" b="1" i="1" dirty="0"/>
              <a:t>в </a:t>
            </a:r>
            <a:r>
              <a:rPr lang="ru-RU" sz="1600" b="1" i="1" dirty="0" smtClean="0"/>
              <a:t>больнице</a:t>
            </a:r>
            <a:r>
              <a:rPr lang="ru-RU" sz="1600" dirty="0"/>
              <a:t>. Она рассказала нам </a:t>
            </a:r>
            <a:r>
              <a:rPr lang="ru-RU" sz="1600" b="1" i="1" dirty="0"/>
              <a:t>о </a:t>
            </a:r>
            <a:r>
              <a:rPr lang="ru-RU" sz="1600" dirty="0" smtClean="0"/>
              <a:t>больнице, об аптеке, о библиотеке, о магазине, о музее. </a:t>
            </a:r>
          </a:p>
          <a:p>
            <a:r>
              <a:rPr lang="ru-RU" sz="1600" dirty="0" smtClean="0"/>
              <a:t>3</a:t>
            </a:r>
            <a:r>
              <a:rPr lang="ru-RU" sz="1600" dirty="0"/>
              <a:t>).Экскурсовод находится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площади</a:t>
            </a:r>
            <a:r>
              <a:rPr lang="ru-RU" sz="1600" dirty="0" smtClean="0"/>
              <a:t>. </a:t>
            </a:r>
            <a:r>
              <a:rPr lang="ru-RU" sz="1600" dirty="0"/>
              <a:t>Туристы слушают рассказ </a:t>
            </a:r>
            <a:r>
              <a:rPr lang="ru-RU" sz="1600" b="1" i="1" dirty="0"/>
              <a:t>о </a:t>
            </a:r>
            <a:r>
              <a:rPr lang="ru-RU" sz="1600" b="1" i="1" dirty="0" smtClean="0"/>
              <a:t>площади</a:t>
            </a:r>
            <a:r>
              <a:rPr lang="ru-RU" sz="1600" dirty="0" smtClean="0"/>
              <a:t>, о фабрике, о стадион</a:t>
            </a:r>
            <a:r>
              <a:rPr lang="ru-RU" sz="1600" dirty="0"/>
              <a:t>е</a:t>
            </a:r>
            <a:r>
              <a:rPr lang="ru-RU" sz="1600" dirty="0" smtClean="0"/>
              <a:t>. </a:t>
            </a:r>
            <a:r>
              <a:rPr lang="ru-RU" sz="1600" dirty="0"/>
              <a:t>4).Санжар и </a:t>
            </a:r>
            <a:r>
              <a:rPr lang="ru-RU" sz="1600" dirty="0" err="1"/>
              <a:t>Мадина</a:t>
            </a:r>
            <a:r>
              <a:rPr lang="ru-RU" sz="1600" dirty="0"/>
              <a:t> сидят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занятии</a:t>
            </a:r>
            <a:r>
              <a:rPr lang="ru-RU" sz="1600" dirty="0" smtClean="0"/>
              <a:t>. </a:t>
            </a:r>
            <a:r>
              <a:rPr lang="ru-RU" sz="1600" dirty="0"/>
              <a:t>Родители спросят их </a:t>
            </a:r>
            <a:r>
              <a:rPr lang="ru-RU" sz="1600" b="1" i="1" dirty="0"/>
              <a:t>о </a:t>
            </a:r>
            <a:r>
              <a:rPr lang="ru-RU" sz="1600" dirty="0" smtClean="0"/>
              <a:t>занятии, о консультации, о конференции.</a:t>
            </a:r>
            <a:endParaRPr lang="ru-RU" sz="1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11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296" y="70831"/>
            <a:ext cx="5164295" cy="63881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33296" y="1470025"/>
            <a:ext cx="2508123" cy="1107996"/>
          </a:xfrm>
        </p:spPr>
        <p:txBody>
          <a:bodyPr/>
          <a:lstStyle/>
          <a:p>
            <a:r>
              <a:rPr lang="ru-RU" sz="1800" dirty="0">
                <a:solidFill>
                  <a:srgbClr val="002060"/>
                </a:solidFill>
              </a:rPr>
              <a:t>-</a:t>
            </a:r>
            <a:r>
              <a:rPr lang="ru-RU" sz="1800" i="1" dirty="0">
                <a:solidFill>
                  <a:srgbClr val="002060"/>
                </a:solidFill>
              </a:rPr>
              <a:t> Где </a:t>
            </a:r>
            <a:r>
              <a:rPr lang="ru-RU" sz="1800" dirty="0">
                <a:solidFill>
                  <a:srgbClr val="002060"/>
                </a:solidFill>
              </a:rPr>
              <a:t>лежат учебники?</a:t>
            </a:r>
          </a:p>
          <a:p>
            <a:r>
              <a:rPr lang="ru-RU" sz="1800" dirty="0">
                <a:solidFill>
                  <a:srgbClr val="002060"/>
                </a:solidFill>
              </a:rPr>
              <a:t>- Учебники лежат </a:t>
            </a:r>
            <a:r>
              <a:rPr lang="ru-RU" sz="1800" b="1" i="1" dirty="0">
                <a:solidFill>
                  <a:srgbClr val="002060"/>
                </a:solidFill>
              </a:rPr>
              <a:t>на столе </a:t>
            </a:r>
            <a:r>
              <a:rPr lang="ru-RU" sz="1800" i="1" dirty="0">
                <a:solidFill>
                  <a:srgbClr val="002060"/>
                </a:solidFill>
              </a:rPr>
              <a:t>(</a:t>
            </a:r>
            <a:r>
              <a:rPr lang="en-US" sz="1800" i="1" dirty="0" err="1">
                <a:solidFill>
                  <a:srgbClr val="002060"/>
                </a:solidFill>
              </a:rPr>
              <a:t>stolning</a:t>
            </a:r>
            <a:r>
              <a:rPr lang="en-US" sz="1800" i="1" dirty="0">
                <a:solidFill>
                  <a:srgbClr val="002060"/>
                </a:solidFill>
              </a:rPr>
              <a:t> </a:t>
            </a:r>
            <a:r>
              <a:rPr lang="en-US" sz="1800" i="1" dirty="0" err="1">
                <a:solidFill>
                  <a:srgbClr val="002060"/>
                </a:solidFill>
              </a:rPr>
              <a:t>ustida</a:t>
            </a:r>
            <a:r>
              <a:rPr lang="ru-RU" sz="1800" dirty="0">
                <a:solidFill>
                  <a:srgbClr val="002060"/>
                </a:solidFill>
              </a:rPr>
              <a:t>). </a:t>
            </a:r>
          </a:p>
          <a:p>
            <a:endParaRPr lang="ru-RU" sz="1800" dirty="0"/>
          </a:p>
        </p:txBody>
      </p:sp>
      <p:pic>
        <p:nvPicPr>
          <p:cNvPr id="5" name="Объект 4" descr="D:\Маме\Учительская деятельность\школа\для учебника 5 класса\иллюстрации чтение\стол.jpg"/>
          <p:cNvPicPr>
            <a:picLocks noGrp="1"/>
          </p:cNvPicPr>
          <p:nvPr>
            <p:ph sz="half" idx="3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2990837" y="845027"/>
            <a:ext cx="2551112" cy="2141538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047211" y="576135"/>
            <a:ext cx="5052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79646">
                    <a:lumMod val="50000"/>
                  </a:srgbClr>
                </a:solidFill>
              </a:rPr>
              <a:t>на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462324" y="917667"/>
            <a:ext cx="1219200" cy="40539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067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02557" y="872996"/>
            <a:ext cx="2508123" cy="1107996"/>
          </a:xfrm>
        </p:spPr>
        <p:txBody>
          <a:bodyPr/>
          <a:lstStyle/>
          <a:p>
            <a:r>
              <a:rPr lang="ru-RU" sz="1800" dirty="0">
                <a:solidFill>
                  <a:srgbClr val="002060"/>
                </a:solidFill>
              </a:rPr>
              <a:t>-</a:t>
            </a:r>
            <a:r>
              <a:rPr lang="ru-RU" sz="1800" i="1" dirty="0">
                <a:solidFill>
                  <a:srgbClr val="002060"/>
                </a:solidFill>
              </a:rPr>
              <a:t> Где</a:t>
            </a:r>
            <a:r>
              <a:rPr lang="ru-RU" sz="1800" dirty="0">
                <a:solidFill>
                  <a:srgbClr val="002060"/>
                </a:solidFill>
              </a:rPr>
              <a:t> лежат учебники?</a:t>
            </a:r>
          </a:p>
          <a:p>
            <a:r>
              <a:rPr lang="ru-RU" sz="1800" dirty="0">
                <a:solidFill>
                  <a:srgbClr val="002060"/>
                </a:solidFill>
              </a:rPr>
              <a:t>- Учебники лежат </a:t>
            </a:r>
            <a:r>
              <a:rPr lang="ru-RU" sz="1800" b="1" i="1" dirty="0">
                <a:solidFill>
                  <a:srgbClr val="002060"/>
                </a:solidFill>
              </a:rPr>
              <a:t>в столе</a:t>
            </a:r>
            <a:r>
              <a:rPr lang="ru-RU" sz="1800" i="1" dirty="0">
                <a:solidFill>
                  <a:srgbClr val="002060"/>
                </a:solidFill>
              </a:rPr>
              <a:t> (</a:t>
            </a:r>
            <a:r>
              <a:rPr lang="en-US" sz="1800" i="1" dirty="0" err="1">
                <a:solidFill>
                  <a:srgbClr val="002060"/>
                </a:solidFill>
              </a:rPr>
              <a:t>stolning</a:t>
            </a:r>
            <a:r>
              <a:rPr lang="en-US" sz="1800" i="1" dirty="0">
                <a:solidFill>
                  <a:srgbClr val="002060"/>
                </a:solidFill>
              </a:rPr>
              <a:t> </a:t>
            </a:r>
            <a:r>
              <a:rPr lang="en-US" sz="1800" i="1" dirty="0" err="1">
                <a:solidFill>
                  <a:srgbClr val="002060"/>
                </a:solidFill>
              </a:rPr>
              <a:t>ichida</a:t>
            </a:r>
            <a:r>
              <a:rPr lang="ru-RU" sz="1800" i="1" dirty="0">
                <a:solidFill>
                  <a:srgbClr val="002060"/>
                </a:solidFill>
              </a:rPr>
              <a:t>).</a:t>
            </a:r>
            <a:endParaRPr lang="ru-RU" sz="1800" dirty="0">
              <a:solidFill>
                <a:srgbClr val="002060"/>
              </a:solidFill>
            </a:endParaRPr>
          </a:p>
          <a:p>
            <a:endParaRPr lang="ru-RU" sz="1800" dirty="0"/>
          </a:p>
        </p:txBody>
      </p:sp>
      <p:pic>
        <p:nvPicPr>
          <p:cNvPr id="5" name="Объект 4" descr="D:\Маме\Учительская деятельность\школа\для учебника 5 класса\иллюстрации чтение\столлл.jpg"/>
          <p:cNvPicPr>
            <a:picLocks noGrp="1"/>
          </p:cNvPicPr>
          <p:nvPr>
            <p:ph sz="half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187700" y="936625"/>
            <a:ext cx="2438399" cy="1905000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816100" y="2112754"/>
            <a:ext cx="3882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79646">
                    <a:lumMod val="50000"/>
                  </a:srgbClr>
                </a:solidFill>
              </a:rPr>
              <a:t>в</a:t>
            </a:r>
          </a:p>
        </p:txBody>
      </p:sp>
      <p:cxnSp>
        <p:nvCxnSpPr>
          <p:cNvPr id="7" name="Прямая со стрелкой 6"/>
          <p:cNvCxnSpPr>
            <a:stCxn id="6" idx="3"/>
          </p:cNvCxnSpPr>
          <p:nvPr/>
        </p:nvCxnSpPr>
        <p:spPr>
          <a:xfrm flipV="1">
            <a:off x="2204348" y="1809459"/>
            <a:ext cx="2339019" cy="59568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2204348" y="1589634"/>
            <a:ext cx="1727982" cy="7827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18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Интервью Анвара в телестудии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661993"/>
          </a:xfrm>
        </p:spPr>
        <p:txBody>
          <a:bodyPr/>
          <a:lstStyle/>
          <a:p>
            <a:r>
              <a:rPr lang="ru-RU" sz="1800" dirty="0"/>
              <a:t>— Александр, </a:t>
            </a:r>
            <a:r>
              <a:rPr lang="ru-RU" sz="1800" b="1" i="1" dirty="0"/>
              <a:t>о чём </a:t>
            </a:r>
            <a:r>
              <a:rPr lang="ru-RU" sz="1800" dirty="0" smtClean="0"/>
              <a:t>спрашивают </a:t>
            </a:r>
            <a:r>
              <a:rPr lang="ru-RU" sz="1800" dirty="0"/>
              <a:t>тебя друзья</a:t>
            </a:r>
            <a:r>
              <a:rPr lang="ru-RU" sz="1800" dirty="0" smtClean="0"/>
              <a:t>?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— Меня часто </a:t>
            </a:r>
            <a:r>
              <a:rPr lang="ru-RU" sz="1800" dirty="0" smtClean="0"/>
              <a:t>спрашивают </a:t>
            </a:r>
            <a:r>
              <a:rPr lang="ru-RU" sz="1800" b="1" i="1" dirty="0"/>
              <a:t>о жизн</a:t>
            </a:r>
            <a:r>
              <a:rPr lang="ru-RU" sz="1600" b="1" i="1" dirty="0">
                <a:solidFill>
                  <a:srgbClr val="FF0000"/>
                </a:solidFill>
              </a:rPr>
              <a:t>и</a:t>
            </a:r>
            <a:r>
              <a:rPr lang="ru-RU" sz="1800" b="1" i="1" dirty="0"/>
              <a:t> </a:t>
            </a:r>
            <a:r>
              <a:rPr lang="ru-RU" sz="1800" dirty="0"/>
              <a:t>в кино. </a:t>
            </a:r>
          </a:p>
        </p:txBody>
      </p:sp>
      <p:pic>
        <p:nvPicPr>
          <p:cNvPr id="5" name="Объект 4"/>
          <p:cNvPicPr>
            <a:picLocks noGrp="1"/>
          </p:cNvPicPr>
          <p:nvPr>
            <p:ph sz="half" idx="3"/>
          </p:nvPr>
        </p:nvPicPr>
        <p:blipFill>
          <a:blip r:embed="rId2" cstate="email">
            <a:lum bright="10000"/>
          </a:blip>
          <a:srcRect/>
          <a:stretch>
            <a:fillRect/>
          </a:stretch>
        </p:blipFill>
        <p:spPr bwMode="auto">
          <a:xfrm>
            <a:off x="3125137" y="746125"/>
            <a:ext cx="2195225" cy="2141538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7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555625"/>
            <a:ext cx="5337810" cy="2523768"/>
          </a:xfrm>
        </p:spPr>
        <p:txBody>
          <a:bodyPr/>
          <a:lstStyle/>
          <a:p>
            <a:r>
              <a:rPr lang="ru-RU" dirty="0"/>
              <a:t>Ответьте на вопрос по образцу.</a:t>
            </a:r>
          </a:p>
          <a:p>
            <a:r>
              <a:rPr lang="ru-RU" dirty="0"/>
              <a:t>Образец: Анвар и </a:t>
            </a:r>
            <a:r>
              <a:rPr lang="ru-RU" dirty="0" err="1"/>
              <a:t>Даврон</a:t>
            </a:r>
            <a:r>
              <a:rPr lang="ru-RU" dirty="0"/>
              <a:t> были в музее Олимпийской славы. А Малика?</a:t>
            </a:r>
          </a:p>
          <a:p>
            <a:r>
              <a:rPr lang="ru-RU" dirty="0"/>
              <a:t>               - Малика</a:t>
            </a:r>
            <a:r>
              <a:rPr lang="ru-RU" b="1" i="1" dirty="0"/>
              <a:t> тоже </a:t>
            </a:r>
            <a:r>
              <a:rPr lang="ru-RU" dirty="0"/>
              <a:t>была </a:t>
            </a:r>
            <a:r>
              <a:rPr lang="ru-RU" b="1" i="1" dirty="0"/>
              <a:t>в музее</a:t>
            </a:r>
            <a:r>
              <a:rPr lang="ru-RU" dirty="0"/>
              <a:t>. Она мне рассказала </a:t>
            </a:r>
            <a:r>
              <a:rPr lang="ru-RU" b="1" i="1" dirty="0"/>
              <a:t>о нём.</a:t>
            </a:r>
            <a:endParaRPr lang="ru-RU" dirty="0"/>
          </a:p>
          <a:p>
            <a:r>
              <a:rPr lang="ru-RU" sz="1600" dirty="0"/>
              <a:t>1).</a:t>
            </a:r>
            <a:r>
              <a:rPr lang="ru-RU" sz="1600" dirty="0" err="1"/>
              <a:t>Феруза</a:t>
            </a:r>
            <a:r>
              <a:rPr lang="ru-RU" sz="1600" dirty="0"/>
              <a:t> и Санжар читали книги в библиотеке имени Алишера Навои. А </a:t>
            </a:r>
            <a:r>
              <a:rPr lang="ru-RU" sz="1600" dirty="0" err="1"/>
              <a:t>Умид</a:t>
            </a:r>
            <a:r>
              <a:rPr lang="ru-RU" sz="1600" dirty="0"/>
              <a:t>? 2).Таня и </a:t>
            </a:r>
            <a:r>
              <a:rPr lang="ru-RU" sz="1600" dirty="0" err="1"/>
              <a:t>Акмаль</a:t>
            </a:r>
            <a:r>
              <a:rPr lang="ru-RU" sz="1600" dirty="0"/>
              <a:t> смотрели спектакль в театре «</a:t>
            </a:r>
            <a:r>
              <a:rPr lang="ru-RU" sz="1600" dirty="0" err="1"/>
              <a:t>Ильхом</a:t>
            </a:r>
            <a:r>
              <a:rPr lang="ru-RU" sz="1600" dirty="0"/>
              <a:t>». А Таня и Наташа? 3). Мы были на экскурсии в Музее природы. А твоя сестра? 4).Ребята побывали на телебашне Ташкента. А их родители? 5).Дети гуляли в зоопарке. А бабушка Саида?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1009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479425"/>
            <a:ext cx="5486399" cy="3030855"/>
          </a:xfrm>
        </p:spPr>
        <p:txBody>
          <a:bodyPr/>
          <a:lstStyle/>
          <a:p>
            <a:r>
              <a:rPr lang="ru-RU" sz="1600" dirty="0" smtClean="0"/>
              <a:t>1</a:t>
            </a:r>
            <a:r>
              <a:rPr lang="ru-RU" sz="1600" dirty="0"/>
              <a:t>).</a:t>
            </a:r>
            <a:r>
              <a:rPr lang="ru-RU" sz="1600" dirty="0" err="1"/>
              <a:t>Феруза</a:t>
            </a:r>
            <a:r>
              <a:rPr lang="ru-RU" sz="1600" dirty="0"/>
              <a:t> и Санжар читали книги в библиотеке имени Алишера Навои. А </a:t>
            </a:r>
            <a:r>
              <a:rPr lang="ru-RU" sz="1600" dirty="0" err="1"/>
              <a:t>Умид</a:t>
            </a:r>
            <a:r>
              <a:rPr lang="ru-RU" sz="1600" dirty="0"/>
              <a:t>? </a:t>
            </a:r>
            <a:r>
              <a:rPr lang="ru-RU" sz="1600" dirty="0" err="1" smtClean="0"/>
              <a:t>Умид</a:t>
            </a:r>
            <a:r>
              <a:rPr lang="ru-RU" sz="1600" dirty="0" smtClean="0"/>
              <a:t> тоже был в библиотеке Навои. Он мне рассказывал о ней. 2</a:t>
            </a:r>
            <a:r>
              <a:rPr lang="ru-RU" sz="1600" dirty="0"/>
              <a:t>).Таня и </a:t>
            </a:r>
            <a:r>
              <a:rPr lang="ru-RU" sz="1600" dirty="0" err="1"/>
              <a:t>Акмаль</a:t>
            </a:r>
            <a:r>
              <a:rPr lang="ru-RU" sz="1600" dirty="0"/>
              <a:t> смотрели спектакль в театре «</a:t>
            </a:r>
            <a:r>
              <a:rPr lang="ru-RU" sz="1600" dirty="0" err="1"/>
              <a:t>Ильхом</a:t>
            </a:r>
            <a:r>
              <a:rPr lang="ru-RU" sz="1600" dirty="0"/>
              <a:t>». А Таня и Наташа? </a:t>
            </a:r>
            <a:r>
              <a:rPr lang="ru-RU" sz="1600" dirty="0" smtClean="0"/>
              <a:t>Они тоже там были. Девочки рассказали нам о нём. 3</a:t>
            </a:r>
            <a:r>
              <a:rPr lang="ru-RU" sz="1600" dirty="0"/>
              <a:t>). Мы были на экскурсии в Музее природы. А твоя сестра? </a:t>
            </a:r>
            <a:r>
              <a:rPr lang="ru-RU" sz="1600" dirty="0" smtClean="0"/>
              <a:t>Она тоже там была. Моя сестра рассказала нам о нём. 4</a:t>
            </a:r>
            <a:r>
              <a:rPr lang="ru-RU" sz="1600" dirty="0"/>
              <a:t>).Ребята побывали на телебашне Ташкента. А их родители? </a:t>
            </a:r>
            <a:r>
              <a:rPr lang="ru-RU" sz="1600" dirty="0" smtClean="0"/>
              <a:t>Их родители тоже там были.5</a:t>
            </a:r>
            <a:r>
              <a:rPr lang="ru-RU" sz="1600" dirty="0"/>
              <a:t>).Дети гуляли в зоопарке. А бабушка Саида</a:t>
            </a:r>
            <a:r>
              <a:rPr lang="ru-RU" sz="1600" dirty="0" smtClean="0"/>
              <a:t>? Бабушка </a:t>
            </a:r>
            <a:r>
              <a:rPr lang="ru-RU" sz="1600" dirty="0"/>
              <a:t>С</a:t>
            </a:r>
            <a:r>
              <a:rPr lang="ru-RU" sz="1600" dirty="0" smtClean="0"/>
              <a:t>аида тоже была с ними.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2485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414010" cy="2031325"/>
          </a:xfrm>
        </p:spPr>
        <p:txBody>
          <a:bodyPr/>
          <a:lstStyle/>
          <a:p>
            <a:r>
              <a:rPr lang="ru-RU" dirty="0"/>
              <a:t>Прочитайте диалог. Расспросите товарищей о Ташкенте.  Придумайте свои варианты диалога по словам для справок.</a:t>
            </a:r>
          </a:p>
          <a:p>
            <a:r>
              <a:rPr lang="ru-RU" dirty="0" smtClean="0"/>
              <a:t>-</a:t>
            </a:r>
            <a:r>
              <a:rPr lang="ru-RU" sz="1800" dirty="0"/>
              <a:t>В</a:t>
            </a:r>
            <a:r>
              <a:rPr lang="ru-RU" sz="1800" dirty="0" smtClean="0"/>
              <a:t>ы ездили </a:t>
            </a:r>
            <a:r>
              <a:rPr lang="ru-RU" sz="1800" dirty="0"/>
              <a:t>на экскурсию в Ташкент?</a:t>
            </a:r>
          </a:p>
          <a:p>
            <a:r>
              <a:rPr lang="ru-RU" sz="1800" dirty="0"/>
              <a:t>- Да, мы ездили на экскурсию.</a:t>
            </a:r>
          </a:p>
          <a:p>
            <a:r>
              <a:rPr lang="ru-RU" sz="1800" dirty="0"/>
              <a:t>- О чём рассказал экскурсовод?</a:t>
            </a:r>
          </a:p>
          <a:p>
            <a:r>
              <a:rPr lang="ru-RU" sz="1800" dirty="0"/>
              <a:t>- Он рассказал </a:t>
            </a:r>
            <a:r>
              <a:rPr lang="ru-RU" sz="1800" b="1" i="1" dirty="0"/>
              <a:t>об истории города</a:t>
            </a:r>
            <a:r>
              <a:rPr lang="ru-RU" sz="1800" dirty="0"/>
              <a:t>.</a:t>
            </a:r>
          </a:p>
          <a:p>
            <a:r>
              <a:rPr lang="ru-RU" dirty="0"/>
              <a:t>Слова для справок: памятники Ташкента, музеи столицы, парки города, театры столицы.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255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smtClean="0"/>
              <a:t>Упражнение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337810" cy="2123658"/>
          </a:xfrm>
        </p:spPr>
        <p:txBody>
          <a:bodyPr/>
          <a:lstStyle/>
          <a:p>
            <a:r>
              <a:rPr lang="ru-RU" dirty="0" smtClean="0"/>
              <a:t>-</a:t>
            </a:r>
            <a:r>
              <a:rPr lang="ru-RU" sz="1800" dirty="0"/>
              <a:t>В</a:t>
            </a:r>
            <a:r>
              <a:rPr lang="ru-RU" sz="1800" dirty="0" smtClean="0"/>
              <a:t>ы ездили </a:t>
            </a:r>
            <a:r>
              <a:rPr lang="ru-RU" sz="1800" dirty="0"/>
              <a:t>на экскурсию в Ташкент?</a:t>
            </a:r>
          </a:p>
          <a:p>
            <a:r>
              <a:rPr lang="ru-RU" sz="1800" dirty="0"/>
              <a:t>- Да, мы ездили на экскурсию.</a:t>
            </a:r>
          </a:p>
          <a:p>
            <a:r>
              <a:rPr lang="ru-RU" sz="1800" dirty="0"/>
              <a:t>- О чём рассказал экскурсовод?</a:t>
            </a:r>
          </a:p>
          <a:p>
            <a:r>
              <a:rPr lang="ru-RU" sz="1800" dirty="0" smtClean="0"/>
              <a:t>- Он </a:t>
            </a:r>
            <a:r>
              <a:rPr lang="ru-RU" sz="1800" dirty="0"/>
              <a:t>рассказал </a:t>
            </a:r>
            <a:r>
              <a:rPr lang="ru-RU" sz="1800" b="1" i="1" dirty="0" smtClean="0"/>
              <a:t>о памятниках Ташкента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- О чём он ещё рассказал?</a:t>
            </a:r>
          </a:p>
          <a:p>
            <a:r>
              <a:rPr lang="ru-RU" sz="1800" dirty="0" smtClean="0"/>
              <a:t>- А ещё он рассказал </a:t>
            </a:r>
            <a:r>
              <a:rPr lang="ru-RU" sz="1800" b="1" i="1" dirty="0" smtClean="0"/>
              <a:t>о музеях столицы</a:t>
            </a:r>
            <a:r>
              <a:rPr lang="ru-RU" sz="1800" dirty="0" smtClean="0"/>
              <a:t>, </a:t>
            </a:r>
            <a:r>
              <a:rPr lang="ru-RU" sz="1800" b="1" i="1" dirty="0" smtClean="0"/>
              <a:t>о парках города, о театрах столицы.</a:t>
            </a:r>
            <a:endParaRPr lang="ru-RU" sz="1800" b="1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941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smtClean="0"/>
              <a:t>Упражнение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414010" cy="2031325"/>
          </a:xfrm>
        </p:spPr>
        <p:txBody>
          <a:bodyPr/>
          <a:lstStyle/>
          <a:p>
            <a:r>
              <a:rPr lang="ru-RU" dirty="0"/>
              <a:t>Прочитайте диалог. Расспросите товарищей о Ташкенте.  Придумайте свои варианты диалога по словам для справок.</a:t>
            </a:r>
          </a:p>
          <a:p>
            <a:r>
              <a:rPr lang="ru-RU" dirty="0"/>
              <a:t>-</a:t>
            </a:r>
            <a:r>
              <a:rPr lang="ru-RU" sz="1800" dirty="0"/>
              <a:t>Ты ездил на экскурсию в Ташкент?</a:t>
            </a:r>
          </a:p>
          <a:p>
            <a:r>
              <a:rPr lang="ru-RU" sz="1800" dirty="0"/>
              <a:t>- Да, мы ездили на экскурсию.</a:t>
            </a:r>
          </a:p>
          <a:p>
            <a:r>
              <a:rPr lang="ru-RU" sz="1800" dirty="0"/>
              <a:t>- О чём рассказал экскурсовод?</a:t>
            </a:r>
          </a:p>
          <a:p>
            <a:r>
              <a:rPr lang="ru-RU" sz="1800" dirty="0"/>
              <a:t>- Он рассказал </a:t>
            </a:r>
            <a:r>
              <a:rPr lang="ru-RU" sz="1800" b="1" i="1" dirty="0"/>
              <a:t>об истории города</a:t>
            </a:r>
            <a:r>
              <a:rPr lang="ru-RU" sz="1800" dirty="0"/>
              <a:t>.</a:t>
            </a:r>
          </a:p>
          <a:p>
            <a:r>
              <a:rPr lang="ru-RU" dirty="0"/>
              <a:t>Слова для справок: памятники Ташкента, музеи столицы, парки города, театры столицы.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32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14246" y="631825"/>
            <a:ext cx="5176757" cy="923330"/>
          </a:xfrm>
        </p:spPr>
        <p:txBody>
          <a:bodyPr/>
          <a:lstStyle/>
          <a:p>
            <a:r>
              <a:rPr lang="ru-RU" dirty="0"/>
              <a:t>Прочитайте рассказ Анвара. Допишите окончания слов. Расскажите, где вы были, что видели на экскурсиях.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sz="half" idx="3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16140" y="1165225"/>
            <a:ext cx="2047875" cy="1493983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14246" y="1093490"/>
            <a:ext cx="28829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Наш класс был на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экскурси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Ташкент…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Мы поехали на двухэтажном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автобус…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82700" y="1344166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54300" y="134523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89718" y="188215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65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384995"/>
          </a:xfrm>
        </p:spPr>
        <p:txBody>
          <a:bodyPr/>
          <a:lstStyle/>
          <a:p>
            <a:r>
              <a:rPr lang="ru-RU" sz="1800" dirty="0"/>
              <a:t>Ташкент – столица Узбекистана. </a:t>
            </a:r>
            <a:r>
              <a:rPr lang="ru-RU" sz="1800" i="1" dirty="0"/>
              <a:t>В город</a:t>
            </a:r>
            <a:r>
              <a:rPr lang="ru-RU" sz="1800" i="1" dirty="0">
                <a:solidFill>
                  <a:srgbClr val="FF0000"/>
                </a:solidFill>
              </a:rPr>
              <a:t>е</a:t>
            </a:r>
            <a:r>
              <a:rPr lang="ru-RU" sz="1800" i="1" dirty="0"/>
              <a:t> </a:t>
            </a:r>
            <a:r>
              <a:rPr lang="ru-RU" sz="1800" dirty="0"/>
              <a:t>много красивых зданий. </a:t>
            </a:r>
          </a:p>
          <a:p>
            <a:endParaRPr lang="ru-RU" sz="1800" dirty="0"/>
          </a:p>
        </p:txBody>
      </p:sp>
      <p:pic>
        <p:nvPicPr>
          <p:cNvPr id="7" name="Picture 2" descr="Ташкент - столица Узбекистана. Путеводитель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980811"/>
            <a:ext cx="2508250" cy="167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28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569660"/>
          </a:xfrm>
        </p:spPr>
        <p:txBody>
          <a:bodyPr/>
          <a:lstStyle/>
          <a:p>
            <a:r>
              <a:rPr lang="ru-RU" sz="1800" dirty="0"/>
              <a:t>Мы увидели выставку </a:t>
            </a:r>
            <a:r>
              <a:rPr lang="ru-RU" sz="1800" i="1" dirty="0"/>
              <a:t>в музе</a:t>
            </a:r>
            <a:r>
              <a:rPr lang="ru-RU" sz="1800" i="1" dirty="0">
                <a:solidFill>
                  <a:srgbClr val="FF0000"/>
                </a:solidFill>
              </a:rPr>
              <a:t>е</a:t>
            </a:r>
            <a:r>
              <a:rPr lang="ru-RU" sz="1800" i="1" dirty="0"/>
              <a:t> </a:t>
            </a:r>
            <a:r>
              <a:rPr lang="ru-RU" sz="1800" dirty="0"/>
              <a:t>Амира </a:t>
            </a:r>
            <a:r>
              <a:rPr lang="ru-RU" sz="1800" dirty="0" err="1"/>
              <a:t>Темура</a:t>
            </a:r>
            <a:r>
              <a:rPr lang="ru-RU" sz="1800" dirty="0"/>
              <a:t>. Потом мы смотрели картины </a:t>
            </a:r>
            <a:r>
              <a:rPr lang="ru-RU" sz="1800" i="1" dirty="0"/>
              <a:t>в Музе</a:t>
            </a:r>
            <a:r>
              <a:rPr lang="ru-RU" sz="1800" i="1" dirty="0">
                <a:solidFill>
                  <a:srgbClr val="FF0000"/>
                </a:solidFill>
              </a:rPr>
              <a:t>е</a:t>
            </a:r>
            <a:r>
              <a:rPr lang="ru-RU" sz="1800" dirty="0"/>
              <a:t> искусств. </a:t>
            </a:r>
          </a:p>
          <a:p>
            <a:endParaRPr lang="ru-RU" dirty="0"/>
          </a:p>
        </p:txBody>
      </p:sp>
      <p:pic>
        <p:nvPicPr>
          <p:cNvPr id="5" name="Picture 2" descr="D:\клипарт\узбекистан\img455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68625" y="741234"/>
            <a:ext cx="2508250" cy="1963888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617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4721" y="980811"/>
            <a:ext cx="2508123" cy="1015663"/>
          </a:xfrm>
        </p:spPr>
        <p:txBody>
          <a:bodyPr/>
          <a:lstStyle/>
          <a:p>
            <a:r>
              <a:rPr lang="ru-RU" sz="1800" dirty="0"/>
              <a:t>В зоопарк</a:t>
            </a:r>
            <a:r>
              <a:rPr lang="ru-RU" sz="1800" dirty="0">
                <a:solidFill>
                  <a:srgbClr val="FF0000"/>
                </a:solidFill>
              </a:rPr>
              <a:t>е</a:t>
            </a:r>
            <a:r>
              <a:rPr lang="ru-RU" sz="1800" dirty="0"/>
              <a:t> нам рассказали о животн</a:t>
            </a:r>
            <a:r>
              <a:rPr lang="ru-RU" sz="1800" dirty="0">
                <a:solidFill>
                  <a:srgbClr val="FF0000"/>
                </a:solidFill>
              </a:rPr>
              <a:t>ых</a:t>
            </a:r>
            <a:r>
              <a:rPr lang="ru-RU" sz="1800" dirty="0"/>
              <a:t>. </a:t>
            </a:r>
          </a:p>
          <a:p>
            <a:endParaRPr lang="ru-RU" dirty="0"/>
          </a:p>
        </p:txBody>
      </p:sp>
      <p:pic>
        <p:nvPicPr>
          <p:cNvPr id="6" name="Picture 2" descr="D:\Маме\Учительская деятельность\школа\для учебника 5 класса\иллюстрации чтение\зоо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68625" y="980811"/>
            <a:ext cx="2508250" cy="1672166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8676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846659"/>
          </a:xfrm>
        </p:spPr>
        <p:txBody>
          <a:bodyPr/>
          <a:lstStyle/>
          <a:p>
            <a:r>
              <a:rPr lang="ru-RU" sz="1800" dirty="0"/>
              <a:t>А ещё наш класс был </a:t>
            </a:r>
            <a:r>
              <a:rPr lang="ru-RU" sz="1800" i="1" dirty="0"/>
              <a:t>на площад</a:t>
            </a:r>
            <a:r>
              <a:rPr lang="ru-RU" sz="1800" i="1" dirty="0">
                <a:solidFill>
                  <a:srgbClr val="FF0000"/>
                </a:solidFill>
              </a:rPr>
              <a:t>и</a:t>
            </a:r>
            <a:r>
              <a:rPr lang="ru-RU" sz="1800" i="1" dirty="0"/>
              <a:t> </a:t>
            </a:r>
            <a:r>
              <a:rPr lang="ru-RU" sz="1800" dirty="0" err="1"/>
              <a:t>Мустакиллик</a:t>
            </a:r>
            <a:r>
              <a:rPr lang="ru-RU" sz="1800" dirty="0"/>
              <a:t>. Нам понравилось </a:t>
            </a:r>
            <a:r>
              <a:rPr lang="ru-RU" sz="1800" i="1" dirty="0"/>
              <a:t>в столиц</a:t>
            </a:r>
            <a:r>
              <a:rPr lang="ru-RU" sz="1800" i="1" dirty="0">
                <a:solidFill>
                  <a:srgbClr val="FF0000"/>
                </a:solidFill>
              </a:rPr>
              <a:t>е</a:t>
            </a:r>
            <a:r>
              <a:rPr lang="ru-RU" sz="1800" i="1" dirty="0"/>
              <a:t> </a:t>
            </a:r>
            <a:r>
              <a:rPr lang="ru-RU" sz="1800" dirty="0"/>
              <a:t>.</a:t>
            </a:r>
          </a:p>
          <a:p>
            <a:endParaRPr lang="ru-RU" sz="1800" dirty="0"/>
          </a:p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40100" y="758696"/>
            <a:ext cx="1981200" cy="2027491"/>
          </a:xfrm>
          <a:prstGeom prst="round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731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Интервью Анвара в телестудии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384995"/>
          </a:xfrm>
        </p:spPr>
        <p:txBody>
          <a:bodyPr/>
          <a:lstStyle/>
          <a:p>
            <a:r>
              <a:rPr lang="ru-RU" sz="1800" dirty="0"/>
              <a:t>— </a:t>
            </a:r>
            <a:r>
              <a:rPr lang="ru-RU" sz="1800" dirty="0" err="1"/>
              <a:t>Зиёда</a:t>
            </a:r>
            <a:r>
              <a:rPr lang="ru-RU" sz="1800" dirty="0"/>
              <a:t>, ты играла в кино главную роль. </a:t>
            </a:r>
            <a:r>
              <a:rPr lang="ru-RU" sz="1800" b="1" i="1" dirty="0"/>
              <a:t>О чём</a:t>
            </a:r>
            <a:r>
              <a:rPr lang="ru-RU" sz="1800" dirty="0"/>
              <a:t> ты </a:t>
            </a:r>
            <a:r>
              <a:rPr lang="ru-RU" sz="1800" dirty="0" smtClean="0"/>
              <a:t>мечтаешь?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— Я мечтаю </a:t>
            </a:r>
            <a:r>
              <a:rPr lang="ru-RU" sz="1800" b="1" i="1" dirty="0"/>
              <a:t>о преми</a:t>
            </a:r>
            <a:r>
              <a:rPr lang="ru-RU" sz="1800" b="1" i="1" dirty="0">
                <a:solidFill>
                  <a:srgbClr val="FF0000"/>
                </a:solidFill>
              </a:rPr>
              <a:t>и</a:t>
            </a:r>
            <a:r>
              <a:rPr lang="ru-RU" sz="1800" b="1" i="1" dirty="0"/>
              <a:t> </a:t>
            </a:r>
            <a:r>
              <a:rPr lang="ru-RU" sz="1800" dirty="0" err="1"/>
              <a:t>Зульфии</a:t>
            </a:r>
            <a:r>
              <a:rPr lang="ru-RU" sz="1800" dirty="0"/>
              <a:t>.</a:t>
            </a:r>
          </a:p>
        </p:txBody>
      </p:sp>
      <p:pic>
        <p:nvPicPr>
          <p:cNvPr id="7" name="Объект 6"/>
          <p:cNvPicPr>
            <a:picLocks noGrp="1"/>
          </p:cNvPicPr>
          <p:nvPr>
            <p:ph sz="half" idx="3"/>
          </p:nvPr>
        </p:nvPicPr>
        <p:blipFill>
          <a:blip r:embed="rId2" cstate="email"/>
          <a:srcRect r="-21"/>
          <a:stretch>
            <a:fillRect/>
          </a:stretch>
        </p:blipFill>
        <p:spPr bwMode="auto">
          <a:xfrm>
            <a:off x="3095388" y="746125"/>
            <a:ext cx="2254723" cy="2141538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957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Ахмеджан</a:t>
            </a:r>
            <a:r>
              <a:rPr lang="ru-RU" dirty="0" smtClean="0"/>
              <a:t> </a:t>
            </a:r>
            <a:r>
              <a:rPr lang="ru-RU" dirty="0" err="1" smtClean="0"/>
              <a:t>Камтар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89" y="659527"/>
            <a:ext cx="2508123" cy="2585323"/>
          </a:xfrm>
        </p:spPr>
        <p:txBody>
          <a:bodyPr/>
          <a:lstStyle/>
          <a:p>
            <a:pPr>
              <a:buNone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Мы любим свой город родной</a:t>
            </a:r>
          </a:p>
          <a:p>
            <a:pPr>
              <a:buNone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Всем сердцем и всею душой:</a:t>
            </a:r>
          </a:p>
          <a:p>
            <a:pPr>
              <a:buNone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Аллеи, озёра, мосты,</a:t>
            </a:r>
          </a:p>
          <a:p>
            <a:pPr>
              <a:buNone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Залитые солнцем сады!</a:t>
            </a:r>
          </a:p>
          <a:p>
            <a:pPr>
              <a:buNone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Фонтанов каскад голубой,</a:t>
            </a:r>
          </a:p>
          <a:p>
            <a:pPr>
              <a:buNone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Курантов отчётливый бой,</a:t>
            </a:r>
          </a:p>
          <a:p>
            <a:pPr>
              <a:buNone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Шум строек, заводов дымки,</a:t>
            </a:r>
          </a:p>
          <a:p>
            <a:pPr>
              <a:buNone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Дыханье и шелест листвы!</a:t>
            </a:r>
          </a:p>
          <a:p>
            <a:endParaRPr lang="ru-RU" sz="1400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70545" y="784225"/>
            <a:ext cx="2504409" cy="210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30501" y="624106"/>
            <a:ext cx="2831392" cy="2141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31815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846659"/>
          </a:xfrm>
        </p:spPr>
        <p:txBody>
          <a:bodyPr/>
          <a:lstStyle/>
          <a:p>
            <a:r>
              <a:rPr lang="ru-RU" dirty="0"/>
              <a:t>Прочитайте отрывок из стихотворения Льва </a:t>
            </a:r>
            <a:r>
              <a:rPr lang="ru-RU" dirty="0" err="1"/>
              <a:t>Ошанина</a:t>
            </a:r>
            <a:r>
              <a:rPr lang="ru-RU" dirty="0"/>
              <a:t> и </a:t>
            </a:r>
            <a:r>
              <a:rPr lang="ru-RU" dirty="0" err="1"/>
              <a:t>Рамза</a:t>
            </a:r>
            <a:r>
              <a:rPr lang="ru-RU" dirty="0"/>
              <a:t> </a:t>
            </a:r>
            <a:r>
              <a:rPr lang="ru-RU" dirty="0" err="1"/>
              <a:t>Бабаджана</a:t>
            </a:r>
            <a:r>
              <a:rPr lang="ru-RU" dirty="0"/>
              <a:t>. Эти стихи стали песней. О чём они? О каких местах в Ташкенте вы можете рассказать? Что вы знаете о кузнеце </a:t>
            </a:r>
            <a:r>
              <a:rPr lang="ru-RU" dirty="0" err="1"/>
              <a:t>Шоахмеде</a:t>
            </a:r>
            <a:r>
              <a:rPr lang="ru-RU" dirty="0"/>
              <a:t> </a:t>
            </a:r>
            <a:r>
              <a:rPr lang="ru-RU" dirty="0" err="1"/>
              <a:t>Шомахмудове</a:t>
            </a:r>
            <a:r>
              <a:rPr lang="ru-RU" dirty="0"/>
              <a:t>? Посмотрите фильм </a:t>
            </a:r>
            <a:r>
              <a:rPr lang="ru-RU" dirty="0" err="1"/>
              <a:t>Р.Файзи</a:t>
            </a:r>
            <a:r>
              <a:rPr lang="ru-RU" dirty="0"/>
              <a:t> и Ш. </a:t>
            </a:r>
            <a:r>
              <a:rPr lang="ru-RU" dirty="0" err="1"/>
              <a:t>Аббасова</a:t>
            </a:r>
            <a:r>
              <a:rPr lang="ru-RU" dirty="0"/>
              <a:t> «Ты не сирота». </a:t>
            </a:r>
          </a:p>
          <a:p>
            <a:endParaRPr lang="ru-RU" dirty="0"/>
          </a:p>
        </p:txBody>
      </p:sp>
      <p:pic>
        <p:nvPicPr>
          <p:cNvPr id="5122" name="Picture 2" descr="ВИА &quot;Ялла&quot;. Песня &quot;Звезда Востока&quot; (1978) - YouTube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72" r="3164" b="14485"/>
          <a:stretch/>
        </p:blipFill>
        <p:spPr bwMode="auto">
          <a:xfrm>
            <a:off x="3036172" y="741233"/>
            <a:ext cx="2428875" cy="171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Ты не сирота | Сен етим эмассан (узбекфильм на русском языке) HD 1962  #UydaQoling - YouT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209" y="716229"/>
            <a:ext cx="2590800" cy="181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59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89" y="631825"/>
            <a:ext cx="2975610" cy="2954655"/>
          </a:xfrm>
        </p:spPr>
        <p:txBody>
          <a:bodyPr/>
          <a:lstStyle/>
          <a:p>
            <a:r>
              <a:rPr lang="ru-RU" sz="1600" dirty="0"/>
              <a:t>Есть на Востоке добрый город</a:t>
            </a:r>
          </a:p>
          <a:p>
            <a:r>
              <a:rPr lang="ru-RU" sz="1600" dirty="0"/>
              <a:t>В кольце садов, в кольце огней.</a:t>
            </a:r>
          </a:p>
          <a:p>
            <a:r>
              <a:rPr lang="ru-RU" sz="1600" dirty="0"/>
              <a:t>Он по-особенному дорог</a:t>
            </a:r>
          </a:p>
          <a:p>
            <a:r>
              <a:rPr lang="ru-RU" sz="1600" dirty="0"/>
              <a:t>Просторной Родине моей.</a:t>
            </a:r>
          </a:p>
          <a:p>
            <a:r>
              <a:rPr lang="ru-RU" sz="1600" dirty="0"/>
              <a:t>Он весело и чернооко</a:t>
            </a:r>
          </a:p>
          <a:p>
            <a:r>
              <a:rPr lang="ru-RU" sz="1600" dirty="0"/>
              <a:t>Глядит со смуглого чела.</a:t>
            </a:r>
          </a:p>
          <a:p>
            <a:r>
              <a:rPr lang="ru-RU" sz="1600" dirty="0"/>
              <a:t>Сияй, Ташкент - звезда Востока,</a:t>
            </a:r>
          </a:p>
          <a:p>
            <a:r>
              <a:rPr lang="ru-RU" sz="1600" dirty="0"/>
              <a:t>Столица дружбы и тепла.</a:t>
            </a:r>
          </a:p>
          <a:p>
            <a:endParaRPr lang="ru-RU" sz="1600" dirty="0"/>
          </a:p>
        </p:txBody>
      </p:sp>
      <p:pic>
        <p:nvPicPr>
          <p:cNvPr id="6146" name="Picture 2" descr="Сияй Ташкент -Звезда Востока. Ялл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860425"/>
            <a:ext cx="2289175" cy="159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70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899410" cy="2462213"/>
          </a:xfrm>
        </p:spPr>
        <p:txBody>
          <a:bodyPr/>
          <a:lstStyle/>
          <a:p>
            <a:pPr>
              <a:buNone/>
            </a:pPr>
            <a:r>
              <a:rPr lang="ru-RU" sz="1600" dirty="0">
                <a:solidFill>
                  <a:srgbClr val="002060"/>
                </a:solidFill>
              </a:rPr>
              <a:t>Когда война опустошала,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</a:rPr>
              <a:t>Гасила окна городов,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</a:rPr>
              <a:t>Его земля теплом дышала,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</a:rPr>
              <a:t>Дарила людям хлеб и кров.</a:t>
            </a:r>
          </a:p>
          <a:p>
            <a:pPr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Чьё </a:t>
            </a:r>
            <a:r>
              <a:rPr lang="ru-RU" sz="1600" dirty="0">
                <a:solidFill>
                  <a:srgbClr val="002060"/>
                </a:solidFill>
              </a:rPr>
              <a:t>сердце было одиноко,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</a:rPr>
              <a:t>К тому надежда здесь пришла.</a:t>
            </a: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</a:rPr>
              <a:t>                        </a:t>
            </a:r>
            <a:r>
              <a:rPr lang="ru-RU" sz="1600" i="1" dirty="0">
                <a:solidFill>
                  <a:srgbClr val="002060"/>
                </a:solidFill>
              </a:rPr>
              <a:t>Лев </a:t>
            </a:r>
            <a:r>
              <a:rPr lang="ru-RU" sz="1600" i="1" dirty="0" err="1">
                <a:solidFill>
                  <a:srgbClr val="002060"/>
                </a:solidFill>
              </a:rPr>
              <a:t>Ошанин</a:t>
            </a:r>
            <a:r>
              <a:rPr lang="ru-RU" sz="1600" i="1" dirty="0">
                <a:solidFill>
                  <a:srgbClr val="002060"/>
                </a:solidFill>
              </a:rPr>
              <a:t>, </a:t>
            </a:r>
          </a:p>
          <a:p>
            <a:pPr>
              <a:buNone/>
            </a:pPr>
            <a:r>
              <a:rPr lang="ru-RU" sz="1600" i="1" dirty="0">
                <a:solidFill>
                  <a:srgbClr val="002060"/>
                </a:solidFill>
              </a:rPr>
              <a:t>                       </a:t>
            </a:r>
            <a:r>
              <a:rPr lang="ru-RU" sz="1600" i="1" dirty="0" err="1">
                <a:solidFill>
                  <a:srgbClr val="002060"/>
                </a:solidFill>
              </a:rPr>
              <a:t>Рамз</a:t>
            </a:r>
            <a:r>
              <a:rPr lang="ru-RU" sz="1600" i="1" dirty="0">
                <a:solidFill>
                  <a:srgbClr val="002060"/>
                </a:solidFill>
              </a:rPr>
              <a:t> </a:t>
            </a:r>
            <a:r>
              <a:rPr lang="ru-RU" sz="1600" i="1" dirty="0" err="1">
                <a:solidFill>
                  <a:srgbClr val="002060"/>
                </a:solidFill>
              </a:rPr>
              <a:t>Бабаджан</a:t>
            </a:r>
            <a:endParaRPr lang="ru-RU" sz="1600" i="1" dirty="0">
              <a:solidFill>
                <a:srgbClr val="002060"/>
              </a:solidFill>
            </a:endParaRPr>
          </a:p>
          <a:p>
            <a:endParaRPr lang="ru-RU" sz="1600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63900" y="741234"/>
            <a:ext cx="2310110" cy="2024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983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1" y="2345569"/>
            <a:ext cx="2971800" cy="608414"/>
          </a:xfrm>
        </p:spPr>
        <p:txBody>
          <a:bodyPr/>
          <a:lstStyle/>
          <a:p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Шоахмед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Шомахмудов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с женой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Бахри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и детьми пьют чай. 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1941 год.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2100" y="708025"/>
            <a:ext cx="2362200" cy="1563837"/>
          </a:xfrm>
          <a:prstGeom prst="round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lum bright="20000"/>
          </a:blip>
          <a:srcRect/>
          <a:stretch>
            <a:fillRect/>
          </a:stretch>
        </p:blipFill>
        <p:spPr bwMode="auto">
          <a:xfrm>
            <a:off x="3187701" y="721287"/>
            <a:ext cx="2209800" cy="1519238"/>
          </a:xfrm>
          <a:prstGeom prst="round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340100" y="2280444"/>
            <a:ext cx="2362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Семья ташкентского кузнеца за обеденным столом. 1943 год.</a:t>
            </a:r>
          </a:p>
        </p:txBody>
      </p:sp>
    </p:spTree>
    <p:extLst>
      <p:ext uri="{BB962C8B-B14F-4D97-AF65-F5344CB8AC3E}">
        <p14:creationId xmlns:p14="http://schemas.microsoft.com/office/powerpoint/2010/main" val="271632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Большое сердце</a:t>
            </a:r>
            <a:endParaRPr lang="ru-RU" dirty="0"/>
          </a:p>
        </p:txBody>
      </p:sp>
      <p:pic>
        <p:nvPicPr>
          <p:cNvPr id="10242" name="Picture 2" descr="Кузнец Шаахмед Шамахмудов и его дети — Письма о Ташкенте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813594"/>
            <a:ext cx="2508250" cy="1951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 Памятник знаменитой узбекской семье. /Фото:fergananews.co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765840"/>
            <a:ext cx="2508250" cy="199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41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41234"/>
            <a:ext cx="2667000" cy="2215991"/>
          </a:xfrm>
        </p:spPr>
        <p:txBody>
          <a:bodyPr/>
          <a:lstStyle/>
          <a:p>
            <a:r>
              <a:rPr lang="ru-RU" dirty="0"/>
              <a:t>Тимонина Ольга из Молдавии, которой новые родители дали имя </a:t>
            </a:r>
            <a:r>
              <a:rPr lang="ru-RU" dirty="0" err="1"/>
              <a:t>Холида</a:t>
            </a:r>
            <a:r>
              <a:rPr lang="ru-RU" dirty="0"/>
              <a:t>, была самым младшим </a:t>
            </a:r>
            <a:r>
              <a:rPr lang="ru-RU" dirty="0" smtClean="0"/>
              <a:t>ребёнком </a:t>
            </a:r>
            <a:r>
              <a:rPr lang="ru-RU" dirty="0"/>
              <a:t>в </a:t>
            </a:r>
            <a:r>
              <a:rPr lang="ru-RU" dirty="0" smtClean="0"/>
              <a:t>этой интернациональной </a:t>
            </a:r>
            <a:r>
              <a:rPr lang="ru-RU" dirty="0"/>
              <a:t>семье. В прошлом году она отметила свое 84-летие, живет в ташкентском районе </a:t>
            </a:r>
            <a:r>
              <a:rPr lang="ru-RU" dirty="0" err="1"/>
              <a:t>Джар</a:t>
            </a:r>
            <a:r>
              <a:rPr lang="ru-RU" dirty="0"/>
              <a:t>-Арык. </a:t>
            </a:r>
            <a:r>
              <a:rPr lang="ru-RU" dirty="0" err="1"/>
              <a:t>Холида</a:t>
            </a:r>
            <a:r>
              <a:rPr lang="ru-RU" dirty="0"/>
              <a:t> прекрасно знает узбекский и всю жизнь благодарит Бога, своих приемных родителей и узбекскую землю за все, что у </a:t>
            </a:r>
            <a:r>
              <a:rPr lang="ru-RU" dirty="0" smtClean="0"/>
              <a:t>неё </a:t>
            </a:r>
            <a:r>
              <a:rPr lang="ru-RU" dirty="0"/>
              <a:t>есть.</a:t>
            </a:r>
            <a:br>
              <a:rPr lang="ru-RU" dirty="0"/>
            </a:br>
            <a:endParaRPr lang="ru-RU" dirty="0"/>
          </a:p>
        </p:txBody>
      </p:sp>
      <p:pic>
        <p:nvPicPr>
          <p:cNvPr id="11266" name="Picture 2" descr="Для младшей дочки Шамахмудовых Ташкент стал родиной. /Фото из комментариев на mytashkent.uz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76300"/>
            <a:ext cx="2508250" cy="1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02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1081315"/>
            <a:ext cx="3661410" cy="1107996"/>
          </a:xfrm>
        </p:spPr>
        <p:txBody>
          <a:bodyPr/>
          <a:lstStyle/>
          <a:p>
            <a:pPr algn="ctr"/>
            <a:r>
              <a:rPr lang="ru-RU" sz="1800" dirty="0" smtClean="0"/>
              <a:t>Выполнить упражнение 7, написать об экскурсии в Ташкент.</a:t>
            </a:r>
          </a:p>
          <a:p>
            <a:pPr algn="ctr"/>
            <a:r>
              <a:rPr lang="ru-RU" sz="1800" dirty="0" smtClean="0"/>
              <a:t>Выучить песню «Сияй, Ташкент, звезда Востока».</a:t>
            </a:r>
            <a:endParaRPr lang="ru-RU" sz="1800" dirty="0"/>
          </a:p>
        </p:txBody>
      </p:sp>
      <p:pic>
        <p:nvPicPr>
          <p:cNvPr id="12290" name="Picture 2" descr="Ташкент - столица Узбекистана | Город Узбекистан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746315"/>
            <a:ext cx="1439147" cy="177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5795" y="1215544"/>
            <a:ext cx="4875361" cy="321876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algn="ctr"/>
            <a:r>
              <a:rPr lang="ru-RU" sz="2000" b="1" spc="-2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9594" y="2008825"/>
            <a:ext cx="4182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>
                <a:solidFill>
                  <a:srgbClr val="C00000"/>
                </a:solidFill>
              </a:rPr>
              <a:t>Окончания имён прилагательных в предложном падеже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65175" y="1160760"/>
            <a:ext cx="43313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охарактеризовать объект речи, мысли, чувств?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96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708025"/>
            <a:ext cx="4935243" cy="2154436"/>
          </a:xfrm>
        </p:spPr>
        <p:txBody>
          <a:bodyPr/>
          <a:lstStyle/>
          <a:p>
            <a:r>
              <a:rPr lang="ru-RU" sz="1800" dirty="0" smtClean="0"/>
              <a:t>Узнаем об окончаниях прилагательных в предложном падеже.</a:t>
            </a:r>
          </a:p>
          <a:p>
            <a:r>
              <a:rPr lang="ru-RU" sz="1800" dirty="0" smtClean="0"/>
              <a:t>Научимся составлять диалоги с использованием в речи имён прилагательных в предложном падеже.</a:t>
            </a:r>
          </a:p>
          <a:p>
            <a:r>
              <a:rPr lang="ru-RU" sz="1800" dirty="0" smtClean="0"/>
              <a:t>Узнаем об истории книги.</a:t>
            </a:r>
          </a:p>
          <a:p>
            <a:endParaRPr lang="ru-RU" sz="1800" dirty="0" smtClean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8732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Интервью Анвара в телестудии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538883"/>
          </a:xfrm>
        </p:spPr>
        <p:txBody>
          <a:bodyPr/>
          <a:lstStyle/>
          <a:p>
            <a:r>
              <a:rPr lang="ru-RU" sz="2000" dirty="0">
                <a:solidFill>
                  <a:srgbClr val="002060"/>
                </a:solidFill>
              </a:rPr>
              <a:t>- </a:t>
            </a:r>
            <a:r>
              <a:rPr lang="ru-RU" sz="2000" b="1" i="1" dirty="0">
                <a:solidFill>
                  <a:srgbClr val="002060"/>
                </a:solidFill>
              </a:rPr>
              <a:t>О ком</a:t>
            </a:r>
            <a:r>
              <a:rPr lang="ru-RU" sz="2000" dirty="0">
                <a:solidFill>
                  <a:srgbClr val="002060"/>
                </a:solidFill>
              </a:rPr>
              <a:t> вы говорили?</a:t>
            </a:r>
          </a:p>
          <a:p>
            <a:r>
              <a:rPr lang="ru-RU" sz="2000" dirty="0">
                <a:solidFill>
                  <a:srgbClr val="002060"/>
                </a:solidFill>
              </a:rPr>
              <a:t>- Мы говорили </a:t>
            </a:r>
            <a:r>
              <a:rPr lang="ru-RU" sz="2000" b="1" i="1" dirty="0">
                <a:solidFill>
                  <a:srgbClr val="002060"/>
                </a:solidFill>
              </a:rPr>
              <a:t>об артист</a:t>
            </a:r>
            <a:r>
              <a:rPr lang="ru-RU" sz="2000" b="1" i="1" dirty="0">
                <a:solidFill>
                  <a:srgbClr val="FF0000"/>
                </a:solidFill>
              </a:rPr>
              <a:t>ах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сериала «Сила в единстве».</a:t>
            </a:r>
          </a:p>
        </p:txBody>
      </p:sp>
      <p:pic>
        <p:nvPicPr>
          <p:cNvPr id="6" name="Объект 5"/>
          <p:cNvPicPr>
            <a:picLocks noGrp="1"/>
          </p:cNvPicPr>
          <p:nvPr>
            <p:ph sz="half" idx="3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55487" y="746125"/>
            <a:ext cx="2334525" cy="2141538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788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Интервью Анвара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30914" y="869902"/>
            <a:ext cx="2508123" cy="1384995"/>
          </a:xfrm>
        </p:spPr>
        <p:txBody>
          <a:bodyPr/>
          <a:lstStyle/>
          <a:p>
            <a:r>
              <a:rPr lang="ru-RU" sz="1800" dirty="0">
                <a:solidFill>
                  <a:srgbClr val="002060"/>
                </a:solidFill>
              </a:rPr>
              <a:t>- </a:t>
            </a:r>
            <a:r>
              <a:rPr lang="ru-RU" sz="1800" b="1" i="1" dirty="0">
                <a:solidFill>
                  <a:srgbClr val="002060"/>
                </a:solidFill>
              </a:rPr>
              <a:t>О чём</a:t>
            </a:r>
            <a:r>
              <a:rPr lang="ru-RU" sz="1800" dirty="0">
                <a:solidFill>
                  <a:srgbClr val="002060"/>
                </a:solidFill>
              </a:rPr>
              <a:t> вы читаете?</a:t>
            </a:r>
          </a:p>
          <a:p>
            <a:r>
              <a:rPr lang="ru-RU" sz="1800" dirty="0">
                <a:solidFill>
                  <a:srgbClr val="002060"/>
                </a:solidFill>
              </a:rPr>
              <a:t>- Мы читаем сказку </a:t>
            </a:r>
            <a:r>
              <a:rPr lang="ru-RU" sz="1800" b="1" i="1" dirty="0">
                <a:solidFill>
                  <a:srgbClr val="002060"/>
                </a:solidFill>
              </a:rPr>
              <a:t>о жив</a:t>
            </a:r>
            <a:r>
              <a:rPr lang="ru-RU" sz="1800" b="1" i="1" dirty="0">
                <a:solidFill>
                  <a:srgbClr val="FF0000"/>
                </a:solidFill>
              </a:rPr>
              <a:t>ой</a:t>
            </a:r>
            <a:r>
              <a:rPr lang="ru-RU" sz="1800" b="1" i="1" dirty="0">
                <a:solidFill>
                  <a:srgbClr val="002060"/>
                </a:solidFill>
              </a:rPr>
              <a:t> и мёртв</a:t>
            </a:r>
            <a:r>
              <a:rPr lang="ru-RU" sz="1800" b="1" i="1" dirty="0">
                <a:solidFill>
                  <a:srgbClr val="FF0000"/>
                </a:solidFill>
              </a:rPr>
              <a:t>ой</a:t>
            </a:r>
            <a:r>
              <a:rPr lang="ru-RU" sz="1800" b="1" i="1" dirty="0">
                <a:solidFill>
                  <a:srgbClr val="002060"/>
                </a:solidFill>
              </a:rPr>
              <a:t> воде</a:t>
            </a:r>
            <a:r>
              <a:rPr lang="ru-RU" sz="1800" dirty="0">
                <a:solidFill>
                  <a:srgbClr val="002060"/>
                </a:solidFill>
              </a:rPr>
              <a:t>.</a:t>
            </a:r>
          </a:p>
          <a:p>
            <a:endParaRPr lang="ru-RU" sz="1800" dirty="0"/>
          </a:p>
        </p:txBody>
      </p:sp>
      <p:pic>
        <p:nvPicPr>
          <p:cNvPr id="5" name="Объект 4"/>
          <p:cNvPicPr>
            <a:picLocks noGrp="1"/>
          </p:cNvPicPr>
          <p:nvPr>
            <p:ph sz="half" idx="3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68625" y="869902"/>
            <a:ext cx="2508250" cy="1893984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327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Интервью Анвара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30914" y="869902"/>
            <a:ext cx="2508123" cy="1384995"/>
          </a:xfrm>
        </p:spPr>
        <p:txBody>
          <a:bodyPr/>
          <a:lstStyle/>
          <a:p>
            <a:r>
              <a:rPr lang="ru-RU" sz="1800" dirty="0"/>
              <a:t>- </a:t>
            </a:r>
            <a:r>
              <a:rPr lang="ru-RU" sz="1800" b="1" i="1" dirty="0"/>
              <a:t>О ком</a:t>
            </a:r>
            <a:r>
              <a:rPr lang="ru-RU" sz="1800" dirty="0"/>
              <a:t> они заботятся?</a:t>
            </a:r>
          </a:p>
          <a:p>
            <a:r>
              <a:rPr lang="ru-RU" sz="1800" dirty="0"/>
              <a:t>- Они заботятся </a:t>
            </a:r>
            <a:r>
              <a:rPr lang="ru-RU" sz="1800" b="1" i="1" dirty="0"/>
              <a:t>об австралийск</a:t>
            </a:r>
            <a:r>
              <a:rPr lang="ru-RU" sz="1800" b="1" i="1" dirty="0">
                <a:solidFill>
                  <a:srgbClr val="FF0000"/>
                </a:solidFill>
              </a:rPr>
              <a:t>ом</a:t>
            </a:r>
            <a:r>
              <a:rPr lang="ru-RU" sz="1800" b="1" i="1" dirty="0"/>
              <a:t> страус</a:t>
            </a:r>
            <a:r>
              <a:rPr lang="ru-RU" sz="1800" b="1" i="1" dirty="0">
                <a:solidFill>
                  <a:srgbClr val="FF0000"/>
                </a:solidFill>
              </a:rPr>
              <a:t>е</a:t>
            </a:r>
            <a:r>
              <a:rPr lang="ru-RU" sz="1800" dirty="0"/>
              <a:t>.</a:t>
            </a:r>
          </a:p>
          <a:p>
            <a:endParaRPr lang="ru-RU" sz="1800" dirty="0"/>
          </a:p>
        </p:txBody>
      </p:sp>
      <p:pic>
        <p:nvPicPr>
          <p:cNvPr id="6" name="Объект 5" descr="D:\Yaponiya\Камиллочка\335.jpeg"/>
          <p:cNvPicPr>
            <a:picLocks noGrp="1"/>
          </p:cNvPicPr>
          <p:nvPr>
            <p:ph sz="half" idx="3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68625" y="800036"/>
            <a:ext cx="2508250" cy="2033716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703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Интервью Анвара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30914" y="869902"/>
            <a:ext cx="2508123" cy="1661993"/>
          </a:xfrm>
        </p:spPr>
        <p:txBody>
          <a:bodyPr/>
          <a:lstStyle/>
          <a:p>
            <a:r>
              <a:rPr lang="ru-RU" sz="1800" dirty="0"/>
              <a:t>- </a:t>
            </a:r>
            <a:r>
              <a:rPr lang="ru-RU" sz="1800" b="1" i="1" dirty="0"/>
              <a:t>О ком </a:t>
            </a:r>
            <a:r>
              <a:rPr lang="ru-RU" sz="1800" dirty="0"/>
              <a:t>рассказал экскурсовод?</a:t>
            </a:r>
          </a:p>
          <a:p>
            <a:r>
              <a:rPr lang="ru-RU" sz="1800" dirty="0"/>
              <a:t>- Он рассказал </a:t>
            </a:r>
            <a:r>
              <a:rPr lang="ru-RU" sz="1800" b="1" i="1" dirty="0"/>
              <a:t>о редк</a:t>
            </a:r>
            <a:r>
              <a:rPr lang="ru-RU" sz="1800" b="1" i="1" dirty="0">
                <a:solidFill>
                  <a:srgbClr val="FF0000"/>
                </a:solidFill>
              </a:rPr>
              <a:t>их</a:t>
            </a:r>
            <a:r>
              <a:rPr lang="ru-RU" sz="1800" b="1" i="1" dirty="0"/>
              <a:t> животных</a:t>
            </a:r>
            <a:r>
              <a:rPr lang="ru-RU" sz="1800" dirty="0"/>
              <a:t> Узбекистана.</a:t>
            </a:r>
          </a:p>
          <a:p>
            <a:endParaRPr lang="ru-RU" sz="1800" dirty="0"/>
          </a:p>
        </p:txBody>
      </p:sp>
      <p:pic>
        <p:nvPicPr>
          <p:cNvPr id="7" name="Объект 6"/>
          <p:cNvPicPr>
            <a:picLocks noGrp="1"/>
          </p:cNvPicPr>
          <p:nvPr>
            <p:ph sz="half" idx="3"/>
          </p:nvPr>
        </p:nvPicPr>
        <p:blipFill>
          <a:blip r:embed="rId2" cstate="email"/>
          <a:srcRect r="-229"/>
          <a:stretch>
            <a:fillRect/>
          </a:stretch>
        </p:blipFill>
        <p:spPr bwMode="auto">
          <a:xfrm>
            <a:off x="2968625" y="858292"/>
            <a:ext cx="2508250" cy="1917204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110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877" y="174625"/>
            <a:ext cx="5164295" cy="638810"/>
          </a:xfrm>
        </p:spPr>
        <p:txBody>
          <a:bodyPr/>
          <a:lstStyle/>
          <a:p>
            <a:pPr algn="ctr"/>
            <a:r>
              <a:rPr lang="ru-RU" dirty="0"/>
              <a:t>Окончания имён </a:t>
            </a:r>
            <a:r>
              <a:rPr lang="ru-RU" dirty="0" smtClean="0"/>
              <a:t>прилагательных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>
                <a:solidFill>
                  <a:srgbClr val="002060"/>
                </a:solidFill>
              </a:rPr>
              <a:t>в предложном падеже.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9700" y="813435"/>
            <a:ext cx="5486400" cy="210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6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334000" cy="2585323"/>
          </a:xfrm>
        </p:spPr>
        <p:txBody>
          <a:bodyPr/>
          <a:lstStyle/>
          <a:p>
            <a:r>
              <a:rPr lang="ru-RU" dirty="0"/>
              <a:t>Прочитайте, правильно вставляя окончания.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sz="1600" dirty="0" smtClean="0"/>
              <a:t>Учитель </a:t>
            </a:r>
            <a:r>
              <a:rPr lang="ru-RU" sz="1600" dirty="0"/>
              <a:t>рассказал о новой книге, ... (знаменитая картина, </a:t>
            </a:r>
            <a:r>
              <a:rPr lang="ru-RU" sz="1600" dirty="0" smtClean="0"/>
              <a:t>большая </a:t>
            </a:r>
            <a:r>
              <a:rPr lang="ru-RU" sz="1600" dirty="0"/>
              <a:t>работа, важная проблема, старинная музыка, узбекская литература, народная пословица). Школьники писали сочинение о древней Бухаре, ...(</a:t>
            </a:r>
            <a:r>
              <a:rPr lang="ru-RU" sz="1600" dirty="0" smtClean="0"/>
              <a:t>лучшая </a:t>
            </a:r>
            <a:r>
              <a:rPr lang="ru-RU" sz="1600" dirty="0"/>
              <a:t>подруга, настоящая дружба). Ребята прочитали об интересном человеке, ... (смелый мальчик, хитрый Насреддин, </a:t>
            </a:r>
            <a:r>
              <a:rPr lang="ru-RU" sz="1600" dirty="0" smtClean="0"/>
              <a:t>волшебное </a:t>
            </a:r>
            <a:r>
              <a:rPr lang="ru-RU" sz="1600" dirty="0"/>
              <a:t>зеркало). </a:t>
            </a:r>
            <a:r>
              <a:rPr lang="ru-RU" sz="1600" dirty="0" smtClean="0"/>
              <a:t>Бабушка </a:t>
            </a:r>
            <a:r>
              <a:rPr lang="ru-RU" sz="1600" dirty="0"/>
              <a:t>заботится о своём внуке, ... (своя внучка, свои внуки, </a:t>
            </a:r>
            <a:r>
              <a:rPr lang="ru-RU" sz="1600" dirty="0" smtClean="0"/>
              <a:t>наши </a:t>
            </a:r>
            <a:r>
              <a:rPr lang="ru-RU" sz="1600" dirty="0"/>
              <a:t>знания).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397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334000" cy="2339102"/>
          </a:xfrm>
        </p:spPr>
        <p:txBody>
          <a:bodyPr/>
          <a:lstStyle/>
          <a:p>
            <a:r>
              <a:rPr lang="ru-RU" dirty="0"/>
              <a:t>Прочитайте, правильно вставляя окончания.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sz="1600" dirty="0" smtClean="0"/>
              <a:t>Учитель </a:t>
            </a:r>
            <a:r>
              <a:rPr lang="ru-RU" sz="1600" dirty="0"/>
              <a:t>рассказал </a:t>
            </a:r>
            <a:r>
              <a:rPr lang="ru-RU" sz="1600" dirty="0" smtClean="0"/>
              <a:t>о знаменит</a:t>
            </a:r>
            <a:r>
              <a:rPr lang="ru-RU" sz="1600" dirty="0" smtClean="0">
                <a:solidFill>
                  <a:srgbClr val="FF0000"/>
                </a:solidFill>
              </a:rPr>
              <a:t>ой</a:t>
            </a:r>
            <a:r>
              <a:rPr lang="ru-RU" sz="1600" dirty="0" smtClean="0"/>
              <a:t> картин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, о больш</a:t>
            </a:r>
            <a:r>
              <a:rPr lang="ru-RU" sz="1600" dirty="0" smtClean="0">
                <a:solidFill>
                  <a:srgbClr val="FF0000"/>
                </a:solidFill>
              </a:rPr>
              <a:t>ой</a:t>
            </a:r>
            <a:r>
              <a:rPr lang="ru-RU" sz="1600" dirty="0" smtClean="0"/>
              <a:t> работ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, о важн</a:t>
            </a:r>
            <a:r>
              <a:rPr lang="ru-RU" sz="1600" dirty="0" smtClean="0">
                <a:solidFill>
                  <a:srgbClr val="FF0000"/>
                </a:solidFill>
              </a:rPr>
              <a:t>ой</a:t>
            </a:r>
            <a:r>
              <a:rPr lang="ru-RU" sz="1600" dirty="0" smtClean="0"/>
              <a:t> проблем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, о старинн</a:t>
            </a:r>
            <a:r>
              <a:rPr lang="ru-RU" sz="1600" dirty="0" smtClean="0">
                <a:solidFill>
                  <a:srgbClr val="FF0000"/>
                </a:solidFill>
              </a:rPr>
              <a:t>ой</a:t>
            </a:r>
            <a:r>
              <a:rPr lang="ru-RU" sz="1600" dirty="0" smtClean="0"/>
              <a:t> музык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, об узбекск</a:t>
            </a:r>
            <a:r>
              <a:rPr lang="ru-RU" sz="1600" dirty="0" smtClean="0">
                <a:solidFill>
                  <a:srgbClr val="FF0000"/>
                </a:solidFill>
              </a:rPr>
              <a:t>ой</a:t>
            </a:r>
            <a:r>
              <a:rPr lang="ru-RU" sz="1600" dirty="0" smtClean="0"/>
              <a:t> литератур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, о народн</a:t>
            </a:r>
            <a:r>
              <a:rPr lang="ru-RU" sz="1600" dirty="0" smtClean="0">
                <a:solidFill>
                  <a:srgbClr val="FF0000"/>
                </a:solidFill>
              </a:rPr>
              <a:t>ой</a:t>
            </a:r>
            <a:r>
              <a:rPr lang="ru-RU" sz="1600" dirty="0" smtClean="0"/>
              <a:t> пословиц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. </a:t>
            </a:r>
            <a:r>
              <a:rPr lang="ru-RU" sz="1600" dirty="0"/>
              <a:t>Школьники писали сочинение о </a:t>
            </a:r>
            <a:r>
              <a:rPr lang="ru-RU" sz="1600" dirty="0" smtClean="0"/>
              <a:t> лучш</a:t>
            </a:r>
            <a:r>
              <a:rPr lang="ru-RU" sz="1600" dirty="0" smtClean="0">
                <a:solidFill>
                  <a:srgbClr val="FF0000"/>
                </a:solidFill>
              </a:rPr>
              <a:t>ей</a:t>
            </a:r>
            <a:r>
              <a:rPr lang="ru-RU" sz="1600" dirty="0" smtClean="0"/>
              <a:t> подруг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, о настоящ</a:t>
            </a:r>
            <a:r>
              <a:rPr lang="ru-RU" sz="1600" dirty="0" smtClean="0">
                <a:solidFill>
                  <a:srgbClr val="FF0000"/>
                </a:solidFill>
              </a:rPr>
              <a:t>ей</a:t>
            </a:r>
            <a:r>
              <a:rPr lang="ru-RU" sz="1600" dirty="0" smtClean="0"/>
              <a:t> дружб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. </a:t>
            </a:r>
            <a:r>
              <a:rPr lang="ru-RU" sz="1600" dirty="0"/>
              <a:t>Ребята прочитали </a:t>
            </a:r>
            <a:r>
              <a:rPr lang="ru-RU" sz="1600" dirty="0" smtClean="0"/>
              <a:t>о смел</a:t>
            </a:r>
            <a:r>
              <a:rPr lang="ru-RU" sz="1600" dirty="0" smtClean="0">
                <a:solidFill>
                  <a:srgbClr val="FF0000"/>
                </a:solidFill>
              </a:rPr>
              <a:t>ом</a:t>
            </a:r>
            <a:r>
              <a:rPr lang="ru-RU" sz="1600" dirty="0" smtClean="0"/>
              <a:t> мальчик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, о хитр</a:t>
            </a:r>
            <a:r>
              <a:rPr lang="ru-RU" sz="1600" dirty="0" smtClean="0">
                <a:solidFill>
                  <a:srgbClr val="FF0000"/>
                </a:solidFill>
              </a:rPr>
              <a:t>ом</a:t>
            </a:r>
            <a:r>
              <a:rPr lang="ru-RU" sz="1600" dirty="0" smtClean="0"/>
              <a:t> Насреддин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, о волшебн</a:t>
            </a:r>
            <a:r>
              <a:rPr lang="ru-RU" sz="1600" dirty="0" smtClean="0">
                <a:solidFill>
                  <a:srgbClr val="FF0000"/>
                </a:solidFill>
              </a:rPr>
              <a:t>ом</a:t>
            </a:r>
            <a:r>
              <a:rPr lang="ru-RU" sz="1600" dirty="0" smtClean="0"/>
              <a:t> зеркал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. Бабушка </a:t>
            </a:r>
            <a:r>
              <a:rPr lang="ru-RU" sz="1600" dirty="0"/>
              <a:t>заботится о </a:t>
            </a:r>
            <a:r>
              <a:rPr lang="ru-RU" sz="1600" dirty="0" smtClean="0"/>
              <a:t>сво</a:t>
            </a:r>
            <a:r>
              <a:rPr lang="ru-RU" sz="1600" dirty="0" smtClean="0">
                <a:solidFill>
                  <a:srgbClr val="FF0000"/>
                </a:solidFill>
              </a:rPr>
              <a:t>ей</a:t>
            </a:r>
            <a:r>
              <a:rPr lang="ru-RU" sz="1600" dirty="0" smtClean="0"/>
              <a:t> внучк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, о сво</a:t>
            </a:r>
            <a:r>
              <a:rPr lang="ru-RU" sz="1600" dirty="0" smtClean="0">
                <a:solidFill>
                  <a:srgbClr val="FF0000"/>
                </a:solidFill>
              </a:rPr>
              <a:t>их</a:t>
            </a:r>
            <a:r>
              <a:rPr lang="ru-RU" sz="1600" dirty="0" smtClean="0"/>
              <a:t> внук</a:t>
            </a:r>
            <a:r>
              <a:rPr lang="ru-RU" sz="1600" dirty="0" smtClean="0">
                <a:solidFill>
                  <a:srgbClr val="FF0000"/>
                </a:solidFill>
              </a:rPr>
              <a:t>ах</a:t>
            </a:r>
            <a:r>
              <a:rPr lang="ru-RU" sz="1600" dirty="0" smtClean="0"/>
              <a:t>, о наш</a:t>
            </a:r>
            <a:r>
              <a:rPr lang="ru-RU" sz="1600" dirty="0" smtClean="0">
                <a:solidFill>
                  <a:srgbClr val="FF0000"/>
                </a:solidFill>
              </a:rPr>
              <a:t>их</a:t>
            </a:r>
            <a:r>
              <a:rPr lang="ru-RU" sz="1600" dirty="0" smtClean="0"/>
              <a:t> знани</a:t>
            </a:r>
            <a:r>
              <a:rPr lang="ru-RU" sz="1600" dirty="0" smtClean="0">
                <a:solidFill>
                  <a:srgbClr val="FF0000"/>
                </a:solidFill>
              </a:rPr>
              <a:t>ях</a:t>
            </a:r>
            <a:r>
              <a:rPr lang="ru-RU" sz="1600" dirty="0" smtClean="0"/>
              <a:t>.</a:t>
            </a:r>
            <a:endParaRPr lang="ru-RU" sz="1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70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325348" cy="2400657"/>
          </a:xfrm>
        </p:spPr>
        <p:txBody>
          <a:bodyPr/>
          <a:lstStyle/>
          <a:p>
            <a:r>
              <a:rPr lang="ru-RU" dirty="0"/>
              <a:t> Составьте </a:t>
            </a:r>
            <a:r>
              <a:rPr lang="ru-RU" dirty="0" err="1"/>
              <a:t>микродиалоги</a:t>
            </a:r>
            <a:r>
              <a:rPr lang="ru-RU" dirty="0"/>
              <a:t> по образцу. </a:t>
            </a:r>
            <a:endParaRPr lang="ru-RU" dirty="0" smtClean="0"/>
          </a:p>
          <a:p>
            <a:r>
              <a:rPr lang="ru-RU" dirty="0" smtClean="0"/>
              <a:t>Образец</a:t>
            </a:r>
            <a:r>
              <a:rPr lang="ru-RU" dirty="0"/>
              <a:t>: Ребята смотрели новый фильм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— О каком фильме они говорят? </a:t>
            </a:r>
            <a:endParaRPr lang="ru-RU" dirty="0" smtClean="0"/>
          </a:p>
          <a:p>
            <a:r>
              <a:rPr lang="ru-RU" dirty="0" smtClean="0"/>
              <a:t>— </a:t>
            </a:r>
            <a:r>
              <a:rPr lang="ru-RU" dirty="0"/>
              <a:t>Ребята говорят о новом фильме. </a:t>
            </a:r>
            <a:endParaRPr lang="ru-RU" dirty="0" smtClean="0"/>
          </a:p>
          <a:p>
            <a:r>
              <a:rPr lang="ru-RU" sz="1600" dirty="0" smtClean="0"/>
              <a:t>1</a:t>
            </a:r>
            <a:r>
              <a:rPr lang="ru-RU" sz="1800" dirty="0"/>
              <a:t>) </a:t>
            </a:r>
            <a:r>
              <a:rPr lang="ru-RU" sz="1800" dirty="0" err="1"/>
              <a:t>Даврон</a:t>
            </a:r>
            <a:r>
              <a:rPr lang="ru-RU" sz="1800" dirty="0"/>
              <a:t> был в спортивном лагере. 2) Аня прочитала интересную книгу. 3) Ученики узнали новое правило. 4) Мансур увидел </a:t>
            </a:r>
            <a:r>
              <a:rPr lang="ru-RU" sz="1800" dirty="0" smtClean="0"/>
              <a:t>хороший </a:t>
            </a:r>
            <a:r>
              <a:rPr lang="ru-RU" sz="1800" dirty="0"/>
              <a:t>конструктор. 5) Анвар и Малика были в </a:t>
            </a:r>
            <a:r>
              <a:rPr lang="ru-RU" sz="1800" dirty="0" smtClean="0"/>
              <a:t>Ташкентском </a:t>
            </a:r>
            <a:r>
              <a:rPr lang="ru-RU" sz="1800" dirty="0"/>
              <a:t>зоопарке. 6) Пятиклассники провели классное собрание.</a:t>
            </a:r>
          </a:p>
        </p:txBody>
      </p:sp>
    </p:spTree>
    <p:extLst>
      <p:ext uri="{BB962C8B-B14F-4D97-AF65-F5344CB8AC3E}">
        <p14:creationId xmlns:p14="http://schemas.microsoft.com/office/powerpoint/2010/main" val="325060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325348" cy="2215991"/>
          </a:xfrm>
        </p:spPr>
        <p:txBody>
          <a:bodyPr/>
          <a:lstStyle/>
          <a:p>
            <a:pPr marL="342900" indent="-342900">
              <a:buAutoNum type="arabicParenR"/>
            </a:pPr>
            <a:r>
              <a:rPr lang="ru-RU" sz="1800" dirty="0" err="1" smtClean="0"/>
              <a:t>Даврон</a:t>
            </a:r>
            <a:r>
              <a:rPr lang="ru-RU" sz="1800" dirty="0" smtClean="0"/>
              <a:t> </a:t>
            </a:r>
            <a:r>
              <a:rPr lang="ru-RU" sz="1800" dirty="0"/>
              <a:t>был в спортивном лагере. </a:t>
            </a:r>
            <a:endParaRPr lang="ru-RU" sz="1800" dirty="0" smtClean="0"/>
          </a:p>
          <a:p>
            <a:r>
              <a:rPr lang="ru-RU" sz="1800" dirty="0" smtClean="0"/>
              <a:t>- </a:t>
            </a:r>
            <a:r>
              <a:rPr lang="ru-RU" sz="1800" b="1" i="1" dirty="0" smtClean="0"/>
              <a:t>В как</a:t>
            </a:r>
            <a:r>
              <a:rPr lang="ru-RU" sz="1800" b="1" i="1" dirty="0" smtClean="0">
                <a:solidFill>
                  <a:srgbClr val="FF0000"/>
                </a:solidFill>
              </a:rPr>
              <a:t>ом</a:t>
            </a:r>
            <a:r>
              <a:rPr lang="ru-RU" sz="1800" b="1" i="1" dirty="0" smtClean="0"/>
              <a:t> </a:t>
            </a:r>
            <a:r>
              <a:rPr lang="ru-RU" sz="1800" dirty="0" smtClean="0"/>
              <a:t>лагер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 был </a:t>
            </a:r>
            <a:r>
              <a:rPr lang="ru-RU" sz="1800" dirty="0" err="1" smtClean="0"/>
              <a:t>Даврон</a:t>
            </a:r>
            <a:r>
              <a:rPr lang="ru-RU" sz="1800" dirty="0" smtClean="0"/>
              <a:t>?</a:t>
            </a:r>
          </a:p>
          <a:p>
            <a:r>
              <a:rPr lang="ru-RU" sz="1800" dirty="0" smtClean="0"/>
              <a:t>- Он был </a:t>
            </a:r>
            <a:r>
              <a:rPr lang="ru-RU" sz="1800" b="1" i="1" dirty="0" smtClean="0"/>
              <a:t>в спортивн</a:t>
            </a:r>
            <a:r>
              <a:rPr lang="ru-RU" sz="1800" b="1" i="1" dirty="0" smtClean="0">
                <a:solidFill>
                  <a:srgbClr val="FF0000"/>
                </a:solidFill>
              </a:rPr>
              <a:t>ом</a:t>
            </a:r>
            <a:r>
              <a:rPr lang="ru-RU" sz="1800" b="1" i="1" dirty="0" smtClean="0"/>
              <a:t> </a:t>
            </a:r>
            <a:r>
              <a:rPr lang="ru-RU" sz="1800" dirty="0" smtClean="0"/>
              <a:t>лагер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.</a:t>
            </a:r>
          </a:p>
          <a:p>
            <a:endParaRPr lang="ru-RU" sz="1800" dirty="0" smtClean="0"/>
          </a:p>
          <a:p>
            <a:r>
              <a:rPr lang="ru-RU" sz="1800" dirty="0" smtClean="0"/>
              <a:t>2) </a:t>
            </a:r>
            <a:r>
              <a:rPr lang="ru-RU" sz="1800" dirty="0"/>
              <a:t>Аня прочитала интересную книгу. </a:t>
            </a:r>
            <a:endParaRPr lang="ru-RU" sz="1800" dirty="0" smtClean="0"/>
          </a:p>
          <a:p>
            <a:r>
              <a:rPr lang="ru-RU" sz="1800" dirty="0" smtClean="0"/>
              <a:t>- </a:t>
            </a:r>
            <a:r>
              <a:rPr lang="ru-RU" sz="1800" b="1" i="1" dirty="0" smtClean="0"/>
              <a:t>О как</a:t>
            </a:r>
            <a:r>
              <a:rPr lang="ru-RU" sz="1800" b="1" i="1" dirty="0" smtClean="0">
                <a:solidFill>
                  <a:srgbClr val="FF0000"/>
                </a:solidFill>
              </a:rPr>
              <a:t>ой</a:t>
            </a:r>
            <a:r>
              <a:rPr lang="ru-RU" sz="1800" b="1" i="1" dirty="0" smtClean="0"/>
              <a:t> </a:t>
            </a:r>
            <a:r>
              <a:rPr lang="ru-RU" sz="1800" dirty="0" smtClean="0"/>
              <a:t>книг</a:t>
            </a:r>
            <a:r>
              <a:rPr lang="ru-RU" sz="1800" dirty="0" smtClean="0">
                <a:solidFill>
                  <a:srgbClr val="FF0000"/>
                </a:solidFill>
              </a:rPr>
              <a:t>е </a:t>
            </a:r>
            <a:r>
              <a:rPr lang="ru-RU" sz="1800" dirty="0" smtClean="0"/>
              <a:t>рассказала Аня.</a:t>
            </a:r>
          </a:p>
          <a:p>
            <a:r>
              <a:rPr lang="ru-RU" sz="1800" dirty="0" smtClean="0"/>
              <a:t>- Она рассказала </a:t>
            </a:r>
            <a:r>
              <a:rPr lang="ru-RU" sz="1800" b="1" i="1" dirty="0" smtClean="0"/>
              <a:t>об интересн</a:t>
            </a:r>
            <a:r>
              <a:rPr lang="ru-RU" sz="1800" b="1" i="1" dirty="0" smtClean="0">
                <a:solidFill>
                  <a:srgbClr val="FF0000"/>
                </a:solidFill>
              </a:rPr>
              <a:t>ой</a:t>
            </a:r>
            <a:r>
              <a:rPr lang="ru-RU" sz="1800" b="1" i="1" dirty="0" smtClean="0"/>
              <a:t> </a:t>
            </a:r>
            <a:r>
              <a:rPr lang="ru-RU" sz="1800" dirty="0" smtClean="0"/>
              <a:t>книг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7902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325348" cy="1938992"/>
          </a:xfrm>
        </p:spPr>
        <p:txBody>
          <a:bodyPr/>
          <a:lstStyle/>
          <a:p>
            <a:pPr marL="342900" indent="-342900">
              <a:buAutoNum type="arabicParenR" startAt="3"/>
            </a:pPr>
            <a:r>
              <a:rPr lang="ru-RU" sz="1800" dirty="0" smtClean="0"/>
              <a:t>Ученики </a:t>
            </a:r>
            <a:r>
              <a:rPr lang="ru-RU" sz="1800" dirty="0"/>
              <a:t>узнали новое правило. </a:t>
            </a:r>
            <a:endParaRPr lang="ru-RU" sz="1800" dirty="0" smtClean="0"/>
          </a:p>
          <a:p>
            <a:r>
              <a:rPr lang="ru-RU" sz="1800" dirty="0" smtClean="0"/>
              <a:t>- </a:t>
            </a:r>
            <a:r>
              <a:rPr lang="ru-RU" sz="1800" b="1" i="1" dirty="0" smtClean="0"/>
              <a:t>О как</a:t>
            </a:r>
            <a:r>
              <a:rPr lang="ru-RU" sz="1800" b="1" i="1" dirty="0" smtClean="0">
                <a:solidFill>
                  <a:srgbClr val="FF0000"/>
                </a:solidFill>
              </a:rPr>
              <a:t>ом</a:t>
            </a:r>
            <a:r>
              <a:rPr lang="ru-RU" sz="1800" b="1" i="1" dirty="0" smtClean="0"/>
              <a:t> </a:t>
            </a:r>
            <a:r>
              <a:rPr lang="ru-RU" sz="1800" dirty="0" smtClean="0"/>
              <a:t>правил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 узнали ученики?</a:t>
            </a:r>
          </a:p>
          <a:p>
            <a:r>
              <a:rPr lang="ru-RU" sz="1800" dirty="0" smtClean="0"/>
              <a:t>- Они узнали </a:t>
            </a:r>
            <a:r>
              <a:rPr lang="ru-RU" sz="1800" b="1" i="1" dirty="0" smtClean="0"/>
              <a:t>о нов</a:t>
            </a:r>
            <a:r>
              <a:rPr lang="ru-RU" sz="1800" b="1" i="1" dirty="0" smtClean="0">
                <a:solidFill>
                  <a:srgbClr val="FF0000"/>
                </a:solidFill>
              </a:rPr>
              <a:t>ом</a:t>
            </a:r>
            <a:r>
              <a:rPr lang="ru-RU" sz="1800" b="1" i="1" dirty="0" smtClean="0"/>
              <a:t> </a:t>
            </a:r>
            <a:r>
              <a:rPr lang="ru-RU" sz="1800" dirty="0" smtClean="0"/>
              <a:t>правил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.</a:t>
            </a:r>
          </a:p>
          <a:p>
            <a:endParaRPr lang="ru-RU" sz="1800" dirty="0" smtClean="0"/>
          </a:p>
          <a:p>
            <a:r>
              <a:rPr lang="ru-RU" sz="1800" dirty="0" smtClean="0"/>
              <a:t>4</a:t>
            </a:r>
            <a:r>
              <a:rPr lang="ru-RU" sz="1800" dirty="0"/>
              <a:t>) Мансур увидел хороший конструктор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- </a:t>
            </a:r>
            <a:r>
              <a:rPr lang="ru-RU" sz="1800" b="1" i="1" dirty="0" smtClean="0"/>
              <a:t>О как</a:t>
            </a:r>
            <a:r>
              <a:rPr lang="ru-RU" sz="1800" b="1" i="1" dirty="0" smtClean="0">
                <a:solidFill>
                  <a:srgbClr val="FF0000"/>
                </a:solidFill>
              </a:rPr>
              <a:t>ом</a:t>
            </a:r>
            <a:r>
              <a:rPr lang="ru-RU" sz="1800" b="1" i="1" dirty="0" smtClean="0"/>
              <a:t> </a:t>
            </a:r>
            <a:r>
              <a:rPr lang="ru-RU" sz="1800" dirty="0" smtClean="0"/>
              <a:t>конструктор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 рассказал Мансур?</a:t>
            </a:r>
          </a:p>
          <a:p>
            <a:r>
              <a:rPr lang="ru-RU" sz="1800" dirty="0" smtClean="0"/>
              <a:t>- Он рассказал </a:t>
            </a:r>
            <a:r>
              <a:rPr lang="ru-RU" sz="1800" b="1" i="1" dirty="0" smtClean="0"/>
              <a:t>о хорош</a:t>
            </a:r>
            <a:r>
              <a:rPr lang="ru-RU" sz="1800" b="1" i="1" dirty="0" smtClean="0">
                <a:solidFill>
                  <a:srgbClr val="FF0000"/>
                </a:solidFill>
              </a:rPr>
              <a:t>ем</a:t>
            </a:r>
            <a:r>
              <a:rPr lang="ru-RU" sz="1800" b="1" i="1" dirty="0" smtClean="0"/>
              <a:t> </a:t>
            </a:r>
            <a:r>
              <a:rPr lang="ru-RU" sz="1800" dirty="0" smtClean="0"/>
              <a:t>конструктор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82577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325348" cy="2492990"/>
          </a:xfrm>
        </p:spPr>
        <p:txBody>
          <a:bodyPr/>
          <a:lstStyle/>
          <a:p>
            <a:r>
              <a:rPr lang="ru-RU" sz="1800" dirty="0"/>
              <a:t>5) Анвар и Малика были в Ташкентском зоопарке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- </a:t>
            </a:r>
            <a:r>
              <a:rPr lang="ru-RU" sz="1800" b="1" i="1" dirty="0" smtClean="0"/>
              <a:t>В как</a:t>
            </a:r>
            <a:r>
              <a:rPr lang="ru-RU" sz="1800" b="1" i="1" dirty="0" smtClean="0">
                <a:solidFill>
                  <a:srgbClr val="FF0000"/>
                </a:solidFill>
              </a:rPr>
              <a:t>ом</a:t>
            </a:r>
            <a:r>
              <a:rPr lang="ru-RU" sz="1800" b="1" i="1" dirty="0" smtClean="0"/>
              <a:t> </a:t>
            </a:r>
            <a:r>
              <a:rPr lang="ru-RU" sz="1800" dirty="0" smtClean="0"/>
              <a:t>зоопарк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 были Анвар и Малика?</a:t>
            </a:r>
          </a:p>
          <a:p>
            <a:r>
              <a:rPr lang="ru-RU" sz="1800" dirty="0" smtClean="0"/>
              <a:t>- Они были </a:t>
            </a:r>
            <a:r>
              <a:rPr lang="ru-RU" sz="1800" b="1" i="1" dirty="0" smtClean="0"/>
              <a:t>в Ташкентск</a:t>
            </a:r>
            <a:r>
              <a:rPr lang="ru-RU" sz="1800" b="1" i="1" dirty="0" smtClean="0">
                <a:solidFill>
                  <a:srgbClr val="FF0000"/>
                </a:solidFill>
              </a:rPr>
              <a:t>ом</a:t>
            </a:r>
            <a:r>
              <a:rPr lang="ru-RU" sz="1800" b="1" i="1" dirty="0" smtClean="0"/>
              <a:t> </a:t>
            </a:r>
            <a:r>
              <a:rPr lang="ru-RU" sz="1800" dirty="0" smtClean="0"/>
              <a:t>зоопарк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 </a:t>
            </a:r>
          </a:p>
          <a:p>
            <a:endParaRPr lang="ru-RU" sz="1800" dirty="0" smtClean="0"/>
          </a:p>
          <a:p>
            <a:r>
              <a:rPr lang="ru-RU" sz="1800" dirty="0" smtClean="0"/>
              <a:t>6</a:t>
            </a:r>
            <a:r>
              <a:rPr lang="ru-RU" sz="1800" dirty="0"/>
              <a:t>) Пятиклассники провели классное собрание</a:t>
            </a:r>
            <a:r>
              <a:rPr lang="ru-RU" sz="1800" dirty="0" smtClean="0"/>
              <a:t>.</a:t>
            </a:r>
          </a:p>
          <a:p>
            <a:pPr algn="just"/>
            <a:r>
              <a:rPr lang="ru-RU" sz="1800" dirty="0" smtClean="0"/>
              <a:t>- </a:t>
            </a:r>
            <a:r>
              <a:rPr lang="ru-RU" sz="1800" b="1" i="1" dirty="0" smtClean="0"/>
              <a:t>О как</a:t>
            </a:r>
            <a:r>
              <a:rPr lang="ru-RU" sz="1800" b="1" i="1" dirty="0" smtClean="0">
                <a:solidFill>
                  <a:srgbClr val="FF0000"/>
                </a:solidFill>
              </a:rPr>
              <a:t>ом</a:t>
            </a:r>
            <a:r>
              <a:rPr lang="ru-RU" sz="1800" b="1" i="1" dirty="0" smtClean="0"/>
              <a:t> </a:t>
            </a:r>
            <a:r>
              <a:rPr lang="ru-RU" sz="1800" dirty="0" smtClean="0"/>
              <a:t>собрани</a:t>
            </a:r>
            <a:r>
              <a:rPr lang="ru-RU" sz="1800" dirty="0" smtClean="0">
                <a:solidFill>
                  <a:srgbClr val="FF0000"/>
                </a:solidFill>
              </a:rPr>
              <a:t>и</a:t>
            </a:r>
            <a:r>
              <a:rPr lang="ru-RU" sz="1800" dirty="0" smtClean="0"/>
              <a:t> говорили ребята?</a:t>
            </a:r>
          </a:p>
          <a:p>
            <a:pPr algn="just"/>
            <a:r>
              <a:rPr lang="ru-RU" sz="1800" dirty="0" smtClean="0"/>
              <a:t>- Они говорили </a:t>
            </a:r>
            <a:r>
              <a:rPr lang="ru-RU" sz="1800" b="1" i="1" dirty="0" smtClean="0"/>
              <a:t>о классном </a:t>
            </a:r>
            <a:r>
              <a:rPr lang="ru-RU" sz="1800" dirty="0" smtClean="0"/>
              <a:t>собрани</a:t>
            </a:r>
            <a:r>
              <a:rPr lang="ru-RU" sz="1800" dirty="0" smtClean="0">
                <a:solidFill>
                  <a:srgbClr val="FF0000"/>
                </a:solidFill>
              </a:rPr>
              <a:t>и</a:t>
            </a:r>
            <a:r>
              <a:rPr lang="ru-RU" sz="1800" dirty="0" smtClean="0"/>
              <a:t>.</a:t>
            </a:r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28814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Интервью Анвара в телестудии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661993"/>
          </a:xfrm>
        </p:spPr>
        <p:txBody>
          <a:bodyPr/>
          <a:lstStyle/>
          <a:p>
            <a:r>
              <a:rPr lang="ru-RU" b="1" i="1" dirty="0"/>
              <a:t>- </a:t>
            </a:r>
            <a:r>
              <a:rPr lang="ru-RU" sz="1800" b="1" i="1" dirty="0"/>
              <a:t>О ком</a:t>
            </a:r>
            <a:r>
              <a:rPr lang="ru-RU" sz="1800" dirty="0"/>
              <a:t> рассказывает тележурнал «</a:t>
            </a:r>
            <a:r>
              <a:rPr lang="ru-RU" sz="1800" dirty="0" err="1"/>
              <a:t>Зумраша</a:t>
            </a:r>
            <a:r>
              <a:rPr lang="ru-RU" sz="1800" dirty="0"/>
              <a:t>»?</a:t>
            </a:r>
          </a:p>
          <a:p>
            <a:r>
              <a:rPr lang="ru-RU" sz="1800" dirty="0"/>
              <a:t>- Этот тележурнал рассказывает </a:t>
            </a:r>
            <a:r>
              <a:rPr lang="ru-RU" sz="1800" b="1" i="1" dirty="0">
                <a:solidFill>
                  <a:srgbClr val="FF0000"/>
                </a:solidFill>
              </a:rPr>
              <a:t>об</a:t>
            </a:r>
            <a:r>
              <a:rPr lang="ru-RU" sz="1800" b="1" i="1" dirty="0"/>
              <a:t> </a:t>
            </a:r>
            <a:r>
              <a:rPr lang="ru-RU" sz="1800" b="1" i="1" u="sng" dirty="0"/>
              <a:t>и</a:t>
            </a:r>
            <a:r>
              <a:rPr lang="ru-RU" sz="1800" b="1" i="1" dirty="0"/>
              <a:t>нопланетянин</a:t>
            </a:r>
            <a:r>
              <a:rPr lang="ru-RU" sz="1800" b="1" i="1" dirty="0">
                <a:solidFill>
                  <a:srgbClr val="FF0000"/>
                </a:solidFill>
              </a:rPr>
              <a:t>е</a:t>
            </a:r>
            <a:r>
              <a:rPr lang="ru-RU" sz="1800" dirty="0"/>
              <a:t>.</a:t>
            </a:r>
          </a:p>
        </p:txBody>
      </p:sp>
      <p:pic>
        <p:nvPicPr>
          <p:cNvPr id="5" name="Объект 4"/>
          <p:cNvPicPr>
            <a:picLocks noGrp="1"/>
          </p:cNvPicPr>
          <p:nvPr>
            <p:ph sz="half" idx="3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2968625" y="800036"/>
            <a:ext cx="2508250" cy="2033716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990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8533" y="744409"/>
            <a:ext cx="5221367" cy="2462213"/>
          </a:xfrm>
        </p:spPr>
        <p:txBody>
          <a:bodyPr/>
          <a:lstStyle/>
          <a:p>
            <a:r>
              <a:rPr lang="ru-RU" dirty="0"/>
              <a:t>Прочитайте диалог. Придумайте свои варианты по опорным словам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Образец: — </a:t>
            </a:r>
            <a:r>
              <a:rPr lang="ru-RU" dirty="0" err="1"/>
              <a:t>Даврон</a:t>
            </a:r>
            <a:r>
              <a:rPr lang="ru-RU" dirty="0"/>
              <a:t> уже был в музее? </a:t>
            </a:r>
            <a:endParaRPr lang="ru-RU" dirty="0" smtClean="0"/>
          </a:p>
          <a:p>
            <a:r>
              <a:rPr lang="ru-RU" dirty="0" smtClean="0"/>
              <a:t>— </a:t>
            </a:r>
            <a:r>
              <a:rPr lang="ru-RU" dirty="0"/>
              <a:t>Да, он был в музее на новой выставке. </a:t>
            </a:r>
            <a:endParaRPr lang="ru-RU" dirty="0" smtClean="0"/>
          </a:p>
          <a:p>
            <a:r>
              <a:rPr lang="ru-RU" sz="1600" dirty="0" smtClean="0"/>
              <a:t>Слова </a:t>
            </a:r>
            <a:r>
              <a:rPr lang="ru-RU" sz="1600" dirty="0"/>
              <a:t>для справок: спортзал, важная тренировка; Дворец </a:t>
            </a:r>
            <a:r>
              <a:rPr lang="ru-RU" sz="1600" dirty="0" smtClean="0"/>
              <a:t>«</a:t>
            </a:r>
            <a:r>
              <a:rPr lang="ru-RU" sz="1600" dirty="0" err="1" smtClean="0"/>
              <a:t>Туркистон</a:t>
            </a:r>
            <a:r>
              <a:rPr lang="ru-RU" sz="1600" dirty="0"/>
              <a:t>», эстрадный концерт; </a:t>
            </a:r>
            <a:r>
              <a:rPr lang="ru-RU" sz="1600" dirty="0" smtClean="0"/>
              <a:t>школа</a:t>
            </a:r>
            <a:r>
              <a:rPr lang="ru-RU" sz="1600" dirty="0"/>
              <a:t>, первый урок; музыкальная </a:t>
            </a:r>
            <a:r>
              <a:rPr lang="ru-RU" sz="1600" dirty="0" smtClean="0"/>
              <a:t>школа</a:t>
            </a:r>
            <a:r>
              <a:rPr lang="ru-RU" sz="1600" dirty="0"/>
              <a:t>, занятие; колледж, лекция</a:t>
            </a:r>
            <a:r>
              <a:rPr lang="ru-RU" sz="1600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Саид уже был в спортзале?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Да, он был в спортзале </a:t>
            </a:r>
            <a:r>
              <a:rPr lang="ru-RU" sz="1600" b="1" i="1" dirty="0" smtClean="0"/>
              <a:t>на важной тренировке</a:t>
            </a:r>
            <a:r>
              <a:rPr lang="ru-RU" sz="1600" dirty="0" smtClean="0"/>
              <a:t>.</a:t>
            </a:r>
            <a:endParaRPr lang="ru-RU" sz="1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55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55625"/>
            <a:ext cx="5249148" cy="2215991"/>
          </a:xfrm>
        </p:spPr>
        <p:txBody>
          <a:bodyPr/>
          <a:lstStyle/>
          <a:p>
            <a:pPr marL="171450" indent="-171450">
              <a:buFontTx/>
              <a:buChar char="-"/>
            </a:pPr>
            <a:r>
              <a:rPr lang="ru-RU" sz="1800" dirty="0" err="1" smtClean="0"/>
              <a:t>Шоира</a:t>
            </a:r>
            <a:r>
              <a:rPr lang="ru-RU" sz="1800" dirty="0" smtClean="0"/>
              <a:t> уже была во дворце «</a:t>
            </a:r>
            <a:r>
              <a:rPr lang="ru-RU" sz="1800" dirty="0" err="1" smtClean="0"/>
              <a:t>Туркистон</a:t>
            </a:r>
            <a:r>
              <a:rPr lang="ru-RU" sz="1800" dirty="0" smtClean="0"/>
              <a:t>»?</a:t>
            </a:r>
          </a:p>
          <a:p>
            <a:pPr marL="171450" indent="-171450">
              <a:buFontTx/>
              <a:buChar char="-"/>
            </a:pPr>
            <a:r>
              <a:rPr lang="ru-RU" sz="1800" dirty="0" smtClean="0"/>
              <a:t>Да, она была там </a:t>
            </a:r>
            <a:r>
              <a:rPr lang="ru-RU" sz="1800" b="1" i="1" dirty="0" smtClean="0"/>
              <a:t>на эстрадном концерте</a:t>
            </a:r>
            <a:r>
              <a:rPr lang="ru-RU" sz="1800" dirty="0" smtClean="0"/>
              <a:t>.</a:t>
            </a:r>
          </a:p>
          <a:p>
            <a:endParaRPr lang="ru-RU" sz="1800" dirty="0" smtClean="0"/>
          </a:p>
          <a:p>
            <a:pPr marL="171450" indent="-171450">
              <a:buFontTx/>
              <a:buChar char="-"/>
            </a:pPr>
            <a:r>
              <a:rPr lang="ru-RU" sz="1800" dirty="0" err="1" smtClean="0"/>
              <a:t>Ислом</a:t>
            </a:r>
            <a:r>
              <a:rPr lang="ru-RU" sz="1800" dirty="0" smtClean="0"/>
              <a:t> сегодня был в школе?</a:t>
            </a:r>
          </a:p>
          <a:p>
            <a:pPr marL="171450" indent="-171450">
              <a:buFontTx/>
              <a:buChar char="-"/>
            </a:pPr>
            <a:r>
              <a:rPr lang="ru-RU" sz="1800" dirty="0" smtClean="0"/>
              <a:t>Да, но его не было </a:t>
            </a:r>
            <a:r>
              <a:rPr lang="ru-RU" sz="1800" b="1" i="1" dirty="0" smtClean="0"/>
              <a:t>на первом уроке</a:t>
            </a:r>
            <a:r>
              <a:rPr lang="ru-RU" sz="1800" dirty="0" smtClean="0"/>
              <a:t>.</a:t>
            </a:r>
          </a:p>
          <a:p>
            <a:pPr marL="171450" indent="-171450">
              <a:buFontTx/>
              <a:buChar char="-"/>
            </a:pPr>
            <a:endParaRPr lang="ru-RU" sz="1800" dirty="0"/>
          </a:p>
          <a:p>
            <a:pPr marL="171450" indent="-171450">
              <a:buFontTx/>
              <a:buChar char="-"/>
            </a:pPr>
            <a:r>
              <a:rPr lang="ru-RU" sz="1800" dirty="0" err="1" smtClean="0"/>
              <a:t>Рухшона</a:t>
            </a:r>
            <a:r>
              <a:rPr lang="ru-RU" sz="1800" dirty="0" smtClean="0"/>
              <a:t> была в музыкальной школе?</a:t>
            </a:r>
          </a:p>
          <a:p>
            <a:pPr marL="171450" indent="-171450">
              <a:buFontTx/>
              <a:buChar char="-"/>
            </a:pPr>
            <a:r>
              <a:rPr lang="ru-RU" sz="1800" dirty="0" smtClean="0"/>
              <a:t>Да, она была там </a:t>
            </a:r>
            <a:r>
              <a:rPr lang="ru-RU" sz="1800" b="1" i="1" dirty="0" smtClean="0"/>
              <a:t>на занятии</a:t>
            </a:r>
            <a:r>
              <a:rPr lang="ru-RU" sz="1800" dirty="0" smtClean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6742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69770"/>
          </a:xfrm>
        </p:spPr>
        <p:txBody>
          <a:bodyPr/>
          <a:lstStyle/>
          <a:p>
            <a:r>
              <a:rPr lang="ru-RU" sz="1600" dirty="0" smtClean="0">
                <a:solidFill>
                  <a:srgbClr val="002060"/>
                </a:solidFill>
              </a:rPr>
              <a:t>   Александр </a:t>
            </a:r>
            <a:r>
              <a:rPr lang="ru-RU" sz="1600" dirty="0">
                <a:solidFill>
                  <a:srgbClr val="002060"/>
                </a:solidFill>
              </a:rPr>
              <a:t>Сергеевич Пушкин – великий русский писатель.</a:t>
            </a:r>
          </a:p>
          <a:p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  Я </a:t>
            </a:r>
            <a:r>
              <a:rPr lang="ru-RU" sz="1600" dirty="0">
                <a:solidFill>
                  <a:srgbClr val="002060"/>
                </a:solidFill>
              </a:rPr>
              <a:t>расскажу </a:t>
            </a:r>
            <a:r>
              <a:rPr lang="ru-RU" sz="1600" b="1" i="1" dirty="0">
                <a:solidFill>
                  <a:srgbClr val="002060"/>
                </a:solidFill>
              </a:rPr>
              <a:t>о велик</a:t>
            </a:r>
            <a:r>
              <a:rPr lang="ru-RU" sz="1600" b="1" i="1" dirty="0">
                <a:solidFill>
                  <a:srgbClr val="FF0000"/>
                </a:solidFill>
              </a:rPr>
              <a:t>ом</a:t>
            </a:r>
            <a:r>
              <a:rPr lang="ru-RU" sz="1600" b="1" i="1" dirty="0">
                <a:solidFill>
                  <a:srgbClr val="002060"/>
                </a:solidFill>
              </a:rPr>
              <a:t> русск</a:t>
            </a:r>
            <a:r>
              <a:rPr lang="ru-RU" sz="1600" b="1" i="1" dirty="0">
                <a:solidFill>
                  <a:srgbClr val="FF0000"/>
                </a:solidFill>
              </a:rPr>
              <a:t>ом</a:t>
            </a:r>
            <a:r>
              <a:rPr lang="ru-RU" sz="1600" b="1" i="1" dirty="0">
                <a:solidFill>
                  <a:srgbClr val="002060"/>
                </a:solidFill>
              </a:rPr>
              <a:t> писател</a:t>
            </a:r>
            <a:r>
              <a:rPr lang="ru-RU" sz="1600" b="1" i="1" dirty="0">
                <a:solidFill>
                  <a:srgbClr val="FF0000"/>
                </a:solidFill>
              </a:rPr>
              <a:t>е</a:t>
            </a:r>
            <a:r>
              <a:rPr lang="ru-RU" sz="1600" b="1" i="1" dirty="0">
                <a:solidFill>
                  <a:srgbClr val="002060"/>
                </a:solidFill>
              </a:rPr>
              <a:t> Александр</a:t>
            </a:r>
            <a:r>
              <a:rPr lang="ru-RU" sz="1600" b="1" i="1" dirty="0">
                <a:solidFill>
                  <a:srgbClr val="FF0000"/>
                </a:solidFill>
              </a:rPr>
              <a:t>е</a:t>
            </a:r>
            <a:r>
              <a:rPr lang="ru-RU" sz="1600" b="1" i="1" dirty="0">
                <a:solidFill>
                  <a:srgbClr val="002060"/>
                </a:solidFill>
              </a:rPr>
              <a:t> Сергеевиче Пушкин</a:t>
            </a:r>
            <a:r>
              <a:rPr lang="ru-RU" sz="1600" b="1" i="1" dirty="0">
                <a:solidFill>
                  <a:srgbClr val="FF0000"/>
                </a:solidFill>
              </a:rPr>
              <a:t>е</a:t>
            </a:r>
            <a:r>
              <a:rPr lang="ru-RU" sz="1600" b="1" i="1" dirty="0">
                <a:solidFill>
                  <a:srgbClr val="002060"/>
                </a:solidFill>
              </a:rPr>
              <a:t>.</a:t>
            </a:r>
            <a:endParaRPr lang="ru-RU" sz="1600" dirty="0">
              <a:solidFill>
                <a:srgbClr val="002060"/>
              </a:solidFill>
            </a:endParaRPr>
          </a:p>
          <a:p>
            <a:endParaRPr lang="ru-RU" sz="1600" dirty="0"/>
          </a:p>
        </p:txBody>
      </p:sp>
      <p:pic>
        <p:nvPicPr>
          <p:cNvPr id="2050" name="Picture 2" descr="Пушкин Александр | Театр на Юго-Западе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050" y="746125"/>
            <a:ext cx="200025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63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352" y="107505"/>
            <a:ext cx="5164295" cy="63881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46315"/>
            <a:ext cx="2764552" cy="2492990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</a:t>
            </a:r>
            <a:r>
              <a:rPr lang="ru-RU" sz="1800" dirty="0" smtClean="0">
                <a:solidFill>
                  <a:schemeClr val="tx2"/>
                </a:solidFill>
              </a:rPr>
              <a:t>Пётр Ильич Чайковский </a:t>
            </a:r>
            <a:r>
              <a:rPr lang="ru-RU" sz="1800" dirty="0">
                <a:solidFill>
                  <a:schemeClr val="tx2"/>
                </a:solidFill>
              </a:rPr>
              <a:t>– </a:t>
            </a:r>
            <a:r>
              <a:rPr lang="ru-RU" sz="1800" dirty="0" smtClean="0">
                <a:solidFill>
                  <a:schemeClr val="tx2"/>
                </a:solidFill>
              </a:rPr>
              <a:t>знаменитый русский композитор. </a:t>
            </a:r>
            <a:endParaRPr lang="ru-RU" sz="1800" dirty="0">
              <a:solidFill>
                <a:schemeClr val="tx2"/>
              </a:solidFill>
            </a:endParaRPr>
          </a:p>
          <a:p>
            <a:r>
              <a:rPr lang="ru-RU" sz="1800" dirty="0" smtClean="0">
                <a:solidFill>
                  <a:srgbClr val="002060"/>
                </a:solidFill>
              </a:rPr>
              <a:t>   Я </a:t>
            </a:r>
            <a:r>
              <a:rPr lang="ru-RU" sz="1800" dirty="0">
                <a:solidFill>
                  <a:srgbClr val="002060"/>
                </a:solidFill>
              </a:rPr>
              <a:t>расскажу о </a:t>
            </a:r>
            <a:r>
              <a:rPr lang="ru-RU" sz="1800" dirty="0" err="1">
                <a:solidFill>
                  <a:srgbClr val="002060"/>
                </a:solidFill>
              </a:rPr>
              <a:t>Пётр</a:t>
            </a:r>
            <a:r>
              <a:rPr lang="ru-RU" sz="1800" dirty="0" err="1">
                <a:solidFill>
                  <a:srgbClr val="C00000"/>
                </a:solidFill>
              </a:rPr>
              <a:t>е</a:t>
            </a:r>
            <a:r>
              <a:rPr lang="ru-RU" sz="1800" dirty="0">
                <a:solidFill>
                  <a:srgbClr val="002060"/>
                </a:solidFill>
              </a:rPr>
              <a:t> Ильич</a:t>
            </a:r>
            <a:r>
              <a:rPr lang="ru-RU" sz="1800" dirty="0">
                <a:solidFill>
                  <a:srgbClr val="C00000"/>
                </a:solidFill>
              </a:rPr>
              <a:t>е </a:t>
            </a:r>
            <a:r>
              <a:rPr lang="ru-RU" sz="1800" dirty="0">
                <a:solidFill>
                  <a:srgbClr val="002060"/>
                </a:solidFill>
              </a:rPr>
              <a:t>Чайковск</a:t>
            </a:r>
            <a:r>
              <a:rPr lang="ru-RU" sz="1800" dirty="0">
                <a:solidFill>
                  <a:srgbClr val="C00000"/>
                </a:solidFill>
              </a:rPr>
              <a:t>ом</a:t>
            </a:r>
            <a:r>
              <a:rPr lang="ru-RU" sz="1800" dirty="0">
                <a:solidFill>
                  <a:srgbClr val="002060"/>
                </a:solidFill>
              </a:rPr>
              <a:t> – </a:t>
            </a:r>
            <a:r>
              <a:rPr lang="ru-RU" sz="1800" b="1" i="1" dirty="0">
                <a:solidFill>
                  <a:srgbClr val="002060"/>
                </a:solidFill>
              </a:rPr>
              <a:t>знаменит</a:t>
            </a:r>
            <a:r>
              <a:rPr lang="ru-RU" sz="1800" b="1" i="1" dirty="0">
                <a:solidFill>
                  <a:srgbClr val="C00000"/>
                </a:solidFill>
              </a:rPr>
              <a:t>ом</a:t>
            </a:r>
            <a:r>
              <a:rPr lang="ru-RU" sz="1800" b="1" i="1" dirty="0">
                <a:solidFill>
                  <a:srgbClr val="002060"/>
                </a:solidFill>
              </a:rPr>
              <a:t> русск</a:t>
            </a:r>
            <a:r>
              <a:rPr lang="ru-RU" sz="1800" b="1" i="1" dirty="0">
                <a:solidFill>
                  <a:srgbClr val="C00000"/>
                </a:solidFill>
              </a:rPr>
              <a:t>ом </a:t>
            </a:r>
            <a:r>
              <a:rPr lang="ru-RU" sz="1800" b="1" i="1" dirty="0">
                <a:solidFill>
                  <a:srgbClr val="002060"/>
                </a:solidFill>
              </a:rPr>
              <a:t>композитор</a:t>
            </a:r>
            <a:r>
              <a:rPr lang="ru-RU" sz="1800" b="1" i="1" dirty="0">
                <a:solidFill>
                  <a:srgbClr val="C00000"/>
                </a:solidFill>
              </a:rPr>
              <a:t>е</a:t>
            </a:r>
            <a:r>
              <a:rPr lang="ru-RU" sz="1800" b="1" i="1" dirty="0">
                <a:solidFill>
                  <a:srgbClr val="002060"/>
                </a:solidFill>
              </a:rPr>
              <a:t>. </a:t>
            </a:r>
          </a:p>
          <a:p>
            <a:endParaRPr lang="ru-RU" sz="18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06700" y="1000125"/>
            <a:ext cx="2057400" cy="197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026" name="Picture 2" descr="Чайковский Пётр — биография: концерты Петра Чайковского в Москве, афиша  2021-2022, билеты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28080" y="479425"/>
            <a:ext cx="1290796" cy="135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97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734279" y="696365"/>
            <a:ext cx="2251117" cy="878820"/>
          </a:xfrm>
        </p:spPr>
        <p:txBody>
          <a:bodyPr/>
          <a:lstStyle/>
          <a:p>
            <a:r>
              <a:rPr lang="ru-RU" dirty="0" smtClean="0"/>
              <a:t>Я расскажу о </a:t>
            </a:r>
            <a:r>
              <a:rPr lang="ru-RU" b="1" i="1" dirty="0" smtClean="0"/>
              <a:t>«Робинзон</a:t>
            </a:r>
            <a:r>
              <a:rPr lang="ru-RU" b="1" i="1" dirty="0" smtClean="0">
                <a:solidFill>
                  <a:srgbClr val="C00000"/>
                </a:solidFill>
              </a:rPr>
              <a:t>е</a:t>
            </a:r>
            <a:r>
              <a:rPr lang="ru-RU" b="1" i="1" dirty="0" smtClean="0"/>
              <a:t> Крузо» - мо</a:t>
            </a:r>
            <a:r>
              <a:rPr lang="ru-RU" b="1" i="1" dirty="0" smtClean="0">
                <a:solidFill>
                  <a:srgbClr val="C00000"/>
                </a:solidFill>
              </a:rPr>
              <a:t>ей</a:t>
            </a:r>
            <a:r>
              <a:rPr lang="ru-RU" b="1" i="1" dirty="0" smtClean="0"/>
              <a:t> любим</a:t>
            </a:r>
            <a:r>
              <a:rPr lang="ru-RU" b="1" i="1" dirty="0" smtClean="0">
                <a:solidFill>
                  <a:srgbClr val="C00000"/>
                </a:solidFill>
              </a:rPr>
              <a:t>ой</a:t>
            </a:r>
            <a:r>
              <a:rPr lang="ru-RU" b="1" i="1" dirty="0" smtClean="0"/>
              <a:t> книг</a:t>
            </a:r>
            <a:r>
              <a:rPr lang="ru-RU" b="1" i="1" dirty="0" smtClean="0">
                <a:solidFill>
                  <a:srgbClr val="C00000"/>
                </a:solidFill>
              </a:rPr>
              <a:t>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915" y="808071"/>
            <a:ext cx="962189" cy="1246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68700" y="1477223"/>
            <a:ext cx="2028031" cy="1577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6" name="Picture 4" descr="D:\клипарт\Деревья\priroda-17_small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49300" y="1721709"/>
            <a:ext cx="906259" cy="1332872"/>
          </a:xfrm>
          <a:prstGeom prst="rect">
            <a:avLst/>
          </a:prstGeom>
          <a:noFill/>
        </p:spPr>
      </p:pic>
      <p:pic>
        <p:nvPicPr>
          <p:cNvPr id="3077" name="Picture 5" descr="D:\клипарт\сказка\clipart47_smal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63890" y="1837762"/>
            <a:ext cx="1899068" cy="12168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122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860425"/>
            <a:ext cx="2149715" cy="1115425"/>
          </a:xfrm>
        </p:spPr>
        <p:txBody>
          <a:bodyPr/>
          <a:lstStyle/>
          <a:p>
            <a:r>
              <a:rPr lang="ru-RU" dirty="0" smtClean="0"/>
              <a:t>Я расскажу </a:t>
            </a:r>
            <a:r>
              <a:rPr lang="ru-RU" b="1" i="1" dirty="0" smtClean="0"/>
              <a:t>об </a:t>
            </a:r>
            <a:r>
              <a:rPr lang="ru-RU" b="1" i="1" dirty="0" err="1" smtClean="0"/>
              <a:t>Аброр</a:t>
            </a:r>
            <a:r>
              <a:rPr lang="ru-RU" b="1" i="1" dirty="0" err="1" smtClean="0">
                <a:solidFill>
                  <a:srgbClr val="C00000"/>
                </a:solidFill>
              </a:rPr>
              <a:t>е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 err="1" smtClean="0"/>
              <a:t>Хидоятов</a:t>
            </a:r>
            <a:r>
              <a:rPr lang="ru-RU" b="1" i="1" dirty="0" err="1" smtClean="0">
                <a:solidFill>
                  <a:srgbClr val="C00000"/>
                </a:solidFill>
              </a:rPr>
              <a:t>е</a:t>
            </a:r>
            <a:r>
              <a:rPr lang="ru-RU" b="1" i="1" dirty="0" smtClean="0"/>
              <a:t> - известн</a:t>
            </a:r>
            <a:r>
              <a:rPr lang="ru-RU" b="1" i="1" dirty="0" smtClean="0">
                <a:solidFill>
                  <a:srgbClr val="C00000"/>
                </a:solidFill>
              </a:rPr>
              <a:t>ом</a:t>
            </a:r>
            <a:r>
              <a:rPr lang="ru-RU" b="1" i="1" dirty="0" smtClean="0"/>
              <a:t> узбекск</a:t>
            </a:r>
            <a:r>
              <a:rPr lang="ru-RU" b="1" i="1" dirty="0" smtClean="0">
                <a:solidFill>
                  <a:srgbClr val="C00000"/>
                </a:solidFill>
              </a:rPr>
              <a:t>ом</a:t>
            </a:r>
            <a:r>
              <a:rPr lang="ru-RU" b="1" i="1" dirty="0" smtClean="0"/>
              <a:t> актёр</a:t>
            </a:r>
            <a:r>
              <a:rPr lang="ru-RU" b="1" i="1" dirty="0" smtClean="0">
                <a:solidFill>
                  <a:srgbClr val="C00000"/>
                </a:solidFill>
              </a:rPr>
              <a:t>е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email">
            <a:lum bright="20000"/>
          </a:blip>
          <a:srcRect/>
          <a:stretch>
            <a:fillRect/>
          </a:stretch>
        </p:blipFill>
        <p:spPr bwMode="auto">
          <a:xfrm>
            <a:off x="2806700" y="936625"/>
            <a:ext cx="1487233" cy="196044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8499" y="708024"/>
            <a:ext cx="822477" cy="1108699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4" name="Picture 2" descr="Аброр Хидаятов (Abror Hidoyatov, Аброр Ҳидоятов) - актёр - биография -  советские актёры театра - Кино-Театр.Р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758" y="657237"/>
            <a:ext cx="1086999" cy="152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032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Местоимения в предложном падеже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708025"/>
            <a:ext cx="54864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79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6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3289" y="555625"/>
            <a:ext cx="5266611" cy="2523768"/>
          </a:xfrm>
        </p:spPr>
        <p:txBody>
          <a:bodyPr/>
          <a:lstStyle/>
          <a:p>
            <a:r>
              <a:rPr lang="ru-RU" dirty="0"/>
              <a:t>Прочитайте рассказ Анвара. </a:t>
            </a:r>
            <a:r>
              <a:rPr lang="ru-RU" dirty="0" smtClean="0"/>
              <a:t>Запишите </a:t>
            </a:r>
            <a:r>
              <a:rPr lang="ru-RU" dirty="0"/>
              <a:t>в тетрадь, правильно поставив окончания слов. Расскажите, о чём вы любите читать.</a:t>
            </a:r>
          </a:p>
          <a:p>
            <a:endParaRPr lang="ru-RU" dirty="0"/>
          </a:p>
          <a:p>
            <a:r>
              <a:rPr lang="ru-RU" sz="1600" dirty="0"/>
              <a:t>Я люблю читать книги. Они могут рассказать обо всём: о </a:t>
            </a:r>
            <a:r>
              <a:rPr lang="ru-RU" sz="1600" dirty="0" err="1"/>
              <a:t>настоящ</a:t>
            </a:r>
            <a:r>
              <a:rPr lang="ru-RU" sz="1600" dirty="0"/>
              <a:t>... герое, о старин... городе, о </a:t>
            </a:r>
            <a:r>
              <a:rPr lang="ru-RU" sz="1600" dirty="0" smtClean="0"/>
              <a:t>наш... </a:t>
            </a:r>
            <a:r>
              <a:rPr lang="ru-RU" sz="1600" dirty="0"/>
              <a:t>природе. Обычно я беру рассказы о далёк... странах и храбр... людях. Малике нравятся </a:t>
            </a:r>
            <a:r>
              <a:rPr lang="ru-RU" sz="1600" dirty="0" smtClean="0"/>
              <a:t>волшебные </a:t>
            </a:r>
            <a:r>
              <a:rPr lang="ru-RU" sz="1600" dirty="0"/>
              <a:t>сказки о </a:t>
            </a:r>
            <a:r>
              <a:rPr lang="ru-RU" sz="1600" dirty="0" err="1"/>
              <a:t>прекрасн</a:t>
            </a:r>
            <a:r>
              <a:rPr lang="ru-RU" sz="1600" dirty="0"/>
              <a:t>... царевне и смел... богатыре. </a:t>
            </a:r>
            <a:r>
              <a:rPr lang="ru-RU" sz="1600" dirty="0" err="1"/>
              <a:t>Даврон</a:t>
            </a:r>
            <a:r>
              <a:rPr lang="ru-RU" sz="1600" dirty="0"/>
              <a:t> читает только о знаменит... </a:t>
            </a:r>
            <a:r>
              <a:rPr lang="ru-RU" sz="1600" dirty="0" smtClean="0"/>
              <a:t>спортсменах</a:t>
            </a:r>
            <a:r>
              <a:rPr lang="ru-RU" sz="1600" dirty="0"/>
              <a:t>. </a:t>
            </a:r>
            <a:r>
              <a:rPr lang="ru-RU" sz="1600" dirty="0" err="1"/>
              <a:t>Феруза</a:t>
            </a:r>
            <a:r>
              <a:rPr lang="ru-RU" sz="1600" dirty="0"/>
              <a:t> любит книги о </a:t>
            </a:r>
            <a:r>
              <a:rPr lang="ru-RU" sz="1600" dirty="0" err="1"/>
              <a:t>древн</a:t>
            </a:r>
            <a:r>
              <a:rPr lang="ru-RU" sz="1600" dirty="0"/>
              <a:t>... истории Узбекистана.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7330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6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3289" y="555625"/>
            <a:ext cx="5266611" cy="2154436"/>
          </a:xfrm>
        </p:spPr>
        <p:txBody>
          <a:bodyPr/>
          <a:lstStyle/>
          <a:p>
            <a:endParaRPr lang="ru-RU" dirty="0"/>
          </a:p>
          <a:p>
            <a:r>
              <a:rPr lang="ru-RU" sz="1600" dirty="0"/>
              <a:t>Я люблю читать книги. Они могут рассказать обо всём: о </a:t>
            </a:r>
            <a:r>
              <a:rPr lang="ru-RU" sz="1600" dirty="0" err="1"/>
              <a:t>настоящ</a:t>
            </a:r>
            <a:r>
              <a:rPr lang="ru-RU" sz="1600" dirty="0"/>
              <a:t>... </a:t>
            </a:r>
            <a:r>
              <a:rPr lang="ru-RU" sz="1600" dirty="0" smtClean="0"/>
              <a:t>  герое</a:t>
            </a:r>
            <a:r>
              <a:rPr lang="ru-RU" sz="1600" dirty="0"/>
              <a:t>, о </a:t>
            </a:r>
            <a:r>
              <a:rPr lang="ru-RU" sz="1600" dirty="0" err="1" smtClean="0"/>
              <a:t>старинн</a:t>
            </a:r>
            <a:r>
              <a:rPr lang="ru-RU" sz="1600" dirty="0" smtClean="0"/>
              <a:t>...   городе</a:t>
            </a:r>
            <a:r>
              <a:rPr lang="ru-RU" sz="1600" dirty="0"/>
              <a:t>, о </a:t>
            </a:r>
            <a:r>
              <a:rPr lang="ru-RU" sz="1600" dirty="0" smtClean="0"/>
              <a:t>наш... </a:t>
            </a:r>
            <a:r>
              <a:rPr lang="ru-RU" sz="1600" dirty="0"/>
              <a:t>природе. Обычно я беру рассказы о далёк... </a:t>
            </a:r>
            <a:r>
              <a:rPr lang="ru-RU" sz="1600" dirty="0" smtClean="0"/>
              <a:t>  странах </a:t>
            </a:r>
            <a:r>
              <a:rPr lang="ru-RU" sz="1600" dirty="0"/>
              <a:t>и храбр... </a:t>
            </a:r>
            <a:r>
              <a:rPr lang="ru-RU" sz="1600" dirty="0" smtClean="0"/>
              <a:t>  людях</a:t>
            </a:r>
            <a:r>
              <a:rPr lang="ru-RU" sz="1600" dirty="0"/>
              <a:t>. Малике нравятся </a:t>
            </a:r>
            <a:r>
              <a:rPr lang="ru-RU" sz="1600" dirty="0" smtClean="0"/>
              <a:t>волшебные </a:t>
            </a:r>
            <a:r>
              <a:rPr lang="ru-RU" sz="1600" dirty="0"/>
              <a:t>сказки о </a:t>
            </a:r>
            <a:r>
              <a:rPr lang="ru-RU" sz="1600" dirty="0" err="1"/>
              <a:t>прекрасн</a:t>
            </a:r>
            <a:r>
              <a:rPr lang="ru-RU" sz="1600" dirty="0"/>
              <a:t>... </a:t>
            </a:r>
            <a:r>
              <a:rPr lang="ru-RU" sz="1600" dirty="0" smtClean="0"/>
              <a:t>  царевне </a:t>
            </a:r>
            <a:r>
              <a:rPr lang="ru-RU" sz="1600" dirty="0"/>
              <a:t>и смел... </a:t>
            </a:r>
            <a:r>
              <a:rPr lang="ru-RU" sz="1600" dirty="0" smtClean="0"/>
              <a:t>  богатыре</a:t>
            </a:r>
            <a:r>
              <a:rPr lang="ru-RU" sz="1600" dirty="0"/>
              <a:t>. </a:t>
            </a:r>
            <a:r>
              <a:rPr lang="ru-RU" sz="1600" dirty="0" err="1"/>
              <a:t>Даврон</a:t>
            </a:r>
            <a:r>
              <a:rPr lang="ru-RU" sz="1600" dirty="0"/>
              <a:t> читает только о знаменит... </a:t>
            </a:r>
            <a:r>
              <a:rPr lang="ru-RU" sz="1600" dirty="0" smtClean="0"/>
              <a:t>  спортсменах</a:t>
            </a:r>
            <a:r>
              <a:rPr lang="ru-RU" sz="1600" dirty="0"/>
              <a:t>. </a:t>
            </a:r>
            <a:r>
              <a:rPr lang="ru-RU" sz="1600" dirty="0" err="1"/>
              <a:t>Феруза</a:t>
            </a:r>
            <a:r>
              <a:rPr lang="ru-RU" sz="1600" dirty="0"/>
              <a:t> любит книги о </a:t>
            </a:r>
            <a:r>
              <a:rPr lang="ru-RU" sz="1600" dirty="0" err="1"/>
              <a:t>древн</a:t>
            </a:r>
            <a:r>
              <a:rPr lang="ru-RU" sz="1600" dirty="0"/>
              <a:t>... </a:t>
            </a:r>
            <a:r>
              <a:rPr lang="ru-RU" sz="1600" dirty="0" smtClean="0"/>
              <a:t>  истории </a:t>
            </a:r>
            <a:r>
              <a:rPr lang="ru-RU" sz="1600" dirty="0"/>
              <a:t>Узбекистана.</a:t>
            </a:r>
          </a:p>
          <a:p>
            <a:endParaRPr lang="ru-RU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120900" y="2126854"/>
            <a:ext cx="413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3749" y="1402143"/>
            <a:ext cx="4347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ых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45655" y="1165225"/>
            <a:ext cx="4026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7900" y="915228"/>
            <a:ext cx="4138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18702" y="930275"/>
            <a:ext cx="457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06500" y="936625"/>
            <a:ext cx="4395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052648" y="1662532"/>
            <a:ext cx="4395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29392" y="1632843"/>
            <a:ext cx="4138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34520" y="1882202"/>
            <a:ext cx="4347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ых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07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1" grpId="0"/>
      <p:bldP spid="12" grpId="0"/>
      <p:bldP spid="13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058" y="129945"/>
            <a:ext cx="3839752" cy="315471"/>
          </a:xfrm>
        </p:spPr>
        <p:txBody>
          <a:bodyPr/>
          <a:lstStyle/>
          <a:p>
            <a:pPr algn="ctr"/>
            <a:r>
              <a:rPr lang="ru-RU" dirty="0" smtClean="0"/>
              <a:t>Загадка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97100" y="757132"/>
            <a:ext cx="2819400" cy="1304703"/>
          </a:xfrm>
        </p:spPr>
        <p:txBody>
          <a:bodyPr/>
          <a:lstStyle/>
          <a:p>
            <a:pPr>
              <a:buNone/>
            </a:pPr>
            <a:r>
              <a:rPr lang="ru-RU" sz="132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полке в комнате моей </a:t>
            </a:r>
          </a:p>
          <a:p>
            <a:pPr>
              <a:buNone/>
            </a:pPr>
            <a:r>
              <a:rPr lang="ru-RU" sz="132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Всегда полным-полно друзей.</a:t>
            </a:r>
          </a:p>
          <a:p>
            <a:pPr>
              <a:buNone/>
            </a:pPr>
            <a:r>
              <a:rPr lang="ru-RU" sz="132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утешат, развлекут,</a:t>
            </a:r>
          </a:p>
          <a:p>
            <a:pPr>
              <a:buNone/>
            </a:pPr>
            <a:r>
              <a:rPr lang="ru-RU" sz="132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надо – и совет дадут.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D:\клипарт\Новая папка (2)\0_87748_593d53b9_S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644" y="805596"/>
            <a:ext cx="1474939" cy="973460"/>
          </a:xfrm>
          <a:prstGeom prst="rect">
            <a:avLst/>
          </a:prstGeom>
          <a:noFill/>
        </p:spPr>
      </p:pic>
      <p:pic>
        <p:nvPicPr>
          <p:cNvPr id="23555" name="Picture 3" descr="D:\клипарт\Новая папка (2)\0_87756_841924b7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6067" y="2011251"/>
            <a:ext cx="691033" cy="901347"/>
          </a:xfrm>
          <a:prstGeom prst="rect">
            <a:avLst/>
          </a:prstGeom>
          <a:noFill/>
        </p:spPr>
      </p:pic>
      <p:pic>
        <p:nvPicPr>
          <p:cNvPr id="23556" name="Picture 4" descr="D:\клипарт\Новая папка (2)\0_8775c_9ce03a6e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67343" y="1804456"/>
            <a:ext cx="1115425" cy="1138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493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6493" y="1145238"/>
            <a:ext cx="4956810" cy="738664"/>
          </a:xfrm>
        </p:spPr>
        <p:txBody>
          <a:bodyPr/>
          <a:lstStyle/>
          <a:p>
            <a:pPr algn="ctr"/>
            <a:r>
              <a:rPr lang="ru-RU" sz="1600" dirty="0"/>
              <a:t>На вопросы о ком? о чём? (</a:t>
            </a:r>
            <a:r>
              <a:rPr lang="ru-RU" sz="1600" dirty="0" err="1"/>
              <a:t>kim</a:t>
            </a:r>
            <a:r>
              <a:rPr lang="ru-RU" sz="1600" dirty="0"/>
              <a:t> </a:t>
            </a:r>
            <a:r>
              <a:rPr lang="ru-RU" sz="1600" dirty="0" err="1"/>
              <a:t>haqida</a:t>
            </a:r>
            <a:r>
              <a:rPr lang="ru-RU" sz="1600" dirty="0"/>
              <a:t>? </a:t>
            </a:r>
            <a:r>
              <a:rPr lang="ru-RU" sz="1600" dirty="0" err="1"/>
              <a:t>nima</a:t>
            </a:r>
            <a:r>
              <a:rPr lang="ru-RU" sz="1600" dirty="0"/>
              <a:t> </a:t>
            </a:r>
            <a:r>
              <a:rPr lang="ru-RU" sz="1600" dirty="0" err="1"/>
              <a:t>haqida</a:t>
            </a:r>
            <a:r>
              <a:rPr lang="ru-RU" sz="1600" dirty="0"/>
              <a:t>?) отвечают имена существительные в предложном падеже.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99" y="1086476"/>
            <a:ext cx="5486400" cy="204499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9002" y="476657"/>
            <a:ext cx="53975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Окончания имён существительных в предложном падеже</a:t>
            </a:r>
          </a:p>
        </p:txBody>
      </p:sp>
    </p:spTree>
    <p:extLst>
      <p:ext uri="{BB962C8B-B14F-4D97-AF65-F5344CB8AC3E}">
        <p14:creationId xmlns:p14="http://schemas.microsoft.com/office/powerpoint/2010/main" val="283061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История книги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5"/>
            <a:ext cx="1972548" cy="1261884"/>
          </a:xfrm>
        </p:spPr>
        <p:txBody>
          <a:bodyPr/>
          <a:lstStyle/>
          <a:p>
            <a:r>
              <a:rPr lang="ru-RU" sz="1800" dirty="0"/>
              <a:t>В</a:t>
            </a:r>
            <a:r>
              <a:rPr lang="ru-RU" dirty="0" smtClean="0"/>
              <a:t> </a:t>
            </a:r>
            <a:r>
              <a:rPr lang="ru-RU" sz="1600" dirty="0"/>
              <a:t>давние времена не было настоящих книг. «Страницами» древних книг стали камни. </a:t>
            </a:r>
          </a:p>
        </p:txBody>
      </p:sp>
      <p:pic>
        <p:nvPicPr>
          <p:cNvPr id="5122" name="Picture 2" descr="📌 КАМЕННЫЕ КНИГ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847" y="708025"/>
            <a:ext cx="2743200" cy="212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85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723549"/>
          </a:xfrm>
        </p:spPr>
        <p:txBody>
          <a:bodyPr/>
          <a:lstStyle/>
          <a:p>
            <a:r>
              <a:rPr lang="ru-RU" sz="1600" dirty="0"/>
              <a:t>Со временем люди додумались писать </a:t>
            </a:r>
            <a:r>
              <a:rPr lang="ru-RU" sz="1600" b="1" i="1" dirty="0"/>
              <a:t>на глиняных табличках,</a:t>
            </a:r>
            <a:r>
              <a:rPr lang="ru-RU" sz="1600" dirty="0"/>
              <a:t> которые потом </a:t>
            </a:r>
            <a:r>
              <a:rPr lang="ru-RU" sz="1600" dirty="0" smtClean="0"/>
              <a:t>сушили </a:t>
            </a:r>
            <a:r>
              <a:rPr lang="ru-RU" sz="1600" dirty="0"/>
              <a:t>и обжигали на огне. Но книги эти были тяжёлые и некрасивые. </a:t>
            </a:r>
          </a:p>
        </p:txBody>
      </p:sp>
      <p:pic>
        <p:nvPicPr>
          <p:cNvPr id="6146" name="Picture 2" descr="Глиняные таблички | Antiques, Gold rings, Gold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186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08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1600" b="1" i="1" dirty="0"/>
              <a:t>В Древнем </a:t>
            </a:r>
            <a:r>
              <a:rPr lang="ru-RU" sz="1600" b="1" i="1" dirty="0" smtClean="0"/>
              <a:t>Египте </a:t>
            </a:r>
            <a:r>
              <a:rPr lang="ru-RU" sz="1600" dirty="0"/>
              <a:t>придумали делать книги из папируса — речного </a:t>
            </a:r>
            <a:r>
              <a:rPr lang="ru-RU" sz="1600" dirty="0" smtClean="0"/>
              <a:t>камыша</a:t>
            </a:r>
            <a:r>
              <a:rPr lang="ru-RU" sz="1600" dirty="0"/>
              <a:t>. Отдельные листы папируса склеивали в длинную полосу. </a:t>
            </a:r>
            <a:r>
              <a:rPr lang="ru-RU" sz="1600" b="1" i="1" dirty="0"/>
              <a:t>На этих полосках </a:t>
            </a:r>
            <a:r>
              <a:rPr lang="ru-RU" sz="1600" dirty="0"/>
              <a:t>записывали различные тексты. </a:t>
            </a:r>
          </a:p>
        </p:txBody>
      </p:sp>
      <p:pic>
        <p:nvPicPr>
          <p:cNvPr id="7170" name="Picture 2" descr="ᐈ Свитки из папируса фото, фотографии свиток папируса | скачать на  Depositphotos®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53308"/>
            <a:ext cx="2508250" cy="192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Растение папирус: описание, фото, видео, технология изготовления папируса.  » Дикая границ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08025"/>
            <a:ext cx="2508250" cy="207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Что такое русский папирус? — История Росси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181" y="741234"/>
            <a:ext cx="2747137" cy="210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91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4264" y="718087"/>
            <a:ext cx="2766187" cy="1477328"/>
          </a:xfrm>
        </p:spPr>
        <p:txBody>
          <a:bodyPr/>
          <a:lstStyle/>
          <a:p>
            <a:r>
              <a:rPr lang="ru-RU" sz="1600" dirty="0"/>
              <a:t>Первая книга из тонкой козьей, овечьей или телячьей кожи появилась в городе Пергаме в Малой Азии. Назвали такую бумагу пергамент. </a:t>
            </a:r>
            <a:endParaRPr lang="ru-RU" dirty="0"/>
          </a:p>
        </p:txBody>
      </p:sp>
      <p:pic>
        <p:nvPicPr>
          <p:cNvPr id="8194" name="Picture 2" descr="Пергамент с уплотнением воска Стоковое Изображение - изображение  насчитывающей : 90408725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519" y="746125"/>
            <a:ext cx="1655181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ИСЧЕЗНУВШИЕ ГОРОДА. ПЕРГАМ. | WorldLa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390" y="741234"/>
            <a:ext cx="2438401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04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Родина бумаги - Китай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54436"/>
          </a:xfrm>
        </p:spPr>
        <p:txBody>
          <a:bodyPr/>
          <a:lstStyle/>
          <a:p>
            <a:r>
              <a:rPr lang="ru-RU" sz="2000" dirty="0"/>
              <a:t>Настоящая бумага была изготовлена </a:t>
            </a:r>
            <a:r>
              <a:rPr lang="ru-RU" sz="2000" b="1" i="1" dirty="0"/>
              <a:t>в далёком Китае.</a:t>
            </a:r>
            <a:r>
              <a:rPr lang="ru-RU" sz="2000" dirty="0"/>
              <a:t> Слово книга пришло к нам из Китая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endParaRPr lang="ru-RU" sz="2000" dirty="0"/>
          </a:p>
        </p:txBody>
      </p:sp>
      <p:pic>
        <p:nvPicPr>
          <p:cNvPr id="9218" name="Picture 2" descr="История возникновения бумаги - презентация онлайн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3" t="26852" r="8603" b="10150"/>
          <a:stretch/>
        </p:blipFill>
        <p:spPr bwMode="auto">
          <a:xfrm>
            <a:off x="2796413" y="741234"/>
            <a:ext cx="2753487" cy="185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9090" y="741234"/>
            <a:ext cx="2828131" cy="185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41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3244"/>
            <a:ext cx="4728210" cy="1969770"/>
          </a:xfrm>
        </p:spPr>
        <p:txBody>
          <a:bodyPr/>
          <a:lstStyle/>
          <a:p>
            <a:r>
              <a:rPr lang="ru-RU" dirty="0"/>
              <a:t>Прочитайте стихотворение К. </a:t>
            </a:r>
            <a:r>
              <a:rPr lang="ru-RU" dirty="0" err="1"/>
              <a:t>Мухаммади</a:t>
            </a:r>
            <a:r>
              <a:rPr lang="ru-RU" dirty="0"/>
              <a:t>. О чём может рассказать книга? Какие книги вы любите читать? О чём они рассказывают? </a:t>
            </a:r>
            <a:endParaRPr lang="ru-RU" dirty="0" smtClean="0"/>
          </a:p>
          <a:p>
            <a:endParaRPr lang="ru-RU" dirty="0"/>
          </a:p>
          <a:p>
            <a:r>
              <a:rPr lang="ru-RU" sz="1600" dirty="0" smtClean="0"/>
              <a:t>Книга</a:t>
            </a:r>
            <a:r>
              <a:rPr lang="ru-RU" sz="1600" dirty="0"/>
              <a:t>, ты всегда со мною</a:t>
            </a:r>
            <a:r>
              <a:rPr lang="ru-RU" sz="1600" dirty="0" smtClean="0"/>
              <a:t>!</a:t>
            </a:r>
          </a:p>
          <a:p>
            <a:r>
              <a:rPr lang="ru-RU" sz="1600" b="1" i="1" dirty="0" smtClean="0"/>
              <a:t>Обо </a:t>
            </a:r>
            <a:r>
              <a:rPr lang="ru-RU" sz="1600" b="1" i="1" dirty="0"/>
              <a:t>всём </a:t>
            </a:r>
            <a:r>
              <a:rPr lang="ru-RU" sz="1600" dirty="0" smtClean="0"/>
              <a:t>расскажешь </a:t>
            </a:r>
            <a:r>
              <a:rPr lang="ru-RU" sz="1600" dirty="0"/>
              <a:t>мне — </a:t>
            </a:r>
            <a:endParaRPr lang="ru-RU" sz="1600" dirty="0" smtClean="0"/>
          </a:p>
          <a:p>
            <a:r>
              <a:rPr lang="ru-RU" sz="1600" b="1" i="1" dirty="0" smtClean="0"/>
              <a:t>О </a:t>
            </a:r>
            <a:r>
              <a:rPr lang="ru-RU" sz="1600" b="1" i="1" dirty="0"/>
              <a:t>друзьях</a:t>
            </a:r>
            <a:r>
              <a:rPr lang="ru-RU" sz="1600" dirty="0"/>
              <a:t>, </a:t>
            </a:r>
            <a:r>
              <a:rPr lang="ru-RU" sz="1600" b="1" i="1" dirty="0"/>
              <a:t>о людях славн</a:t>
            </a:r>
            <a:r>
              <a:rPr lang="ru-RU" sz="1600" b="1" i="1" dirty="0">
                <a:solidFill>
                  <a:srgbClr val="FF0000"/>
                </a:solidFill>
              </a:rPr>
              <a:t>ых</a:t>
            </a:r>
            <a:r>
              <a:rPr lang="ru-RU" sz="1600" dirty="0"/>
              <a:t>, </a:t>
            </a:r>
            <a:endParaRPr lang="ru-RU" sz="1600" dirty="0" smtClean="0"/>
          </a:p>
          <a:p>
            <a:r>
              <a:rPr lang="ru-RU" sz="1600" b="1" i="1" dirty="0" smtClean="0"/>
              <a:t>О </a:t>
            </a:r>
            <a:r>
              <a:rPr lang="ru-RU" sz="1600" b="1" i="1" dirty="0"/>
              <a:t>морях, о дальн</a:t>
            </a:r>
            <a:r>
              <a:rPr lang="ru-RU" sz="1600" b="1" i="1" dirty="0">
                <a:solidFill>
                  <a:srgbClr val="FF0000"/>
                </a:solidFill>
              </a:rPr>
              <a:t>их</a:t>
            </a:r>
            <a:r>
              <a:rPr lang="ru-RU" sz="1600" b="1" i="1" dirty="0"/>
              <a:t> странах, </a:t>
            </a:r>
            <a:endParaRPr lang="ru-RU" sz="1600" b="1" i="1" dirty="0" smtClean="0"/>
          </a:p>
          <a:p>
            <a:r>
              <a:rPr lang="ru-RU" sz="1600" b="1" i="1" dirty="0" smtClean="0"/>
              <a:t>О </a:t>
            </a:r>
            <a:r>
              <a:rPr lang="ru-RU" sz="1600" b="1" i="1" dirty="0"/>
              <a:t>Земле и о Луне</a:t>
            </a:r>
            <a:r>
              <a:rPr lang="ru-RU" sz="1600" dirty="0"/>
              <a:t>!</a:t>
            </a:r>
          </a:p>
        </p:txBody>
      </p:sp>
      <p:pic>
        <p:nvPicPr>
          <p:cNvPr id="4098" name="Picture 2" descr="стопка книг, книги для чтения, книги с закладками, чистая книга, книга  рисунок, книга с пустой обложкой, учебники, школьные учебни… | Стопка книг,  Книги, Библиоте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1284599"/>
            <a:ext cx="1600200" cy="148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735116" y="631511"/>
            <a:ext cx="791369" cy="1067428"/>
          </a:xfrm>
          <a:prstGeom prst="ellipse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829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899" y="861905"/>
            <a:ext cx="2667000" cy="1661993"/>
          </a:xfrm>
        </p:spPr>
        <p:txBody>
          <a:bodyPr/>
          <a:lstStyle/>
          <a:p>
            <a:pPr algn="ctr"/>
            <a:r>
              <a:rPr lang="ru-RU" sz="1800" dirty="0" smtClean="0"/>
              <a:t>Упражнения 3, 6 письменно.</a:t>
            </a:r>
          </a:p>
          <a:p>
            <a:pPr algn="ctr"/>
            <a:r>
              <a:rPr lang="ru-RU" sz="1800" dirty="0" smtClean="0"/>
              <a:t>Найти и прочитать материал о самаркандской шёлковой бумаге.</a:t>
            </a:r>
            <a:endParaRPr lang="ru-RU" sz="1800" dirty="0"/>
          </a:p>
        </p:txBody>
      </p:sp>
      <p:pic>
        <p:nvPicPr>
          <p:cNvPr id="13316" name="Picture 4" descr="Великие изобретения в Китае без которых не представить наш мир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784224"/>
            <a:ext cx="2508250" cy="181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Древние ремесла Узбекистана - самаркандская бумаг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796526"/>
            <a:ext cx="2689122" cy="1805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71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5261610" cy="2123658"/>
          </a:xfrm>
        </p:spPr>
        <p:txBody>
          <a:bodyPr/>
          <a:lstStyle/>
          <a:p>
            <a:r>
              <a:rPr lang="ru-RU" dirty="0"/>
              <a:t>Прочитайте, добавив окончания по образцу. </a:t>
            </a:r>
            <a:endParaRPr lang="ru-RU" dirty="0" smtClean="0"/>
          </a:p>
          <a:p>
            <a:r>
              <a:rPr lang="ru-RU" sz="1400" dirty="0" smtClean="0"/>
              <a:t>Автор </a:t>
            </a:r>
            <a:r>
              <a:rPr lang="ru-RU" sz="1400" dirty="0"/>
              <a:t>написал о </a:t>
            </a:r>
            <a:r>
              <a:rPr lang="ru-RU" sz="1400" dirty="0" smtClean="0"/>
              <a:t>школе</a:t>
            </a:r>
            <a:r>
              <a:rPr lang="ru-RU" sz="1400" dirty="0"/>
              <a:t>... … (дружба, природа, море, космос, спорт, футбол, музей, техника, Узбекистан). </a:t>
            </a:r>
            <a:endParaRPr lang="ru-RU" sz="1400" dirty="0" smtClean="0"/>
          </a:p>
          <a:p>
            <a:r>
              <a:rPr lang="ru-RU" sz="1400" dirty="0" smtClean="0"/>
              <a:t>Ребята </a:t>
            </a:r>
            <a:r>
              <a:rPr lang="ru-RU" sz="1400" dirty="0"/>
              <a:t>узнали об армии... … (экология, астрономия, археология, академия, история, Англия, Австралия). </a:t>
            </a:r>
            <a:endParaRPr lang="ru-RU" sz="1400" dirty="0" smtClean="0"/>
          </a:p>
          <a:p>
            <a:r>
              <a:rPr lang="ru-RU" sz="1400" dirty="0" smtClean="0"/>
              <a:t>Гости </a:t>
            </a:r>
            <a:r>
              <a:rPr lang="ru-RU" sz="1400" dirty="0"/>
              <a:t>передачи беседовали о биологии... … (география, Франция, Россия, Монголия, Болгария, здание). </a:t>
            </a:r>
            <a:endParaRPr lang="ru-RU" sz="1400" dirty="0" smtClean="0"/>
          </a:p>
          <a:p>
            <a:r>
              <a:rPr lang="ru-RU" sz="1400" dirty="0" smtClean="0"/>
              <a:t>Фильм </a:t>
            </a:r>
            <a:r>
              <a:rPr lang="ru-RU" sz="1400" dirty="0"/>
              <a:t>рассказывает о ребятах... … </a:t>
            </a:r>
            <a:r>
              <a:rPr lang="ru-RU" sz="1400" dirty="0" smtClean="0"/>
              <a:t>(школьники</a:t>
            </a:r>
            <a:r>
              <a:rPr lang="ru-RU" sz="1400" dirty="0"/>
              <a:t>, одноклассники, спортсмены, врачи, друзья, братья, приключения, новости науки).</a:t>
            </a:r>
          </a:p>
        </p:txBody>
      </p:sp>
    </p:spTree>
    <p:extLst>
      <p:ext uri="{BB962C8B-B14F-4D97-AF65-F5344CB8AC3E}">
        <p14:creationId xmlns:p14="http://schemas.microsoft.com/office/powerpoint/2010/main" val="208561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9760</TotalTime>
  <Words>3551</Words>
  <Application>Microsoft Office PowerPoint</Application>
  <PresentationFormat>Произвольный</PresentationFormat>
  <Paragraphs>415</Paragraphs>
  <Slides>86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86</vt:i4>
      </vt:variant>
    </vt:vector>
  </HeadingPairs>
  <TitlesOfParts>
    <vt:vector size="89" baseType="lpstr">
      <vt:lpstr>Arial</vt:lpstr>
      <vt:lpstr>Calibri</vt:lpstr>
      <vt:lpstr>Office Theme</vt:lpstr>
      <vt:lpstr> Русский язык</vt:lpstr>
      <vt:lpstr>Сегодня на уроке мы </vt:lpstr>
      <vt:lpstr>Интервью Анвара в телестудии</vt:lpstr>
      <vt:lpstr>Интервью Анвара в телестудии</vt:lpstr>
      <vt:lpstr>Интервью Анвара в телестудии</vt:lpstr>
      <vt:lpstr>Интервью Анвара в телестудии</vt:lpstr>
      <vt:lpstr>Интервью Анвара в телестудии</vt:lpstr>
      <vt:lpstr>Запомните!</vt:lpstr>
      <vt:lpstr>Упражнение 1</vt:lpstr>
      <vt:lpstr>Упражнение 1</vt:lpstr>
      <vt:lpstr>Упражнение 2</vt:lpstr>
      <vt:lpstr>Упражнение 2</vt:lpstr>
      <vt:lpstr>Местоимения в предложном падеже </vt:lpstr>
      <vt:lpstr>Упражнение 3</vt:lpstr>
      <vt:lpstr>Составим диалог</vt:lpstr>
      <vt:lpstr>Составим диалог</vt:lpstr>
      <vt:lpstr>Составим диалог</vt:lpstr>
      <vt:lpstr>Упражнение 4</vt:lpstr>
      <vt:lpstr>Упражнение 5</vt:lpstr>
      <vt:lpstr>Составим предложения по таблице </vt:lpstr>
      <vt:lpstr>Упражнение 5</vt:lpstr>
      <vt:lpstr>Упражнение 5</vt:lpstr>
      <vt:lpstr>Упражнение 6</vt:lpstr>
      <vt:lpstr>Презентация PowerPoint</vt:lpstr>
      <vt:lpstr>Упражнение 7</vt:lpstr>
      <vt:lpstr>Упражнение 7</vt:lpstr>
      <vt:lpstr>О чём они мечтают?</vt:lpstr>
      <vt:lpstr>О чём они думают?</vt:lpstr>
      <vt:lpstr>Загадки</vt:lpstr>
      <vt:lpstr>Пословицы</vt:lpstr>
      <vt:lpstr>Задание для самостоятельного выполнения</vt:lpstr>
      <vt:lpstr> Русский язык</vt:lpstr>
      <vt:lpstr>Проверим упражнение 8 (стр. 136)</vt:lpstr>
      <vt:lpstr>Презентация PowerPoint</vt:lpstr>
      <vt:lpstr>Презентация PowerPoint</vt:lpstr>
      <vt:lpstr>Упражнение 1</vt:lpstr>
      <vt:lpstr>Упражнение 1</vt:lpstr>
      <vt:lpstr>Презентация PowerPoint</vt:lpstr>
      <vt:lpstr>Презентация PowerPoint</vt:lpstr>
      <vt:lpstr>Упражнение 2</vt:lpstr>
      <vt:lpstr>Упражнение 2</vt:lpstr>
      <vt:lpstr>Упражнение 3</vt:lpstr>
      <vt:lpstr>Упражнение 3</vt:lpstr>
      <vt:lpstr>Упражнение 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Ахмеджан Камтар</vt:lpstr>
      <vt:lpstr>Презентация PowerPoint</vt:lpstr>
      <vt:lpstr>Презентация PowerPoint</vt:lpstr>
      <vt:lpstr>Презентация PowerPoint</vt:lpstr>
      <vt:lpstr>Презентация PowerPoint</vt:lpstr>
      <vt:lpstr>Большое сердце</vt:lpstr>
      <vt:lpstr>Презентация PowerPoint</vt:lpstr>
      <vt:lpstr>Задание для самостоятельного выполнения</vt:lpstr>
      <vt:lpstr> Русский язык</vt:lpstr>
      <vt:lpstr>Сегодня на уроке мы</vt:lpstr>
      <vt:lpstr>Интервью Анвара</vt:lpstr>
      <vt:lpstr>Интервью Анвара</vt:lpstr>
      <vt:lpstr>Интервью Анвара</vt:lpstr>
      <vt:lpstr>Окончания имён прилагательных  в предложном падеже.</vt:lpstr>
      <vt:lpstr>Упражнение 1</vt:lpstr>
      <vt:lpstr>Упражнение 1</vt:lpstr>
      <vt:lpstr>Упражнение 2</vt:lpstr>
      <vt:lpstr>Упражнение 2</vt:lpstr>
      <vt:lpstr>Упражнение 2</vt:lpstr>
      <vt:lpstr>Упражнение 2</vt:lpstr>
      <vt:lpstr>Презентация PowerPoint</vt:lpstr>
      <vt:lpstr>Презентация PowerPoint</vt:lpstr>
      <vt:lpstr>Упражнение 4</vt:lpstr>
      <vt:lpstr>Презентация PowerPoint</vt:lpstr>
      <vt:lpstr>Презентация PowerPoint</vt:lpstr>
      <vt:lpstr>Презентация PowerPoint</vt:lpstr>
      <vt:lpstr>Местоимения в предложном падеже</vt:lpstr>
      <vt:lpstr>Упражнение 6</vt:lpstr>
      <vt:lpstr>Упражнение 6</vt:lpstr>
      <vt:lpstr>Загадка</vt:lpstr>
      <vt:lpstr>История книги </vt:lpstr>
      <vt:lpstr>Презентация PowerPoint</vt:lpstr>
      <vt:lpstr>Презентация PowerPoint</vt:lpstr>
      <vt:lpstr>Презентация PowerPoint</vt:lpstr>
      <vt:lpstr>Родина бумаги - Китай</vt:lpstr>
      <vt:lpstr>Упражнение 7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390</cp:revision>
  <dcterms:created xsi:type="dcterms:W3CDTF">2020-04-13T08:06:06Z</dcterms:created>
  <dcterms:modified xsi:type="dcterms:W3CDTF">2021-03-24T06:12:26Z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