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90" r:id="rId2"/>
    <p:sldId id="429" r:id="rId3"/>
    <p:sldId id="442" r:id="rId4"/>
    <p:sldId id="441" r:id="rId5"/>
    <p:sldId id="440" r:id="rId6"/>
    <p:sldId id="443" r:id="rId7"/>
    <p:sldId id="444" r:id="rId8"/>
    <p:sldId id="437" r:id="rId9"/>
    <p:sldId id="445" r:id="rId10"/>
    <p:sldId id="439" r:id="rId11"/>
    <p:sldId id="436" r:id="rId12"/>
    <p:sldId id="297" r:id="rId13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43" autoAdjust="0"/>
    <p:restoredTop sz="90844" autoAdjust="0"/>
  </p:normalViewPr>
  <p:slideViewPr>
    <p:cSldViewPr>
      <p:cViewPr>
        <p:scale>
          <a:sx n="56" d="100"/>
          <a:sy n="56" d="100"/>
        </p:scale>
        <p:origin x="740" y="60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24.03.2021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912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7121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917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564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869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3902" y="0"/>
            <a:ext cx="12788910" cy="20503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432248" y="1944266"/>
            <a:ext cx="10689049" cy="2801309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indent="39688" algn="ctr">
              <a:lnSpc>
                <a:spcPct val="150000"/>
              </a:lnSpc>
              <a:spcBef>
                <a:spcPts val="245"/>
              </a:spcBef>
            </a:pPr>
            <a:r>
              <a:rPr sz="6000" b="1" dirty="0" smtClean="0">
                <a:solidFill>
                  <a:srgbClr val="002060"/>
                </a:solidFill>
                <a:latin typeface="Arial"/>
                <a:cs typeface="Arial"/>
              </a:rPr>
              <a:t>M</a:t>
            </a:r>
            <a:r>
              <a:rPr lang="en-US" sz="6000" b="1" dirty="0">
                <a:solidFill>
                  <a:srgbClr val="002060"/>
                </a:solidFill>
                <a:latin typeface="Arial"/>
                <a:cs typeface="Arial"/>
              </a:rPr>
              <a:t>AVZU</a:t>
            </a:r>
            <a:r>
              <a:rPr sz="6000" b="1" dirty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r>
              <a:rPr lang="en-US" sz="6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VA TESTLAR YECHISH</a:t>
            </a:r>
            <a:endParaRPr sz="60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6" y="454530"/>
            <a:ext cx="11094394" cy="876938"/>
            <a:chOff x="439458" y="322808"/>
            <a:chExt cx="499688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4" y="339820"/>
              <a:ext cx="849894" cy="377958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38100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44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6- </a:t>
              </a:r>
              <a:r>
                <a:rPr lang="en-US" sz="444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694458" y="2504830"/>
            <a:ext cx="809798" cy="195971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714835" y="4680570"/>
            <a:ext cx="789421" cy="189282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 smtClean="0"/>
          </a:p>
          <a:p>
            <a:pPr algn="ctr"/>
            <a:endParaRPr lang="ru-RU" dirty="0"/>
          </a:p>
        </p:txBody>
      </p:sp>
      <p:sp>
        <p:nvSpPr>
          <p:cNvPr id="11" name="object 11"/>
          <p:cNvSpPr/>
          <p:nvPr/>
        </p:nvSpPr>
        <p:spPr>
          <a:xfrm>
            <a:off x="5536704" y="4608562"/>
            <a:ext cx="2438963" cy="20882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4000"/>
          </a:p>
        </p:txBody>
      </p:sp>
    </p:spTree>
    <p:extLst>
      <p:ext uri="{BB962C8B-B14F-4D97-AF65-F5344CB8AC3E}">
        <p14:creationId xmlns:p14="http://schemas.microsoft.com/office/powerpoint/2010/main" val="154564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2"/>
          <p:cNvSpPr>
            <a:spLocks noGrp="1" noChangeArrowheads="1"/>
          </p:cNvSpPr>
          <p:nvPr>
            <p:ph type="title"/>
          </p:nvPr>
        </p:nvSpPr>
        <p:spPr>
          <a:xfrm>
            <a:off x="352128" y="1152178"/>
            <a:ext cx="12097344" cy="1823243"/>
          </a:xfrm>
        </p:spPr>
        <p:txBody>
          <a:bodyPr/>
          <a:lstStyle/>
          <a:p>
            <a:r>
              <a:rPr lang="en-US" altLang="en-US" sz="3600" b="0" dirty="0" smtClean="0">
                <a:solidFill>
                  <a:schemeClr val="tx1"/>
                </a:solidFill>
              </a:rPr>
              <a:t> 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Seshanba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kuni</a:t>
            </a:r>
            <a:r>
              <a:rPr lang="ru-RU" altLang="en-US" sz="3600" b="0" dirty="0" smtClean="0">
                <a:solidFill>
                  <a:schemeClr val="tx1"/>
                </a:solidFill>
              </a:rPr>
              <a:t> 6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-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sinf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dars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jadvalida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5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ta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dars</a:t>
            </a:r>
            <a:r>
              <a:rPr lang="ru-RU" altLang="en-US" sz="3600" b="0" dirty="0" smtClean="0">
                <a:solidFill>
                  <a:schemeClr val="tx1"/>
                </a:solidFill>
              </a:rPr>
              <a:t>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qo‘yilgan</a:t>
            </a:r>
            <a:r>
              <a:rPr lang="ru-RU" altLang="en-US" sz="3600" b="0" dirty="0" smtClean="0">
                <a:solidFill>
                  <a:schemeClr val="tx1"/>
                </a:solidFill>
              </a:rPr>
              <a:t>: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algebra,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jismoniy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tarbiya</a:t>
            </a:r>
            <a:r>
              <a:rPr lang="ru-RU" altLang="en-US" sz="3600" b="0" dirty="0" smtClean="0">
                <a:solidFill>
                  <a:schemeClr val="tx1"/>
                </a:solidFill>
              </a:rPr>
              <a:t>,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ingliz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tili</a:t>
            </a:r>
            <a:r>
              <a:rPr lang="ru-RU" altLang="en-US" sz="3600" b="0" dirty="0" smtClean="0">
                <a:solidFill>
                  <a:schemeClr val="tx1"/>
                </a:solidFill>
              </a:rPr>
              <a:t>,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tarix</a:t>
            </a:r>
            <a:r>
              <a:rPr lang="ru-RU" altLang="en-US" sz="3600" b="0" dirty="0" smtClean="0">
                <a:solidFill>
                  <a:schemeClr val="tx1"/>
                </a:solidFill>
              </a:rPr>
              <a:t>,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tasviriy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san’at</a:t>
            </a:r>
            <a:r>
              <a:rPr lang="ru-RU" altLang="en-US" sz="3600" b="0" dirty="0" smtClean="0">
                <a:solidFill>
                  <a:schemeClr val="tx1"/>
                </a:solidFill>
              </a:rPr>
              <a:t>.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Dars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jadvalini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necha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xil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variantda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tuzish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mumkin</a:t>
            </a:r>
            <a:r>
              <a:rPr lang="ru-RU" altLang="en-US" sz="3600" b="0" dirty="0" smtClean="0">
                <a:solidFill>
                  <a:schemeClr val="tx1"/>
                </a:solidFill>
              </a:rPr>
              <a:t>?</a:t>
            </a:r>
            <a:endParaRPr lang="en-US" altLang="en-US" sz="3600" b="0" dirty="0">
              <a:solidFill>
                <a:schemeClr val="tx1"/>
              </a:solidFill>
            </a:endParaRPr>
          </a:p>
        </p:txBody>
      </p:sp>
      <p:sp>
        <p:nvSpPr>
          <p:cNvPr id="3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0395" y="2520330"/>
            <a:ext cx="12313368" cy="408146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3600" b="1" dirty="0" err="1" smtClean="0">
                <a:solidFill>
                  <a:schemeClr val="tx2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Yechish</a:t>
            </a:r>
            <a:r>
              <a:rPr lang="ru-RU" altLang="ko-KR" sz="3600" b="1" dirty="0" smtClean="0">
                <a:solidFill>
                  <a:schemeClr val="tx2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:</a:t>
            </a:r>
          </a:p>
          <a:p>
            <a:r>
              <a:rPr lang="en-US" altLang="ko-KR" sz="4000" b="1" dirty="0">
                <a:solidFill>
                  <a:srgbClr val="C00000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I</a:t>
            </a:r>
            <a:r>
              <a:rPr lang="en-US" altLang="ko-KR" sz="4000" b="1" dirty="0" smtClean="0">
                <a:solidFill>
                  <a:srgbClr val="C00000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 </a:t>
            </a:r>
            <a:r>
              <a:rPr lang="en-US" altLang="ko-KR" sz="4000" b="1" dirty="0" err="1" smtClean="0">
                <a:solidFill>
                  <a:srgbClr val="C00000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dars</a:t>
            </a:r>
            <a:r>
              <a:rPr lang="en-US" altLang="ko-KR" sz="4000" b="1" dirty="0" smtClean="0">
                <a:solidFill>
                  <a:srgbClr val="C00000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 </a:t>
            </a:r>
            <a:r>
              <a:rPr lang="ru-RU" altLang="ko-KR" sz="4000" dirty="0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– </a:t>
            </a:r>
            <a:r>
              <a:rPr lang="en-US" altLang="ko-KR" sz="3600" dirty="0" err="1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fanlarni</a:t>
            </a:r>
            <a:r>
              <a:rPr lang="en-US" altLang="ko-KR" sz="3600" dirty="0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  </a:t>
            </a:r>
            <a:r>
              <a:rPr lang="en-US" altLang="ko-KR" sz="3600" dirty="0" err="1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tanlashni</a:t>
            </a:r>
            <a:r>
              <a:rPr lang="en-US" altLang="ko-KR" sz="3600" dirty="0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 5 </a:t>
            </a:r>
            <a:r>
              <a:rPr lang="en-US" altLang="ko-KR" sz="3600" dirty="0" err="1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ta</a:t>
            </a:r>
            <a:r>
              <a:rPr lang="en-US" altLang="ko-KR" sz="3600" dirty="0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 </a:t>
            </a:r>
            <a:r>
              <a:rPr lang="en-US" altLang="ko-KR" sz="3600" dirty="0" err="1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varianti</a:t>
            </a:r>
            <a:r>
              <a:rPr lang="en-US" altLang="ko-KR" sz="3600" dirty="0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 </a:t>
            </a:r>
            <a:r>
              <a:rPr lang="en-US" altLang="ko-KR" sz="3600" dirty="0" err="1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mavjud</a:t>
            </a:r>
            <a:endParaRPr lang="ru-RU" altLang="ko-KR" sz="3600" dirty="0" smtClean="0">
              <a:solidFill>
                <a:schemeClr val="tx1"/>
              </a:solidFill>
              <a:latin typeface="Arial" panose="020B0604020202020204" pitchFamily="34" charset="0"/>
              <a:ea typeface="굴림" charset="-127"/>
              <a:cs typeface="Arial" panose="020B0604020202020204" pitchFamily="34" charset="0"/>
            </a:endParaRPr>
          </a:p>
          <a:p>
            <a:r>
              <a:rPr lang="en-US" altLang="ko-KR" sz="4000" b="1" dirty="0" smtClean="0">
                <a:solidFill>
                  <a:srgbClr val="C00000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II </a:t>
            </a:r>
            <a:r>
              <a:rPr lang="en-US" altLang="ko-KR" sz="4000" b="1" dirty="0" err="1" smtClean="0">
                <a:solidFill>
                  <a:srgbClr val="C00000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dars</a:t>
            </a:r>
            <a:r>
              <a:rPr lang="en-US" altLang="ko-KR" sz="4000" b="1" dirty="0" smtClean="0">
                <a:solidFill>
                  <a:srgbClr val="C00000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 </a:t>
            </a:r>
            <a:r>
              <a:rPr lang="ru-RU" altLang="ko-KR" sz="4000" dirty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– </a:t>
            </a:r>
            <a:r>
              <a:rPr lang="en-US" altLang="ko-KR" sz="3600" dirty="0" err="1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qolganlaridan</a:t>
            </a:r>
            <a:r>
              <a:rPr lang="en-US" altLang="ko-KR" sz="3600" dirty="0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 </a:t>
            </a:r>
            <a:r>
              <a:rPr lang="en-US" altLang="ko-KR" sz="3600" dirty="0" err="1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tanlashni</a:t>
            </a:r>
            <a:r>
              <a:rPr lang="en-US" altLang="ko-KR" sz="3600" dirty="0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 4 </a:t>
            </a:r>
            <a:r>
              <a:rPr lang="en-US" altLang="ko-KR" sz="3600" dirty="0" err="1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ta</a:t>
            </a:r>
            <a:r>
              <a:rPr lang="en-US" altLang="ko-KR" sz="3600" dirty="0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 </a:t>
            </a:r>
            <a:r>
              <a:rPr lang="en-US" altLang="ko-KR" sz="3600" dirty="0" err="1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varianti</a:t>
            </a:r>
            <a:r>
              <a:rPr lang="en-US" altLang="ko-KR" sz="3600" dirty="0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 </a:t>
            </a:r>
            <a:r>
              <a:rPr lang="en-US" altLang="ko-KR" sz="3600" dirty="0" err="1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mavjud</a:t>
            </a:r>
            <a:endParaRPr lang="ru-RU" altLang="ko-KR" sz="3600" dirty="0" smtClean="0">
              <a:solidFill>
                <a:schemeClr val="tx1"/>
              </a:solidFill>
              <a:latin typeface="Arial" panose="020B0604020202020204" pitchFamily="34" charset="0"/>
              <a:ea typeface="굴림" charset="-127"/>
              <a:cs typeface="Arial" panose="020B0604020202020204" pitchFamily="34" charset="0"/>
            </a:endParaRPr>
          </a:p>
          <a:p>
            <a:r>
              <a:rPr lang="en-US" altLang="ko-KR" sz="4000" b="1" dirty="0" smtClean="0">
                <a:solidFill>
                  <a:srgbClr val="C00000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III </a:t>
            </a:r>
            <a:r>
              <a:rPr lang="en-US" altLang="ko-KR" sz="4000" b="1" dirty="0" err="1" smtClean="0">
                <a:solidFill>
                  <a:srgbClr val="C00000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dars</a:t>
            </a:r>
            <a:r>
              <a:rPr lang="en-US" altLang="ko-KR" sz="4000" b="1" dirty="0" smtClean="0">
                <a:solidFill>
                  <a:srgbClr val="C00000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 </a:t>
            </a:r>
            <a:r>
              <a:rPr lang="ru-RU" altLang="ko-KR" sz="4000" dirty="0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– </a:t>
            </a:r>
            <a:r>
              <a:rPr lang="en-US" altLang="ko-KR" sz="3600" dirty="0" err="1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tanlashni</a:t>
            </a:r>
            <a:r>
              <a:rPr lang="en-US" altLang="ko-KR" sz="3600" dirty="0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  3  </a:t>
            </a:r>
            <a:r>
              <a:rPr lang="en-US" altLang="ko-KR" sz="3600" dirty="0" err="1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ta</a:t>
            </a:r>
            <a:r>
              <a:rPr lang="en-US" altLang="ko-KR" sz="3600" dirty="0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  </a:t>
            </a:r>
            <a:r>
              <a:rPr lang="en-US" altLang="ko-KR" sz="3600" dirty="0" err="1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varianti</a:t>
            </a:r>
            <a:r>
              <a:rPr lang="en-US" altLang="ko-KR" sz="3600" dirty="0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 </a:t>
            </a:r>
            <a:r>
              <a:rPr lang="en-US" altLang="ko-KR" sz="3600" dirty="0" err="1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mavjud</a:t>
            </a:r>
            <a:endParaRPr lang="ru-RU" altLang="ko-KR" sz="4000" dirty="0" smtClean="0">
              <a:solidFill>
                <a:schemeClr val="tx1"/>
              </a:solidFill>
              <a:latin typeface="Arial" panose="020B0604020202020204" pitchFamily="34" charset="0"/>
              <a:ea typeface="굴림" charset="-127"/>
              <a:cs typeface="Arial" panose="020B0604020202020204" pitchFamily="34" charset="0"/>
            </a:endParaRPr>
          </a:p>
          <a:p>
            <a:r>
              <a:rPr lang="en-US" altLang="ko-KR" sz="4000" b="1" dirty="0" smtClean="0">
                <a:solidFill>
                  <a:srgbClr val="C00000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IV </a:t>
            </a:r>
            <a:r>
              <a:rPr lang="en-US" altLang="ko-KR" sz="4000" b="1" dirty="0" err="1" smtClean="0">
                <a:solidFill>
                  <a:srgbClr val="C00000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dars</a:t>
            </a:r>
            <a:r>
              <a:rPr lang="ru-RU" altLang="ko-KR" sz="4000" dirty="0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– </a:t>
            </a:r>
            <a:r>
              <a:rPr lang="en-US" altLang="ko-KR" sz="3600" dirty="0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2 </a:t>
            </a:r>
            <a:r>
              <a:rPr lang="en-US" altLang="ko-KR" sz="3600" dirty="0" err="1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ta</a:t>
            </a:r>
            <a:r>
              <a:rPr lang="en-US" altLang="ko-KR" sz="3600" dirty="0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  variant</a:t>
            </a:r>
            <a:endParaRPr lang="ru-RU" altLang="ko-KR" sz="3600" dirty="0" smtClean="0">
              <a:solidFill>
                <a:schemeClr val="tx1"/>
              </a:solidFill>
              <a:latin typeface="Arial" panose="020B0604020202020204" pitchFamily="34" charset="0"/>
              <a:ea typeface="굴림" charset="-127"/>
              <a:cs typeface="Arial" panose="020B0604020202020204" pitchFamily="34" charset="0"/>
            </a:endParaRPr>
          </a:p>
          <a:p>
            <a:r>
              <a:rPr lang="en-US" altLang="ko-KR" sz="4000" b="1" dirty="0" smtClean="0">
                <a:solidFill>
                  <a:srgbClr val="C00000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V </a:t>
            </a:r>
            <a:r>
              <a:rPr lang="en-US" altLang="ko-KR" sz="4000" b="1" dirty="0" err="1" smtClean="0">
                <a:solidFill>
                  <a:srgbClr val="C00000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dars</a:t>
            </a:r>
            <a:r>
              <a:rPr lang="en-US" altLang="ko-KR" sz="4000" b="1" dirty="0" smtClean="0">
                <a:solidFill>
                  <a:srgbClr val="C00000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 </a:t>
            </a:r>
            <a:r>
              <a:rPr lang="ru-RU" altLang="ko-KR" sz="4000" dirty="0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– </a:t>
            </a:r>
            <a:r>
              <a:rPr lang="en-US" altLang="ko-KR" sz="3600" dirty="0" err="1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qolgan</a:t>
            </a:r>
            <a:r>
              <a:rPr lang="en-US" altLang="ko-KR" sz="3600" dirty="0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  fan.  </a:t>
            </a:r>
            <a:r>
              <a:rPr lang="en-US" altLang="ko-KR" sz="4000" dirty="0" err="1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Demak</a:t>
            </a:r>
            <a:r>
              <a:rPr lang="ru-RU" altLang="ko-KR" sz="4000" dirty="0" smtClean="0">
                <a:solidFill>
                  <a:schemeClr val="tx1"/>
                </a:solidFill>
                <a:latin typeface="Arial" panose="020B0604020202020204" pitchFamily="34" charset="0"/>
                <a:ea typeface="굴림" charset="-127"/>
                <a:cs typeface="Arial" panose="020B0604020202020204" pitchFamily="34" charset="0"/>
              </a:rPr>
              <a:t>: 5·4·3·2·1= 120 </a:t>
            </a:r>
            <a:endParaRPr lang="en-US" altLang="en-US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alt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alt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120 </a:t>
            </a:r>
            <a:r>
              <a:rPr lang="en-US" altLang="en-US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endParaRPr lang="en-US" altLang="en-US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38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96144" y="1404984"/>
            <a:ext cx="120973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 smtClean="0">
                <a:solidFill>
                  <a:srgbClr val="00B0F0"/>
                </a:solidFill>
              </a:rPr>
              <a:t>   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shoshqol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toshlarini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tashlaganda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juftlikni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qilishi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</p:txBody>
      </p:sp>
      <p:pic>
        <p:nvPicPr>
          <p:cNvPr id="13" name="Рисунок 12" descr="игральные кости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2448" y="3528442"/>
            <a:ext cx="3892635" cy="24568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15" name="Стрелка углом вверх 14"/>
          <p:cNvSpPr/>
          <p:nvPr/>
        </p:nvSpPr>
        <p:spPr>
          <a:xfrm>
            <a:off x="151870" y="159832"/>
            <a:ext cx="360040" cy="296638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383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96870" y="281112"/>
            <a:ext cx="12754937" cy="1231106"/>
          </a:xfrm>
        </p:spPr>
        <p:txBody>
          <a:bodyPr/>
          <a:lstStyle/>
          <a:p>
            <a:r>
              <a:rPr lang="en-US" sz="4000" b="1" dirty="0" smtClean="0"/>
              <a:t>MUSTAQIL  BAJARISH  UCHUN  TOPSHIRIQLAR:</a:t>
            </a:r>
            <a:endParaRPr lang="ru-RU" sz="40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424136" y="1296194"/>
            <a:ext cx="9073008" cy="3139321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4800" b="1" dirty="0" smtClean="0">
                <a:solidFill>
                  <a:schemeClr val="tx1"/>
                </a:solidFill>
              </a:rPr>
              <a:t>  </a:t>
            </a:r>
            <a:r>
              <a:rPr lang="en-US" sz="4400" b="1" dirty="0" err="1" smtClean="0">
                <a:solidFill>
                  <a:schemeClr val="tx1"/>
                </a:solidFill>
              </a:rPr>
              <a:t>Darslikdagi</a:t>
            </a:r>
            <a:r>
              <a:rPr lang="en-US" sz="4400" b="1" dirty="0" smtClean="0">
                <a:solidFill>
                  <a:schemeClr val="tx1"/>
                </a:solidFill>
              </a:rPr>
              <a:t> 1095-, 1096-masalalarni  </a:t>
            </a:r>
            <a:r>
              <a:rPr lang="en-US" sz="4400" b="1" dirty="0" err="1" smtClean="0">
                <a:solidFill>
                  <a:schemeClr val="tx1"/>
                </a:solidFill>
              </a:rPr>
              <a:t>yechish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4400" b="1" dirty="0" smtClean="0">
                <a:solidFill>
                  <a:schemeClr val="tx1"/>
                </a:solidFill>
              </a:rPr>
              <a:t>(208- bet).                                           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Picture 4" descr="2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21080" y="1584226"/>
            <a:ext cx="295275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2747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AutoShape 2"/>
          <p:cNvSpPr>
            <a:spLocks noChangeArrowheads="1"/>
          </p:cNvSpPr>
          <p:nvPr/>
        </p:nvSpPr>
        <p:spPr bwMode="auto">
          <a:xfrm>
            <a:off x="6900867" y="2984366"/>
            <a:ext cx="43975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7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ru-RU" altLang="ru-RU" sz="7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AutoShape 3"/>
          <p:cNvSpPr>
            <a:spLocks noChangeArrowheads="1"/>
          </p:cNvSpPr>
          <p:nvPr/>
        </p:nvSpPr>
        <p:spPr bwMode="auto">
          <a:xfrm>
            <a:off x="1031780" y="2980376"/>
            <a:ext cx="458320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7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ru-RU" altLang="ru-RU" sz="7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AutoShape 4"/>
          <p:cNvSpPr>
            <a:spLocks noChangeArrowheads="1"/>
          </p:cNvSpPr>
          <p:nvPr/>
        </p:nvSpPr>
        <p:spPr bwMode="auto">
          <a:xfrm>
            <a:off x="6904856" y="4457706"/>
            <a:ext cx="449038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7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altLang="ru-RU" sz="7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 Box 5"/>
          <p:cNvSpPr txBox="1">
            <a:spLocks noChangeArrowheads="1"/>
          </p:cNvSpPr>
          <p:nvPr/>
        </p:nvSpPr>
        <p:spPr bwMode="auto">
          <a:xfrm>
            <a:off x="828637" y="1116237"/>
            <a:ext cx="11287203" cy="152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033" tIns="54517" rIns="109033" bIns="54517">
            <a:spAutoFit/>
          </a:bodyPr>
          <a:lstStyle/>
          <a:p>
            <a:pPr>
              <a:defRPr/>
            </a:pPr>
            <a:r>
              <a:rPr lang="en-US" sz="4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qatorining</a:t>
            </a:r>
            <a:r>
              <a:rPr lang="en-US" sz="4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o‘zgarish</a:t>
            </a:r>
            <a:r>
              <a:rPr lang="en-US" sz="4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kengligini</a:t>
            </a:r>
            <a:r>
              <a:rPr lang="en-US" sz="4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toping: </a:t>
            </a:r>
          </a:p>
          <a:p>
            <a:pPr>
              <a:defRPr/>
            </a:pPr>
            <a:r>
              <a:rPr lang="en-US" sz="4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17; 15; 23; 30; 18; 25 </a:t>
            </a:r>
            <a:endParaRPr lang="en-US" sz="4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WordArt 6"/>
          <p:cNvSpPr>
            <a:spLocks noChangeArrowheads="1" noChangeShapeType="1" noTextEdit="1"/>
          </p:cNvSpPr>
          <p:nvPr/>
        </p:nvSpPr>
        <p:spPr bwMode="auto">
          <a:xfrm>
            <a:off x="7615247" y="6029342"/>
            <a:ext cx="2778437" cy="702946"/>
          </a:xfrm>
          <a:prstGeom prst="rect">
            <a:avLst/>
          </a:prstGeom>
        </p:spPr>
        <p:txBody>
          <a:bodyPr wrap="none" lIns="109033" tIns="54517" rIns="109033" bIns="54517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300" kern="10" dirty="0" err="1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4300" kern="10" dirty="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971513" y="4529144"/>
            <a:ext cx="45852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7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lang="en-US" altLang="ru-RU" sz="7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67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51" grpId="0" animBg="1"/>
      <p:bldP spid="5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AutoShape 2"/>
          <p:cNvSpPr>
            <a:spLocks noChangeArrowheads="1"/>
          </p:cNvSpPr>
          <p:nvPr/>
        </p:nvSpPr>
        <p:spPr bwMode="auto">
          <a:xfrm>
            <a:off x="1217418" y="4457706"/>
            <a:ext cx="43975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7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endParaRPr lang="ru-RU" altLang="ru-RU" sz="7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AutoShape 3"/>
          <p:cNvSpPr>
            <a:spLocks noChangeArrowheads="1"/>
          </p:cNvSpPr>
          <p:nvPr/>
        </p:nvSpPr>
        <p:spPr bwMode="auto">
          <a:xfrm>
            <a:off x="1031780" y="2980376"/>
            <a:ext cx="458320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7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ru-RU" altLang="ru-RU" sz="7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AutoShape 4"/>
          <p:cNvSpPr>
            <a:spLocks noChangeArrowheads="1"/>
          </p:cNvSpPr>
          <p:nvPr/>
        </p:nvSpPr>
        <p:spPr bwMode="auto">
          <a:xfrm>
            <a:off x="6972305" y="4457706"/>
            <a:ext cx="449038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72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altLang="ru-RU" sz="7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 Box 5"/>
          <p:cNvSpPr txBox="1">
            <a:spLocks noChangeArrowheads="1"/>
          </p:cNvSpPr>
          <p:nvPr/>
        </p:nvSpPr>
        <p:spPr bwMode="auto">
          <a:xfrm>
            <a:off x="828637" y="1116237"/>
            <a:ext cx="11287203" cy="152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033" tIns="54517" rIns="109033" bIns="54517">
            <a:spAutoFit/>
          </a:bodyPr>
          <a:lstStyle/>
          <a:p>
            <a:pPr>
              <a:defRPr/>
            </a:pPr>
            <a:r>
              <a:rPr lang="en-US" sz="4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qatorining</a:t>
            </a:r>
            <a:r>
              <a:rPr lang="en-US" sz="4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modasini</a:t>
            </a:r>
            <a:r>
              <a:rPr lang="en-US" sz="4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toping: </a:t>
            </a:r>
          </a:p>
          <a:p>
            <a:pPr>
              <a:defRPr/>
            </a:pPr>
            <a:r>
              <a:rPr lang="en-US" sz="4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4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12; 21; 9; 7; 15 </a:t>
            </a:r>
            <a:endParaRPr lang="en-US" sz="4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WordArt 6"/>
          <p:cNvSpPr>
            <a:spLocks noChangeArrowheads="1" noChangeShapeType="1" noTextEdit="1"/>
          </p:cNvSpPr>
          <p:nvPr/>
        </p:nvSpPr>
        <p:spPr bwMode="auto">
          <a:xfrm>
            <a:off x="7615247" y="6029342"/>
            <a:ext cx="2778437" cy="702946"/>
          </a:xfrm>
          <a:prstGeom prst="rect">
            <a:avLst/>
          </a:prstGeom>
        </p:spPr>
        <p:txBody>
          <a:bodyPr wrap="none" lIns="109033" tIns="54517" rIns="109033" bIns="54517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300" kern="10" dirty="0" err="1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4300" kern="10" dirty="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6924863" y="2820093"/>
            <a:ext cx="45852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7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en-US" altLang="ru-RU" sz="7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429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51" grpId="0" animBg="1"/>
      <p:bldP spid="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AutoShape 2"/>
          <p:cNvSpPr>
            <a:spLocks noChangeArrowheads="1"/>
          </p:cNvSpPr>
          <p:nvPr/>
        </p:nvSpPr>
        <p:spPr bwMode="auto">
          <a:xfrm>
            <a:off x="1087974" y="4457706"/>
            <a:ext cx="43975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72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altLang="ru-RU" sz="7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AutoShape 3"/>
          <p:cNvSpPr>
            <a:spLocks noChangeArrowheads="1"/>
          </p:cNvSpPr>
          <p:nvPr/>
        </p:nvSpPr>
        <p:spPr bwMode="auto">
          <a:xfrm>
            <a:off x="1031780" y="2980376"/>
            <a:ext cx="458320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7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endParaRPr lang="ru-RU" altLang="ru-RU" sz="7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AutoShape 4"/>
          <p:cNvSpPr>
            <a:spLocks noChangeArrowheads="1"/>
          </p:cNvSpPr>
          <p:nvPr/>
        </p:nvSpPr>
        <p:spPr bwMode="auto">
          <a:xfrm>
            <a:off x="6887172" y="2919202"/>
            <a:ext cx="449038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7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ru-RU" altLang="ru-RU" sz="7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 Box 5"/>
          <p:cNvSpPr txBox="1">
            <a:spLocks noChangeArrowheads="1"/>
          </p:cNvSpPr>
          <p:nvPr/>
        </p:nvSpPr>
        <p:spPr bwMode="auto">
          <a:xfrm>
            <a:off x="828637" y="1116237"/>
            <a:ext cx="11287203" cy="152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033" tIns="54517" rIns="109033" bIns="54517">
            <a:spAutoFit/>
          </a:bodyPr>
          <a:lstStyle/>
          <a:p>
            <a:pPr>
              <a:defRPr/>
            </a:pPr>
            <a:r>
              <a:rPr lang="en-US" sz="4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qatorining</a:t>
            </a:r>
            <a:r>
              <a:rPr lang="en-US" sz="4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medianasini</a:t>
            </a:r>
            <a:r>
              <a:rPr lang="en-US" sz="4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toping: </a:t>
            </a:r>
          </a:p>
          <a:p>
            <a:pPr>
              <a:defRPr/>
            </a:pPr>
            <a:r>
              <a:rPr lang="en-US" sz="4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10; 12; 17; 19; 19 </a:t>
            </a:r>
            <a:endParaRPr lang="en-US" sz="4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WordArt 6"/>
          <p:cNvSpPr>
            <a:spLocks noChangeArrowheads="1" noChangeShapeType="1" noTextEdit="1"/>
          </p:cNvSpPr>
          <p:nvPr/>
        </p:nvSpPr>
        <p:spPr bwMode="auto">
          <a:xfrm>
            <a:off x="7615247" y="6029342"/>
            <a:ext cx="2778437" cy="702946"/>
          </a:xfrm>
          <a:prstGeom prst="rect">
            <a:avLst/>
          </a:prstGeom>
        </p:spPr>
        <p:txBody>
          <a:bodyPr wrap="none" lIns="109033" tIns="54517" rIns="109033" bIns="54517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300" kern="10" dirty="0" err="1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4300" kern="10" dirty="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6839732" y="4391596"/>
            <a:ext cx="45852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7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endParaRPr lang="en-US" altLang="ru-RU" sz="7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534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51" grpId="0" animBg="1"/>
      <p:bldP spid="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AutoShape 2"/>
          <p:cNvSpPr>
            <a:spLocks noChangeArrowheads="1"/>
          </p:cNvSpPr>
          <p:nvPr/>
        </p:nvSpPr>
        <p:spPr bwMode="auto">
          <a:xfrm>
            <a:off x="1217418" y="4457706"/>
            <a:ext cx="43975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7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ta</a:t>
            </a:r>
            <a:endParaRPr lang="ru-RU" altLang="ru-RU" sz="7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AutoShape 3"/>
          <p:cNvSpPr>
            <a:spLocks noChangeArrowheads="1"/>
          </p:cNvSpPr>
          <p:nvPr/>
        </p:nvSpPr>
        <p:spPr bwMode="auto">
          <a:xfrm>
            <a:off x="1031780" y="2980376"/>
            <a:ext cx="458320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7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ta</a:t>
            </a:r>
            <a:endParaRPr lang="ru-RU" altLang="ru-RU" sz="7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AutoShape 4"/>
          <p:cNvSpPr>
            <a:spLocks noChangeArrowheads="1"/>
          </p:cNvSpPr>
          <p:nvPr/>
        </p:nvSpPr>
        <p:spPr bwMode="auto">
          <a:xfrm>
            <a:off x="6972305" y="4457706"/>
            <a:ext cx="449038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4800" b="1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altLang="ru-RU" sz="48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endParaRPr lang="ru-RU" altLang="ru-RU" sz="48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 Box 5"/>
          <p:cNvSpPr txBox="1">
            <a:spLocks noChangeArrowheads="1"/>
          </p:cNvSpPr>
          <p:nvPr/>
        </p:nvSpPr>
        <p:spPr bwMode="auto">
          <a:xfrm>
            <a:off x="828637" y="1116237"/>
            <a:ext cx="11287203" cy="152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033" tIns="54517" rIns="109033" bIns="54517">
            <a:spAutoFit/>
          </a:bodyPr>
          <a:lstStyle/>
          <a:p>
            <a:pPr>
              <a:defRPr/>
            </a:pPr>
            <a:r>
              <a:rPr lang="en-US" sz="4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qatorining</a:t>
            </a:r>
            <a:r>
              <a:rPr lang="en-US" sz="4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modasi</a:t>
            </a:r>
            <a:r>
              <a:rPr lang="en-US" sz="4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4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>
              <a:defRPr/>
            </a:pPr>
            <a:r>
              <a:rPr lang="en-US" sz="4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24; 33; 25; 33; 11; 24 </a:t>
            </a:r>
            <a:endParaRPr lang="en-US" sz="4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WordArt 6"/>
          <p:cNvSpPr>
            <a:spLocks noChangeArrowheads="1" noChangeShapeType="1" noTextEdit="1"/>
          </p:cNvSpPr>
          <p:nvPr/>
        </p:nvSpPr>
        <p:spPr bwMode="auto">
          <a:xfrm>
            <a:off x="7615247" y="6029342"/>
            <a:ext cx="2778437" cy="702946"/>
          </a:xfrm>
          <a:prstGeom prst="rect">
            <a:avLst/>
          </a:prstGeom>
        </p:spPr>
        <p:txBody>
          <a:bodyPr wrap="none" lIns="109033" tIns="54517" rIns="109033" bIns="54517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300" kern="10" dirty="0" err="1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4300" kern="10" dirty="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6924863" y="2820093"/>
            <a:ext cx="45852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7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ta</a:t>
            </a:r>
            <a:endParaRPr lang="en-US" altLang="ru-RU" sz="7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11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51" grpId="0" animBg="1"/>
      <p:bldP spid="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AutoShape 2"/>
          <p:cNvSpPr>
            <a:spLocks noChangeArrowheads="1"/>
          </p:cNvSpPr>
          <p:nvPr/>
        </p:nvSpPr>
        <p:spPr bwMode="auto">
          <a:xfrm>
            <a:off x="1087974" y="4457706"/>
            <a:ext cx="43975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7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endParaRPr lang="ru-RU" altLang="ru-RU" sz="7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AutoShape 3"/>
          <p:cNvSpPr>
            <a:spLocks noChangeArrowheads="1"/>
          </p:cNvSpPr>
          <p:nvPr/>
        </p:nvSpPr>
        <p:spPr bwMode="auto">
          <a:xfrm>
            <a:off x="1031780" y="2980376"/>
            <a:ext cx="458320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7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endParaRPr lang="ru-RU" altLang="ru-RU" sz="7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AutoShape 4"/>
          <p:cNvSpPr>
            <a:spLocks noChangeArrowheads="1"/>
          </p:cNvSpPr>
          <p:nvPr/>
        </p:nvSpPr>
        <p:spPr bwMode="auto">
          <a:xfrm>
            <a:off x="6887172" y="2919202"/>
            <a:ext cx="449038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7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</a:t>
            </a:r>
            <a:endParaRPr lang="ru-RU" altLang="ru-RU" sz="7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 Box 5"/>
          <p:cNvSpPr txBox="1">
            <a:spLocks noChangeArrowheads="1"/>
          </p:cNvSpPr>
          <p:nvPr/>
        </p:nvSpPr>
        <p:spPr bwMode="auto">
          <a:xfrm>
            <a:off x="828637" y="1116237"/>
            <a:ext cx="11287203" cy="152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033" tIns="54517" rIns="109033" bIns="54517">
            <a:spAutoFit/>
          </a:bodyPr>
          <a:lstStyle/>
          <a:p>
            <a:pPr>
              <a:defRPr/>
            </a:pPr>
            <a:r>
              <a:rPr lang="en-US" sz="4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qatorining</a:t>
            </a:r>
            <a:r>
              <a:rPr lang="en-US" sz="4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medianasini</a:t>
            </a:r>
            <a:r>
              <a:rPr lang="en-US" sz="4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toping: </a:t>
            </a:r>
          </a:p>
          <a:p>
            <a:pPr>
              <a:defRPr/>
            </a:pPr>
            <a:r>
              <a:rPr lang="en-US" sz="4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14; 19; 21; 27; 29 </a:t>
            </a:r>
            <a:endParaRPr lang="en-US" sz="4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WordArt 6"/>
          <p:cNvSpPr>
            <a:spLocks noChangeArrowheads="1" noChangeShapeType="1" noTextEdit="1"/>
          </p:cNvSpPr>
          <p:nvPr/>
        </p:nvSpPr>
        <p:spPr bwMode="auto">
          <a:xfrm>
            <a:off x="7615247" y="6029342"/>
            <a:ext cx="2778437" cy="702946"/>
          </a:xfrm>
          <a:prstGeom prst="rect">
            <a:avLst/>
          </a:prstGeom>
        </p:spPr>
        <p:txBody>
          <a:bodyPr wrap="none" lIns="109033" tIns="54517" rIns="109033" bIns="54517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300" kern="10" dirty="0" err="1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4300" kern="10" dirty="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6839732" y="4391596"/>
            <a:ext cx="45852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80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en-US" altLang="ru-RU" sz="80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59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51" grpId="0" animBg="1"/>
      <p:bldP spid="5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AutoShape 2"/>
          <p:cNvSpPr>
            <a:spLocks noChangeArrowheads="1"/>
          </p:cNvSpPr>
          <p:nvPr/>
        </p:nvSpPr>
        <p:spPr bwMode="auto">
          <a:xfrm>
            <a:off x="7006904" y="4399605"/>
            <a:ext cx="43975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7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</a:t>
            </a:r>
            <a:endParaRPr lang="ru-RU" altLang="ru-RU" sz="7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AutoShape 3"/>
          <p:cNvSpPr>
            <a:spLocks noChangeArrowheads="1"/>
          </p:cNvSpPr>
          <p:nvPr/>
        </p:nvSpPr>
        <p:spPr bwMode="auto">
          <a:xfrm>
            <a:off x="1031780" y="2980376"/>
            <a:ext cx="458320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7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endParaRPr lang="ru-RU" altLang="ru-RU" sz="7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AutoShape 4"/>
          <p:cNvSpPr>
            <a:spLocks noChangeArrowheads="1"/>
          </p:cNvSpPr>
          <p:nvPr/>
        </p:nvSpPr>
        <p:spPr bwMode="auto">
          <a:xfrm>
            <a:off x="6887172" y="2919202"/>
            <a:ext cx="449038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7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endParaRPr lang="ru-RU" altLang="ru-RU" sz="7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 Box 5"/>
          <p:cNvSpPr txBox="1">
            <a:spLocks noChangeArrowheads="1"/>
          </p:cNvSpPr>
          <p:nvPr/>
        </p:nvSpPr>
        <p:spPr bwMode="auto">
          <a:xfrm>
            <a:off x="828637" y="1116237"/>
            <a:ext cx="11287203" cy="152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033" tIns="54517" rIns="109033" bIns="54517">
            <a:spAutoFit/>
          </a:bodyPr>
          <a:lstStyle/>
          <a:p>
            <a:pPr>
              <a:defRPr/>
            </a:pPr>
            <a:r>
              <a:rPr lang="en-US" sz="4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qatorining</a:t>
            </a:r>
            <a:r>
              <a:rPr lang="en-US" sz="4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4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arifmetigini</a:t>
            </a:r>
            <a:r>
              <a:rPr lang="en-US" sz="4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toping: </a:t>
            </a:r>
          </a:p>
          <a:p>
            <a:pPr>
              <a:defRPr/>
            </a:pPr>
            <a:r>
              <a:rPr lang="en-US" sz="4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0; 20; 10; 50; 40 </a:t>
            </a:r>
            <a:endParaRPr lang="en-US" sz="4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WordArt 6"/>
          <p:cNvSpPr>
            <a:spLocks noChangeArrowheads="1" noChangeShapeType="1" noTextEdit="1"/>
          </p:cNvSpPr>
          <p:nvPr/>
        </p:nvSpPr>
        <p:spPr bwMode="auto">
          <a:xfrm>
            <a:off x="7615247" y="6029342"/>
            <a:ext cx="2778437" cy="702946"/>
          </a:xfrm>
          <a:prstGeom prst="rect">
            <a:avLst/>
          </a:prstGeom>
        </p:spPr>
        <p:txBody>
          <a:bodyPr wrap="none" lIns="109033" tIns="54517" rIns="109033" bIns="54517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300" kern="10" dirty="0" err="1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4300" kern="10" dirty="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1031780" y="4536554"/>
            <a:ext cx="45852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000"/>
              </a:gs>
              <a:gs pos="50000">
                <a:schemeClr val="bg1"/>
              </a:gs>
              <a:gs pos="100000">
                <a:srgbClr val="FFC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uz-Latn-UZ" altLang="ru-RU" sz="72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sz="72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altLang="ru-RU" sz="80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733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51" grpId="0" animBg="1"/>
      <p:bldP spid="5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одержимое 2"/>
          <p:cNvSpPr>
            <a:spLocks noGrp="1"/>
          </p:cNvSpPr>
          <p:nvPr/>
        </p:nvSpPr>
        <p:spPr bwMode="auto">
          <a:xfrm>
            <a:off x="208111" y="1152178"/>
            <a:ext cx="12368583" cy="2606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Tx/>
              <a:buNone/>
              <a:defRPr/>
            </a:pPr>
            <a:r>
              <a:rPr lang="ru-RU" sz="2400" dirty="0" smtClean="0">
                <a:solidFill>
                  <a:schemeClr val="bg1">
                    <a:lumMod val="75000"/>
                  </a:schemeClr>
                </a:solidFill>
              </a:rPr>
              <a:t>    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   </a:t>
            </a:r>
            <a:r>
              <a:rPr lang="en-US" sz="4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Qutida</a:t>
            </a:r>
            <a:r>
              <a:rPr lang="en-US" sz="4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ta </a:t>
            </a:r>
            <a:r>
              <a:rPr lang="en-US" sz="4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</a:t>
            </a:r>
            <a:r>
              <a:rPr lang="en-US" sz="4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4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4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4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en-US" sz="4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tasi</a:t>
            </a:r>
            <a:r>
              <a:rPr lang="en-US" sz="4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4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 </a:t>
            </a:r>
            <a:r>
              <a:rPr lang="en-US" sz="4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tasi</a:t>
            </a:r>
            <a:r>
              <a:rPr lang="en-US" sz="4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qora</a:t>
            </a:r>
            <a:r>
              <a:rPr lang="en-US" sz="4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 </a:t>
            </a:r>
            <a:r>
              <a:rPr lang="en-US" sz="4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tasi</a:t>
            </a:r>
            <a:r>
              <a:rPr lang="en-US" sz="4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</a:t>
            </a:r>
            <a:r>
              <a:rPr lang="en-US" sz="4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en-US" sz="4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tasi</a:t>
            </a:r>
            <a:r>
              <a:rPr lang="en-US" sz="4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4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rangda</a:t>
            </a:r>
            <a:r>
              <a:rPr lang="en-US" sz="4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Qutidan</a:t>
            </a:r>
            <a:r>
              <a:rPr lang="en-US" sz="4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usulda</a:t>
            </a:r>
            <a:r>
              <a:rPr lang="en-US" sz="4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4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</a:t>
            </a:r>
            <a:r>
              <a:rPr lang="en-US" sz="4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sharlarni</a:t>
            </a:r>
            <a:r>
              <a:rPr lang="en-US" sz="4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4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 </a:t>
            </a:r>
          </a:p>
        </p:txBody>
      </p:sp>
      <p:pic>
        <p:nvPicPr>
          <p:cNvPr id="8" name="Рисунок 7" descr="коробка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2578" y="3014580"/>
            <a:ext cx="2357438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Рисунок 8" descr="синий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0280" y="4820588"/>
            <a:ext cx="1036637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2791823" y="5034910"/>
            <a:ext cx="58862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charset="0"/>
              </a:rPr>
              <a:t>+</a:t>
            </a:r>
          </a:p>
        </p:txBody>
      </p:sp>
      <p:pic>
        <p:nvPicPr>
          <p:cNvPr id="12" name="Рисунок 11" descr="красный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4780" y="4749150"/>
            <a:ext cx="1101725" cy="126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Рисунок 12" descr="красный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217" y="4820588"/>
            <a:ext cx="1101725" cy="1262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Рисунок 13" descr="красный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655" y="4820588"/>
            <a:ext cx="1101725" cy="1262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8213398" y="5034910"/>
            <a:ext cx="638108" cy="923330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charset="0"/>
              </a:rPr>
              <a:t>=</a:t>
            </a:r>
            <a:endParaRPr lang="ru-RU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charset="0"/>
            </a:endParaRPr>
          </a:p>
        </p:txBody>
      </p:sp>
      <p:pic>
        <p:nvPicPr>
          <p:cNvPr id="16" name="Рисунок 15" descr="красный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092" y="4820588"/>
            <a:ext cx="1101725" cy="1262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96144" y="3259630"/>
            <a:ext cx="93930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ru-RU" sz="4000" dirty="0">
                <a:solidFill>
                  <a:srgbClr val="00B0F0"/>
                </a:solidFill>
              </a:rPr>
              <a:t>  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qoidasini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qo‘llaymiz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504256" y="6195759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smtClean="0">
                <a:solidFill>
                  <a:srgbClr val="00B0F0"/>
                </a:solidFill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usulda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55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одержимое 2"/>
          <p:cNvSpPr>
            <a:spLocks noGrp="1"/>
          </p:cNvSpPr>
          <p:nvPr/>
        </p:nvSpPr>
        <p:spPr bwMode="auto">
          <a:xfrm>
            <a:off x="6015" y="1268847"/>
            <a:ext cx="12025336" cy="2750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Tx/>
              <a:buNone/>
              <a:defRPr/>
            </a:pPr>
            <a:r>
              <a:rPr lang="ru-RU" sz="4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4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javonida</a:t>
            </a:r>
            <a:r>
              <a:rPr lang="en-US" sz="4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3 ta algebra </a:t>
            </a:r>
            <a:r>
              <a:rPr lang="en-US" sz="4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fanidan</a:t>
            </a:r>
            <a:r>
              <a:rPr lang="en-US" sz="4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7 ta </a:t>
            </a:r>
            <a:r>
              <a:rPr lang="en-US" sz="4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r>
              <a:rPr lang="en-US" sz="4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fanidan</a:t>
            </a:r>
            <a:r>
              <a:rPr lang="en-US" sz="4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ta </a:t>
            </a:r>
            <a:r>
              <a:rPr lang="en-US" sz="4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4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fanidan</a:t>
            </a:r>
            <a:r>
              <a:rPr lang="en-US" sz="4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kitoblar</a:t>
            </a:r>
            <a:r>
              <a:rPr lang="en-US" sz="4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turibdi</a:t>
            </a:r>
            <a:r>
              <a:rPr lang="en-US" sz="4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usulda</a:t>
            </a:r>
            <a:r>
              <a:rPr lang="en-US" sz="4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matemtika</a:t>
            </a:r>
            <a:r>
              <a:rPr lang="en-US" sz="4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kitobini</a:t>
            </a:r>
            <a:r>
              <a:rPr lang="en-US" sz="4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4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400" dirty="0">
              <a:solidFill>
                <a:srgbClr val="0070C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52128" y="4283791"/>
            <a:ext cx="93930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ru-RU" sz="4000" dirty="0">
                <a:solidFill>
                  <a:srgbClr val="00B0F0"/>
                </a:solidFill>
              </a:rPr>
              <a:t>    </a:t>
            </a:r>
            <a:r>
              <a:rPr lang="en-US" sz="4000" dirty="0" smtClean="0">
                <a:solidFill>
                  <a:srgbClr val="00B0F0"/>
                </a:solidFill>
              </a:rPr>
              <a:t>                  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 + 7 = 10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180220" y="6120730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smtClean="0">
                <a:solidFill>
                  <a:srgbClr val="00B0F0"/>
                </a:solidFill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usulda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861" y="3456434"/>
            <a:ext cx="5832648" cy="1908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42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11099</TotalTime>
  <Words>371</Words>
  <Application>Microsoft Office PowerPoint</Application>
  <PresentationFormat>Произвольный</PresentationFormat>
  <Paragraphs>82</Paragraphs>
  <Slides>12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굴림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Seshanba  kuni 6- sinf  dars  jadvalida 5 ta  dars qo‘yilgan: algebra, jismoniy tarbiya,  ingliz tili, tarix, tasviriy san’at. Dars  jadvalini  necha  xil  variantda  tuzish  mumkin?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574</cp:revision>
  <dcterms:created xsi:type="dcterms:W3CDTF">2020-04-09T07:32:19Z</dcterms:created>
  <dcterms:modified xsi:type="dcterms:W3CDTF">2021-03-24T07:47:54Z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