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65" r:id="rId2"/>
    <p:sldId id="354" r:id="rId3"/>
    <p:sldId id="355" r:id="rId4"/>
    <p:sldId id="359" r:id="rId5"/>
    <p:sldId id="366" r:id="rId6"/>
    <p:sldId id="356" r:id="rId7"/>
    <p:sldId id="357" r:id="rId8"/>
    <p:sldId id="358" r:id="rId9"/>
    <p:sldId id="361" r:id="rId10"/>
    <p:sldId id="362" r:id="rId11"/>
    <p:sldId id="364" r:id="rId12"/>
    <p:sldId id="363" r:id="rId13"/>
    <p:sldId id="307" r:id="rId14"/>
  </p:sldIdLst>
  <p:sldSz cx="12185650" cy="7019925"/>
  <p:notesSz cx="5765800" cy="3244850"/>
  <p:defaultTextStyle>
    <a:defPPr>
      <a:defRPr lang="ru-RU"/>
    </a:defPPr>
    <a:lvl1pPr marL="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2215" userDrawn="1">
          <p15:clr>
            <a:srgbClr val="A4A3A4"/>
          </p15:clr>
        </p15:guide>
        <p15:guide id="3" orient="horz" pos="6230" userDrawn="1">
          <p15:clr>
            <a:srgbClr val="A4A3A4"/>
          </p15:clr>
        </p15:guide>
        <p15:guide id="4" pos="4565" userDrawn="1">
          <p15:clr>
            <a:srgbClr val="A4A3A4"/>
          </p15:clr>
        </p15:guide>
        <p15:guide id="5" pos="22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09" autoAdjust="0"/>
  </p:normalViewPr>
  <p:slideViewPr>
    <p:cSldViewPr>
      <p:cViewPr varScale="1">
        <p:scale>
          <a:sx n="59" d="100"/>
          <a:sy n="59" d="100"/>
        </p:scale>
        <p:origin x="872" y="52"/>
      </p:cViewPr>
      <p:guideLst>
        <p:guide orient="horz" pos="2808"/>
        <p:guide pos="2215"/>
        <p:guide orient="horz" pos="6230"/>
        <p:guide pos="4565"/>
        <p:guide pos="22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27213" y="242888"/>
            <a:ext cx="2111375" cy="121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469A8-E2B7-4836-9D06-19E90F64EF1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96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8" y="2176175"/>
            <a:ext cx="103578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52" y="3931158"/>
            <a:ext cx="852995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7"/>
            <a:ext cx="8408988" cy="741870"/>
          </a:xfrm>
        </p:spPr>
        <p:txBody>
          <a:bodyPr lIns="0" tIns="0" rIns="0" bIns="0"/>
          <a:lstStyle>
            <a:lvl1pPr>
              <a:defRPr sz="4821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17" name="bg object 17"/>
          <p:cNvSpPr/>
          <p:nvPr/>
        </p:nvSpPr>
        <p:spPr>
          <a:xfrm>
            <a:off x="141280" y="153944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368" y="1559304"/>
            <a:ext cx="3855658" cy="457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7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42443" y="2285230"/>
            <a:ext cx="5541249" cy="223785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7437D-BB03-459D-8F02-E358098D79D1}" type="datetimeFigureOut">
              <a:rPr lang="ru-RU"/>
              <a:pPr>
                <a:defRPr/>
              </a:pPr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1A3D8-3A5A-414F-912D-CBCA1B125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5"/>
            <a:ext cx="840898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29"/>
            <a:ext cx="389940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01797"/>
            <a:ext cx="12173572" cy="22892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1050" y="363419"/>
            <a:ext cx="6664926" cy="1150765"/>
          </a:xfrm>
          <a:prstGeom prst="rect">
            <a:avLst/>
          </a:prstGeom>
        </p:spPr>
        <p:txBody>
          <a:bodyPr vert="horz" wrap="square" lIns="0" tIns="31243" rIns="0" bIns="0" rtlCol="0">
            <a:spAutoFit/>
          </a:bodyPr>
          <a:lstStyle/>
          <a:p>
            <a:pPr marL="27169" algn="ctr">
              <a:spcBef>
                <a:spcPts val="245"/>
              </a:spcBef>
            </a:pPr>
            <a:r>
              <a:rPr lang="en-US" sz="7273" spc="11" dirty="0"/>
              <a:t>MATEMATIKA</a:t>
            </a:r>
            <a:endParaRPr lang="en-US" sz="7273" dirty="0"/>
          </a:p>
        </p:txBody>
      </p:sp>
      <p:sp>
        <p:nvSpPr>
          <p:cNvPr id="4" name="object 4"/>
          <p:cNvSpPr txBox="1"/>
          <p:nvPr/>
        </p:nvSpPr>
        <p:spPr>
          <a:xfrm>
            <a:off x="764233" y="2141810"/>
            <a:ext cx="8690433" cy="3615711"/>
          </a:xfrm>
          <a:prstGeom prst="rect">
            <a:avLst/>
          </a:prstGeom>
        </p:spPr>
        <p:txBody>
          <a:bodyPr vert="horz" wrap="square" lIns="0" tIns="29886" rIns="0" bIns="0" rtlCol="0">
            <a:spAutoFit/>
          </a:bodyPr>
          <a:lstStyle/>
          <a:p>
            <a:pPr marL="39394" algn="ctr">
              <a:lnSpc>
                <a:spcPct val="150000"/>
              </a:lnSpc>
              <a:spcBef>
                <a:spcPts val="234"/>
              </a:spcBef>
            </a:pP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MAVZU:</a:t>
            </a:r>
            <a:r>
              <a:rPr lang="uz-Latn-UZ" sz="5400" b="1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MA’LUMOTLAR </a:t>
            </a:r>
            <a:r>
              <a:rPr lang="en-US" sz="5400" b="1" dirty="0" smtClean="0">
                <a:solidFill>
                  <a:schemeClr val="tx2"/>
                </a:solidFill>
                <a:latin typeface="Arial"/>
                <a:cs typeface="Arial"/>
              </a:rPr>
              <a:t>QATORIGA DOIR MASALALAR</a:t>
            </a:r>
            <a:endParaRPr lang="en-US" sz="54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947" y="4602098"/>
            <a:ext cx="744615" cy="17767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grpSp>
        <p:nvGrpSpPr>
          <p:cNvPr id="7" name="object 7"/>
          <p:cNvGrpSpPr/>
          <p:nvPr/>
        </p:nvGrpSpPr>
        <p:grpSpPr>
          <a:xfrm>
            <a:off x="991561" y="318485"/>
            <a:ext cx="10555496" cy="1215166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94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685114" y="269602"/>
            <a:ext cx="3163960" cy="1134058"/>
          </a:xfrm>
          <a:prstGeom prst="rect">
            <a:avLst/>
          </a:prstGeom>
        </p:spPr>
        <p:txBody>
          <a:bodyPr vert="horz" wrap="square" lIns="0" tIns="25810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en-US" sz="7200" b="1" spc="-1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5400" b="1" spc="-1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US" sz="5400" b="1" spc="-11" dirty="0" smtClean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5400" b="1" spc="-11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5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33258" y="2349434"/>
            <a:ext cx="771993" cy="171301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748"/>
          </a:p>
        </p:txBody>
      </p:sp>
      <p:sp>
        <p:nvSpPr>
          <p:cNvPr id="12" name="object 11"/>
          <p:cNvSpPr/>
          <p:nvPr/>
        </p:nvSpPr>
        <p:spPr>
          <a:xfrm>
            <a:off x="9405193" y="2573859"/>
            <a:ext cx="2438963" cy="2232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000"/>
          </a:p>
        </p:txBody>
      </p:sp>
    </p:spTree>
    <p:extLst>
      <p:ext uri="{BB962C8B-B14F-4D97-AF65-F5344CB8AC3E}">
        <p14:creationId xmlns:p14="http://schemas.microsoft.com/office/powerpoint/2010/main" val="21630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6347" y="1795450"/>
            <a:ext cx="11715832" cy="4896735"/>
          </a:xfrm>
          <a:prstGeom prst="rect">
            <a:avLst/>
          </a:prstGeom>
          <a:noFill/>
        </p:spPr>
        <p:txBody>
          <a:bodyPr wrap="square" lIns="109737" tIns="54869" rIns="109737" bIns="54869" rtlCol="0">
            <a:spAutoFit/>
          </a:bodyPr>
          <a:lstStyle/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Yechish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= S : t</a:t>
            </a:r>
          </a:p>
          <a:p>
            <a:pPr algn="ctr"/>
            <a:endParaRPr lang="en-US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800" b="1" dirty="0" smtClean="0">
                <a:latin typeface="Arial" pitchFamily="34" charset="0"/>
                <a:cs typeface="Arial" pitchFamily="34" charset="0"/>
              </a:rPr>
              <a:t>(5· 6 + 45 · 2) : (6 + 2) = (30 + 90) : 8 = </a:t>
            </a:r>
            <a:endParaRPr lang="en-US" sz="4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120 : 8 = 15</a:t>
            </a:r>
          </a:p>
          <a:p>
            <a:pPr algn="ctr"/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Javob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: 15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km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h</a:t>
            </a:r>
            <a:endParaRPr lang="en-US" sz="4400" i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461815" y="269602"/>
            <a:ext cx="3404895" cy="738664"/>
          </a:xfrm>
        </p:spPr>
        <p:txBody>
          <a:bodyPr/>
          <a:lstStyle/>
          <a:p>
            <a:pPr eaLnBrk="1" hangingPunct="1"/>
            <a:r>
              <a:rPr lang="en-US" sz="4800" dirty="0" smtClean="0">
                <a:latin typeface="Arial" pitchFamily="34" charset="0"/>
                <a:cs typeface="Arial" pitchFamily="34" charset="0"/>
              </a:rPr>
              <a:t>YECHISH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306875" y="295252"/>
            <a:ext cx="28167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400" dirty="0"/>
          </a:p>
        </p:txBody>
      </p:sp>
      <p:sp>
        <p:nvSpPr>
          <p:cNvPr id="10" name="Содержимое 2"/>
          <p:cNvSpPr>
            <a:spLocks noGrp="1"/>
          </p:cNvSpPr>
          <p:nvPr>
            <p:ph idx="4294967295"/>
          </p:nvPr>
        </p:nvSpPr>
        <p:spPr>
          <a:xfrm>
            <a:off x="520661" y="1581136"/>
            <a:ext cx="7643866" cy="2160240"/>
          </a:xfrm>
          <a:prstGeom prst="rect">
            <a:avLst/>
          </a:prstGeom>
          <a:ln w="38100">
            <a:noFill/>
          </a:ln>
        </p:spPr>
        <p:txBody>
          <a:bodyPr>
            <a:noAutofit/>
          </a:bodyPr>
          <a:lstStyle/>
          <a:p>
            <a:pPr marL="90488" indent="269875" algn="just"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3867" y="1366822"/>
            <a:ext cx="864399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Termometr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havo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harorati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sutka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davomida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o‘lchanganda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 u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ertalab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+18°C,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tushda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+25°C,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kechqurun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+21°C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kechasi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+10°C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ko‘rsatdi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Sutkalik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o‘rtacha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haroratni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aniqlang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592099" y="1366822"/>
            <a:ext cx="2216869" cy="4506509"/>
            <a:chOff x="384" y="432"/>
            <a:chExt cx="1276" cy="3315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84" y="432"/>
              <a:ext cx="1276" cy="3315"/>
            </a:xfrm>
            <a:prstGeom prst="rect">
              <a:avLst/>
            </a:prstGeom>
            <a:gradFill rotWithShape="0">
              <a:gsLst>
                <a:gs pos="0">
                  <a:srgbClr val="0099CC"/>
                </a:gs>
                <a:gs pos="50000">
                  <a:schemeClr val="bg1"/>
                </a:gs>
                <a:gs pos="100000">
                  <a:srgbClr val="0099CC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784" y="293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784" y="778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784" y="826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784" y="874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784" y="922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84" y="970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784" y="101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784" y="1066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784" y="1114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784" y="1162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784" y="1210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784" y="1258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784" y="1306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784" y="1354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784" y="1402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784" y="1450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784" y="149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784" y="1546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784" y="1594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784" y="1642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784" y="1690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784" y="1738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784" y="1786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784" y="1834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784" y="1882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784" y="1930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784" y="197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784" y="2026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784" y="2074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784" y="2122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784" y="2170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784" y="2218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784" y="2266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784" y="2314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784" y="2362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>
              <a:off x="784" y="2410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784" y="245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784" y="2506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784" y="2554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784" y="2602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784" y="2650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784" y="2698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784" y="2746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784" y="2794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784" y="2842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784" y="2890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784" y="2986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784" y="3034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784" y="3082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>
              <a:off x="784" y="3130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" name="Oval 59"/>
            <p:cNvSpPr>
              <a:spLocks noChangeArrowheads="1"/>
            </p:cNvSpPr>
            <p:nvPr/>
          </p:nvSpPr>
          <p:spPr bwMode="auto">
            <a:xfrm>
              <a:off x="952" y="3466"/>
              <a:ext cx="144" cy="144"/>
            </a:xfrm>
            <a:prstGeom prst="ellipse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3300">
                    <a:gamma/>
                    <a:shade val="8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1008" y="432"/>
              <a:ext cx="48" cy="24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008" y="432"/>
              <a:ext cx="47" cy="21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1008" y="432"/>
              <a:ext cx="47" cy="15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4" name="Text Box 63"/>
            <p:cNvSpPr txBox="1">
              <a:spLocks noChangeArrowheads="1"/>
            </p:cNvSpPr>
            <p:nvPr/>
          </p:nvSpPr>
          <p:spPr bwMode="auto">
            <a:xfrm>
              <a:off x="1216" y="1594"/>
              <a:ext cx="3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900" dirty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5" name="Text Box 64"/>
            <p:cNvSpPr txBox="1">
              <a:spLocks noChangeArrowheads="1"/>
            </p:cNvSpPr>
            <p:nvPr/>
          </p:nvSpPr>
          <p:spPr bwMode="auto">
            <a:xfrm>
              <a:off x="1216" y="2122"/>
              <a:ext cx="3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900" dirty="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66" name="Text Box 65"/>
            <p:cNvSpPr txBox="1">
              <a:spLocks noChangeArrowheads="1"/>
            </p:cNvSpPr>
            <p:nvPr/>
          </p:nvSpPr>
          <p:spPr bwMode="auto">
            <a:xfrm>
              <a:off x="1216" y="2554"/>
              <a:ext cx="3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900" dirty="0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67" name="Text Box 66"/>
            <p:cNvSpPr txBox="1">
              <a:spLocks noChangeArrowheads="1"/>
            </p:cNvSpPr>
            <p:nvPr/>
          </p:nvSpPr>
          <p:spPr bwMode="auto">
            <a:xfrm>
              <a:off x="1216" y="634"/>
              <a:ext cx="3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900" dirty="0">
                  <a:solidFill>
                    <a:srgbClr val="000000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68" name="Text Box 67"/>
            <p:cNvSpPr txBox="1">
              <a:spLocks noChangeArrowheads="1"/>
            </p:cNvSpPr>
            <p:nvPr/>
          </p:nvSpPr>
          <p:spPr bwMode="auto">
            <a:xfrm>
              <a:off x="1216" y="1114"/>
              <a:ext cx="384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900" dirty="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1008" y="768"/>
              <a:ext cx="47" cy="2688"/>
            </a:xfrm>
            <a:prstGeom prst="rect">
              <a:avLst/>
            </a:prstGeom>
            <a:gradFill rotWithShape="0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50000">
                  <a:srgbClr val="FF3300"/>
                </a:gs>
                <a:gs pos="100000">
                  <a:srgbClr val="FF33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1008" y="432"/>
              <a:ext cx="48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" name="Стрелка углом вверх 1"/>
          <p:cNvSpPr/>
          <p:nvPr/>
        </p:nvSpPr>
        <p:spPr>
          <a:xfrm>
            <a:off x="131151" y="155566"/>
            <a:ext cx="360040" cy="309971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306875" y="295252"/>
            <a:ext cx="28167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400" dirty="0"/>
          </a:p>
        </p:txBody>
      </p:sp>
      <p:sp>
        <p:nvSpPr>
          <p:cNvPr id="10" name="Содержимое 2"/>
          <p:cNvSpPr>
            <a:spLocks noGrp="1"/>
          </p:cNvSpPr>
          <p:nvPr>
            <p:ph idx="4294967295"/>
          </p:nvPr>
        </p:nvSpPr>
        <p:spPr>
          <a:xfrm>
            <a:off x="520661" y="1581136"/>
            <a:ext cx="7643866" cy="2160240"/>
          </a:xfrm>
          <a:prstGeom prst="rect">
            <a:avLst/>
          </a:prstGeom>
          <a:ln w="38100">
            <a:noFill/>
          </a:ln>
        </p:spPr>
        <p:txBody>
          <a:bodyPr>
            <a:noAutofit/>
          </a:bodyPr>
          <a:lstStyle/>
          <a:p>
            <a:pPr marL="90488" indent="269875" algn="just"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3537" y="1366822"/>
            <a:ext cx="111443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To‘rtta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sonning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o‘rta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arifmetigi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8,9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boshqa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oltita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sonning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o‘rta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arifmetigi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13,8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  Bu  10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sonning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o‘rta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arifmetigini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toping.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" descr="C:\Documents and Settings\Admin\Рабочий стол\картинки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0859" y="4438656"/>
            <a:ext cx="280352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Admin\Рабочий стол\картинки\f7e1f0c2414236d395296dbd7e4aeb2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07073" y="3581400"/>
            <a:ext cx="5000660" cy="3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трелка углом вверх 10"/>
          <p:cNvSpPr/>
          <p:nvPr/>
        </p:nvSpPr>
        <p:spPr>
          <a:xfrm>
            <a:off x="131151" y="155566"/>
            <a:ext cx="360040" cy="309971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85650" cy="99119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575" y="126361"/>
            <a:ext cx="12357521" cy="682537"/>
          </a:xfrm>
          <a:prstGeom prst="rect">
            <a:avLst/>
          </a:prstGeom>
        </p:spPr>
        <p:txBody>
          <a:bodyPr vert="horz" wrap="square" lIns="0" tIns="35856" rIns="0" bIns="0" rtlCol="0">
            <a:spAutoFit/>
          </a:bodyPr>
          <a:lstStyle/>
          <a:p>
            <a:pPr marL="27582" algn="l">
              <a:spcBef>
                <a:spcPts val="282"/>
              </a:spcBef>
            </a:pPr>
            <a:r>
              <a:rPr lang="en-US" sz="4200" dirty="0" smtClean="0"/>
              <a:t>MUSTAQIL BAJARISH UCHUN TOPSHIRIQLAR:</a:t>
            </a:r>
            <a:endParaRPr lang="en-US" sz="4200" dirty="0"/>
          </a:p>
        </p:txBody>
      </p:sp>
      <p:sp>
        <p:nvSpPr>
          <p:cNvPr id="8" name="TextBox 7"/>
          <p:cNvSpPr txBox="1"/>
          <p:nvPr/>
        </p:nvSpPr>
        <p:spPr>
          <a:xfrm>
            <a:off x="548209" y="1421730"/>
            <a:ext cx="823645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Darslikdagi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722-, 723-, 724- 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masalalar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, “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Yutuqlaringizni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tekshirib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ko‘ring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uz-Latn-UZ" sz="5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5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(139-bet)</a:t>
            </a:r>
            <a:endParaRPr lang="en-US" sz="5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2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84668" y="1853778"/>
            <a:ext cx="29527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77786" y="2009764"/>
            <a:ext cx="3429023" cy="1500198"/>
          </a:xfrm>
          <a:prstGeom prst="wedgeRoundRectCallout">
            <a:avLst>
              <a:gd name="adj1" fmla="val 59109"/>
              <a:gd name="adj2" fmla="val -44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109737" tIns="54869" rIns="109737" bIns="54869" anchor="ctr">
            <a:flatTx/>
          </a:bodyPr>
          <a:lstStyle/>
          <a:p>
            <a:pPr algn="ctr"/>
            <a:r>
              <a:rPr lang="en-US" sz="4400" dirty="0" err="1">
                <a:latin typeface="Arial" charset="0"/>
              </a:rPr>
              <a:t>O‘rta</a:t>
            </a:r>
            <a:r>
              <a:rPr lang="en-US" sz="4400" dirty="0">
                <a:latin typeface="Arial" charset="0"/>
              </a:rPr>
              <a:t> </a:t>
            </a:r>
            <a:r>
              <a:rPr lang="en-US" sz="4400" dirty="0" err="1">
                <a:latin typeface="Arial" charset="0"/>
              </a:rPr>
              <a:t>arifmetik</a:t>
            </a:r>
            <a:endParaRPr lang="ru-RU" sz="4400" dirty="0">
              <a:latin typeface="Arial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043071" y="2366954"/>
            <a:ext cx="478118" cy="941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37" tIns="54869" rIns="109737" bIns="54869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dirty="0">
                <a:solidFill>
                  <a:srgbClr val="000000"/>
                </a:solidFill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735503" y="2009764"/>
            <a:ext cx="2643206" cy="1435444"/>
          </a:xfrm>
          <a:prstGeom prst="wedgeRoundRectCallout">
            <a:avLst>
              <a:gd name="adj1" fmla="val -20246"/>
              <a:gd name="adj2" fmla="val 52634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109737" tIns="54869" rIns="109737" bIns="54869" anchor="ctr">
            <a:flatTx/>
          </a:bodyPr>
          <a:lstStyle/>
          <a:p>
            <a:pPr algn="ctr"/>
            <a:r>
              <a:rPr lang="en-US" sz="4400" dirty="0" err="1">
                <a:solidFill>
                  <a:srgbClr val="000000"/>
                </a:solidFill>
                <a:latin typeface="Arial" charset="0"/>
              </a:rPr>
              <a:t>Sonlar</a:t>
            </a:r>
            <a:endParaRPr lang="en-US" sz="4400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sz="4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Arial" charset="0"/>
              </a:rPr>
              <a:t>yigi‘ndisi</a:t>
            </a:r>
            <a:endParaRPr lang="ru-RU" sz="4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521585" y="2224078"/>
            <a:ext cx="287717" cy="849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737" tIns="54869" rIns="109737" bIns="54869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  <a:endParaRPr lang="ru-RU" sz="4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8164527" y="2009764"/>
            <a:ext cx="3714776" cy="1364006"/>
          </a:xfrm>
          <a:prstGeom prst="wedgeRoundRectCallout">
            <a:avLst>
              <a:gd name="adj1" fmla="val -23666"/>
              <a:gd name="adj2" fmla="val 49345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109737" tIns="54869" rIns="109737" bIns="54869" anchor="ctr">
            <a:flatTx/>
          </a:bodyPr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4400" dirty="0" err="1" smtClean="0">
                <a:solidFill>
                  <a:srgbClr val="000000"/>
                </a:solidFill>
                <a:latin typeface="Arial" charset="0"/>
              </a:rPr>
              <a:t>Qo‘shiluvchilar</a:t>
            </a:r>
            <a:r>
              <a:rPr lang="en-US" sz="440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en-US" sz="4400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sz="4400" dirty="0" err="1">
                <a:solidFill>
                  <a:srgbClr val="000000"/>
                </a:solidFill>
                <a:latin typeface="Arial" charset="0"/>
              </a:rPr>
              <a:t>soni</a:t>
            </a:r>
            <a:r>
              <a:rPr lang="en-US" sz="4400" dirty="0">
                <a:solidFill>
                  <a:srgbClr val="000000"/>
                </a:solidFill>
                <a:latin typeface="Arial" charset="0"/>
              </a:rPr>
              <a:t> </a:t>
            </a:r>
            <a:endParaRPr lang="ru-RU" sz="4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34909" y="223814"/>
            <a:ext cx="11715832" cy="883960"/>
          </a:xfrm>
        </p:spPr>
        <p:txBody>
          <a:bodyPr/>
          <a:lstStyle/>
          <a:p>
            <a:pPr algn="ctr"/>
            <a:r>
              <a:rPr lang="en-US" dirty="0" smtClean="0"/>
              <a:t>O‘RTA  ARIFMETIK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2033" y="4081466"/>
            <a:ext cx="122873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o‘rta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arifmetigi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-   </a:t>
            </a:r>
            <a:r>
              <a:rPr lang="en-US" sz="6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(a + b) : 2</a:t>
            </a:r>
            <a:endParaRPr lang="en-US" sz="4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o‘rta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arifmetigi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-</a:t>
            </a:r>
            <a:r>
              <a:rPr lang="en-US" sz="6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(a + b + c):3 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90" y="223814"/>
            <a:ext cx="11736427" cy="883960"/>
          </a:xfrm>
          <a:noFill/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bg1"/>
                </a:solidFill>
              </a:rPr>
              <a:t>O‘rta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arifmetikni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topish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ketma-ketligi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24367" y="1559304"/>
            <a:ext cx="10926308" cy="4173460"/>
          </a:xfrm>
          <a:prstGeom prst="rect">
            <a:avLst/>
          </a:prstGeom>
        </p:spPr>
        <p:txBody>
          <a:bodyPr lIns="109737" tIns="54869" rIns="109737" bIns="54869"/>
          <a:lstStyle/>
          <a:p>
            <a:pPr marL="617271" indent="-61727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US" sz="4400" dirty="0" err="1" smtClean="0">
                <a:solidFill>
                  <a:schemeClr val="tx2"/>
                </a:solidFill>
              </a:rPr>
              <a:t>Barcha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sonlar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yig‘indisini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topish</a:t>
            </a:r>
            <a:r>
              <a:rPr lang="en-US" sz="4400" dirty="0" smtClean="0">
                <a:solidFill>
                  <a:schemeClr val="tx2"/>
                </a:solidFill>
              </a:rPr>
              <a:t>;</a:t>
            </a:r>
            <a:endParaRPr lang="ru-RU" sz="4400" dirty="0" smtClean="0">
              <a:solidFill>
                <a:schemeClr val="tx2"/>
              </a:solidFill>
            </a:endParaRPr>
          </a:p>
          <a:p>
            <a:pPr marL="617271" indent="-61727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US" sz="4400" dirty="0" err="1" smtClean="0">
                <a:solidFill>
                  <a:schemeClr val="tx2"/>
                </a:solidFill>
              </a:rPr>
              <a:t>Qo‘shiluvchilar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sonini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topish</a:t>
            </a:r>
            <a:r>
              <a:rPr lang="en-US" sz="4400" dirty="0" smtClean="0">
                <a:solidFill>
                  <a:schemeClr val="tx2"/>
                </a:solidFill>
              </a:rPr>
              <a:t>;</a:t>
            </a:r>
            <a:endParaRPr lang="ru-RU" sz="4400" dirty="0" smtClean="0">
              <a:solidFill>
                <a:schemeClr val="tx2"/>
              </a:solidFill>
            </a:endParaRPr>
          </a:p>
          <a:p>
            <a:pPr marL="617271" indent="-617271">
              <a:lnSpc>
                <a:spcPct val="150000"/>
              </a:lnSpc>
              <a:buFont typeface="Calibri" pitchFamily="34" charset="0"/>
              <a:buAutoNum type="arabicPeriod"/>
            </a:pPr>
            <a:r>
              <a:rPr lang="en-US" sz="4400" dirty="0" err="1" smtClean="0">
                <a:solidFill>
                  <a:schemeClr val="tx2"/>
                </a:solidFill>
              </a:rPr>
              <a:t>Sonlar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yig‘indisini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qo‘shiluvchilar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soniga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bo‘lish</a:t>
            </a:r>
            <a:r>
              <a:rPr lang="en-US" sz="4400" dirty="0" smtClean="0">
                <a:solidFill>
                  <a:schemeClr val="tx2"/>
                </a:solidFill>
              </a:rPr>
              <a:t>.</a:t>
            </a:r>
            <a:endParaRPr lang="ru-RU" sz="4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5-tub-ru.yandex.net/i?id=263714480-6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8841" y="1652574"/>
            <a:ext cx="3358623" cy="267331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436641" y="197594"/>
            <a:ext cx="28167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400" dirty="0"/>
          </a:p>
        </p:txBody>
      </p:sp>
      <p:sp>
        <p:nvSpPr>
          <p:cNvPr id="10" name="Содержимое 2"/>
          <p:cNvSpPr>
            <a:spLocks noGrp="1"/>
          </p:cNvSpPr>
          <p:nvPr>
            <p:ph idx="4294967295"/>
          </p:nvPr>
        </p:nvSpPr>
        <p:spPr>
          <a:xfrm>
            <a:off x="378304" y="1146722"/>
            <a:ext cx="7643866" cy="2160240"/>
          </a:xfrm>
          <a:prstGeom prst="rect">
            <a:avLst/>
          </a:prstGeom>
          <a:ln w="38100">
            <a:noFill/>
          </a:ln>
        </p:spPr>
        <p:txBody>
          <a:bodyPr>
            <a:noAutofit/>
          </a:bodyPr>
          <a:lstStyle/>
          <a:p>
            <a:pPr marL="90488" indent="269875" algn="just"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Figurali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uchish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bo‘yicha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sportchiga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ballar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qo‘yildi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: 5,7;  5,9;  6,0;  5,6;  5,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9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Bu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ma’lumotdan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foydalanib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o‘rtacha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balni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o‘zgarish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oralig‘ini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medianasini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modasini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aniqlang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4308" y="1141054"/>
            <a:ext cx="7444680" cy="787918"/>
          </a:xfrm>
          <a:prstGeom prst="rect">
            <a:avLst/>
          </a:prstGeom>
          <a:noFill/>
        </p:spPr>
        <p:txBody>
          <a:bodyPr wrap="square" lIns="109737" tIns="54869" rIns="109737" bIns="54869" rtlCol="0">
            <a:sp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5,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;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5,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7 ;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5,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9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;  5,9 ;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6,0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06875" y="295252"/>
            <a:ext cx="29193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204393" y="6016067"/>
            <a:ext cx="66591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ru-RU" sz="4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5,8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 ;  0,4;  5,9;  5,9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5630" y="1719574"/>
            <a:ext cx="12025337" cy="1465027"/>
          </a:xfrm>
          <a:prstGeom prst="rect">
            <a:avLst/>
          </a:prstGeom>
          <a:noFill/>
        </p:spPr>
        <p:txBody>
          <a:bodyPr wrap="square" lIns="109737" tIns="54869" rIns="109737" bIns="54869" rtlCol="0">
            <a:spAutoFit/>
          </a:bodyPr>
          <a:lstStyle/>
          <a:p>
            <a:r>
              <a:rPr lang="en-US" sz="4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O‘rtacha</a:t>
            </a:r>
            <a:r>
              <a:rPr lang="en-US" sz="4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ball:</a:t>
            </a:r>
            <a:endParaRPr lang="en-US" sz="4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400" dirty="0">
                <a:latin typeface="Arial" pitchFamily="34" charset="0"/>
                <a:cs typeface="Arial" pitchFamily="34" charset="0"/>
              </a:rPr>
              <a:t>(5,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6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5,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7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5,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9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+ 5,9 +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6,0) : 5 =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29,1 :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=5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,8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896" y="4206375"/>
            <a:ext cx="12025337" cy="787918"/>
          </a:xfrm>
          <a:prstGeom prst="rect">
            <a:avLst/>
          </a:prstGeom>
          <a:noFill/>
        </p:spPr>
        <p:txBody>
          <a:bodyPr wrap="square" lIns="109737" tIns="54869" rIns="109737" bIns="54869" rtlCol="0">
            <a:spAutoFit/>
          </a:bodyPr>
          <a:lstStyle/>
          <a:p>
            <a:r>
              <a:rPr lang="en-US" sz="4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Medianasi</a:t>
            </a:r>
            <a:r>
              <a:rPr lang="en-US" sz="4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 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>5,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6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;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5,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7 ; 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5,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9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;  5,9 ;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6,0 </a:t>
            </a:r>
          </a:p>
        </p:txBody>
      </p:sp>
      <p:sp>
        <p:nvSpPr>
          <p:cNvPr id="3" name="Овал 2"/>
          <p:cNvSpPr/>
          <p:nvPr/>
        </p:nvSpPr>
        <p:spPr>
          <a:xfrm>
            <a:off x="6135668" y="4191334"/>
            <a:ext cx="1224136" cy="915280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1512" y="5106614"/>
            <a:ext cx="2980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Modasi</a:t>
            </a: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5,9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5630" y="3325808"/>
            <a:ext cx="12025337" cy="787918"/>
          </a:xfrm>
          <a:prstGeom prst="rect">
            <a:avLst/>
          </a:prstGeom>
          <a:noFill/>
        </p:spPr>
        <p:txBody>
          <a:bodyPr wrap="square" lIns="109737" tIns="54869" rIns="109737" bIns="54869" rtlCol="0">
            <a:spAutoFit/>
          </a:bodyPr>
          <a:lstStyle/>
          <a:p>
            <a:r>
              <a:rPr lang="en-US" sz="4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O‘zgarish</a:t>
            </a:r>
            <a:r>
              <a:rPr lang="en-US" sz="4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oralig‘i</a:t>
            </a:r>
            <a:r>
              <a:rPr lang="en-US" sz="4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6,0 – 5,6 = 0,4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24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390380" y="2903723"/>
            <a:ext cx="1273817" cy="8839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Формула нахождения средней скорости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799602" y="3438524"/>
            <a:ext cx="2579635" cy="112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737" tIns="54869" rIns="109737" bIns="54869">
            <a:sp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ʋ=S:t </a:t>
            </a:r>
            <a:endParaRPr lang="ru-RU" sz="6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25631" y="4606827"/>
            <a:ext cx="2792834" cy="1895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737" tIns="54869" rIns="109737" bIns="54869">
            <a:spAutoFit/>
          </a:bodyPr>
          <a:lstStyle/>
          <a:p>
            <a:r>
              <a:rPr lang="en-US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 – </a:t>
            </a:r>
            <a:r>
              <a:rPr lang="en-US" sz="3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masofa</a:t>
            </a:r>
            <a:endParaRPr lang="ru-RU" sz="3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ʋ</a:t>
            </a:r>
            <a:r>
              <a:rPr lang="en-US" sz="3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3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tezlik</a:t>
            </a:r>
            <a:endParaRPr lang="en-US" sz="3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 – </a:t>
            </a:r>
            <a:r>
              <a:rPr lang="en-US" sz="3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vaqt</a:t>
            </a:r>
            <a:endParaRPr lang="ru-RU" sz="3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 descr="0009-012-Urok-Skorost-vremja-rasstojani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6805" y="4314330"/>
            <a:ext cx="5375648" cy="1462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735239" y="223814"/>
            <a:ext cx="60344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O‘RTACHA  TEZLIK 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8664593" y="1438260"/>
            <a:ext cx="3265553" cy="1643074"/>
          </a:xfrm>
          <a:prstGeom prst="wedgeRound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Umumiy</a:t>
            </a: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vaqt</a:t>
            </a:r>
            <a:r>
              <a:rPr lang="ru-RU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197799" y="1652574"/>
            <a:ext cx="46679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6600" dirty="0"/>
          </a:p>
        </p:txBody>
      </p:sp>
      <p:sp>
        <p:nvSpPr>
          <p:cNvPr id="81" name="Скругленная прямоугольная выноска 80"/>
          <p:cNvSpPr/>
          <p:nvPr/>
        </p:nvSpPr>
        <p:spPr>
          <a:xfrm>
            <a:off x="306347" y="1509698"/>
            <a:ext cx="3357586" cy="1643074"/>
          </a:xfrm>
          <a:prstGeom prst="wedgeRoundRectCallout">
            <a:avLst>
              <a:gd name="adj1" fmla="val 54627"/>
              <a:gd name="adj2" fmla="val -126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O‘rtacha</a:t>
            </a: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tezlik</a:t>
            </a:r>
            <a:endParaRPr lang="ru-RU" dirty="0"/>
          </a:p>
        </p:txBody>
      </p:sp>
      <p:sp>
        <p:nvSpPr>
          <p:cNvPr id="82" name="Скругленная прямоугольная выноска 81"/>
          <p:cNvSpPr/>
          <p:nvPr/>
        </p:nvSpPr>
        <p:spPr>
          <a:xfrm>
            <a:off x="4378313" y="1509698"/>
            <a:ext cx="3857652" cy="1643074"/>
          </a:xfrm>
          <a:prstGeom prst="wedgeRound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Umumiy</a:t>
            </a: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bosib</a:t>
            </a: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o‘tilgan</a:t>
            </a:r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yo‘l</a:t>
            </a:r>
            <a:r>
              <a:rPr lang="ru-RU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735371" y="1724012"/>
            <a:ext cx="46679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/>
              <a:t>=</a:t>
            </a:r>
            <a:endParaRPr lang="ru-RU" sz="66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34909" y="1263172"/>
            <a:ext cx="11715832" cy="2880799"/>
          </a:xfrm>
          <a:prstGeom prst="rect">
            <a:avLst/>
          </a:prstGeom>
          <a:noFill/>
        </p:spPr>
        <p:txBody>
          <a:bodyPr wrap="square" lIns="109737" tIns="54869" rIns="109737" bIns="54869">
            <a:spAutoFit/>
          </a:bodyPr>
          <a:lstStyle/>
          <a:p>
            <a:pPr algn="just">
              <a:defRPr/>
            </a:pP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Avtomobil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aylanma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yo‘l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bo‘ylab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90 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km/</a:t>
            </a:r>
            <a:r>
              <a:rPr lang="uz-Latn-UZ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tezlik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3,2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soat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notekis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yo‘lda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45 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km/</a:t>
            </a:r>
            <a:r>
              <a:rPr lang="uz-Latn-UZ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tezlik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1,5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soat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toshli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qishloq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yo‘lida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30 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km/</a:t>
            </a:r>
            <a:r>
              <a:rPr lang="uz-Latn-UZ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tezlik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endParaRPr lang="uz-Latn-UZ" sz="3600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0,3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soat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harakatlandi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Avtomobilning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butun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yo‘ldagi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o‘rtacha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tezligini</a:t>
            </a:r>
            <a:r>
              <a:rPr lang="en-US" sz="36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toping.</a:t>
            </a:r>
            <a:endParaRPr lang="ru-RU" sz="360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шосс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209" y="4801152"/>
            <a:ext cx="3111994" cy="17907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1278277268_grunt.jpg"/>
          <p:cNvPicPr>
            <a:picLocks noChangeAspect="1"/>
          </p:cNvPicPr>
          <p:nvPr/>
        </p:nvPicPr>
        <p:blipFill>
          <a:blip r:embed="rId3" cstate="print"/>
          <a:srcRect l="6250" b="8333"/>
          <a:stretch>
            <a:fillRect/>
          </a:stretch>
        </p:blipFill>
        <p:spPr>
          <a:xfrm>
            <a:off x="4263408" y="4431114"/>
            <a:ext cx="3116227" cy="17549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0_4f91e_a225497b_X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82840" y="3996785"/>
            <a:ext cx="3154307" cy="1608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Заголовок 6"/>
          <p:cNvSpPr txBox="1">
            <a:spLocks/>
          </p:cNvSpPr>
          <p:nvPr/>
        </p:nvSpPr>
        <p:spPr>
          <a:xfrm>
            <a:off x="234909" y="223814"/>
            <a:ext cx="11715832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EFEF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MASALA</a:t>
            </a:r>
            <a:endParaRPr kumimoji="0" lang="ru-RU" sz="4800" b="1" i="0" u="none" strike="noStrike" kern="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390377" y="248074"/>
            <a:ext cx="3404895" cy="738664"/>
          </a:xfrm>
        </p:spPr>
        <p:txBody>
          <a:bodyPr/>
          <a:lstStyle/>
          <a:p>
            <a:pPr eaLnBrk="1" hangingPunct="1"/>
            <a:r>
              <a:rPr lang="en-US" sz="4800" dirty="0" smtClean="0">
                <a:latin typeface="Arial" pitchFamily="34" charset="0"/>
                <a:cs typeface="Arial" pitchFamily="34" charset="0"/>
              </a:rPr>
              <a:t>YECHISH</a:t>
            </a:r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377785" y="3760777"/>
            <a:ext cx="11572956" cy="132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737" tIns="54869" rIns="109737" bIns="54869">
            <a:spAutoFit/>
          </a:bodyPr>
          <a:lstStyle/>
          <a:p>
            <a:pPr>
              <a:lnSpc>
                <a:spcPts val="3500"/>
              </a:lnSpc>
              <a:spcBef>
                <a:spcPct val="50000"/>
              </a:spcBef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90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5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45 + 0,3 · 30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288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67,5 + 9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= 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500"/>
              </a:lnSpc>
              <a:spcBef>
                <a:spcPct val="50000"/>
              </a:spcBef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364,5(km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4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3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umumiy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masofa</a:t>
            </a:r>
            <a:endParaRPr lang="en-US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>
            <a:off x="1510104" y="1945824"/>
            <a:ext cx="2111333" cy="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 type="stealth" w="lg" len="lg"/>
          </a:ln>
        </p:spPr>
        <p:txBody>
          <a:bodyPr lIns="109737" tIns="54869" rIns="109737" bIns="54869"/>
          <a:lstStyle/>
          <a:p>
            <a:endParaRPr lang="ru-RU" sz="5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1449355" y="1081070"/>
            <a:ext cx="3315768" cy="78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737" tIns="54869" rIns="109737" bIns="54869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 dirty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90 </a:t>
            </a:r>
            <a:r>
              <a:rPr lang="en-US" sz="4400" b="1" i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km</a:t>
            </a:r>
            <a:r>
              <a:rPr lang="ru-RU" sz="4400" b="1" i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4400" b="1" i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h</a:t>
            </a:r>
            <a:endParaRPr lang="ru-RU" sz="4400" b="1" i="1" dirty="0">
              <a:solidFill>
                <a:srgbClr val="006C3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AutoShape 41"/>
          <p:cNvSpPr>
            <a:spLocks/>
          </p:cNvSpPr>
          <p:nvPr/>
        </p:nvSpPr>
        <p:spPr bwMode="auto">
          <a:xfrm rot="-5400000">
            <a:off x="2875058" y="-416071"/>
            <a:ext cx="428627" cy="5566049"/>
          </a:xfrm>
          <a:prstGeom prst="leftBrace">
            <a:avLst>
              <a:gd name="adj1" fmla="val 109960"/>
              <a:gd name="adj2" fmla="val 50000"/>
            </a:avLst>
          </a:prstGeom>
          <a:noFill/>
          <a:ln w="57150">
            <a:solidFill>
              <a:srgbClr val="993366"/>
            </a:solidFill>
            <a:round/>
            <a:headEnd/>
            <a:tailEnd/>
          </a:ln>
        </p:spPr>
        <p:txBody>
          <a:bodyPr wrap="none" lIns="109737" tIns="54869" rIns="109737" bIns="54869" anchor="ctr"/>
          <a:lstStyle/>
          <a:p>
            <a:endParaRPr lang="ru-RU" sz="5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AutoShape 43"/>
          <p:cNvSpPr>
            <a:spLocks/>
          </p:cNvSpPr>
          <p:nvPr/>
        </p:nvSpPr>
        <p:spPr bwMode="auto">
          <a:xfrm rot="-5400000">
            <a:off x="7352895" y="722915"/>
            <a:ext cx="500065" cy="3359516"/>
          </a:xfrm>
          <a:prstGeom prst="leftBrace">
            <a:avLst>
              <a:gd name="adj1" fmla="val 66369"/>
              <a:gd name="adj2" fmla="val 50000"/>
            </a:avLst>
          </a:prstGeom>
          <a:noFill/>
          <a:ln w="57150">
            <a:solidFill>
              <a:srgbClr val="993366"/>
            </a:solidFill>
            <a:round/>
            <a:headEnd/>
            <a:tailEnd/>
          </a:ln>
        </p:spPr>
        <p:txBody>
          <a:bodyPr wrap="none" lIns="109737" tIns="54869" rIns="109737" bIns="54869" anchor="ctr"/>
          <a:lstStyle/>
          <a:p>
            <a:endParaRPr lang="ru-RU" sz="5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1924753" y="2591387"/>
            <a:ext cx="3096501" cy="78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737" tIns="54869" rIns="109737" bIns="54869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3,2</a:t>
            </a:r>
            <a:r>
              <a:rPr lang="ru-RU" sz="4400" b="1" i="1" dirty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soat</a:t>
            </a:r>
            <a:endParaRPr lang="ru-RU" sz="4400" b="1" i="1" dirty="0">
              <a:solidFill>
                <a:srgbClr val="006C3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/>
        </p:nvSpPr>
        <p:spPr bwMode="auto">
          <a:xfrm>
            <a:off x="6235701" y="2572253"/>
            <a:ext cx="2857520" cy="78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737" tIns="54869" rIns="109737" bIns="54869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1,5</a:t>
            </a:r>
            <a:r>
              <a:rPr lang="ru-RU" sz="4400" b="1" i="1" dirty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soat</a:t>
            </a:r>
            <a:endParaRPr lang="ru-RU" sz="4400" b="1" i="1" dirty="0">
              <a:solidFill>
                <a:srgbClr val="006C3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Line 49"/>
          <p:cNvSpPr>
            <a:spLocks noChangeShapeType="1"/>
          </p:cNvSpPr>
          <p:nvPr/>
        </p:nvSpPr>
        <p:spPr bwMode="auto">
          <a:xfrm>
            <a:off x="6477448" y="1945824"/>
            <a:ext cx="2111333" cy="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 type="stealth" w="lg" len="lg"/>
          </a:ln>
        </p:spPr>
        <p:txBody>
          <a:bodyPr lIns="109737" tIns="54869" rIns="109737" bIns="54869"/>
          <a:lstStyle/>
          <a:p>
            <a:endParaRPr lang="ru-RU" sz="5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50"/>
          <p:cNvSpPr txBox="1">
            <a:spLocks noChangeArrowheads="1"/>
          </p:cNvSpPr>
          <p:nvPr/>
        </p:nvSpPr>
        <p:spPr bwMode="auto">
          <a:xfrm>
            <a:off x="5735635" y="1009632"/>
            <a:ext cx="3643338" cy="78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737" tIns="54869" rIns="109737" bIns="54869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 dirty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 45 </a:t>
            </a:r>
            <a:r>
              <a:rPr lang="en-US" sz="4400" b="1" i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km</a:t>
            </a:r>
            <a:r>
              <a:rPr lang="ru-RU" sz="4400" b="1" i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4400" b="1" i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h</a:t>
            </a:r>
            <a:endParaRPr lang="ru-RU" sz="4400" b="1" i="1" dirty="0">
              <a:solidFill>
                <a:srgbClr val="006C3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52"/>
          <p:cNvSpPr txBox="1">
            <a:spLocks noChangeArrowheads="1"/>
          </p:cNvSpPr>
          <p:nvPr/>
        </p:nvSpPr>
        <p:spPr bwMode="auto">
          <a:xfrm>
            <a:off x="234909" y="5264944"/>
            <a:ext cx="11715832" cy="164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737" tIns="54869" rIns="109737" bIns="54869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36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4,5 :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(3,2 +1,5 + 0,3)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=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364,5 : 5=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72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,9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(km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4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72,2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km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306347" y="2152641"/>
            <a:ext cx="10662444" cy="1625"/>
          </a:xfrm>
          <a:prstGeom prst="line">
            <a:avLst/>
          </a:prstGeom>
          <a:ln w="57150" cmpd="sng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utoShape 43"/>
          <p:cNvSpPr>
            <a:spLocks/>
          </p:cNvSpPr>
          <p:nvPr/>
        </p:nvSpPr>
        <p:spPr bwMode="auto">
          <a:xfrm rot="-5400000">
            <a:off x="9931524" y="1543999"/>
            <a:ext cx="428627" cy="1645909"/>
          </a:xfrm>
          <a:prstGeom prst="leftBrace">
            <a:avLst>
              <a:gd name="adj1" fmla="val 66377"/>
              <a:gd name="adj2" fmla="val 50000"/>
            </a:avLst>
          </a:prstGeom>
          <a:noFill/>
          <a:ln w="57150">
            <a:solidFill>
              <a:srgbClr val="993366"/>
            </a:solidFill>
            <a:round/>
            <a:headEnd/>
            <a:tailEnd/>
          </a:ln>
        </p:spPr>
        <p:txBody>
          <a:bodyPr wrap="none" lIns="109737" tIns="54869" rIns="109737" bIns="54869" anchor="ctr"/>
          <a:lstStyle/>
          <a:p>
            <a:endParaRPr lang="ru-RU" sz="5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Line 49"/>
          <p:cNvSpPr>
            <a:spLocks noChangeShapeType="1"/>
          </p:cNvSpPr>
          <p:nvPr/>
        </p:nvSpPr>
        <p:spPr bwMode="auto">
          <a:xfrm>
            <a:off x="9627523" y="1939324"/>
            <a:ext cx="1150867" cy="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 type="stealth" w="lg" len="lg"/>
          </a:ln>
        </p:spPr>
        <p:txBody>
          <a:bodyPr lIns="109737" tIns="54869" rIns="109737" bIns="54869"/>
          <a:lstStyle/>
          <a:p>
            <a:endParaRPr lang="ru-RU" sz="5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50"/>
          <p:cNvSpPr txBox="1">
            <a:spLocks noChangeArrowheads="1"/>
          </p:cNvSpPr>
          <p:nvPr/>
        </p:nvSpPr>
        <p:spPr bwMode="auto">
          <a:xfrm>
            <a:off x="8950345" y="1081070"/>
            <a:ext cx="3549946" cy="78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737" tIns="54869" rIns="109737" bIns="54869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 dirty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 30 </a:t>
            </a:r>
            <a:r>
              <a:rPr lang="en-US" sz="4400" b="1" i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km</a:t>
            </a:r>
            <a:r>
              <a:rPr lang="ru-RU" sz="4400" b="1" i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4400" b="1" i="1" dirty="0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h</a:t>
            </a:r>
            <a:endParaRPr lang="ru-RU" sz="4400" b="1" i="1" dirty="0">
              <a:solidFill>
                <a:srgbClr val="006C3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48"/>
          <p:cNvSpPr txBox="1">
            <a:spLocks noChangeArrowheads="1"/>
          </p:cNvSpPr>
          <p:nvPr/>
        </p:nvSpPr>
        <p:spPr bwMode="auto">
          <a:xfrm>
            <a:off x="9166330" y="2557262"/>
            <a:ext cx="3019319" cy="78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737" tIns="54869" rIns="109737" bIns="54869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0,3</a:t>
            </a:r>
            <a:r>
              <a:rPr lang="ru-RU" sz="4400" b="1" i="1" dirty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 smtClean="0">
                <a:solidFill>
                  <a:srgbClr val="006C31"/>
                </a:solidFill>
                <a:latin typeface="Arial" pitchFamily="34" charset="0"/>
                <a:cs typeface="Arial" pitchFamily="34" charset="0"/>
              </a:rPr>
              <a:t>soat</a:t>
            </a:r>
            <a:endParaRPr lang="ru-RU" sz="4400" b="1" i="1" dirty="0">
              <a:solidFill>
                <a:srgbClr val="006C3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 animBg="1"/>
      <p:bldP spid="34" grpId="0"/>
      <p:bldP spid="35" grpId="0" animBg="1"/>
      <p:bldP spid="36" grpId="0" animBg="1"/>
      <p:bldP spid="37" grpId="0"/>
      <p:bldP spid="39" grpId="0"/>
      <p:bldP spid="40" grpId="0" animBg="1"/>
      <p:bldP spid="41" grpId="0"/>
      <p:bldP spid="55" grpId="0" animBg="1"/>
      <p:bldP spid="56" grpId="0" animBg="1"/>
      <p:bldP spid="57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70628" y="1277714"/>
            <a:ext cx="1150151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Turistlar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guruhi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km/h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piyoda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km/h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avtomashinada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yurishdi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Turistlar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harakatining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tezligini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toping.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http://im0-tub-ru.yandex.net/i?id=512048173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3603" y="3888975"/>
            <a:ext cx="4572032" cy="2764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1387" y="3891704"/>
            <a:ext cx="4669640" cy="26900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508649" y="197594"/>
            <a:ext cx="28167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4334</TotalTime>
  <Words>490</Words>
  <Application>Microsoft Office PowerPoint</Application>
  <PresentationFormat>Произвольный</PresentationFormat>
  <Paragraphs>78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MATEMATIKA</vt:lpstr>
      <vt:lpstr>O‘RTA  ARIFMETIK</vt:lpstr>
      <vt:lpstr>O‘rta arifmetikni topish ketma-ketligi</vt:lpstr>
      <vt:lpstr>Презентация PowerPoint</vt:lpstr>
      <vt:lpstr>Презентация PowerPoint</vt:lpstr>
      <vt:lpstr>Формула нахождения средней скорости</vt:lpstr>
      <vt:lpstr>Презентация PowerPoint</vt:lpstr>
      <vt:lpstr>YECHISH</vt:lpstr>
      <vt:lpstr>Презентация PowerPoint</vt:lpstr>
      <vt:lpstr>YECHISH</vt:lpstr>
      <vt:lpstr>Презентация PowerPoint</vt:lpstr>
      <vt:lpstr>Презентация PowerPoint</vt:lpstr>
      <vt:lpstr>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457</cp:revision>
  <dcterms:created xsi:type="dcterms:W3CDTF">2020-04-09T07:32:19Z</dcterms:created>
  <dcterms:modified xsi:type="dcterms:W3CDTF">2021-03-24T06:49:00Z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