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  <p:sldId id="281" r:id="rId3"/>
    <p:sldId id="258" r:id="rId4"/>
    <p:sldId id="280" r:id="rId5"/>
    <p:sldId id="282" r:id="rId6"/>
    <p:sldId id="289" r:id="rId7"/>
    <p:sldId id="288" r:id="rId8"/>
    <p:sldId id="290" r:id="rId9"/>
    <p:sldId id="291" r:id="rId10"/>
    <p:sldId id="292" r:id="rId11"/>
    <p:sldId id="284" r:id="rId12"/>
    <p:sldId id="283" r:id="rId13"/>
    <p:sldId id="285" r:id="rId14"/>
    <p:sldId id="259" r:id="rId15"/>
    <p:sldId id="257" r:id="rId16"/>
    <p:sldId id="279" r:id="rId17"/>
    <p:sldId id="297" r:id="rId18"/>
    <p:sldId id="298" r:id="rId19"/>
    <p:sldId id="296" r:id="rId20"/>
    <p:sldId id="272" r:id="rId21"/>
    <p:sldId id="275" r:id="rId22"/>
    <p:sldId id="260" r:id="rId23"/>
    <p:sldId id="286" r:id="rId24"/>
    <p:sldId id="287" r:id="rId25"/>
    <p:sldId id="293" r:id="rId26"/>
    <p:sldId id="274" r:id="rId27"/>
    <p:sldId id="273" r:id="rId28"/>
    <p:sldId id="261" r:id="rId29"/>
    <p:sldId id="277" r:id="rId30"/>
    <p:sldId id="262" r:id="rId31"/>
    <p:sldId id="271" r:id="rId3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47ADFA0-957F-447F-B826-0F9736294018}">
          <p14:sldIdLst>
            <p14:sldId id="294"/>
            <p14:sldId id="281"/>
            <p14:sldId id="258"/>
            <p14:sldId id="280"/>
            <p14:sldId id="282"/>
            <p14:sldId id="289"/>
            <p14:sldId id="288"/>
            <p14:sldId id="290"/>
            <p14:sldId id="291"/>
            <p14:sldId id="292"/>
            <p14:sldId id="284"/>
            <p14:sldId id="283"/>
            <p14:sldId id="285"/>
            <p14:sldId id="259"/>
            <p14:sldId id="257"/>
            <p14:sldId id="279"/>
            <p14:sldId id="297"/>
            <p14:sldId id="298"/>
            <p14:sldId id="296"/>
            <p14:sldId id="272"/>
            <p14:sldId id="275"/>
            <p14:sldId id="260"/>
            <p14:sldId id="286"/>
            <p14:sldId id="287"/>
            <p14:sldId id="293"/>
            <p14:sldId id="274"/>
            <p14:sldId id="273"/>
          </p14:sldIdLst>
        </p14:section>
        <p14:section name="Раздел без заголовка" id="{4F77878F-E2BC-4B53-9F44-6AD2A05BE9DD}">
          <p14:sldIdLst>
            <p14:sldId id="261"/>
            <p14:sldId id="277"/>
            <p14:sldId id="262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59" autoAdjust="0"/>
    <p:restoredTop sz="90305" autoAdjust="0"/>
  </p:normalViewPr>
  <p:slideViewPr>
    <p:cSldViewPr snapToGrid="0">
      <p:cViewPr varScale="1">
        <p:scale>
          <a:sx n="66" d="100"/>
          <a:sy n="66" d="100"/>
        </p:scale>
        <p:origin x="808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799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958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591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461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544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762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261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656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747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327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911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82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3872" y="64443"/>
            <a:ext cx="11904257" cy="17137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71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87066" y="533374"/>
            <a:ext cx="4932347" cy="922978"/>
          </a:xfrm>
          <a:prstGeom prst="rect">
            <a:avLst/>
          </a:prstGeom>
        </p:spPr>
        <p:txBody>
          <a:bodyPr vert="horz" wrap="square" lIns="0" tIns="30137" rIns="0" bIns="0" rtlCol="0" anchor="ctr">
            <a:spAutoFit/>
          </a:bodyPr>
          <a:lstStyle/>
          <a:p>
            <a:pPr marL="26208">
              <a:spcBef>
                <a:spcPts val="234"/>
              </a:spcBef>
            </a:pPr>
            <a:r>
              <a:rPr lang="en-US" sz="6445" b="1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44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83743" y="439614"/>
            <a:ext cx="10114645" cy="1010502"/>
            <a:chOff x="439458" y="228104"/>
            <a:chExt cx="4866424" cy="489674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714"/>
            </a:p>
          </p:txBody>
        </p:sp>
        <p:sp>
          <p:nvSpPr>
            <p:cNvPr id="9" name="object 9"/>
            <p:cNvSpPr/>
            <p:nvPr/>
          </p:nvSpPr>
          <p:spPr>
            <a:xfrm>
              <a:off x="4588093" y="232879"/>
              <a:ext cx="717789" cy="4848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71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8093" y="228104"/>
              <a:ext cx="717789" cy="48967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714"/>
            </a:p>
          </p:txBody>
        </p:sp>
      </p:grpSp>
      <p:sp>
        <p:nvSpPr>
          <p:cNvPr id="11" name="object 11"/>
          <p:cNvSpPr/>
          <p:nvPr/>
        </p:nvSpPr>
        <p:spPr>
          <a:xfrm>
            <a:off x="9720888" y="2664823"/>
            <a:ext cx="2243788" cy="22642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714"/>
          </a:p>
        </p:txBody>
      </p:sp>
      <p:sp>
        <p:nvSpPr>
          <p:cNvPr id="12" name="object 12"/>
          <p:cNvSpPr txBox="1"/>
          <p:nvPr/>
        </p:nvSpPr>
        <p:spPr>
          <a:xfrm>
            <a:off x="9584935" y="625641"/>
            <a:ext cx="1466095" cy="634121"/>
          </a:xfrm>
          <a:prstGeom prst="rect">
            <a:avLst/>
          </a:prstGeom>
        </p:spPr>
        <p:txBody>
          <a:bodyPr vert="horz" wrap="square" lIns="0" tIns="32760" rIns="0" bIns="0" rtlCol="0">
            <a:spAutoFit/>
          </a:bodyPr>
          <a:lstStyle/>
          <a:p>
            <a:pPr>
              <a:spcBef>
                <a:spcPts val="258"/>
              </a:spcBef>
            </a:pPr>
            <a:r>
              <a:rPr lang="en-US" sz="3515" b="1" spc="21" dirty="0">
                <a:solidFill>
                  <a:srgbClr val="FEFEFE"/>
                </a:solidFill>
                <a:latin typeface="Arial"/>
                <a:cs typeface="Arial"/>
              </a:rPr>
              <a:t> 7</a:t>
            </a:r>
            <a:r>
              <a:rPr lang="en-US" sz="3906" spc="21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3906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3906" b="1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309353" y="698386"/>
            <a:ext cx="855600" cy="445869"/>
          </a:xfrm>
          <a:prstGeom prst="rect">
            <a:avLst/>
          </a:prstGeom>
        </p:spPr>
        <p:txBody>
          <a:bodyPr vert="horz" wrap="square" lIns="0" tIns="24897" rIns="0" bIns="0" rtlCol="0">
            <a:spAutoFit/>
          </a:bodyPr>
          <a:lstStyle/>
          <a:p>
            <a:pPr>
              <a:spcBef>
                <a:spcPts val="195"/>
              </a:spcBef>
            </a:pPr>
            <a:r>
              <a:rPr lang="en-US" sz="2734" b="1" spc="-11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endParaRPr sz="2734" b="1" dirty="0">
              <a:latin typeface="Arial"/>
              <a:cs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42388" y="2350623"/>
            <a:ext cx="625341" cy="134761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492"/>
          </a:p>
        </p:txBody>
      </p:sp>
      <p:sp>
        <p:nvSpPr>
          <p:cNvPr id="15" name="Прямоугольник 14"/>
          <p:cNvSpPr/>
          <p:nvPr/>
        </p:nvSpPr>
        <p:spPr>
          <a:xfrm>
            <a:off x="746815" y="4120548"/>
            <a:ext cx="625343" cy="134761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492"/>
          </a:p>
        </p:txBody>
      </p:sp>
      <p:sp>
        <p:nvSpPr>
          <p:cNvPr id="5" name="Прямоугольник 4"/>
          <p:cNvSpPr/>
          <p:nvPr/>
        </p:nvSpPr>
        <p:spPr>
          <a:xfrm>
            <a:off x="1537429" y="2463669"/>
            <a:ext cx="8183459" cy="32078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275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</a:t>
            </a:r>
            <a:r>
              <a:rPr lang="en-US" sz="5861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TAKRORLASH</a:t>
            </a:r>
          </a:p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800" b="1" dirty="0" err="1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Qisqa</a:t>
            </a: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ko‘paytirish</a:t>
            </a: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800" b="1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8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formulalarini</a:t>
            </a:r>
            <a:r>
              <a:rPr lang="en-US" sz="4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qo‘llash</a:t>
            </a:r>
            <a:r>
              <a:rPr lang="uz-Latn-UZ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784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650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11" descr="oblaka0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167" y="-21051"/>
            <a:ext cx="3857626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Группа 27"/>
          <p:cNvGrpSpPr>
            <a:grpSpLocks/>
          </p:cNvGrpSpPr>
          <p:nvPr/>
        </p:nvGrpSpPr>
        <p:grpSpPr bwMode="auto">
          <a:xfrm>
            <a:off x="6198041" y="4491901"/>
            <a:ext cx="5719195" cy="1563295"/>
            <a:chOff x="6740013" y="4701631"/>
            <a:chExt cx="5719236" cy="1563306"/>
          </a:xfrm>
        </p:grpSpPr>
        <p:sp>
          <p:nvSpPr>
            <p:cNvPr id="6" name="Выноска-облако 5"/>
            <p:cNvSpPr/>
            <p:nvPr/>
          </p:nvSpPr>
          <p:spPr>
            <a:xfrm>
              <a:off x="6740013" y="4701631"/>
              <a:ext cx="5719236" cy="1563306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TextBox 12"/>
            <p:cNvSpPr txBox="1">
              <a:spLocks noChangeArrowheads="1"/>
            </p:cNvSpPr>
            <p:nvPr/>
          </p:nvSpPr>
          <p:spPr bwMode="auto">
            <a:xfrm>
              <a:off x="7169300" y="5021615"/>
              <a:ext cx="4727610" cy="923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5400" b="1" dirty="0" smtClean="0">
                  <a:solidFill>
                    <a:srgbClr val="FF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a³-3a²b+3ab²-b³</a:t>
              </a:r>
              <a:endParaRPr lang="ru-RU" altLang="ru-RU" sz="5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8" name="Группа 25"/>
          <p:cNvGrpSpPr>
            <a:grpSpLocks/>
          </p:cNvGrpSpPr>
          <p:nvPr/>
        </p:nvGrpSpPr>
        <p:grpSpPr bwMode="auto">
          <a:xfrm rot="559191">
            <a:off x="1765956" y="4854794"/>
            <a:ext cx="2928938" cy="1612902"/>
            <a:chOff x="1592171" y="4649089"/>
            <a:chExt cx="2928436" cy="1078030"/>
          </a:xfrm>
        </p:grpSpPr>
        <p:sp>
          <p:nvSpPr>
            <p:cNvPr id="9" name="Выноска-облако 8"/>
            <p:cNvSpPr/>
            <p:nvPr/>
          </p:nvSpPr>
          <p:spPr>
            <a:xfrm>
              <a:off x="1592171" y="4649089"/>
              <a:ext cx="2928436" cy="857256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TextBox 13"/>
            <p:cNvSpPr txBox="1">
              <a:spLocks noChangeArrowheads="1"/>
            </p:cNvSpPr>
            <p:nvPr/>
          </p:nvSpPr>
          <p:spPr bwMode="auto">
            <a:xfrm>
              <a:off x="2097986" y="4711449"/>
              <a:ext cx="2099895" cy="10156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6000" b="1" dirty="0" smtClean="0">
                  <a:solidFill>
                    <a:srgbClr val="1D9117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en-US" altLang="ru-RU" sz="6000" b="1" dirty="0" err="1" smtClean="0">
                  <a:solidFill>
                    <a:srgbClr val="1D9117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a+b</a:t>
              </a:r>
              <a:r>
                <a:rPr lang="en-US" altLang="ru-RU" sz="6000" b="1" dirty="0" smtClean="0">
                  <a:solidFill>
                    <a:srgbClr val="1D9117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)³</a:t>
              </a:r>
              <a:endParaRPr lang="ru-RU" altLang="ru-RU" sz="6000" b="1" dirty="0">
                <a:solidFill>
                  <a:srgbClr val="1D911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1" name="Группа 26"/>
          <p:cNvGrpSpPr>
            <a:grpSpLocks/>
          </p:cNvGrpSpPr>
          <p:nvPr/>
        </p:nvGrpSpPr>
        <p:grpSpPr bwMode="auto">
          <a:xfrm>
            <a:off x="8031278" y="1902083"/>
            <a:ext cx="3937024" cy="1539599"/>
            <a:chOff x="1617106" y="5766321"/>
            <a:chExt cx="2929741" cy="10004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1617106" y="5766321"/>
              <a:ext cx="2929741" cy="856797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TextBox 14"/>
            <p:cNvSpPr txBox="1">
              <a:spLocks noChangeArrowheads="1"/>
            </p:cNvSpPr>
            <p:nvPr/>
          </p:nvSpPr>
          <p:spPr bwMode="auto">
            <a:xfrm>
              <a:off x="2213862" y="5929338"/>
              <a:ext cx="1732703" cy="837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6000" b="1" dirty="0" smtClean="0">
                  <a:solidFill>
                    <a:srgbClr val="C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a²-b²</a:t>
              </a:r>
              <a:endParaRPr lang="ru-RU" altLang="ru-RU" sz="6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4" name="Группа 23"/>
          <p:cNvGrpSpPr>
            <a:grpSpLocks/>
          </p:cNvGrpSpPr>
          <p:nvPr/>
        </p:nvGrpSpPr>
        <p:grpSpPr bwMode="auto">
          <a:xfrm>
            <a:off x="647679" y="2405245"/>
            <a:ext cx="3894753" cy="985537"/>
            <a:chOff x="1471596" y="3100153"/>
            <a:chExt cx="2928958" cy="985543"/>
          </a:xfrm>
        </p:grpSpPr>
        <p:sp>
          <p:nvSpPr>
            <p:cNvPr id="15" name="Выноска-облако 14"/>
            <p:cNvSpPr/>
            <p:nvPr/>
          </p:nvSpPr>
          <p:spPr>
            <a:xfrm>
              <a:off x="1471596" y="3228440"/>
              <a:ext cx="2928958" cy="857256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TextBox 15"/>
            <p:cNvSpPr txBox="1">
              <a:spLocks noChangeArrowheads="1"/>
            </p:cNvSpPr>
            <p:nvPr/>
          </p:nvSpPr>
          <p:spPr bwMode="auto">
            <a:xfrm>
              <a:off x="1970407" y="3100153"/>
              <a:ext cx="1909511" cy="923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5400" b="1" dirty="0" smtClean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en-US" altLang="ru-RU" sz="5400" b="1" dirty="0" err="1" smtClean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a+b</a:t>
              </a:r>
              <a:r>
                <a:rPr lang="en-US" altLang="ru-RU" sz="5400" b="1" dirty="0" smtClean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)²</a:t>
              </a:r>
              <a:endParaRPr lang="ru-RU" altLang="ru-RU" sz="5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7" name="Группа 22"/>
          <p:cNvGrpSpPr>
            <a:grpSpLocks/>
          </p:cNvGrpSpPr>
          <p:nvPr/>
        </p:nvGrpSpPr>
        <p:grpSpPr bwMode="auto">
          <a:xfrm rot="20909420">
            <a:off x="4223422" y="2983312"/>
            <a:ext cx="3792323" cy="1253185"/>
            <a:chOff x="886046" y="2434388"/>
            <a:chExt cx="4103122" cy="857256"/>
          </a:xfrm>
        </p:grpSpPr>
        <p:sp>
          <p:nvSpPr>
            <p:cNvPr id="18" name="Выноска-облако 17"/>
            <p:cNvSpPr/>
            <p:nvPr/>
          </p:nvSpPr>
          <p:spPr>
            <a:xfrm>
              <a:off x="886046" y="2434388"/>
              <a:ext cx="4103122" cy="857256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TextBox 16"/>
            <p:cNvSpPr txBox="1">
              <a:spLocks noChangeArrowheads="1"/>
            </p:cNvSpPr>
            <p:nvPr/>
          </p:nvSpPr>
          <p:spPr bwMode="auto">
            <a:xfrm>
              <a:off x="1543999" y="2478558"/>
              <a:ext cx="2945038" cy="5684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4800" b="1" dirty="0" smtClean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(a-b)²</a:t>
              </a:r>
              <a:endParaRPr lang="ru-RU" altLang="ru-RU" sz="48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0" name="Прямоугольник 19"/>
          <p:cNvSpPr/>
          <p:nvPr/>
        </p:nvSpPr>
        <p:spPr>
          <a:xfrm>
            <a:off x="-1059548" y="249583"/>
            <a:ext cx="8745537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(a-b)³=…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925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1.48148E-6 L -0.08451 -0.6490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32" y="-32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75937" y="209348"/>
            <a:ext cx="10982663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2788" algn="just"/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(c+5)²=?</a:t>
            </a:r>
          </a:p>
          <a:p>
            <a:endParaRPr lang="en-US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(c+5)²= c²+2·5c+25= c²+10c+25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8224" y="3194278"/>
            <a:ext cx="41416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2" indent="-285750">
              <a:buFont typeface="Wingdings" panose="05000000000000000000" pitchFamily="2" charset="2"/>
              <a:buChar char="v"/>
            </a:pP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c²+25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1986" y="4424380"/>
            <a:ext cx="5150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Wingdings" panose="05000000000000000000" pitchFamily="2" charset="2"/>
              <a:buChar char="v"/>
            </a:pP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c²+10c+25</a:t>
            </a:r>
            <a:r>
              <a:rPr lang="en-US" sz="5400" b="1" dirty="0" smtClean="0">
                <a:solidFill>
                  <a:srgbClr val="002060"/>
                </a:solidFill>
              </a:rPr>
              <a:t> 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1986" y="5567948"/>
            <a:ext cx="3715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Wingdings" panose="05000000000000000000" pitchFamily="2" charset="2"/>
              <a:buChar char="v"/>
            </a:pP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c²+5c+25</a:t>
            </a:r>
            <a:r>
              <a:rPr lang="en-US" sz="4800" b="1" dirty="0" smtClean="0">
                <a:solidFill>
                  <a:srgbClr val="002060"/>
                </a:solidFill>
              </a:rPr>
              <a:t> 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561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7743" y="264722"/>
            <a:ext cx="11516063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(x-2y)² =? </a:t>
            </a:r>
          </a:p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(x-2y)²= x²-2x·2y+(2y)²=x²-4xy+4y²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1986" y="2784006"/>
            <a:ext cx="5957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 indent="712788">
              <a:buFont typeface="Wingdings" panose="05000000000000000000" pitchFamily="2" charset="2"/>
              <a:buChar char="v"/>
            </a:pP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x²- 4xy+4y²</a:t>
            </a:r>
            <a:r>
              <a:rPr lang="en-US" sz="60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1986" y="4007523"/>
            <a:ext cx="5150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Wingdings" panose="05000000000000000000" pitchFamily="2" charset="2"/>
              <a:buChar char="v"/>
            </a:pP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x²+2xy+4y²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1986" y="4964737"/>
            <a:ext cx="45317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Wingdings" panose="05000000000000000000" pitchFamily="2" charset="2"/>
              <a:buChar char="v"/>
            </a:pP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x²-4y²</a:t>
            </a:r>
            <a:endParaRPr lang="ru-RU" sz="2800" b="1" dirty="0">
              <a:solidFill>
                <a:srgbClr val="002060"/>
              </a:solidFill>
            </a:endParaRPr>
          </a:p>
          <a:p>
            <a:pPr marL="685800" indent="-685800">
              <a:buFont typeface="Wingdings" panose="05000000000000000000" pitchFamily="2" charset="2"/>
              <a:buChar char="v"/>
            </a:pPr>
            <a:endParaRPr lang="ru-RU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198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16707" y="410946"/>
            <a:ext cx="11516063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(4x-3y)(3y+4x)= ?</a:t>
            </a:r>
          </a:p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(4x-3y)(3y+4x)=(4x)²-(3y)²=16x²- 9y²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1986" y="2987943"/>
            <a:ext cx="51505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 indent="538163">
              <a:buFont typeface="Wingdings" panose="05000000000000000000" pitchFamily="2" charset="2"/>
              <a:buChar char="v"/>
            </a:pP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9y²- 16x²</a:t>
            </a:r>
            <a:r>
              <a:rPr lang="en-US" sz="60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1986" y="4134038"/>
            <a:ext cx="5150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Wingdings" panose="05000000000000000000" pitchFamily="2" charset="2"/>
              <a:buChar char="v"/>
            </a:pP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16x²- 9y²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1986" y="5187800"/>
            <a:ext cx="45317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Wingdings" panose="05000000000000000000" pitchFamily="2" charset="2"/>
              <a:buChar char="v"/>
            </a:pP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8x²-6y²</a:t>
            </a:r>
            <a:endParaRPr lang="ru-RU" sz="2800" b="1" dirty="0">
              <a:solidFill>
                <a:srgbClr val="002060"/>
              </a:solidFill>
            </a:endParaRPr>
          </a:p>
          <a:p>
            <a:pPr marL="685800" indent="-685800">
              <a:buFont typeface="Wingdings" panose="05000000000000000000" pitchFamily="2" charset="2"/>
              <a:buChar char="v"/>
            </a:pPr>
            <a:endParaRPr lang="ru-RU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784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82137" y="1542197"/>
                <a:ext cx="11809863" cy="8477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-125 = </a:t>
                </a:r>
                <a:r>
                  <a:rPr lang="en-US" sz="4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e>
                      <m:sup>
                        <m:r>
                          <a:rPr lang="en-US" sz="4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  <m:r>
                      <a:rPr lang="en-US" sz="4800" b="1" i="0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4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(2x-5)(4x²+10x+25)</a:t>
                </a:r>
                <a:endParaRPr lang="ru-RU" sz="4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137" y="1542197"/>
                <a:ext cx="11809863" cy="847733"/>
              </a:xfrm>
              <a:prstGeom prst="rect">
                <a:avLst/>
              </a:prstGeom>
              <a:blipFill rotWithShape="0">
                <a:blip r:embed="rId2"/>
                <a:stretch>
                  <a:fillRect l="-2375" t="-15108" b="-366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25500" y="228600"/>
                <a:ext cx="7090274" cy="9420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4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5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5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5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54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-125 = ( 2x-5)(…?)</a:t>
                </a:r>
                <a:endParaRPr lang="ru-RU" sz="5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500" y="228600"/>
                <a:ext cx="7090274" cy="942053"/>
              </a:xfrm>
              <a:prstGeom prst="rect">
                <a:avLst/>
              </a:prstGeom>
              <a:blipFill>
                <a:blip r:embed="rId3"/>
                <a:stretch>
                  <a:fillRect l="-4553" t="-15584" r="-3866" b="-389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00636" y="2761474"/>
            <a:ext cx="64994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4x² +10x+25</a:t>
            </a:r>
          </a:p>
          <a:p>
            <a:pPr marL="685800" indent="-6858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x² +20x+25</a:t>
            </a:r>
          </a:p>
          <a:p>
            <a:pPr marL="685800" indent="-685800">
              <a:buFont typeface="Wingdings" panose="05000000000000000000" pitchFamily="2" charset="2"/>
              <a:buChar char="v"/>
            </a:pP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2x +25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864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-7619" y="0"/>
            <a:ext cx="12199619" cy="136144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09185" y="1418515"/>
                <a:ext cx="11581247" cy="49425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indent="363538"/>
                <a:r>
                  <a:rPr lang="en-US" sz="4800" b="1" dirty="0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Agar </a:t>
                </a:r>
                <a:r>
                  <a:rPr lang="en-US" sz="48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4800" b="1" dirty="0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= -</a:t>
                </a:r>
                <a:r>
                  <a:rPr lang="en-US" sz="48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2, b</a:t>
                </a:r>
                <a:r>
                  <a:rPr lang="en-US" sz="4800" b="1" dirty="0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= -</a:t>
                </a:r>
                <a:r>
                  <a:rPr lang="en-US" sz="48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 </a:t>
                </a:r>
                <a:r>
                  <a:rPr lang="en-US" sz="4800" b="1" dirty="0" err="1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44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, </a:t>
                </a:r>
                <a:endParaRPr lang="en-US" sz="4400" b="1" dirty="0" smtClean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indent="363538"/>
                <a:r>
                  <a:rPr lang="en-US" sz="4000" b="1" dirty="0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ru-RU" sz="5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sz="5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5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ru-RU" sz="5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lang="en-US" sz="5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5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sz="5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sz="5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5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𝒃</m:t>
                        </m:r>
                      </m:den>
                    </m:f>
                    <m:r>
                      <a:rPr lang="en-US" sz="5400" b="1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   </m:t>
                    </m:r>
                  </m:oMath>
                </a14:m>
                <a:r>
                  <a:rPr lang="en-US" sz="4800" b="1" dirty="0" err="1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nimaga</a:t>
                </a:r>
                <a:r>
                  <a:rPr lang="en-US" sz="48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4800" b="1" dirty="0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?</a:t>
                </a:r>
              </a:p>
              <a:p>
                <a:pPr indent="363538"/>
                <a:r>
                  <a:rPr lang="en-US" sz="44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1-usul.</a:t>
                </a:r>
              </a:p>
              <a:p>
                <a:pPr indent="363538"/>
                <a:r>
                  <a:rPr lang="en-US" sz="4000" b="1" dirty="0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ru-RU" sz="54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sz="54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54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ru-RU" sz="54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lang="en-US" sz="54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54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ru-RU" sz="54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(−</m:t>
                            </m:r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54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54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ru-RU" sz="54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(−</m:t>
                            </m:r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54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54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·(−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)+(−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  <m:r>
                      <a:rPr lang="en-US" sz="5400" b="1" i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16−1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−4−1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−5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-3</a:t>
                </a:r>
              </a:p>
              <a:p>
                <a:endParaRPr lang="en-US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185" y="1418515"/>
                <a:ext cx="11581247" cy="4942507"/>
              </a:xfrm>
              <a:prstGeom prst="rect">
                <a:avLst/>
              </a:prstGeom>
              <a:blipFill rotWithShape="0">
                <a:blip r:embed="rId2"/>
                <a:stretch>
                  <a:fillRect t="-2963" r="-18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7729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09282" y="1508166"/>
                <a:ext cx="11698942" cy="48885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712788" algn="just"/>
                <a:r>
                  <a:rPr lang="en-US" sz="4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2-usul. </a:t>
                </a:r>
                <a:r>
                  <a:rPr lang="en-US" sz="48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a= -2, b= -1 </a:t>
                </a:r>
                <a:r>
                  <a:rPr lang="en-US" sz="4800" b="1" dirty="0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da </a:t>
                </a:r>
                <a:r>
                  <a:rPr lang="en-US" sz="4800" b="1" dirty="0" err="1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800" b="1" dirty="0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endParaRPr lang="en-US" sz="48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6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ru-RU" sz="60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60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sz="60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6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ru-RU" sz="60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60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lang="en-US" sz="60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6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6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6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)(</m:t>
                        </m:r>
                        <m:r>
                          <a:rPr lang="en-US" sz="6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sz="6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sz="6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6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6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sz="6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sz="6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6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6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2a-b</a:t>
                </a:r>
                <a:r>
                  <a:rPr lang="en-US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endParaRPr lang="en-US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2a-b 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2·(-2) –(-1)= -4+1=-3</a:t>
                </a:r>
              </a:p>
              <a:p>
                <a:endParaRPr lang="en-US" b="1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282" y="1508166"/>
                <a:ext cx="11698942" cy="4888518"/>
              </a:xfrm>
              <a:prstGeom prst="rect">
                <a:avLst/>
              </a:prstGeom>
              <a:blipFill rotWithShape="0">
                <a:blip r:embed="rId2"/>
                <a:stretch>
                  <a:fillRect t="-29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0" y="0"/>
            <a:ext cx="12192000" cy="112955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</a:p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</a:t>
            </a: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721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"/>
            <a:ext cx="12192000" cy="119099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3499" y="1575431"/>
            <a:ext cx="110450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(x-y)(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x+y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)(x²+y²) - 8x³ + 9y²,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x = 2, y = 3;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34058" y="3016695"/>
                <a:ext cx="11708126" cy="14444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x-y)(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x+y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)(x²+y²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)- 8x³+9y²=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(x²-y²)(x²+y²)- 8x³+9y²</a:t>
                </a:r>
                <a14:m>
                  <m:oMath xmlns:m="http://schemas.openxmlformats.org/officeDocument/2006/math"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e>
                      <m:sup>
                        <m:r>
                          <a:rPr lang="en-US" sz="4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- 8x³ + 9y²</a:t>
                </a:r>
                <a:endParaRPr lang="ru-RU" sz="4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058" y="3016695"/>
                <a:ext cx="11708126" cy="1444498"/>
              </a:xfrm>
              <a:prstGeom prst="rect">
                <a:avLst/>
              </a:prstGeom>
              <a:blipFill rotWithShape="0">
                <a:blip r:embed="rId2"/>
                <a:stretch>
                  <a:fillRect l="-1615" t="-5063" b="-160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23499" y="4497088"/>
                <a:ext cx="10771923" cy="15081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x=2, y=3 da,</a:t>
                </a:r>
                <a:r>
                  <a:rPr lang="en-US" sz="44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44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- 8x³+9y²=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en-US" sz="44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- 8∙2³+9·3²=</a:t>
                </a:r>
              </a:p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16 - 81- 64 + 81= </a:t>
                </a:r>
                <a:r>
                  <a:rPr lang="en-US" sz="4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- 48 </a:t>
                </a:r>
                <a:endParaRPr lang="ru-RU" sz="4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499" y="4497088"/>
                <a:ext cx="10771923" cy="1508105"/>
              </a:xfrm>
              <a:prstGeom prst="rect">
                <a:avLst/>
              </a:prstGeom>
              <a:blipFill rotWithShape="0">
                <a:blip r:embed="rId3"/>
                <a:stretch>
                  <a:fillRect l="-2037" t="-5263" r="-849" b="-190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2975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2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120015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8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endParaRPr lang="ru-RU" sz="8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40332" y="1313738"/>
                <a:ext cx="11432584" cy="4105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6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6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000" b="1" i="1" smtClean="0">
                                <a:latin typeface="Cambria Math" panose="02040503050406030204" pitchFamily="18" charset="0"/>
                              </a:rPr>
                              <m:t>𝟔𝟓</m:t>
                            </m:r>
                          </m:e>
                          <m:sup>
                            <m:r>
                              <a:rPr lang="en-US" sz="6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𝟐𝟕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²</m:t>
                        </m:r>
                      </m:num>
                      <m:den>
                        <m:sSup>
                          <m:sSupPr>
                            <m:ctrlPr>
                              <a:rPr lang="en-US" sz="6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000" b="1" i="1" smtClean="0">
                                <a:latin typeface="Cambria Math" panose="02040503050406030204" pitchFamily="18" charset="0"/>
                              </a:rPr>
                              <m:t>𝟔𝟓</m:t>
                            </m:r>
                          </m:e>
                          <m:sup>
                            <m:r>
                              <a:rPr lang="en-US" sz="6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𝟏𝟑𝟎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𝟐𝟕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r>
                  <a:rPr lang="en-US" sz="60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6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000" b="1" i="1" smtClean="0">
                                <a:latin typeface="Cambria Math" panose="02040503050406030204" pitchFamily="18" charset="0"/>
                              </a:rPr>
                              <m:t>𝟔</m:t>
                            </m:r>
                            <m:r>
                              <a:rPr lang="en-US" sz="6000" b="1" i="1">
                                <a:latin typeface="Cambria Math" panose="02040503050406030204" pitchFamily="18" charset="0"/>
                              </a:rPr>
                              <m:t>𝟓</m:t>
                            </m:r>
                          </m:e>
                          <m:sup>
                            <m:r>
                              <a:rPr lang="en-US" sz="60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²</m:t>
                        </m:r>
                      </m:num>
                      <m:den>
                        <m:sSup>
                          <m:sSupPr>
                            <m:ctrlPr>
                              <a:rPr lang="en-US" sz="6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000" b="1" i="1" smtClean="0">
                                <a:latin typeface="Cambria Math" panose="02040503050406030204" pitchFamily="18" charset="0"/>
                              </a:rPr>
                              <m:t>𝟔</m:t>
                            </m:r>
                            <m:r>
                              <a:rPr lang="en-US" sz="6000" b="1" i="1">
                                <a:latin typeface="Cambria Math" panose="02040503050406030204" pitchFamily="18" charset="0"/>
                              </a:rPr>
                              <m:t>𝟓</m:t>
                            </m:r>
                          </m:e>
                          <m:sup>
                            <m:r>
                              <a:rPr lang="en-US" sz="60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𝟔𝟓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r>
                  <a:rPr lang="en-US" sz="6000" b="1" dirty="0" smtClean="0"/>
                  <a:t>=</a:t>
                </a:r>
              </a:p>
              <a:p>
                <a:endParaRPr lang="en-US" sz="6000" b="1" dirty="0" smtClean="0"/>
              </a:p>
              <a:p>
                <a:pPr lvl="1"/>
                <a:r>
                  <a:rPr lang="en-US" sz="6000" b="1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6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6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𝟔𝟓</m:t>
                            </m:r>
                            <m:r>
                              <a:rPr lang="en-US" sz="6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6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𝟐𝟕</m:t>
                            </m:r>
                          </m:e>
                        </m:d>
                        <m:r>
                          <a:rPr lang="en-US" sz="6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6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𝟔𝟓</m:t>
                        </m:r>
                        <m:r>
                          <a:rPr lang="en-US" sz="66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600" b="1" i="1" smtClean="0">
                            <a:latin typeface="Cambria Math" panose="02040503050406030204" pitchFamily="18" charset="0"/>
                          </a:rPr>
                          <m:t>𝟐𝟕</m:t>
                        </m:r>
                        <m:r>
                          <a:rPr lang="en-US" sz="66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66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6600" b="1" i="1" smtClean="0">
                            <a:latin typeface="Cambria Math" panose="02040503050406030204" pitchFamily="18" charset="0"/>
                          </a:rPr>
                          <m:t>𝟔𝟓</m:t>
                        </m:r>
                        <m:r>
                          <a:rPr lang="en-US" sz="66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6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6600" b="1" i="1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6600" b="1" i="1" smtClean="0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n-US" sz="66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r>
                  <a:rPr lang="en-US" sz="60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1" dirty="0" smtClean="0">
                            <a:latin typeface="Cambria Math" panose="02040503050406030204" pitchFamily="18" charset="0"/>
                          </a:rPr>
                          <m:t>𝟔𝟓</m:t>
                        </m:r>
                        <m:r>
                          <a:rPr lang="en-US" sz="60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000" b="1" i="1" dirty="0" smtClean="0">
                            <a:latin typeface="Cambria Math" panose="02040503050406030204" pitchFamily="18" charset="0"/>
                          </a:rPr>
                          <m:t>𝟐𝟕</m:t>
                        </m:r>
                      </m:num>
                      <m:den>
                        <m:r>
                          <a:rPr lang="en-US" sz="6000" b="1" i="1" dirty="0" smtClean="0">
                            <a:latin typeface="Cambria Math" panose="02040503050406030204" pitchFamily="18" charset="0"/>
                          </a:rPr>
                          <m:t>𝟔𝟓</m:t>
                        </m:r>
                        <m:r>
                          <a:rPr lang="en-US" sz="6000" b="1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6000" b="1" i="1" dirty="0" smtClean="0">
                            <a:latin typeface="Cambria Math" panose="02040503050406030204" pitchFamily="18" charset="0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en-US" sz="6000" b="1" dirty="0" smtClean="0"/>
                  <a:t> </a:t>
                </a:r>
                <a:r>
                  <a:rPr lang="en-US" sz="6000" b="1" dirty="0" smtClean="0">
                    <a:solidFill>
                      <a:srgbClr val="C00000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60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num>
                      <m:den>
                        <m:r>
                          <a:rPr lang="en-GB" sz="60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𝟒𝟔</m:t>
                        </m:r>
                      </m:den>
                    </m:f>
                  </m:oMath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0332" y="1313738"/>
                <a:ext cx="11432584" cy="4105804"/>
              </a:xfrm>
              <a:prstGeom prst="rect">
                <a:avLst/>
              </a:prstGeom>
              <a:blipFill rotWithShape="0">
                <a:blip r:embed="rId2"/>
                <a:stretch>
                  <a:fillRect b="-11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1544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" y="1"/>
            <a:ext cx="12192000" cy="9144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09232" y="734398"/>
            <a:ext cx="11282767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5(x-1)² -2(x+3)² = 9+ 3(x+2)²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5(x²-2x+1) -2(x²+6x+9) = 9 + 3(x²+4x+4)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5x²-10x+5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2x²-12x-18 = 9 + 3x²+12x+12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5x²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2x²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3x²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-10x-12x-12x = 9 - 5+18+12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-34x = 34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x = 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51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58205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Kvadratlar</a:t>
            </a:r>
            <a:r>
              <a:rPr lang="en-US" sz="8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ayirmasi</a:t>
            </a:r>
            <a:endParaRPr lang="ru-RU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14218" y="2654597"/>
            <a:ext cx="8563563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0"/>
              </a:spcBef>
            </a:pPr>
            <a:endParaRPr lang="en-US" altLang="ru-RU" sz="8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</a:pPr>
            <a:r>
              <a:rPr lang="en-US" altLang="ru-RU" sz="8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(a-b)(</a:t>
            </a:r>
            <a:r>
              <a:rPr lang="en-US" altLang="ru-RU" sz="8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altLang="ru-RU" sz="8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ru-RU" sz="8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altLang="ru-RU" sz="8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a²-b² </a:t>
            </a:r>
            <a:endParaRPr lang="en-US" altLang="ru-RU" sz="8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14218" y="1582057"/>
            <a:ext cx="88007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ru-RU" sz="8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a²-b² </a:t>
            </a:r>
            <a:r>
              <a:rPr lang="en-US" altLang="ru-RU" sz="8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altLang="ru-RU" sz="8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ru-RU" sz="8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a-b)(</a:t>
            </a:r>
            <a:r>
              <a:rPr lang="en-US" altLang="ru-RU" sz="8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altLang="ru-RU" sz="8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en-US" altLang="ru-RU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ru-RU" altLang="ru-RU" sz="8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70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301811" cy="131866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uz-Latn-UZ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01847" y="1521715"/>
            <a:ext cx="111333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5400" b="1" dirty="0" err="1" smtClean="0"/>
              <a:t>Darslikning</a:t>
            </a:r>
            <a:r>
              <a:rPr lang="en-US" sz="5400" b="1" dirty="0" smtClean="0"/>
              <a:t> </a:t>
            </a:r>
            <a:r>
              <a:rPr lang="en-US" sz="5400" b="1" dirty="0" smtClean="0"/>
              <a:t>174-betidagi</a:t>
            </a:r>
            <a:endParaRPr lang="en-US" sz="5400" b="1" dirty="0" smtClean="0"/>
          </a:p>
          <a:p>
            <a:pPr algn="ctr"/>
            <a:r>
              <a:rPr lang="en-US" sz="5400" b="1" dirty="0" smtClean="0"/>
              <a:t>620-</a:t>
            </a:r>
            <a:r>
              <a:rPr lang="uz-Latn-UZ" sz="5400" b="1" dirty="0" smtClean="0"/>
              <a:t>,</a:t>
            </a:r>
            <a:r>
              <a:rPr lang="en-US" sz="5400" b="1" dirty="0" smtClean="0"/>
              <a:t> 624-misollarni </a:t>
            </a:r>
            <a:r>
              <a:rPr lang="en-US" sz="5400" b="1" dirty="0" err="1" smtClean="0"/>
              <a:t>yechish</a:t>
            </a:r>
            <a:r>
              <a:rPr lang="en-US" sz="5400" b="1" dirty="0" smtClean="0"/>
              <a:t>.</a:t>
            </a:r>
            <a:endParaRPr lang="ru-RU" sz="5400" b="1" dirty="0"/>
          </a:p>
        </p:txBody>
      </p:sp>
      <p:pic>
        <p:nvPicPr>
          <p:cNvPr id="6" name="Picture 2" descr="Basic Algebra Formulas | Part 1 | (Maths Formulas) | SSC MATHS 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30" t="28728" r="22649" b="24500"/>
          <a:stretch/>
        </p:blipFill>
        <p:spPr bwMode="auto">
          <a:xfrm>
            <a:off x="4332370" y="3815056"/>
            <a:ext cx="3956787" cy="2247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375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37971" y="1019613"/>
                <a:ext cx="11471737" cy="55245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4400" dirty="0" smtClean="0"/>
                  <a:t>-3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400" dirty="0" smtClean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400" dirty="0" smtClean="0"/>
                  <a:t>-5x+4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400" dirty="0" smtClean="0"/>
                  <a:t>+x+1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4400" dirty="0" smtClean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400" dirty="0" smtClean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400" dirty="0" smtClean="0"/>
                  <a:t>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400" dirty="0" smtClean="0"/>
                  <a:t>-4x+4</a:t>
                </a:r>
              </a:p>
              <a:p>
                <a:r>
                  <a:rPr lang="en-US" sz="4400" dirty="0"/>
                  <a:t> </a:t>
                </a:r>
                <a:r>
                  <a:rPr lang="en-US" sz="4400" dirty="0" smtClean="0"/>
                  <a:t>    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400" dirty="0" smtClean="0"/>
                  <a:t>-5x</a:t>
                </a:r>
              </a:p>
              <a:p>
                <a:r>
                  <a:rPr lang="en-US" sz="4400" dirty="0"/>
                  <a:t> </a:t>
                </a:r>
                <a:r>
                  <a:rPr lang="en-US" sz="4400" dirty="0" smtClean="0"/>
                  <a:t>    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400" dirty="0" smtClean="0"/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400" dirty="0" smtClean="0"/>
                  <a:t>-4x</a:t>
                </a:r>
                <a:endParaRPr lang="en-US" sz="44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               </m:t>
                        </m:r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400" dirty="0" smtClean="0"/>
                  <a:t>- x+4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               </m:t>
                        </m:r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400" dirty="0"/>
                  <a:t>-</a:t>
                </a:r>
                <a:r>
                  <a:rPr lang="en-US" sz="4400" dirty="0" smtClean="0"/>
                  <a:t>4x+4</a:t>
                </a:r>
                <a:endParaRPr lang="en-US" sz="4400" dirty="0"/>
              </a:p>
              <a:p>
                <a:r>
                  <a:rPr lang="en-US" sz="4400" dirty="0" smtClean="0"/>
                  <a:t>                      -5x</a:t>
                </a:r>
                <a:endParaRPr lang="en-US" sz="44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       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</m:oMath>
                </a14:m>
                <a:r>
                  <a:rPr lang="en-US" sz="4400" b="1" dirty="0"/>
                  <a:t>-3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400" b="1" dirty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dirty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 dirty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400" b="1" dirty="0"/>
                  <a:t>-5x+4 </a:t>
                </a:r>
                <a:r>
                  <a:rPr lang="en-US" sz="4400" b="1" dirty="0" smtClean="0"/>
                  <a:t>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400" b="1" dirty="0"/>
                  <a:t>+</a:t>
                </a:r>
                <a:r>
                  <a:rPr lang="en-US" sz="4400" b="1" dirty="0" smtClean="0"/>
                  <a:t>x+1)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000" b="1" i="1" dirty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dirty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/>
                  <a:t>-</a:t>
                </a:r>
                <a:r>
                  <a:rPr lang="en-US" sz="4000" b="1" dirty="0" smtClean="0"/>
                  <a:t>4x+4)-5x</a:t>
                </a:r>
                <a:endParaRPr lang="ru-RU" sz="7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971" y="1019613"/>
                <a:ext cx="11471737" cy="5524526"/>
              </a:xfrm>
              <a:prstGeom prst="rect">
                <a:avLst/>
              </a:prstGeom>
              <a:blipFill rotWithShape="0">
                <a:blip r:embed="rId2"/>
                <a:stretch>
                  <a:fillRect t="-2095" b="-43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 flipV="1">
            <a:off x="99106" y="2352785"/>
            <a:ext cx="3192379" cy="320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278888" y="976115"/>
            <a:ext cx="16042" cy="14277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4157655" y="1719988"/>
            <a:ext cx="2358054" cy="1249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922421" y="3652154"/>
            <a:ext cx="3352800" cy="1604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193566" y="4967566"/>
            <a:ext cx="2417056" cy="249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129424" y="1719988"/>
            <a:ext cx="20854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85537" y="2943222"/>
            <a:ext cx="336884" cy="1604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1695296" y="4224762"/>
            <a:ext cx="34490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" y="2395"/>
            <a:ext cx="12191999" cy="70788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Ko‘phadni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ko‘phadga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“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usulida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279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286434"/>
            <a:ext cx="12192000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just" eaLnBrk="0" hangingPunct="0">
              <a:defRPr/>
            </a:pPr>
            <a:r>
              <a:rPr lang="en-US" sz="3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3430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90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03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8892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0038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Tenglikni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to‘g‘riligini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isbotlang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738" y="1216249"/>
            <a:ext cx="11990523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316288" algn="l"/>
              </a:tabLst>
            </a:pP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c²+b(a-c)+(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b+d-c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c+d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(a-c)=a(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b+d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>
              <a:tabLst>
                <a:tab pos="3316288" algn="l"/>
              </a:tabLst>
            </a:pPr>
            <a:endParaRPr lang="en-US" sz="105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tabLst>
                <a:tab pos="3316288" algn="l"/>
              </a:tabLst>
            </a:pPr>
            <a:r>
              <a:rPr lang="en-US" sz="5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c²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+ab</a:t>
            </a:r>
            <a:r>
              <a:rPr lang="en-US" sz="5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-bc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+</a:t>
            </a:r>
            <a:r>
              <a:rPr lang="en-US" sz="5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+dc</a:t>
            </a:r>
            <a:r>
              <a:rPr lang="en-US" sz="5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-c²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+ad-dc=a(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b+d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>
              <a:tabLst>
                <a:tab pos="3316288" algn="l"/>
              </a:tabLst>
            </a:pPr>
            <a:endParaRPr lang="en-US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tabLst>
                <a:tab pos="3316288" algn="l"/>
              </a:tabLst>
            </a:pP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ab+</a:t>
            </a:r>
            <a:r>
              <a:rPr lang="en-US" sz="54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+ad</a:t>
            </a:r>
            <a:r>
              <a:rPr lang="en-US" sz="54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-dc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=a(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b+d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>
              <a:tabLst>
                <a:tab pos="3316288" algn="l"/>
              </a:tabLst>
            </a:pP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ab+ad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ab+ad</a:t>
            </a:r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tabLst>
                <a:tab pos="3316288" algn="l"/>
              </a:tabLst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tabLst>
                <a:tab pos="3316288" algn="l"/>
              </a:tabLst>
            </a:pP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- ab=ad-ad</a:t>
            </a:r>
          </a:p>
          <a:p>
            <a:pPr algn="ctr">
              <a:tabLst>
                <a:tab pos="3316288" algn="l"/>
              </a:tabLst>
            </a:pP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0=0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347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12192000" cy="8369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5738" lvl="2" algn="ctr">
              <a:lnSpc>
                <a:spcPct val="150000"/>
              </a:lnSpc>
            </a:pP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Ko‘phadlarni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ayirish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3137" y="1262578"/>
            <a:ext cx="1175886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</a:p>
          <a:p>
            <a:pPr>
              <a:lnSpc>
                <a:spcPct val="150000"/>
              </a:lnSpc>
            </a:pP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5(4a+9b)-7(3a+7b),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a=-3, b=5;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20a+45b-21a-49b=20a-21a+45b-49b=-a-4b;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=-3,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b=5 da; </a:t>
            </a:r>
          </a:p>
          <a:p>
            <a:pPr>
              <a:lnSpc>
                <a:spcPct val="150000"/>
              </a:lnSpc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-a-4b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= -(-3)-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4·5=3-20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-17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36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12199619" cy="119336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</p:spPr>
        <p:txBody>
          <a:bodyPr wrap="square" lIns="0" tIns="0" rIns="0" bIns="0" rtlCol="0"/>
          <a:lstStyle/>
          <a:p>
            <a:r>
              <a:rPr lang="en-US" sz="7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172- bet, 608 - </a:t>
            </a:r>
            <a:r>
              <a:rPr lang="en-US" sz="7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39485" y="1361440"/>
                <a:ext cx="12052515" cy="44435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54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Ko‘phadni</a:t>
                </a:r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birhadga</a:t>
                </a:r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ko‘paytiring</a:t>
                </a:r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(6a²- 4ab²+1)·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ab=</a:t>
                </a:r>
                <a:r>
                  <a:rPr lang="en-US" sz="54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a²·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ab- </a:t>
                </a:r>
                <a:r>
                  <a:rPr lang="en-US" sz="54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ab²·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ab+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ab=3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</m:t>
                        </m:r>
                      </m:e>
                      <m:sup>
                        <m:r>
                          <a:rPr lang="en-US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 -2a²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b</m:t>
                        </m:r>
                      </m:e>
                      <m:sup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3 </m:t>
                        </m:r>
                      </m:sup>
                    </m:sSup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ab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;</a:t>
                </a:r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485" y="1361440"/>
                <a:ext cx="12052515" cy="4443524"/>
              </a:xfrm>
              <a:prstGeom prst="rect">
                <a:avLst/>
              </a:prstGeom>
              <a:blipFill rotWithShape="0">
                <a:blip r:embed="rId2"/>
                <a:stretch>
                  <a:fillRect l="-2731" t="-38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7867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34048"/>
            <a:ext cx="12192000" cy="1767751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0" y="49123"/>
            <a:ext cx="120290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Chizmadagi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bo‘yalgan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qismining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 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5854" y="2229854"/>
            <a:ext cx="4732420" cy="1941094"/>
          </a:xfrm>
          <a:prstGeom prst="rect">
            <a:avLst/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19041" y="4170948"/>
            <a:ext cx="4719232" cy="1106905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4122821" y="2229854"/>
            <a:ext cx="64168" cy="3521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8" idx="1"/>
          </p:cNvCxnSpPr>
          <p:nvPr/>
        </p:nvCxnSpPr>
        <p:spPr>
          <a:xfrm>
            <a:off x="719041" y="4724401"/>
            <a:ext cx="0" cy="10266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5438274" y="5181600"/>
            <a:ext cx="0" cy="5694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438274" y="4170948"/>
            <a:ext cx="850231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438274" y="5277853"/>
            <a:ext cx="85023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438274" y="2229854"/>
            <a:ext cx="85023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705854" y="5751094"/>
            <a:ext cx="3449051" cy="0"/>
          </a:xfrm>
          <a:prstGeom prst="straightConnector1">
            <a:avLst/>
          </a:prstGeom>
          <a:ln w="28575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4186989" y="5751094"/>
            <a:ext cx="1251285" cy="0"/>
          </a:xfrm>
          <a:prstGeom prst="straightConnector1">
            <a:avLst/>
          </a:prstGeom>
          <a:ln w="28575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6288505" y="2229854"/>
            <a:ext cx="0" cy="3047999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5873858" y="4170948"/>
            <a:ext cx="21615" cy="1106905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56959" y="1720895"/>
            <a:ext cx="450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419552" y="1659482"/>
            <a:ext cx="411754" cy="655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D</a:t>
            </a:r>
            <a:endParaRPr lang="ru-RU" sz="36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5373190" y="5132483"/>
            <a:ext cx="415055" cy="655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C</a:t>
            </a:r>
            <a:endParaRPr lang="ru-RU" sz="36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261337" y="4834303"/>
            <a:ext cx="411754" cy="655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B</a:t>
            </a:r>
            <a:endParaRPr lang="ru-RU" sz="36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5451635" y="3568582"/>
            <a:ext cx="411754" cy="655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E</a:t>
            </a:r>
            <a:endParaRPr lang="ru-RU" sz="36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261337" y="3568582"/>
            <a:ext cx="411754" cy="655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F</a:t>
            </a:r>
            <a:endParaRPr lang="ru-RU" sz="36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3916944" y="1687996"/>
            <a:ext cx="411754" cy="655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P</a:t>
            </a:r>
            <a:endParaRPr lang="ru-RU" sz="36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3703299" y="4712806"/>
            <a:ext cx="411754" cy="655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N</a:t>
            </a:r>
            <a:endParaRPr lang="ru-RU" sz="36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5948900" y="3468667"/>
            <a:ext cx="356461" cy="655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>
                <a:solidFill>
                  <a:srgbClr val="FF0000"/>
                </a:solidFill>
              </a:rPr>
              <a:t>c</a:t>
            </a:r>
            <a:endParaRPr lang="ru-RU" sz="3600" i="1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16482" y="4401764"/>
            <a:ext cx="411754" cy="655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>
                <a:solidFill>
                  <a:srgbClr val="FF0000"/>
                </a:solidFill>
              </a:rPr>
              <a:t>d</a:t>
            </a:r>
            <a:endParaRPr lang="ru-RU" sz="3600" i="1" dirty="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230393" y="5162160"/>
            <a:ext cx="411754" cy="655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a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574670" y="5162160"/>
            <a:ext cx="411754" cy="655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b</a:t>
            </a:r>
            <a:endParaRPr lang="ru-RU" sz="36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7455177" y="1720895"/>
                <a:ext cx="192179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0" smtClean="0">
                            <a:latin typeface="Cambria Math" panose="02040503050406030204" pitchFamily="18" charset="0"/>
                          </a:rPr>
                          <m:t>𝐒</m:t>
                        </m:r>
                      </m:e>
                      <m:sub>
                        <m:r>
                          <a:rPr lang="en-US" sz="4400" b="1" i="0" smtClean="0">
                            <a:latin typeface="Cambria Math" panose="02040503050406030204" pitchFamily="18" charset="0"/>
                          </a:rPr>
                          <m:t>𝐀𝐃𝐄𝐅</m:t>
                        </m:r>
                      </m:sub>
                    </m:sSub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−?</m:t>
                    </m:r>
                  </m:oMath>
                </a14:m>
                <a:r>
                  <a:rPr lang="en-US" b="1" dirty="0" smtClean="0"/>
                  <a:t>   </a:t>
                </a:r>
                <a:endParaRPr lang="ru-RU" b="1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5177" y="1720895"/>
                <a:ext cx="1921790" cy="769441"/>
              </a:xfrm>
              <a:prstGeom prst="rect">
                <a:avLst/>
              </a:prstGeom>
              <a:blipFill>
                <a:blip r:embed="rId2"/>
                <a:stretch>
                  <a:fillRect r="-92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TextBox 52"/>
          <p:cNvSpPr txBox="1"/>
          <p:nvPr/>
        </p:nvSpPr>
        <p:spPr>
          <a:xfrm>
            <a:off x="10045840" y="1567006"/>
            <a:ext cx="18582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S=ab</a:t>
            </a:r>
            <a:endParaRPr lang="ru-RU" sz="5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6628110" y="2343710"/>
                <a:ext cx="5563890" cy="2199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b="1" i="0">
                            <a:latin typeface="Cambria Math" panose="02040503050406030204" pitchFamily="18" charset="0"/>
                          </a:rPr>
                          <m:t>𝐒</m:t>
                        </m:r>
                      </m:e>
                      <m:sub>
                        <m:r>
                          <a:rPr lang="en-US" sz="4800" b="1" i="0">
                            <a:latin typeface="Cambria Math" panose="02040503050406030204" pitchFamily="18" charset="0"/>
                          </a:rPr>
                          <m:t>𝐀𝐃𝐄𝐅</m:t>
                        </m:r>
                      </m:sub>
                    </m:sSub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AD·DE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AD=AP+PD;  </a:t>
                </a:r>
                <a:r>
                  <a:rPr lang="en-US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AD= </a:t>
                </a:r>
                <a:r>
                  <a:rPr lang="en-US" sz="36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a+b</a:t>
                </a:r>
                <a:endParaRPr lang="en-US" sz="3600" b="1" dirty="0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DE=DC-CE;</a:t>
                </a:r>
                <a:r>
                  <a:rPr lang="en-US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DE= c-d</a:t>
                </a:r>
                <a:endParaRPr lang="ru-RU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8110" y="2343710"/>
                <a:ext cx="5563890" cy="2199000"/>
              </a:xfrm>
              <a:prstGeom prst="rect">
                <a:avLst/>
              </a:prstGeom>
              <a:blipFill>
                <a:blip r:embed="rId3"/>
                <a:stretch>
                  <a:fillRect l="-3286" b="-94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6352672" y="4525505"/>
                <a:ext cx="5503531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 b="0" i="1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000" b="0" i="1">
                            <a:latin typeface="Cambria Math" panose="02040503050406030204" pitchFamily="18" charset="0"/>
                          </a:rPr>
                          <m:t>ADEF</m:t>
                        </m:r>
                      </m:sub>
                    </m:sSub>
                  </m:oMath>
                </a14:m>
                <a:r>
                  <a:rPr lang="en-US" sz="4000" dirty="0" smtClean="0">
                    <a:latin typeface="Arial" panose="020B0604020202020204" pitchFamily="34" charset="0"/>
                  </a:rPr>
                  <a:t>= (</a:t>
                </a:r>
                <a:r>
                  <a:rPr lang="en-US" sz="4000" dirty="0" err="1" smtClean="0">
                    <a:latin typeface="Arial" panose="020B0604020202020204" pitchFamily="34" charset="0"/>
                  </a:rPr>
                  <a:t>a+b</a:t>
                </a:r>
                <a:r>
                  <a:rPr lang="en-US" sz="4000" dirty="0" smtClean="0">
                    <a:latin typeface="Arial" panose="020B0604020202020204" pitchFamily="34" charset="0"/>
                  </a:rPr>
                  <a:t>)(c-d);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>
                            <a:latin typeface="Cambria Math" panose="02040503050406030204" pitchFamily="18" charset="0"/>
                          </a:rPr>
                          <m:t>𝐒</m:t>
                        </m:r>
                      </m:e>
                      <m:sub>
                        <m:r>
                          <a:rPr lang="en-US" sz="4000" b="1">
                            <a:latin typeface="Cambria Math" panose="02040503050406030204" pitchFamily="18" charset="0"/>
                          </a:rPr>
                          <m:t>𝐀𝐃𝐄𝐅</m:t>
                        </m:r>
                      </m:sub>
                    </m:sSub>
                  </m:oMath>
                </a14:m>
                <a:r>
                  <a:rPr lang="en-US" sz="4000" dirty="0" smtClean="0">
                    <a:latin typeface="Arial" panose="020B0604020202020204" pitchFamily="34" charset="0"/>
                  </a:rPr>
                  <a:t> =</a:t>
                </a:r>
                <a:r>
                  <a:rPr lang="en-US" sz="4000" dirty="0" err="1" smtClean="0">
                    <a:latin typeface="Arial" panose="020B0604020202020204" pitchFamily="34" charset="0"/>
                  </a:rPr>
                  <a:t>ac+bc-ad-bd</a:t>
                </a:r>
                <a:r>
                  <a:rPr lang="en-US" sz="4000" dirty="0">
                    <a:latin typeface="Arial" panose="020B0604020202020204" pitchFamily="34" charset="0"/>
                  </a:rPr>
                  <a:t>.</a:t>
                </a:r>
                <a:endParaRPr lang="en-US" sz="4000" dirty="0" smtClean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2672" y="4525505"/>
                <a:ext cx="5503531" cy="1631216"/>
              </a:xfrm>
              <a:prstGeom prst="rect">
                <a:avLst/>
              </a:prstGeom>
              <a:blipFill>
                <a:blip r:embed="rId4"/>
                <a:stretch>
                  <a:fillRect b="-149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194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12199619" cy="159366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r>
              <a:rPr lang="en-US" sz="8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Yig‘indining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ayirmaning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2494" y="1779687"/>
            <a:ext cx="11814629" cy="7940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6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  </a:t>
            </a:r>
            <a:r>
              <a:rPr lang="en-US" sz="8000" b="1" dirty="0" smtClean="0">
                <a:solidFill>
                  <a:srgbClr val="7030A0"/>
                </a:solidFill>
                <a:latin typeface="Arial" panose="020B0604020202020204" pitchFamily="34" charset="0"/>
              </a:rPr>
              <a:t>(</a:t>
            </a:r>
            <a:r>
              <a:rPr lang="en-US" sz="8000" b="1" dirty="0" err="1" smtClean="0">
                <a:solidFill>
                  <a:srgbClr val="7030A0"/>
                </a:solidFill>
                <a:latin typeface="Arial" panose="020B0604020202020204" pitchFamily="34" charset="0"/>
              </a:rPr>
              <a:t>a+b</a:t>
            </a:r>
            <a:r>
              <a:rPr lang="en-US" sz="8000" b="1" dirty="0" smtClean="0">
                <a:solidFill>
                  <a:srgbClr val="7030A0"/>
                </a:solidFill>
                <a:latin typeface="Arial" panose="020B0604020202020204" pitchFamily="34" charset="0"/>
              </a:rPr>
              <a:t>)² = a²+2ab+b²</a:t>
            </a:r>
            <a:r>
              <a:rPr lang="en-US" sz="8000" b="1" dirty="0"/>
              <a:t/>
            </a:r>
            <a:br>
              <a:rPr lang="en-US" sz="8000" b="1" dirty="0"/>
            </a:br>
            <a:r>
              <a:rPr lang="en-US" sz="8000" b="1" dirty="0">
                <a:solidFill>
                  <a:srgbClr val="0070C0"/>
                </a:solidFill>
              </a:rPr>
              <a:t>    </a:t>
            </a:r>
            <a:r>
              <a:rPr lang="en-US" sz="8000" b="1" dirty="0">
                <a:latin typeface="Arial" panose="020B0604020202020204" pitchFamily="34" charset="0"/>
              </a:rPr>
              <a:t>(</a:t>
            </a:r>
            <a:r>
              <a:rPr lang="en-US" sz="8000" b="1" dirty="0" smtClean="0">
                <a:latin typeface="Arial" panose="020B0604020202020204" pitchFamily="34" charset="0"/>
              </a:rPr>
              <a:t>a-b)² = a²-2ab+b²</a:t>
            </a:r>
            <a:r>
              <a:rPr lang="en-US" sz="8000" b="1" dirty="0"/>
              <a:t/>
            </a:r>
            <a:br>
              <a:rPr lang="en-US" sz="8000" b="1" dirty="0"/>
            </a:br>
            <a:r>
              <a:rPr lang="en-US" sz="6600" b="1" dirty="0"/>
              <a:t>    </a:t>
            </a:r>
            <a:br>
              <a:rPr lang="en-US" sz="6600" b="1" dirty="0"/>
            </a:br>
            <a:r>
              <a:rPr lang="en-US" sz="6600" b="1" dirty="0"/>
              <a:t/>
            </a:r>
            <a:br>
              <a:rPr lang="en-US" sz="6600" b="1" dirty="0"/>
            </a:b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86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12199619" cy="9453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172- bet, 609-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75771" y="1193369"/>
                <a:ext cx="11800615" cy="56663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Ko‘phadni</a:t>
                </a:r>
                <a:r>
                  <a:rPr lang="en-US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ko‘phadga</a:t>
                </a:r>
                <a:r>
                  <a:rPr lang="en-US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ko‘paytiring</a:t>
                </a:r>
                <a:r>
                  <a:rPr lang="en-US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4000" b="1" dirty="0" smtClean="0">
                    <a:solidFill>
                      <a:srgbClr val="0070C0"/>
                    </a:solidFill>
                    <a:cs typeface="Arial" panose="020B0604020202020204" pitchFamily="34" charset="0"/>
                  </a:rPr>
                  <a:t>  </a:t>
                </a:r>
                <a:r>
                  <a:rPr lang="en-US" sz="6000" dirty="0" smtClean="0">
                    <a:solidFill>
                      <a:srgbClr val="0070C0"/>
                    </a:solidFill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1</m:t>
                        </m:r>
                      </m:num>
                      <m:den>
                        <m:r>
                          <a:rPr lang="en-US" sz="6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2</m:t>
                        </m:r>
                      </m:den>
                    </m:f>
                  </m:oMath>
                </a14:m>
                <a:r>
                  <a:rPr lang="en-US" sz="60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a² +4a +1) (3a-1) </a:t>
                </a:r>
                <a:r>
                  <a:rPr lang="en-US" sz="6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</a:p>
              <a:p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6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1</m:t>
                        </m:r>
                      </m:num>
                      <m:den>
                        <m:r>
                          <a:rPr lang="en-US" sz="60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2</m:t>
                        </m:r>
                      </m:den>
                    </m:f>
                  </m:oMath>
                </a14:m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a² </a:t>
                </a:r>
                <a:r>
                  <a:rPr lang="en-US" sz="6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·3a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1</m:t>
                        </m:r>
                      </m:num>
                      <m:den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2</m:t>
                        </m:r>
                      </m:den>
                    </m:f>
                  </m:oMath>
                </a14:m>
                <a:r>
                  <a:rPr lang="en-US" sz="6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a²+4a·3a-4a+3a-1= =1,5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6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60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e>
                      <m:sup>
                        <m:r>
                          <a:rPr lang="en-US" sz="6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en-US" sz="6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1</m:t>
                        </m:r>
                      </m:num>
                      <m:den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</m:t>
                        </m:r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6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a²+12a²-a-1=</a:t>
                </a:r>
                <a:endParaRPr lang="en-US" sz="6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6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1,5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60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e>
                      <m:sup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6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+11,5a²- a - 1.</a:t>
                </a:r>
                <a:endParaRPr lang="ru-RU" sz="6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771" y="1193369"/>
                <a:ext cx="11800615" cy="5666359"/>
              </a:xfrm>
              <a:prstGeom prst="rect">
                <a:avLst/>
              </a:prstGeom>
              <a:blipFill>
                <a:blip r:embed="rId2"/>
                <a:stretch>
                  <a:fillRect l="-3099" t="-2583" b="-63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368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534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5737" algn="ctr">
              <a:lnSpc>
                <a:spcPct val="150000"/>
              </a:lnSpc>
            </a:pP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had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ko‘phadlarni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birhadga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64949" y="1534332"/>
                <a:ext cx="11727051" cy="5472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Ifodani </a:t>
                </a:r>
                <a:r>
                  <a:rPr lang="en-US" sz="4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soddalashtiring</a:t>
                </a:r>
                <a:r>
                  <a:rPr lang="en-US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4800" b="1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(14,8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800" b="1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-6,4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800" b="1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):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800" b="1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+ (4,2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</m:oMath>
                </a14:m>
                <a:r>
                  <a:rPr lang="en-US" sz="4800" b="1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-3,6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800" b="1" dirty="0">
                    <a:solidFill>
                      <a:schemeClr val="accent5">
                        <a:lumMod val="75000"/>
                      </a:schemeClr>
                    </a:solidFill>
                  </a:rPr>
                  <a:t>):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800" dirty="0" smtClean="0"/>
                  <a:t>=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4800" dirty="0"/>
                  <a:t>=</a:t>
                </a:r>
                <a:r>
                  <a:rPr lang="en-US" sz="4800" dirty="0" smtClean="0"/>
                  <a:t>(14,8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800" dirty="0" smtClean="0"/>
                  <a:t>: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800" dirty="0" smtClean="0"/>
                  <a:t> -6,4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800" dirty="0" smtClean="0"/>
                  <a:t>: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800" dirty="0" smtClean="0"/>
                  <a:t>) +</a:t>
                </a:r>
                <a:r>
                  <a:rPr lang="en-US" sz="4800" dirty="0"/>
                  <a:t>(4,2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4800" dirty="0" smtClean="0"/>
                  <a:t>: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800" dirty="0" smtClean="0"/>
                  <a:t>-3,6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800" dirty="0" smtClean="0"/>
                  <a:t>: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800" dirty="0" smtClean="0"/>
                  <a:t>)=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4800" dirty="0" smtClean="0"/>
                  <a:t>=14,8a-6,4+4,2a- 3,6 =14,8a+4,2a -6,4 -3,6=</a:t>
                </a:r>
              </a:p>
              <a:p>
                <a:r>
                  <a:rPr lang="en-US" sz="4800" dirty="0" smtClean="0"/>
                  <a:t>=</a:t>
                </a:r>
                <a:r>
                  <a:rPr lang="en-US" sz="4800" b="1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19a -10.</a:t>
                </a:r>
              </a:p>
              <a:p>
                <a:endParaRPr lang="en-US" sz="3600" dirty="0" smtClean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949" y="1534332"/>
                <a:ext cx="11727051" cy="5472780"/>
              </a:xfrm>
              <a:prstGeom prst="rect">
                <a:avLst/>
              </a:prstGeom>
              <a:blipFill rotWithShape="0">
                <a:blip r:embed="rId2"/>
                <a:stretch>
                  <a:fillRect l="-2339" t="-2676" r="-18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0037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33826" y="1705771"/>
            <a:ext cx="1080823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5400" b="1" dirty="0" smtClean="0"/>
              <a:t>  </a:t>
            </a:r>
            <a:r>
              <a:rPr lang="en-US" sz="80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a³</a:t>
            </a:r>
            <a:r>
              <a:rPr lang="en-US" sz="80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+</a:t>
            </a:r>
            <a:r>
              <a:rPr lang="en-US" sz="80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b³</a:t>
            </a:r>
            <a:r>
              <a:rPr lang="en-US" sz="80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=(</a:t>
            </a:r>
            <a:r>
              <a:rPr lang="en-US" sz="80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a</a:t>
            </a:r>
            <a:r>
              <a:rPr lang="en-US" sz="80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+</a:t>
            </a:r>
            <a:r>
              <a:rPr lang="en-US" sz="80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b</a:t>
            </a:r>
            <a:r>
              <a:rPr lang="en-US" sz="8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)(</a:t>
            </a:r>
            <a:r>
              <a:rPr lang="en-US" sz="8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a²</a:t>
            </a:r>
            <a:r>
              <a:rPr lang="en-US" sz="8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-</a:t>
            </a:r>
            <a:r>
              <a:rPr lang="en-US" sz="8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ab</a:t>
            </a:r>
            <a:r>
              <a:rPr lang="en-US" sz="8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+</a:t>
            </a:r>
            <a:r>
              <a:rPr lang="en-US" sz="8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b²</a:t>
            </a:r>
            <a:r>
              <a:rPr lang="en-US" sz="80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)</a:t>
            </a:r>
            <a:r>
              <a:rPr lang="en-US" sz="80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sz="80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8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n-US" sz="8000" b="1" dirty="0" smtClean="0">
                <a:solidFill>
                  <a:srgbClr val="7030A0"/>
                </a:solidFill>
                <a:latin typeface="Arial" panose="020B0604020202020204" pitchFamily="34" charset="0"/>
              </a:rPr>
              <a:t>a³</a:t>
            </a:r>
            <a:r>
              <a:rPr lang="en-US" sz="8000" dirty="0" smtClean="0">
                <a:solidFill>
                  <a:srgbClr val="7030A0"/>
                </a:solidFill>
                <a:latin typeface="Arial" panose="020B0604020202020204" pitchFamily="34" charset="0"/>
              </a:rPr>
              <a:t>-</a:t>
            </a:r>
            <a:r>
              <a:rPr lang="en-US" sz="8000" b="1" dirty="0" smtClean="0">
                <a:solidFill>
                  <a:srgbClr val="7030A0"/>
                </a:solidFill>
                <a:latin typeface="Arial" panose="020B0604020202020204" pitchFamily="34" charset="0"/>
              </a:rPr>
              <a:t>b³</a:t>
            </a:r>
            <a:r>
              <a:rPr lang="en-US" sz="8000" dirty="0" smtClean="0">
                <a:solidFill>
                  <a:srgbClr val="7030A0"/>
                </a:solidFill>
                <a:latin typeface="Arial" panose="020B0604020202020204" pitchFamily="34" charset="0"/>
              </a:rPr>
              <a:t>=(</a:t>
            </a:r>
            <a:r>
              <a:rPr lang="en-US" sz="8000" b="1" dirty="0" smtClean="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sz="8000" dirty="0" smtClean="0">
                <a:solidFill>
                  <a:srgbClr val="7030A0"/>
                </a:solidFill>
                <a:latin typeface="Arial" panose="020B0604020202020204" pitchFamily="34" charset="0"/>
              </a:rPr>
              <a:t>-</a:t>
            </a:r>
            <a:r>
              <a:rPr lang="en-US" sz="8000" b="1" dirty="0" smtClean="0">
                <a:solidFill>
                  <a:srgbClr val="7030A0"/>
                </a:solidFill>
                <a:latin typeface="Arial" panose="020B0604020202020204" pitchFamily="34" charset="0"/>
              </a:rPr>
              <a:t>b</a:t>
            </a:r>
            <a:r>
              <a:rPr lang="en-US" sz="8000" dirty="0" smtClean="0">
                <a:solidFill>
                  <a:srgbClr val="7030A0"/>
                </a:solidFill>
                <a:latin typeface="Arial" panose="020B0604020202020204" pitchFamily="34" charset="0"/>
              </a:rPr>
              <a:t>)(</a:t>
            </a:r>
            <a:r>
              <a:rPr lang="en-US" sz="8000" b="1" dirty="0" smtClean="0">
                <a:solidFill>
                  <a:srgbClr val="7030A0"/>
                </a:solidFill>
                <a:latin typeface="Arial" panose="020B0604020202020204" pitchFamily="34" charset="0"/>
              </a:rPr>
              <a:t>a²</a:t>
            </a:r>
            <a:r>
              <a:rPr lang="en-US" sz="8000" dirty="0" smtClean="0">
                <a:solidFill>
                  <a:srgbClr val="7030A0"/>
                </a:solidFill>
                <a:latin typeface="Arial" panose="020B0604020202020204" pitchFamily="34" charset="0"/>
              </a:rPr>
              <a:t>+</a:t>
            </a:r>
            <a:r>
              <a:rPr lang="en-US" sz="8000" b="1" dirty="0" smtClean="0">
                <a:solidFill>
                  <a:srgbClr val="7030A0"/>
                </a:solidFill>
                <a:latin typeface="Arial" panose="020B0604020202020204" pitchFamily="34" charset="0"/>
              </a:rPr>
              <a:t>ab</a:t>
            </a:r>
            <a:r>
              <a:rPr lang="en-US" sz="8000" dirty="0" smtClean="0">
                <a:solidFill>
                  <a:srgbClr val="7030A0"/>
                </a:solidFill>
                <a:latin typeface="Arial" panose="020B0604020202020204" pitchFamily="34" charset="0"/>
              </a:rPr>
              <a:t>+</a:t>
            </a:r>
            <a:r>
              <a:rPr lang="en-US" sz="8000" b="1" dirty="0" smtClean="0">
                <a:solidFill>
                  <a:srgbClr val="7030A0"/>
                </a:solidFill>
                <a:latin typeface="Arial" panose="020B0604020202020204" pitchFamily="34" charset="0"/>
              </a:rPr>
              <a:t>b²</a:t>
            </a:r>
            <a:r>
              <a:rPr lang="en-US" sz="8000" dirty="0" smtClean="0">
                <a:solidFill>
                  <a:srgbClr val="7030A0"/>
                </a:solidFill>
                <a:latin typeface="Arial" panose="020B0604020202020204" pitchFamily="34" charset="0"/>
              </a:rPr>
              <a:t>)</a:t>
            </a:r>
            <a:endParaRPr lang="en-US" sz="8000" dirty="0">
              <a:solidFill>
                <a:srgbClr val="7030A0"/>
              </a:solidFill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"/>
            <a:ext cx="12191999" cy="1335314"/>
          </a:xfrm>
          <a:prstGeom prst="rect">
            <a:avLst/>
          </a:prstGeom>
          <a:solidFill>
            <a:srgbClr val="0070C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Kublar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kublar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ayirmasi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51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33418" y="1654629"/>
            <a:ext cx="105664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6600" dirty="0">
                <a:solidFill>
                  <a:srgbClr val="7030A0"/>
                </a:solidFill>
                <a:latin typeface="Arial" panose="020B0604020202020204" pitchFamily="34" charset="0"/>
              </a:rPr>
              <a:t>(</a:t>
            </a:r>
            <a:r>
              <a:rPr lang="en-US" sz="6600" b="1" dirty="0" err="1" smtClean="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sz="6600" dirty="0" err="1" smtClean="0">
                <a:solidFill>
                  <a:srgbClr val="7030A0"/>
                </a:solidFill>
                <a:latin typeface="Arial" panose="020B0604020202020204" pitchFamily="34" charset="0"/>
              </a:rPr>
              <a:t>+</a:t>
            </a:r>
            <a:r>
              <a:rPr lang="en-US" sz="6600" b="1" dirty="0" err="1" smtClean="0">
                <a:solidFill>
                  <a:srgbClr val="7030A0"/>
                </a:solidFill>
                <a:latin typeface="Arial" panose="020B0604020202020204" pitchFamily="34" charset="0"/>
              </a:rPr>
              <a:t>b</a:t>
            </a:r>
            <a:r>
              <a:rPr lang="en-US" sz="6600" dirty="0" smtClean="0">
                <a:solidFill>
                  <a:srgbClr val="7030A0"/>
                </a:solidFill>
                <a:latin typeface="Arial" panose="020B0604020202020204" pitchFamily="34" charset="0"/>
              </a:rPr>
              <a:t>)</a:t>
            </a:r>
            <a:r>
              <a:rPr lang="en-US" sz="6600" b="1" dirty="0" smtClean="0">
                <a:solidFill>
                  <a:srgbClr val="7030A0"/>
                </a:solidFill>
                <a:latin typeface="Arial" panose="020B0604020202020204" pitchFamily="34" charset="0"/>
              </a:rPr>
              <a:t>³</a:t>
            </a:r>
            <a:r>
              <a:rPr lang="en-US" sz="6600" dirty="0" smtClean="0">
                <a:solidFill>
                  <a:srgbClr val="7030A0"/>
                </a:solidFill>
                <a:latin typeface="Arial" panose="020B0604020202020204" pitchFamily="34" charset="0"/>
              </a:rPr>
              <a:t>=</a:t>
            </a:r>
            <a:r>
              <a:rPr lang="en-US" sz="6600" b="1" dirty="0" smtClean="0">
                <a:solidFill>
                  <a:srgbClr val="7030A0"/>
                </a:solidFill>
                <a:latin typeface="Arial" panose="020B0604020202020204" pitchFamily="34" charset="0"/>
              </a:rPr>
              <a:t>a³+3a²b+3ab²+b³</a:t>
            </a:r>
            <a:endParaRPr lang="en-US" sz="6600" b="1" dirty="0" smtClean="0">
              <a:solidFill>
                <a:srgbClr val="7030A0"/>
              </a:solidFill>
            </a:endParaRPr>
          </a:p>
          <a:p>
            <a:pPr>
              <a:lnSpc>
                <a:spcPct val="200000"/>
              </a:lnSpc>
            </a:pPr>
            <a:r>
              <a:rPr lang="en-US" sz="66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(</a:t>
            </a:r>
            <a:r>
              <a:rPr lang="en-US" sz="66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a-b</a:t>
            </a:r>
            <a:r>
              <a:rPr lang="en-US" sz="66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)</a:t>
            </a:r>
            <a:r>
              <a:rPr lang="en-US" sz="66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³</a:t>
            </a:r>
            <a:r>
              <a:rPr lang="en-US" sz="66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=</a:t>
            </a:r>
            <a:r>
              <a:rPr lang="en-US" sz="66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a³-3a²b+3ab²-b³</a:t>
            </a:r>
            <a:endParaRPr lang="ru-RU" sz="6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2192000" cy="165462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Yig‘indining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ayirmaning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kubi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64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11" descr="oblaka0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167" y="-21051"/>
            <a:ext cx="3857626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Группа 27"/>
          <p:cNvGrpSpPr>
            <a:grpSpLocks/>
          </p:cNvGrpSpPr>
          <p:nvPr/>
        </p:nvGrpSpPr>
        <p:grpSpPr bwMode="auto">
          <a:xfrm>
            <a:off x="6198041" y="4491901"/>
            <a:ext cx="5719195" cy="1563295"/>
            <a:chOff x="6740013" y="4701631"/>
            <a:chExt cx="5719236" cy="1563306"/>
          </a:xfrm>
        </p:grpSpPr>
        <p:sp>
          <p:nvSpPr>
            <p:cNvPr id="6" name="Выноска-облако 5"/>
            <p:cNvSpPr/>
            <p:nvPr/>
          </p:nvSpPr>
          <p:spPr>
            <a:xfrm>
              <a:off x="6740013" y="4701631"/>
              <a:ext cx="5719236" cy="1563306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TextBox 12"/>
            <p:cNvSpPr txBox="1">
              <a:spLocks noChangeArrowheads="1"/>
            </p:cNvSpPr>
            <p:nvPr/>
          </p:nvSpPr>
          <p:spPr bwMode="auto">
            <a:xfrm>
              <a:off x="7169300" y="5021615"/>
              <a:ext cx="4727610" cy="923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5400" b="1" dirty="0" smtClean="0">
                  <a:solidFill>
                    <a:srgbClr val="FF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a³-3a²b+3ab²-b³</a:t>
              </a:r>
              <a:endParaRPr lang="ru-RU" altLang="ru-RU" sz="5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8" name="Группа 25"/>
          <p:cNvGrpSpPr>
            <a:grpSpLocks/>
          </p:cNvGrpSpPr>
          <p:nvPr/>
        </p:nvGrpSpPr>
        <p:grpSpPr bwMode="auto">
          <a:xfrm rot="559191">
            <a:off x="1765955" y="4854796"/>
            <a:ext cx="2928938" cy="1612901"/>
            <a:chOff x="1592171" y="4649089"/>
            <a:chExt cx="2928436" cy="1078029"/>
          </a:xfrm>
        </p:grpSpPr>
        <p:sp>
          <p:nvSpPr>
            <p:cNvPr id="9" name="Выноска-облако 8"/>
            <p:cNvSpPr/>
            <p:nvPr/>
          </p:nvSpPr>
          <p:spPr>
            <a:xfrm>
              <a:off x="1592171" y="4649089"/>
              <a:ext cx="2928436" cy="857256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TextBox 13"/>
            <p:cNvSpPr txBox="1">
              <a:spLocks noChangeArrowheads="1"/>
            </p:cNvSpPr>
            <p:nvPr/>
          </p:nvSpPr>
          <p:spPr bwMode="auto">
            <a:xfrm>
              <a:off x="2097986" y="4711448"/>
              <a:ext cx="2099895" cy="10156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6000" b="1" dirty="0" smtClean="0">
                  <a:solidFill>
                    <a:srgbClr val="1D9117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en-US" altLang="ru-RU" sz="6000" b="1" dirty="0" err="1" smtClean="0">
                  <a:solidFill>
                    <a:srgbClr val="1D9117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a+b</a:t>
              </a:r>
              <a:r>
                <a:rPr lang="en-US" altLang="ru-RU" sz="6000" b="1" dirty="0" smtClean="0">
                  <a:solidFill>
                    <a:srgbClr val="1D9117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)³</a:t>
              </a:r>
              <a:endParaRPr lang="ru-RU" altLang="ru-RU" sz="6000" b="1" dirty="0">
                <a:solidFill>
                  <a:srgbClr val="1D911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1" name="Группа 26"/>
          <p:cNvGrpSpPr>
            <a:grpSpLocks/>
          </p:cNvGrpSpPr>
          <p:nvPr/>
        </p:nvGrpSpPr>
        <p:grpSpPr bwMode="auto">
          <a:xfrm>
            <a:off x="8254976" y="2395272"/>
            <a:ext cx="3937024" cy="1539599"/>
            <a:chOff x="1617106" y="5766321"/>
            <a:chExt cx="2929741" cy="10004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1617106" y="5766321"/>
              <a:ext cx="2929741" cy="856797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TextBox 14"/>
            <p:cNvSpPr txBox="1">
              <a:spLocks noChangeArrowheads="1"/>
            </p:cNvSpPr>
            <p:nvPr/>
          </p:nvSpPr>
          <p:spPr bwMode="auto">
            <a:xfrm>
              <a:off x="2213862" y="5929338"/>
              <a:ext cx="1732703" cy="837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6000" b="1" dirty="0" smtClean="0">
                  <a:solidFill>
                    <a:srgbClr val="C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a²-b²</a:t>
              </a:r>
              <a:endParaRPr lang="ru-RU" altLang="ru-RU" sz="6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4" name="Группа 23"/>
          <p:cNvGrpSpPr>
            <a:grpSpLocks/>
          </p:cNvGrpSpPr>
          <p:nvPr/>
        </p:nvGrpSpPr>
        <p:grpSpPr bwMode="auto">
          <a:xfrm>
            <a:off x="647679" y="2405245"/>
            <a:ext cx="3894753" cy="985537"/>
            <a:chOff x="1471596" y="3100153"/>
            <a:chExt cx="2928958" cy="985543"/>
          </a:xfrm>
        </p:grpSpPr>
        <p:sp>
          <p:nvSpPr>
            <p:cNvPr id="15" name="Выноска-облако 14"/>
            <p:cNvSpPr/>
            <p:nvPr/>
          </p:nvSpPr>
          <p:spPr>
            <a:xfrm>
              <a:off x="1471596" y="3228440"/>
              <a:ext cx="2928958" cy="857256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TextBox 15"/>
            <p:cNvSpPr txBox="1">
              <a:spLocks noChangeArrowheads="1"/>
            </p:cNvSpPr>
            <p:nvPr/>
          </p:nvSpPr>
          <p:spPr bwMode="auto">
            <a:xfrm>
              <a:off x="1970407" y="3100153"/>
              <a:ext cx="1909511" cy="923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5400" b="1" dirty="0" smtClean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en-US" altLang="ru-RU" sz="5400" b="1" dirty="0" err="1" smtClean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a+b</a:t>
              </a:r>
              <a:r>
                <a:rPr lang="en-US" altLang="ru-RU" sz="5400" b="1" dirty="0" smtClean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)²</a:t>
              </a:r>
              <a:endParaRPr lang="ru-RU" altLang="ru-RU" sz="5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7" name="Группа 22"/>
          <p:cNvGrpSpPr>
            <a:grpSpLocks/>
          </p:cNvGrpSpPr>
          <p:nvPr/>
        </p:nvGrpSpPr>
        <p:grpSpPr bwMode="auto">
          <a:xfrm rot="20909420">
            <a:off x="4223422" y="2983312"/>
            <a:ext cx="3792323" cy="1253185"/>
            <a:chOff x="886046" y="2434388"/>
            <a:chExt cx="4103122" cy="857256"/>
          </a:xfrm>
        </p:grpSpPr>
        <p:sp>
          <p:nvSpPr>
            <p:cNvPr id="18" name="Выноска-облако 17"/>
            <p:cNvSpPr/>
            <p:nvPr/>
          </p:nvSpPr>
          <p:spPr>
            <a:xfrm>
              <a:off x="886046" y="2434388"/>
              <a:ext cx="4103122" cy="857256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TextBox 16"/>
            <p:cNvSpPr txBox="1">
              <a:spLocks noChangeArrowheads="1"/>
            </p:cNvSpPr>
            <p:nvPr/>
          </p:nvSpPr>
          <p:spPr bwMode="auto">
            <a:xfrm>
              <a:off x="1543999" y="2478558"/>
              <a:ext cx="2945038" cy="5684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4800" b="1" dirty="0" smtClean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(a-b)²</a:t>
              </a:r>
              <a:endParaRPr lang="ru-RU" altLang="ru-RU" sz="48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0" name="Прямоугольник 19"/>
          <p:cNvSpPr/>
          <p:nvPr/>
        </p:nvSpPr>
        <p:spPr>
          <a:xfrm>
            <a:off x="-1035285" y="704792"/>
            <a:ext cx="8745537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(a-b)³=…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32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1.48148E-6 L -0.12448 -0.59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24" y="-29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11" descr="oblaka0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76" y="367085"/>
            <a:ext cx="3857626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" name="Группа 27"/>
          <p:cNvGrpSpPr>
            <a:grpSpLocks/>
          </p:cNvGrpSpPr>
          <p:nvPr/>
        </p:nvGrpSpPr>
        <p:grpSpPr bwMode="auto">
          <a:xfrm>
            <a:off x="433396" y="4351702"/>
            <a:ext cx="3483187" cy="1035002"/>
            <a:chOff x="975327" y="4561429"/>
            <a:chExt cx="3483212" cy="1035009"/>
          </a:xfrm>
        </p:grpSpPr>
        <p:sp>
          <p:nvSpPr>
            <p:cNvPr id="15" name="Выноска-облако 14"/>
            <p:cNvSpPr/>
            <p:nvPr/>
          </p:nvSpPr>
          <p:spPr>
            <a:xfrm>
              <a:off x="975327" y="4561429"/>
              <a:ext cx="3483212" cy="1035009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TextBox 12"/>
            <p:cNvSpPr txBox="1">
              <a:spLocks noChangeArrowheads="1"/>
            </p:cNvSpPr>
            <p:nvPr/>
          </p:nvSpPr>
          <p:spPr bwMode="auto">
            <a:xfrm>
              <a:off x="1547800" y="4664405"/>
              <a:ext cx="1574481" cy="923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5400" b="1" dirty="0" smtClean="0">
                  <a:solidFill>
                    <a:srgbClr val="FF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a³-b³</a:t>
              </a:r>
              <a:endParaRPr lang="ru-RU" altLang="ru-RU" sz="5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7" name="Группа 25"/>
          <p:cNvGrpSpPr>
            <a:grpSpLocks/>
          </p:cNvGrpSpPr>
          <p:nvPr/>
        </p:nvGrpSpPr>
        <p:grpSpPr bwMode="auto">
          <a:xfrm rot="559191">
            <a:off x="8754267" y="2338429"/>
            <a:ext cx="2928938" cy="1612902"/>
            <a:chOff x="1592171" y="4649089"/>
            <a:chExt cx="2928436" cy="1078030"/>
          </a:xfrm>
        </p:grpSpPr>
        <p:sp>
          <p:nvSpPr>
            <p:cNvPr id="18" name="Выноска-облако 17"/>
            <p:cNvSpPr/>
            <p:nvPr/>
          </p:nvSpPr>
          <p:spPr>
            <a:xfrm>
              <a:off x="1592171" y="4649089"/>
              <a:ext cx="2928436" cy="857256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TextBox 13"/>
            <p:cNvSpPr txBox="1">
              <a:spLocks noChangeArrowheads="1"/>
            </p:cNvSpPr>
            <p:nvPr/>
          </p:nvSpPr>
          <p:spPr bwMode="auto">
            <a:xfrm>
              <a:off x="2097986" y="4711449"/>
              <a:ext cx="2099895" cy="10156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6000" b="1" dirty="0" smtClean="0">
                  <a:solidFill>
                    <a:srgbClr val="1D9117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en-US" altLang="ru-RU" sz="6000" b="1" dirty="0" err="1" smtClean="0">
                  <a:solidFill>
                    <a:srgbClr val="1D9117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a+b</a:t>
              </a:r>
              <a:r>
                <a:rPr lang="en-US" altLang="ru-RU" sz="6000" b="1" dirty="0" smtClean="0">
                  <a:solidFill>
                    <a:srgbClr val="1D9117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)³</a:t>
              </a:r>
              <a:endParaRPr lang="ru-RU" altLang="ru-RU" sz="6000" b="1" dirty="0">
                <a:solidFill>
                  <a:srgbClr val="1D911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0" name="Группа 26"/>
          <p:cNvGrpSpPr>
            <a:grpSpLocks/>
          </p:cNvGrpSpPr>
          <p:nvPr/>
        </p:nvGrpSpPr>
        <p:grpSpPr bwMode="auto">
          <a:xfrm>
            <a:off x="5014879" y="4119320"/>
            <a:ext cx="3937024" cy="1539599"/>
            <a:chOff x="1617106" y="5766321"/>
            <a:chExt cx="2929741" cy="1000480"/>
          </a:xfrm>
        </p:grpSpPr>
        <p:sp>
          <p:nvSpPr>
            <p:cNvPr id="21" name="Выноска-облако 20"/>
            <p:cNvSpPr/>
            <p:nvPr/>
          </p:nvSpPr>
          <p:spPr>
            <a:xfrm>
              <a:off x="1617106" y="5766321"/>
              <a:ext cx="2929741" cy="856797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TextBox 14"/>
            <p:cNvSpPr txBox="1">
              <a:spLocks noChangeArrowheads="1"/>
            </p:cNvSpPr>
            <p:nvPr/>
          </p:nvSpPr>
          <p:spPr bwMode="auto">
            <a:xfrm>
              <a:off x="2213862" y="5929338"/>
              <a:ext cx="1732703" cy="837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6000" b="1" dirty="0" smtClean="0">
                  <a:solidFill>
                    <a:srgbClr val="C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a²-b²</a:t>
              </a:r>
              <a:endParaRPr lang="ru-RU" altLang="ru-RU" sz="6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3" name="Группа 23"/>
          <p:cNvGrpSpPr>
            <a:grpSpLocks/>
          </p:cNvGrpSpPr>
          <p:nvPr/>
        </p:nvGrpSpPr>
        <p:grpSpPr bwMode="auto">
          <a:xfrm>
            <a:off x="1005865" y="2683215"/>
            <a:ext cx="3894753" cy="985537"/>
            <a:chOff x="1471596" y="3100153"/>
            <a:chExt cx="2928958" cy="985543"/>
          </a:xfrm>
        </p:grpSpPr>
        <p:sp>
          <p:nvSpPr>
            <p:cNvPr id="24" name="Выноска-облако 23"/>
            <p:cNvSpPr/>
            <p:nvPr/>
          </p:nvSpPr>
          <p:spPr>
            <a:xfrm>
              <a:off x="1471596" y="3228440"/>
              <a:ext cx="2928958" cy="857256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TextBox 15"/>
            <p:cNvSpPr txBox="1">
              <a:spLocks noChangeArrowheads="1"/>
            </p:cNvSpPr>
            <p:nvPr/>
          </p:nvSpPr>
          <p:spPr bwMode="auto">
            <a:xfrm>
              <a:off x="1970407" y="3100153"/>
              <a:ext cx="1909511" cy="923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5400" b="1" dirty="0" smtClean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en-US" altLang="ru-RU" sz="5400" b="1" dirty="0" err="1" smtClean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a+b</a:t>
              </a:r>
              <a:r>
                <a:rPr lang="en-US" altLang="ru-RU" sz="5400" b="1" dirty="0" smtClean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)²</a:t>
              </a:r>
              <a:endParaRPr lang="ru-RU" altLang="ru-RU" sz="5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6" name="Группа 22"/>
          <p:cNvGrpSpPr>
            <a:grpSpLocks/>
          </p:cNvGrpSpPr>
          <p:nvPr/>
        </p:nvGrpSpPr>
        <p:grpSpPr bwMode="auto">
          <a:xfrm rot="20909420">
            <a:off x="5623980" y="2629831"/>
            <a:ext cx="2928938" cy="894203"/>
            <a:chOff x="1500165" y="2380879"/>
            <a:chExt cx="2928958" cy="894209"/>
          </a:xfrm>
        </p:grpSpPr>
        <p:sp>
          <p:nvSpPr>
            <p:cNvPr id="27" name="Выноска-облако 26"/>
            <p:cNvSpPr/>
            <p:nvPr/>
          </p:nvSpPr>
          <p:spPr>
            <a:xfrm>
              <a:off x="1500165" y="2417832"/>
              <a:ext cx="2928958" cy="857256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" name="TextBox 16"/>
            <p:cNvSpPr txBox="1">
              <a:spLocks noChangeArrowheads="1"/>
            </p:cNvSpPr>
            <p:nvPr/>
          </p:nvSpPr>
          <p:spPr bwMode="auto">
            <a:xfrm>
              <a:off x="2170316" y="2380879"/>
              <a:ext cx="1588658" cy="8310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4800" b="1" dirty="0" smtClean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(a-b)²</a:t>
              </a:r>
              <a:endParaRPr lang="ru-RU" altLang="ru-RU" sz="48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30" name="Прямоугольник 29"/>
          <p:cNvSpPr/>
          <p:nvPr/>
        </p:nvSpPr>
        <p:spPr>
          <a:xfrm>
            <a:off x="-456186" y="578936"/>
            <a:ext cx="8745537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(</a:t>
            </a:r>
            <a:r>
              <a:rPr lang="en-US" sz="48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)(a-b)=…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563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2.96296E-6 L 0.05403 -0.5472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5" y="-27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11" descr="oblaka0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76" y="367085"/>
            <a:ext cx="3857626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Группа 27"/>
          <p:cNvGrpSpPr>
            <a:grpSpLocks/>
          </p:cNvGrpSpPr>
          <p:nvPr/>
        </p:nvGrpSpPr>
        <p:grpSpPr bwMode="auto">
          <a:xfrm>
            <a:off x="433396" y="4351702"/>
            <a:ext cx="3483187" cy="1035002"/>
            <a:chOff x="975327" y="4561429"/>
            <a:chExt cx="3483212" cy="1035009"/>
          </a:xfrm>
        </p:grpSpPr>
        <p:sp>
          <p:nvSpPr>
            <p:cNvPr id="6" name="Выноска-облако 5"/>
            <p:cNvSpPr/>
            <p:nvPr/>
          </p:nvSpPr>
          <p:spPr>
            <a:xfrm>
              <a:off x="975327" y="4561429"/>
              <a:ext cx="3483212" cy="1035009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TextBox 12"/>
            <p:cNvSpPr txBox="1">
              <a:spLocks noChangeArrowheads="1"/>
            </p:cNvSpPr>
            <p:nvPr/>
          </p:nvSpPr>
          <p:spPr bwMode="auto">
            <a:xfrm>
              <a:off x="1547800" y="4664405"/>
              <a:ext cx="1574481" cy="923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5400" b="1" dirty="0" smtClean="0">
                  <a:solidFill>
                    <a:srgbClr val="FF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a³-b³</a:t>
              </a:r>
              <a:endParaRPr lang="ru-RU" altLang="ru-RU" sz="5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8" name="Группа 25"/>
          <p:cNvGrpSpPr>
            <a:grpSpLocks/>
          </p:cNvGrpSpPr>
          <p:nvPr/>
        </p:nvGrpSpPr>
        <p:grpSpPr bwMode="auto">
          <a:xfrm rot="559191">
            <a:off x="8754267" y="2338429"/>
            <a:ext cx="2928938" cy="1612902"/>
            <a:chOff x="1592171" y="4649089"/>
            <a:chExt cx="2928436" cy="1078030"/>
          </a:xfrm>
        </p:grpSpPr>
        <p:sp>
          <p:nvSpPr>
            <p:cNvPr id="9" name="Выноска-облако 8"/>
            <p:cNvSpPr/>
            <p:nvPr/>
          </p:nvSpPr>
          <p:spPr>
            <a:xfrm>
              <a:off x="1592171" y="4649089"/>
              <a:ext cx="2928436" cy="857256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TextBox 13"/>
            <p:cNvSpPr txBox="1">
              <a:spLocks noChangeArrowheads="1"/>
            </p:cNvSpPr>
            <p:nvPr/>
          </p:nvSpPr>
          <p:spPr bwMode="auto">
            <a:xfrm>
              <a:off x="2097986" y="4711449"/>
              <a:ext cx="2099895" cy="10156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6000" b="1" dirty="0" smtClean="0">
                  <a:solidFill>
                    <a:srgbClr val="1D9117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en-US" altLang="ru-RU" sz="6000" b="1" dirty="0" err="1" smtClean="0">
                  <a:solidFill>
                    <a:srgbClr val="1D9117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a+b</a:t>
              </a:r>
              <a:r>
                <a:rPr lang="en-US" altLang="ru-RU" sz="6000" b="1" dirty="0" smtClean="0">
                  <a:solidFill>
                    <a:srgbClr val="1D9117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)³</a:t>
              </a:r>
              <a:endParaRPr lang="ru-RU" altLang="ru-RU" sz="6000" b="1" dirty="0">
                <a:solidFill>
                  <a:srgbClr val="1D911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1" name="Группа 26"/>
          <p:cNvGrpSpPr>
            <a:grpSpLocks/>
          </p:cNvGrpSpPr>
          <p:nvPr/>
        </p:nvGrpSpPr>
        <p:grpSpPr bwMode="auto">
          <a:xfrm>
            <a:off x="7705832" y="4824713"/>
            <a:ext cx="3937024" cy="1318491"/>
            <a:chOff x="1617106" y="5766321"/>
            <a:chExt cx="2929741" cy="856797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1617106" y="5766321"/>
              <a:ext cx="2929741" cy="856797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TextBox 14"/>
            <p:cNvSpPr txBox="1">
              <a:spLocks noChangeArrowheads="1"/>
            </p:cNvSpPr>
            <p:nvPr/>
          </p:nvSpPr>
          <p:spPr bwMode="auto">
            <a:xfrm>
              <a:off x="2454499" y="5864714"/>
              <a:ext cx="1860288" cy="6600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6000" b="1" dirty="0" smtClean="0">
                  <a:solidFill>
                    <a:srgbClr val="C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a²-b²</a:t>
              </a:r>
              <a:endParaRPr lang="ru-RU" altLang="ru-RU" sz="6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4" name="Группа 23"/>
          <p:cNvGrpSpPr>
            <a:grpSpLocks/>
          </p:cNvGrpSpPr>
          <p:nvPr/>
        </p:nvGrpSpPr>
        <p:grpSpPr bwMode="auto">
          <a:xfrm>
            <a:off x="1005865" y="2683215"/>
            <a:ext cx="3894753" cy="985537"/>
            <a:chOff x="1471596" y="3100153"/>
            <a:chExt cx="2928958" cy="985543"/>
          </a:xfrm>
        </p:grpSpPr>
        <p:sp>
          <p:nvSpPr>
            <p:cNvPr id="15" name="Выноска-облако 14"/>
            <p:cNvSpPr/>
            <p:nvPr/>
          </p:nvSpPr>
          <p:spPr>
            <a:xfrm>
              <a:off x="1471596" y="3228440"/>
              <a:ext cx="2928958" cy="857256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TextBox 15"/>
            <p:cNvSpPr txBox="1">
              <a:spLocks noChangeArrowheads="1"/>
            </p:cNvSpPr>
            <p:nvPr/>
          </p:nvSpPr>
          <p:spPr bwMode="auto">
            <a:xfrm>
              <a:off x="1970407" y="3100153"/>
              <a:ext cx="2346146" cy="923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5400" b="1" dirty="0" smtClean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a²+2ab+b²</a:t>
              </a:r>
              <a:endParaRPr lang="ru-RU" altLang="ru-RU" sz="5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7" name="Группа 22"/>
          <p:cNvGrpSpPr>
            <a:grpSpLocks/>
          </p:cNvGrpSpPr>
          <p:nvPr/>
        </p:nvGrpSpPr>
        <p:grpSpPr bwMode="auto">
          <a:xfrm rot="20909420">
            <a:off x="4470223" y="3361639"/>
            <a:ext cx="3636848" cy="1258019"/>
            <a:chOff x="1500165" y="2380879"/>
            <a:chExt cx="2928958" cy="894209"/>
          </a:xfrm>
        </p:grpSpPr>
        <p:sp>
          <p:nvSpPr>
            <p:cNvPr id="18" name="Выноска-облако 17"/>
            <p:cNvSpPr/>
            <p:nvPr/>
          </p:nvSpPr>
          <p:spPr>
            <a:xfrm>
              <a:off x="1500165" y="2417832"/>
              <a:ext cx="2928958" cy="857256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TextBox 16"/>
            <p:cNvSpPr txBox="1">
              <a:spLocks noChangeArrowheads="1"/>
            </p:cNvSpPr>
            <p:nvPr/>
          </p:nvSpPr>
          <p:spPr bwMode="auto">
            <a:xfrm>
              <a:off x="2170316" y="2380879"/>
              <a:ext cx="1588658" cy="8310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4800" b="1" dirty="0" smtClean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(a-b)²</a:t>
              </a:r>
              <a:endParaRPr lang="ru-RU" altLang="ru-RU" sz="48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0" name="Прямоугольник 19"/>
          <p:cNvSpPr/>
          <p:nvPr/>
        </p:nvSpPr>
        <p:spPr>
          <a:xfrm>
            <a:off x="-1419528" y="571792"/>
            <a:ext cx="8745537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(</a:t>
            </a:r>
            <a:r>
              <a:rPr lang="en-US" sz="48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)²=…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741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6296E-6 L 0.31771 -0.335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85" y="-16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11" descr="oblaka0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2432"/>
            <a:ext cx="3857626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Группа 27"/>
          <p:cNvGrpSpPr>
            <a:grpSpLocks/>
          </p:cNvGrpSpPr>
          <p:nvPr/>
        </p:nvGrpSpPr>
        <p:grpSpPr bwMode="auto">
          <a:xfrm>
            <a:off x="1928813" y="4677566"/>
            <a:ext cx="3483187" cy="1035002"/>
            <a:chOff x="975327" y="4561429"/>
            <a:chExt cx="3483212" cy="1035009"/>
          </a:xfrm>
        </p:grpSpPr>
        <p:sp>
          <p:nvSpPr>
            <p:cNvPr id="6" name="Выноска-облако 5"/>
            <p:cNvSpPr/>
            <p:nvPr/>
          </p:nvSpPr>
          <p:spPr>
            <a:xfrm>
              <a:off x="975327" y="4561429"/>
              <a:ext cx="3483212" cy="1035009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TextBox 12"/>
            <p:cNvSpPr txBox="1">
              <a:spLocks noChangeArrowheads="1"/>
            </p:cNvSpPr>
            <p:nvPr/>
          </p:nvSpPr>
          <p:spPr bwMode="auto">
            <a:xfrm>
              <a:off x="1547800" y="4664405"/>
              <a:ext cx="1707531" cy="923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5400" b="1" dirty="0" smtClean="0">
                  <a:solidFill>
                    <a:srgbClr val="FF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a³+b³</a:t>
              </a:r>
              <a:endParaRPr lang="ru-RU" altLang="ru-RU" sz="5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8" name="Группа 25"/>
          <p:cNvGrpSpPr>
            <a:grpSpLocks/>
          </p:cNvGrpSpPr>
          <p:nvPr/>
        </p:nvGrpSpPr>
        <p:grpSpPr bwMode="auto">
          <a:xfrm rot="559191">
            <a:off x="8754267" y="2338429"/>
            <a:ext cx="2928938" cy="1612902"/>
            <a:chOff x="1592171" y="4649089"/>
            <a:chExt cx="2928436" cy="1078030"/>
          </a:xfrm>
        </p:grpSpPr>
        <p:sp>
          <p:nvSpPr>
            <p:cNvPr id="9" name="Выноска-облако 8"/>
            <p:cNvSpPr/>
            <p:nvPr/>
          </p:nvSpPr>
          <p:spPr>
            <a:xfrm>
              <a:off x="1592171" y="4649089"/>
              <a:ext cx="2928436" cy="857256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TextBox 13"/>
            <p:cNvSpPr txBox="1">
              <a:spLocks noChangeArrowheads="1"/>
            </p:cNvSpPr>
            <p:nvPr/>
          </p:nvSpPr>
          <p:spPr bwMode="auto">
            <a:xfrm>
              <a:off x="2097986" y="4711449"/>
              <a:ext cx="2099895" cy="10156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6000" b="1" dirty="0" smtClean="0">
                  <a:solidFill>
                    <a:srgbClr val="1D9117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en-US" altLang="ru-RU" sz="6000" b="1" dirty="0" err="1" smtClean="0">
                  <a:solidFill>
                    <a:srgbClr val="1D9117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a+b</a:t>
              </a:r>
              <a:r>
                <a:rPr lang="en-US" altLang="ru-RU" sz="6000" b="1" dirty="0" smtClean="0">
                  <a:solidFill>
                    <a:srgbClr val="1D9117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)³</a:t>
              </a:r>
              <a:endParaRPr lang="ru-RU" altLang="ru-RU" sz="6000" b="1" dirty="0">
                <a:solidFill>
                  <a:srgbClr val="1D911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1" name="Группа 26"/>
          <p:cNvGrpSpPr>
            <a:grpSpLocks/>
          </p:cNvGrpSpPr>
          <p:nvPr/>
        </p:nvGrpSpPr>
        <p:grpSpPr bwMode="auto">
          <a:xfrm>
            <a:off x="6832484" y="4608207"/>
            <a:ext cx="3937024" cy="1539599"/>
            <a:chOff x="1617106" y="5766321"/>
            <a:chExt cx="2929741" cy="10004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1617106" y="5766321"/>
              <a:ext cx="2929741" cy="856797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TextBox 14"/>
            <p:cNvSpPr txBox="1">
              <a:spLocks noChangeArrowheads="1"/>
            </p:cNvSpPr>
            <p:nvPr/>
          </p:nvSpPr>
          <p:spPr bwMode="auto">
            <a:xfrm>
              <a:off x="2213862" y="5929338"/>
              <a:ext cx="1732703" cy="837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6000" b="1" dirty="0" smtClean="0">
                  <a:solidFill>
                    <a:srgbClr val="C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a²-b²</a:t>
              </a:r>
              <a:endParaRPr lang="ru-RU" altLang="ru-RU" sz="6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4" name="Группа 23"/>
          <p:cNvGrpSpPr>
            <a:grpSpLocks/>
          </p:cNvGrpSpPr>
          <p:nvPr/>
        </p:nvGrpSpPr>
        <p:grpSpPr bwMode="auto">
          <a:xfrm>
            <a:off x="242424" y="2385223"/>
            <a:ext cx="3894753" cy="985537"/>
            <a:chOff x="1471596" y="3100153"/>
            <a:chExt cx="2928958" cy="985543"/>
          </a:xfrm>
        </p:grpSpPr>
        <p:sp>
          <p:nvSpPr>
            <p:cNvPr id="15" name="Выноска-облако 14"/>
            <p:cNvSpPr/>
            <p:nvPr/>
          </p:nvSpPr>
          <p:spPr>
            <a:xfrm>
              <a:off x="1471596" y="3228440"/>
              <a:ext cx="2928958" cy="857256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TextBox 15"/>
            <p:cNvSpPr txBox="1">
              <a:spLocks noChangeArrowheads="1"/>
            </p:cNvSpPr>
            <p:nvPr/>
          </p:nvSpPr>
          <p:spPr bwMode="auto">
            <a:xfrm>
              <a:off x="1970407" y="3100153"/>
              <a:ext cx="1909511" cy="923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5400" b="1" dirty="0" smtClean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en-US" altLang="ru-RU" sz="5400" b="1" dirty="0" err="1" smtClean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a+b</a:t>
              </a:r>
              <a:r>
                <a:rPr lang="en-US" altLang="ru-RU" sz="5400" b="1" dirty="0" smtClean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)²</a:t>
              </a:r>
              <a:endParaRPr lang="ru-RU" altLang="ru-RU" sz="5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7" name="Группа 22"/>
          <p:cNvGrpSpPr>
            <a:grpSpLocks/>
          </p:cNvGrpSpPr>
          <p:nvPr/>
        </p:nvGrpSpPr>
        <p:grpSpPr bwMode="auto">
          <a:xfrm rot="20909420">
            <a:off x="4937082" y="2219459"/>
            <a:ext cx="2928938" cy="894203"/>
            <a:chOff x="1500165" y="2380879"/>
            <a:chExt cx="2928958" cy="894209"/>
          </a:xfrm>
        </p:grpSpPr>
        <p:sp>
          <p:nvSpPr>
            <p:cNvPr id="18" name="Выноска-облако 17"/>
            <p:cNvSpPr/>
            <p:nvPr/>
          </p:nvSpPr>
          <p:spPr>
            <a:xfrm>
              <a:off x="1500165" y="2417832"/>
              <a:ext cx="2928958" cy="857256"/>
            </a:xfrm>
            <a:prstGeom prst="cloudCallo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TextBox 16"/>
            <p:cNvSpPr txBox="1">
              <a:spLocks noChangeArrowheads="1"/>
            </p:cNvSpPr>
            <p:nvPr/>
          </p:nvSpPr>
          <p:spPr bwMode="auto">
            <a:xfrm>
              <a:off x="2170316" y="2380879"/>
              <a:ext cx="1588658" cy="8310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ru-RU" sz="4800" b="1" dirty="0" smtClean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(a-b)²</a:t>
              </a:r>
              <a:endParaRPr lang="ru-RU" altLang="ru-RU" sz="48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0" name="Прямоугольник 19"/>
          <p:cNvSpPr/>
          <p:nvPr/>
        </p:nvSpPr>
        <p:spPr>
          <a:xfrm>
            <a:off x="-702363" y="372923"/>
            <a:ext cx="8745537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(</a:t>
            </a:r>
            <a:r>
              <a:rPr lang="en-US" sz="48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)(a²-ab+b²)=…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527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59259E-6 L 0.47513 -0.637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50" y="-31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1183</TotalTime>
  <Words>459</Words>
  <Application>Microsoft Office PowerPoint</Application>
  <PresentationFormat>Широкоэкранный</PresentationFormat>
  <Paragraphs>164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8" baseType="lpstr">
      <vt:lpstr>Arial</vt:lpstr>
      <vt:lpstr>Calibri</vt:lpstr>
      <vt:lpstr>Calibri Light</vt:lpstr>
      <vt:lpstr>Cambria Math</vt:lpstr>
      <vt:lpstr>Times New Roman</vt:lpstr>
      <vt:lpstr>Wingdings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USER</dc:creator>
  <cp:lastModifiedBy>Пользователь</cp:lastModifiedBy>
  <cp:revision>134</cp:revision>
  <dcterms:created xsi:type="dcterms:W3CDTF">2020-04-17T01:39:56Z</dcterms:created>
  <dcterms:modified xsi:type="dcterms:W3CDTF">2021-03-25T14:32:09Z</dcterms:modified>
</cp:coreProperties>
</file>