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9" r:id="rId2"/>
    <p:sldId id="287" r:id="rId3"/>
    <p:sldId id="269" r:id="rId4"/>
    <p:sldId id="295" r:id="rId5"/>
    <p:sldId id="316" r:id="rId6"/>
    <p:sldId id="314" r:id="rId7"/>
    <p:sldId id="298" r:id="rId8"/>
    <p:sldId id="296" r:id="rId9"/>
    <p:sldId id="315" r:id="rId10"/>
    <p:sldId id="297" r:id="rId11"/>
    <p:sldId id="302" r:id="rId12"/>
    <p:sldId id="304" r:id="rId13"/>
    <p:sldId id="313" r:id="rId14"/>
    <p:sldId id="291" r:id="rId15"/>
    <p:sldId id="292" r:id="rId16"/>
    <p:sldId id="305" r:id="rId17"/>
    <p:sldId id="288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5B4"/>
    <a:srgbClr val="F33D68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85819" autoAdjust="0"/>
  </p:normalViewPr>
  <p:slideViewPr>
    <p:cSldViewPr snapToGrid="0">
      <p:cViewPr varScale="1">
        <p:scale>
          <a:sx n="66" d="100"/>
          <a:sy n="66" d="100"/>
        </p:scale>
        <p:origin x="484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97935" y="1891246"/>
            <a:ext cx="11436441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en-US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8976" y="1799396"/>
            <a:ext cx="569777" cy="183306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9173" y="294651"/>
            <a:ext cx="1763215" cy="95454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9172" y="294651"/>
            <a:ext cx="1776663" cy="9545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994974" y="448705"/>
            <a:ext cx="1659998" cy="526322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3200" b="1" spc="21" dirty="0">
                <a:solidFill>
                  <a:srgbClr val="FEFEFE"/>
                </a:solidFill>
                <a:latin typeface="Arial"/>
                <a:cs typeface="Arial"/>
              </a:rPr>
              <a:t>7-classe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490887" y="265776"/>
            <a:ext cx="8171849" cy="1139208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200" kern="0" spc="300" dirty="0">
                <a:solidFill>
                  <a:sysClr val="window" lastClr="FFFFFF"/>
                </a:solidFill>
              </a:rPr>
              <a:t>        FRANÇAIS</a:t>
            </a:r>
            <a:endParaRPr lang="en-US" sz="8000" kern="0" spc="300" dirty="0">
              <a:solidFill>
                <a:sysClr val="window" lastClr="FFFFFF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8976" y="3962043"/>
            <a:ext cx="569777" cy="18091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97367" y="2032097"/>
            <a:ext cx="84946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Comment poser une question?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82" y="3423274"/>
            <a:ext cx="4195482" cy="279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39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4764" y="1495449"/>
            <a:ext cx="11017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Arial" pitchFamily="34" charset="0"/>
                <a:cs typeface="Arial" pitchFamily="34" charset="0"/>
              </a:rPr>
              <a:t>Avec inversion du 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sujet-pronom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i="1" dirty="0">
                <a:latin typeface="Arial" pitchFamily="34" charset="0"/>
                <a:cs typeface="Arial" pitchFamily="34" charset="0"/>
              </a:rPr>
              <a:t>(utilisé dans le langage soigné):</a:t>
            </a:r>
          </a:p>
          <a:p>
            <a:endParaRPr lang="fr-FR" sz="3200" i="1" dirty="0">
              <a:latin typeface="Arial" pitchFamily="34" charset="0"/>
              <a:cs typeface="Arial" pitchFamily="34" charset="0"/>
            </a:endParaRPr>
          </a:p>
          <a:p>
            <a:r>
              <a:rPr lang="fr-FR" sz="3200" b="1" dirty="0">
                <a:latin typeface="Arial" pitchFamily="34" charset="0"/>
                <a:cs typeface="Arial" pitchFamily="34" charset="0"/>
              </a:rPr>
              <a:t>Parlez-vous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français?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3200" b="1" dirty="0">
                <a:latin typeface="Arial" pitchFamily="34" charset="0"/>
                <a:cs typeface="Arial" pitchFamily="34" charset="0"/>
              </a:rPr>
              <a:t>Avez-vous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appris la règle de grammaire?</a:t>
            </a:r>
          </a:p>
          <a:p>
            <a:endParaRPr lang="fr-FR" sz="3200" dirty="0">
              <a:latin typeface="Arial" pitchFamily="34" charset="0"/>
              <a:cs typeface="Arial" pitchFamily="34" charset="0"/>
            </a:endParaRPr>
          </a:p>
          <a:p>
            <a:r>
              <a:rPr lang="fr-FR" sz="3200" dirty="0">
                <a:latin typeface="Arial" pitchFamily="34" charset="0"/>
                <a:cs typeface="Arial" pitchFamily="34" charset="0"/>
              </a:rPr>
              <a:t>Avec reprise du nom par un pronom </a:t>
            </a:r>
            <a:r>
              <a:rPr lang="fr-FR" sz="3200" i="1" dirty="0">
                <a:latin typeface="Arial" pitchFamily="34" charset="0"/>
                <a:cs typeface="Arial" pitchFamily="34" charset="0"/>
              </a:rPr>
              <a:t>(le langage très formel)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FR" sz="3200" dirty="0">
                <a:latin typeface="Arial" pitchFamily="34" charset="0"/>
                <a:cs typeface="Arial" pitchFamily="34" charset="0"/>
              </a:rPr>
              <a:t>Marc, est-il au bureau? Cette explication, est-elle claire?</a:t>
            </a:r>
          </a:p>
        </p:txBody>
      </p:sp>
    </p:spTree>
    <p:extLst>
      <p:ext uri="{BB962C8B-B14F-4D97-AF65-F5344CB8AC3E}">
        <p14:creationId xmlns:p14="http://schemas.microsoft.com/office/powerpoint/2010/main" val="315219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5788" y="1718119"/>
            <a:ext cx="115017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«Oui»  </a:t>
            </a:r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répond à une question afﬁrmative:</a:t>
            </a:r>
          </a:p>
          <a:p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Vous  êtes  libre samedi? – </a:t>
            </a:r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Oui</a:t>
            </a:r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je suis libre.</a:t>
            </a:r>
          </a:p>
          <a:p>
            <a:endParaRPr lang="fr-F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«Non»  </a:t>
            </a:r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répond  négativement  à une question </a:t>
            </a:r>
            <a:r>
              <a:rPr lang="fr-FR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afﬁrmative</a:t>
            </a:r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Vous  êtes  libre samedi? – </a:t>
            </a:r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Non</a:t>
            </a:r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je suis occupé.</a:t>
            </a:r>
          </a:p>
          <a:p>
            <a:endParaRPr lang="fr-FR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«Si»  </a:t>
            </a:r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répond afﬁrmativement à une question  négative:</a:t>
            </a:r>
          </a:p>
          <a:p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Vous  n’êtes pas  libre samedi? – </a:t>
            </a:r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je suis libre.</a:t>
            </a:r>
          </a:p>
        </p:txBody>
      </p:sp>
    </p:spTree>
    <p:extLst>
      <p:ext uri="{BB962C8B-B14F-4D97-AF65-F5344CB8AC3E}">
        <p14:creationId xmlns:p14="http://schemas.microsoft.com/office/powerpoint/2010/main" val="16036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5446" y="1154699"/>
            <a:ext cx="11017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La question avec </a:t>
            </a:r>
            <a:r>
              <a:rPr lang="fr-F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 mots interrogatifs </a:t>
            </a:r>
            <a:r>
              <a:rPr lang="fr-FR" sz="28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(on emploie l’inversion):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2035" y="2195275"/>
            <a:ext cx="11555506" cy="637097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Qui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 es-tu?</a:t>
            </a: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Comment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 t’appelles-tu?</a:t>
            </a: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Quel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 métier préfères-tu?</a:t>
            </a: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Combien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 d’amis avez-vous?</a:t>
            </a: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Quand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 commencent les classes?</a:t>
            </a: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Où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 habitez-vous?</a:t>
            </a: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Où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 vont-ils ce soir?</a:t>
            </a: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Pourquoi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 es-tu habillé comme ça?</a:t>
            </a:r>
          </a:p>
          <a:p>
            <a:endParaRPr lang="fr-FR" sz="2400" dirty="0">
              <a:latin typeface="Arial" pitchFamily="34" charset="0"/>
              <a:cs typeface="Arial" pitchFamily="34" charset="0"/>
            </a:endParaRPr>
          </a:p>
          <a:p>
            <a:endParaRPr lang="fr-FR" sz="2400" dirty="0">
              <a:latin typeface="Arial" pitchFamily="34" charset="0"/>
              <a:cs typeface="Arial" pitchFamily="34" charset="0"/>
            </a:endParaRP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suis collégien, -enne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Je m’appelle Alexandre/Coralie.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Je préfère la profession du jardinier.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J’en ai beaucoup.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Elles commencent à 8 heures pile.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Maintenant, j’habite dans un quartier 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moderne.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Ce soir, ils restent à la maison.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Parce que je vais au carnaval.</a:t>
            </a:r>
          </a:p>
        </p:txBody>
      </p:sp>
    </p:spTree>
    <p:extLst>
      <p:ext uri="{BB962C8B-B14F-4D97-AF65-F5344CB8AC3E}">
        <p14:creationId xmlns:p14="http://schemas.microsoft.com/office/powerpoint/2010/main" val="213086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6907" y="2810433"/>
            <a:ext cx="80345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i="1" dirty="0">
                <a:latin typeface="Arial" pitchFamily="34" charset="0"/>
                <a:cs typeface="Arial" pitchFamily="34" charset="0"/>
              </a:rPr>
              <a:t>Dans le langage parlé on peut aussi dire:</a:t>
            </a:r>
          </a:p>
          <a:p>
            <a:endParaRPr lang="fr-FR" sz="3200" i="1" dirty="0">
              <a:latin typeface="Arial" pitchFamily="34" charset="0"/>
              <a:cs typeface="Arial" pitchFamily="34" charset="0"/>
            </a:endParaRPr>
          </a:p>
          <a:p>
            <a:r>
              <a:rPr lang="fr-FR" sz="3200" b="1" dirty="0">
                <a:latin typeface="Arial" pitchFamily="34" charset="0"/>
                <a:cs typeface="Arial" pitchFamily="34" charset="0"/>
              </a:rPr>
              <a:t>Comment tu t’appelles?</a:t>
            </a:r>
          </a:p>
          <a:p>
            <a:r>
              <a:rPr lang="fr-FR" sz="3200" b="1" dirty="0">
                <a:latin typeface="Arial" pitchFamily="34" charset="0"/>
                <a:cs typeface="Arial" pitchFamily="34" charset="0"/>
              </a:rPr>
              <a:t>Vous habitez où?</a:t>
            </a:r>
          </a:p>
          <a:p>
            <a:r>
              <a:rPr lang="fr-FR" sz="3200" dirty="0">
                <a:latin typeface="Arial" pitchFamily="34" charset="0"/>
                <a:cs typeface="Arial" pitchFamily="34" charset="0"/>
              </a:rPr>
              <a:t>Pourquoi  </a:t>
            </a:r>
            <a:r>
              <a:rPr lang="fr-FR" sz="3200" b="1" dirty="0">
                <a:latin typeface="Arial" pitchFamily="34" charset="0"/>
                <a:cs typeface="Arial" pitchFamily="34" charset="0"/>
              </a:rPr>
              <a:t>il est parti </a:t>
            </a:r>
            <a:r>
              <a:rPr lang="fr-FR" sz="3200" dirty="0">
                <a:latin typeface="Arial" pitchFamily="34" charset="0"/>
                <a:cs typeface="Arial" pitchFamily="34" charset="0"/>
              </a:rPr>
              <a:t>si tard?  </a:t>
            </a:r>
            <a:endParaRPr lang="fr-F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7605" y="1751711"/>
            <a:ext cx="2351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latin typeface="Arial" pitchFamily="34" charset="0"/>
                <a:cs typeface="Arial" pitchFamily="34" charset="0"/>
              </a:rPr>
              <a:t>Attention:</a:t>
            </a:r>
          </a:p>
        </p:txBody>
      </p:sp>
    </p:spTree>
    <p:extLst>
      <p:ext uri="{BB962C8B-B14F-4D97-AF65-F5344CB8AC3E}">
        <p14:creationId xmlns:p14="http://schemas.microsoft.com/office/powerpoint/2010/main" val="258948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1705" y="904545"/>
            <a:ext cx="1008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Interrogation indirecte:.......................................................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0304" y="1483930"/>
            <a:ext cx="10447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Je vous demande si vous êtes de Paris. </a:t>
            </a:r>
          </a:p>
          <a:p>
            <a:r>
              <a:rPr lang="fr-FR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Dites-moi ce que vous voulez.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4727" y="2516343"/>
            <a:ext cx="11927273" cy="526297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Question direct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Comment t’appelles-tu?</a:t>
            </a: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Quels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problèmes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avez-vous?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Quand allez-vous ﬁnir le travail?</a:t>
            </a:r>
          </a:p>
          <a:p>
            <a:endParaRPr lang="fr-FR" sz="2400" dirty="0">
              <a:latin typeface="Arial" pitchFamily="34" charset="0"/>
              <a:cs typeface="Arial" pitchFamily="34" charset="0"/>
            </a:endParaRPr>
          </a:p>
          <a:p>
            <a:endParaRPr lang="fr-FR" sz="2400" dirty="0">
              <a:latin typeface="Arial" pitchFamily="34" charset="0"/>
              <a:cs typeface="Arial" pitchFamily="34" charset="0"/>
            </a:endParaRP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Où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 habite-t-il?</a:t>
            </a: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Pourquoi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es-tu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si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triste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Est-ce que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tu parles français?</a:t>
            </a: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Qu’est-ce  que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Marc va faire demain?</a:t>
            </a:r>
          </a:p>
          <a:p>
            <a:endParaRPr lang="fr-FR" sz="2400" dirty="0">
              <a:latin typeface="Arial" pitchFamily="34" charset="0"/>
              <a:cs typeface="Arial" pitchFamily="34" charset="0"/>
            </a:endParaRPr>
          </a:p>
          <a:p>
            <a:endParaRPr lang="fr-FR" sz="2400" dirty="0">
              <a:latin typeface="Arial" pitchFamily="34" charset="0"/>
              <a:cs typeface="Arial" pitchFamily="34" charset="0"/>
            </a:endParaRPr>
          </a:p>
          <a:p>
            <a:endParaRPr lang="fr-FR" sz="2400" dirty="0">
              <a:latin typeface="Arial" pitchFamily="34" charset="0"/>
              <a:cs typeface="Arial" pitchFamily="34" charset="0"/>
            </a:endParaRPr>
          </a:p>
          <a:p>
            <a:endParaRPr lang="fr-FR" sz="2400" dirty="0">
              <a:latin typeface="Arial" pitchFamily="34" charset="0"/>
              <a:cs typeface="Arial" pitchFamily="34" charset="0"/>
            </a:endParaRPr>
          </a:p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Question indirecte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Il demande comment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tu t’appelles.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Je voudrais savoir quels problèmes vous avez.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Dites-moi quand 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vous allez 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ﬁnir  le 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travail.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Tu demandes où il habite?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Je ne sais pas pourquoi tu es si triste.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Je te demande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si tu parles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français.</a:t>
            </a:r>
          </a:p>
          <a:p>
            <a:r>
              <a:rPr lang="fr-FR" sz="2400" dirty="0">
                <a:latin typeface="Arial" pitchFamily="34" charset="0"/>
                <a:cs typeface="Arial" pitchFamily="34" charset="0"/>
              </a:rPr>
              <a:t>Je dois savoir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ce que 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Marc va faire demain.</a:t>
            </a:r>
          </a:p>
        </p:txBody>
      </p:sp>
    </p:spTree>
    <p:extLst>
      <p:ext uri="{BB962C8B-B14F-4D97-AF65-F5344CB8AC3E}">
        <p14:creationId xmlns:p14="http://schemas.microsoft.com/office/powerpoint/2010/main" val="7871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11769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44964" y="155306"/>
            <a:ext cx="11902072" cy="1046876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Devoir: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B479926-0BB4-44D5-91E3-BBC35FBEBF55}"/>
              </a:ext>
            </a:extLst>
          </p:cNvPr>
          <p:cNvSpPr/>
          <p:nvPr/>
        </p:nvSpPr>
        <p:spPr>
          <a:xfrm>
            <a:off x="755030" y="142612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7" y="14094"/>
                </a:lnTo>
                <a:lnTo>
                  <a:pt x="14097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18">
            <a:extLst>
              <a:ext uri="{FF2B5EF4-FFF2-40B4-BE49-F238E27FC236}">
                <a16:creationId xmlns:a16="http://schemas.microsoft.com/office/drawing/2014/main" id="{07DFB1AC-87BB-4442-B240-3DBDCD29CDF1}"/>
              </a:ext>
            </a:extLst>
          </p:cNvPr>
          <p:cNvSpPr/>
          <p:nvPr/>
        </p:nvSpPr>
        <p:spPr>
          <a:xfrm>
            <a:off x="1545607" y="590807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19">
            <a:extLst>
              <a:ext uri="{FF2B5EF4-FFF2-40B4-BE49-F238E27FC236}">
                <a16:creationId xmlns:a16="http://schemas.microsoft.com/office/drawing/2014/main" id="{0C8F708C-B355-43C0-B3E0-E1210BF24EBE}"/>
              </a:ext>
            </a:extLst>
          </p:cNvPr>
          <p:cNvSpPr/>
          <p:nvPr/>
        </p:nvSpPr>
        <p:spPr>
          <a:xfrm>
            <a:off x="1545607" y="650476"/>
            <a:ext cx="30911" cy="30911"/>
          </a:xfrm>
          <a:custGeom>
            <a:avLst/>
            <a:gdLst/>
            <a:ahLst/>
            <a:cxnLst/>
            <a:rect l="l" t="t" r="r" b="b"/>
            <a:pathLst>
              <a:path w="14604" h="14604">
                <a:moveTo>
                  <a:pt x="0" y="14094"/>
                </a:moveTo>
                <a:lnTo>
                  <a:pt x="14093" y="14094"/>
                </a:lnTo>
                <a:lnTo>
                  <a:pt x="14093" y="0"/>
                </a:lnTo>
                <a:lnTo>
                  <a:pt x="0" y="0"/>
                </a:lnTo>
                <a:lnTo>
                  <a:pt x="0" y="1409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98141" y="1377126"/>
            <a:ext cx="12161089" cy="206531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Const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uisez les propositions interrogatifs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3013501"/>
            <a:ext cx="10669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les regles par coeur</a:t>
            </a:r>
            <a:r>
              <a:rPr 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Картинки по запросу &quot;le devoir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678" y="3947828"/>
            <a:ext cx="2118037" cy="226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25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Des chercheurs recommandent la vaccination contre la rougeole avant l'entrée  à l'école | Radio-Canada.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0283" y="1131838"/>
            <a:ext cx="10981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la gare de Lyon à Paris, une dame étrangère</a:t>
            </a:r>
          </a:p>
          <a:p>
            <a:pPr algn="ctr"/>
            <a:r>
              <a:rPr lang="fr-FR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achète un billet.</a:t>
            </a:r>
            <a:endParaRPr lang="fr-FR" sz="3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5288" y="2435000"/>
            <a:ext cx="111117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Bonjour, Madame. Je voudrais un billet pour Marseille.</a:t>
            </a:r>
          </a:p>
          <a:p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Aller simple?</a:t>
            </a:r>
          </a:p>
          <a:p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Non, aller – retour.</a:t>
            </a:r>
          </a:p>
          <a:p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En TGV?</a:t>
            </a:r>
          </a:p>
          <a:p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Oui. Et je voudrais réserver ma place pour la semaine prochaine.</a:t>
            </a:r>
          </a:p>
          <a:p>
            <a:r>
              <a:rPr lang="fr-FR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Quel jour?</a:t>
            </a:r>
          </a:p>
        </p:txBody>
      </p:sp>
    </p:spTree>
    <p:extLst>
      <p:ext uri="{BB962C8B-B14F-4D97-AF65-F5344CB8AC3E}">
        <p14:creationId xmlns:p14="http://schemas.microsoft.com/office/powerpoint/2010/main" val="34851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016" y="106651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4047" y="1443404"/>
            <a:ext cx="91033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Lundi.</a:t>
            </a:r>
          </a:p>
          <a:p>
            <a:r>
              <a:rPr lang="fr-FR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Le matin ou l’après midi?</a:t>
            </a:r>
          </a:p>
          <a:p>
            <a:r>
              <a:rPr lang="fr-FR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Le matin, s’ il vous plaît.</a:t>
            </a:r>
          </a:p>
          <a:p>
            <a:r>
              <a:rPr lang="fr-FR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Très bien, Madame. Voilà votre billet.</a:t>
            </a:r>
          </a:p>
          <a:p>
            <a:r>
              <a:rPr lang="fr-FR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Le train partira de la voie A, B, ou C?</a:t>
            </a:r>
          </a:p>
          <a:p>
            <a:r>
              <a:rPr lang="fr-FR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Le quai de départ sera afﬁché 20 minutes avant le départ du train.</a:t>
            </a:r>
          </a:p>
          <a:p>
            <a:r>
              <a:rPr lang="fr-FR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Merci, Madame. Au revoir</a:t>
            </a:r>
          </a:p>
        </p:txBody>
      </p:sp>
    </p:spTree>
    <p:extLst>
      <p:ext uri="{BB962C8B-B14F-4D97-AF65-F5344CB8AC3E}">
        <p14:creationId xmlns:p14="http://schemas.microsoft.com/office/powerpoint/2010/main" val="11193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9917" y="1835166"/>
            <a:ext cx="100628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Comment poser une question?</a:t>
            </a:r>
          </a:p>
          <a:p>
            <a:endParaRPr lang="fr-FR" sz="32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fr-FR" sz="3200" dirty="0">
                <a:latin typeface="Arial" pitchFamily="34" charset="0"/>
                <a:cs typeface="Arial" pitchFamily="34" charset="0"/>
              </a:rPr>
              <a:t>Interrogation directe:..................................................</a:t>
            </a:r>
          </a:p>
          <a:p>
            <a:pPr marL="514350" indent="-514350">
              <a:buAutoNum type="arabicPeriod"/>
            </a:pPr>
            <a:endParaRPr lang="fr-FR" sz="3200" dirty="0">
              <a:latin typeface="Arial" pitchFamily="34" charset="0"/>
              <a:cs typeface="Arial" pitchFamily="34" charset="0"/>
            </a:endParaRPr>
          </a:p>
          <a:p>
            <a:r>
              <a:rPr lang="fr-FR" sz="3200" dirty="0">
                <a:latin typeface="Arial" pitchFamily="34" charset="0"/>
                <a:cs typeface="Arial" pitchFamily="34" charset="0"/>
              </a:rPr>
              <a:t>– Vous êtes de Paris? – Non, je suis d’Avignon.</a:t>
            </a:r>
          </a:p>
        </p:txBody>
      </p:sp>
    </p:spTree>
    <p:extLst>
      <p:ext uri="{BB962C8B-B14F-4D97-AF65-F5344CB8AC3E}">
        <p14:creationId xmlns:p14="http://schemas.microsoft.com/office/powerpoint/2010/main" val="11849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45" y="1020294"/>
            <a:ext cx="9331979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49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9"/>
          <a:stretch/>
        </p:blipFill>
        <p:spPr bwMode="auto">
          <a:xfrm>
            <a:off x="1806948" y="992009"/>
            <a:ext cx="8345581" cy="586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1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8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0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12" descr="Картинки по запросу &quot;La fête des voisins.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Comment poser une question en français ? | Parlez-vous Fre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058"/>
            <a:ext cx="12067801" cy="581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585" y="1360926"/>
            <a:ext cx="116630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Arial" pitchFamily="34" charset="0"/>
                <a:cs typeface="Arial" pitchFamily="34" charset="0"/>
              </a:rPr>
              <a:t>a)  </a:t>
            </a:r>
            <a:r>
              <a:rPr lang="fr-FR" sz="3600" b="1" dirty="0">
                <a:latin typeface="Arial" pitchFamily="34" charset="0"/>
                <a:cs typeface="Arial" pitchFamily="34" charset="0"/>
              </a:rPr>
              <a:t>La question simple: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(</a:t>
            </a:r>
            <a:r>
              <a:rPr lang="fr-FR" sz="3600" i="1" dirty="0">
                <a:latin typeface="Arial" pitchFamily="34" charset="0"/>
                <a:cs typeface="Arial" pitchFamily="34" charset="0"/>
              </a:rPr>
              <a:t>réponse «Oui», «Non»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) se forme:</a:t>
            </a:r>
          </a:p>
          <a:p>
            <a:r>
              <a:rPr lang="fr-FR" sz="3600" dirty="0">
                <a:latin typeface="Arial" pitchFamily="34" charset="0"/>
                <a:cs typeface="Arial" pitchFamily="34" charset="0"/>
              </a:rPr>
              <a:t>Avec l’intonation montante (</a:t>
            </a:r>
            <a:r>
              <a:rPr lang="fr-FR" sz="3600" i="1" dirty="0">
                <a:latin typeface="Arial" pitchFamily="34" charset="0"/>
                <a:cs typeface="Arial" pitchFamily="34" charset="0"/>
              </a:rPr>
              <a:t>la forme la plus courante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):</a:t>
            </a:r>
          </a:p>
          <a:p>
            <a:r>
              <a:rPr lang="fr-FR" sz="3600" dirty="0">
                <a:latin typeface="Arial" pitchFamily="34" charset="0"/>
                <a:cs typeface="Arial" pitchFamily="34" charset="0"/>
              </a:rPr>
              <a:t>– </a:t>
            </a:r>
            <a:r>
              <a:rPr lang="fr-FR" sz="3600" b="1" dirty="0">
                <a:latin typeface="Arial" pitchFamily="34" charset="0"/>
                <a:cs typeface="Arial" pitchFamily="34" charset="0"/>
              </a:rPr>
              <a:t>Tu es français?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– Oui, je suis français.</a:t>
            </a:r>
          </a:p>
          <a:p>
            <a:endParaRPr lang="fr-FR" sz="3600" dirty="0">
              <a:latin typeface="Arial" pitchFamily="34" charset="0"/>
              <a:cs typeface="Arial" pitchFamily="34" charset="0"/>
            </a:endParaRPr>
          </a:p>
          <a:p>
            <a:r>
              <a:rPr lang="fr-FR" sz="3600" b="1" dirty="0">
                <a:latin typeface="Arial" pitchFamily="34" charset="0"/>
                <a:cs typeface="Arial" pitchFamily="34" charset="0"/>
              </a:rPr>
              <a:t>Avec «Est-ce que»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en début de la phrase (</a:t>
            </a:r>
            <a:r>
              <a:rPr lang="fr-FR" sz="3600" i="1" dirty="0">
                <a:latin typeface="Arial" pitchFamily="34" charset="0"/>
                <a:cs typeface="Arial" pitchFamily="34" charset="0"/>
              </a:rPr>
              <a:t>utile au téléphone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):</a:t>
            </a:r>
          </a:p>
          <a:p>
            <a:endParaRPr lang="fr-FR" sz="3600" dirty="0">
              <a:latin typeface="Arial" pitchFamily="34" charset="0"/>
              <a:cs typeface="Arial" pitchFamily="34" charset="0"/>
            </a:endParaRPr>
          </a:p>
          <a:p>
            <a:r>
              <a:rPr lang="fr-FR" sz="3600" b="1" dirty="0">
                <a:latin typeface="Arial" pitchFamily="34" charset="0"/>
                <a:cs typeface="Arial" pitchFamily="34" charset="0"/>
              </a:rPr>
              <a:t>– Est-ce que </a:t>
            </a:r>
            <a:r>
              <a:rPr lang="fr-FR" sz="3600" dirty="0">
                <a:latin typeface="Arial" pitchFamily="34" charset="0"/>
                <a:cs typeface="Arial" pitchFamily="34" charset="0"/>
              </a:rPr>
              <a:t>Marc est au bureau? – Non, il n’est pas là.</a:t>
            </a:r>
          </a:p>
        </p:txBody>
      </p:sp>
    </p:spTree>
    <p:extLst>
      <p:ext uri="{BB962C8B-B14F-4D97-AF65-F5344CB8AC3E}">
        <p14:creationId xmlns:p14="http://schemas.microsoft.com/office/powerpoint/2010/main" val="79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081" y="963145"/>
            <a:ext cx="83248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2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7234</TotalTime>
  <Words>598</Words>
  <Application>Microsoft Office PowerPoint</Application>
  <PresentationFormat>Широкоэкранный</PresentationFormat>
  <Paragraphs>112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Construisez les propositions interrogatifs.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318</cp:revision>
  <dcterms:created xsi:type="dcterms:W3CDTF">2020-09-27T12:11:07Z</dcterms:created>
  <dcterms:modified xsi:type="dcterms:W3CDTF">2021-03-25T05:19:44Z</dcterms:modified>
</cp:coreProperties>
</file>