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65" r:id="rId2"/>
    <p:sldId id="347" r:id="rId3"/>
    <p:sldId id="362" r:id="rId4"/>
    <p:sldId id="348" r:id="rId5"/>
    <p:sldId id="363" r:id="rId6"/>
    <p:sldId id="364" r:id="rId7"/>
    <p:sldId id="366" r:id="rId8"/>
    <p:sldId id="349" r:id="rId9"/>
    <p:sldId id="350" r:id="rId10"/>
    <p:sldId id="353" r:id="rId11"/>
    <p:sldId id="358" r:id="rId12"/>
    <p:sldId id="367" r:id="rId13"/>
    <p:sldId id="368" r:id="rId14"/>
    <p:sldId id="370" r:id="rId15"/>
  </p:sldIdLst>
  <p:sldSz cx="5940425" cy="3240088"/>
  <p:notesSz cx="6858000" cy="9144000"/>
  <p:defaultTextStyle>
    <a:defPPr>
      <a:defRPr lang="en-US"/>
    </a:defPPr>
    <a:lvl1pPr marL="0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62296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24591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86887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49183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311478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73774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36069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98365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21">
          <p15:clr>
            <a:srgbClr val="A4A3A4"/>
          </p15:clr>
        </p15:guide>
        <p15:guide id="4" pos="1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127" d="100"/>
          <a:sy n="127" d="100"/>
        </p:scale>
        <p:origin x="844" y="76"/>
      </p:cViewPr>
      <p:guideLst>
        <p:guide orient="horz" pos="2160"/>
        <p:guide pos="2880"/>
        <p:guide orient="horz" pos="1021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" y="685800"/>
            <a:ext cx="6286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62296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24591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86887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49183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311478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73774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36069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98365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879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56" dirty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fld id="{9C716997-9393-4456-BEC5-2673F02B8B05}" type="slidenum">
              <a:rPr lang="en-US" altLang="ru-RU" sz="1200" smtClean="0">
                <a:latin typeface="Calibri" pitchFamily="34" charset="0"/>
              </a:rPr>
              <a:pPr/>
              <a:t>1</a:t>
            </a:fld>
            <a:endParaRPr lang="en-US" altLang="ru-RU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fld id="{FE4FCC29-E8B3-4C45-B05A-E7C21D4AD9E2}" type="slidenum">
              <a:rPr lang="en-US" altLang="ru-RU" sz="1200" smtClean="0">
                <a:latin typeface="Calibri" pitchFamily="34" charset="0"/>
              </a:rPr>
              <a:pPr/>
              <a:t>14</a:t>
            </a:fld>
            <a:endParaRPr lang="en-US" altLang="ru-RU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5532" y="1006528"/>
            <a:ext cx="5049361" cy="694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1064" y="1836050"/>
            <a:ext cx="4158298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2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6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4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1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73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3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98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7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3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306808" y="129754"/>
            <a:ext cx="1336596" cy="2764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7021" y="129754"/>
            <a:ext cx="3910780" cy="2764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4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88486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76974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965460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942433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953947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88486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76974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965460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942433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953947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88486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76974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965460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942433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953947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88486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76974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965460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942433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953947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656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253" y="2082057"/>
            <a:ext cx="5049361" cy="643517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9253" y="1373288"/>
            <a:ext cx="5049361" cy="708769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6229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245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8688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4918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1147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7377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3606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9836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7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7021" y="756021"/>
            <a:ext cx="262368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19716" y="756021"/>
            <a:ext cx="262368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6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021" y="725270"/>
            <a:ext cx="2624719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2296" indent="0">
              <a:buNone/>
              <a:defRPr sz="1100" b="1"/>
            </a:lvl2pPr>
            <a:lvl3pPr marL="524591" indent="0">
              <a:buNone/>
              <a:defRPr sz="1000" b="1"/>
            </a:lvl3pPr>
            <a:lvl4pPr marL="786887" indent="0">
              <a:buNone/>
              <a:defRPr sz="900" b="1"/>
            </a:lvl4pPr>
            <a:lvl5pPr marL="1049183" indent="0">
              <a:buNone/>
              <a:defRPr sz="900" b="1"/>
            </a:lvl5pPr>
            <a:lvl6pPr marL="1311478" indent="0">
              <a:buNone/>
              <a:defRPr sz="900" b="1"/>
            </a:lvl6pPr>
            <a:lvl7pPr marL="1573774" indent="0">
              <a:buNone/>
              <a:defRPr sz="900" b="1"/>
            </a:lvl7pPr>
            <a:lvl8pPr marL="1836069" indent="0">
              <a:buNone/>
              <a:defRPr sz="900" b="1"/>
            </a:lvl8pPr>
            <a:lvl9pPr marL="2098365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7021" y="1027528"/>
            <a:ext cx="2624719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017654" y="725270"/>
            <a:ext cx="2625750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2296" indent="0">
              <a:buNone/>
              <a:defRPr sz="1100" b="1"/>
            </a:lvl2pPr>
            <a:lvl3pPr marL="524591" indent="0">
              <a:buNone/>
              <a:defRPr sz="1000" b="1"/>
            </a:lvl3pPr>
            <a:lvl4pPr marL="786887" indent="0">
              <a:buNone/>
              <a:defRPr sz="900" b="1"/>
            </a:lvl4pPr>
            <a:lvl5pPr marL="1049183" indent="0">
              <a:buNone/>
              <a:defRPr sz="900" b="1"/>
            </a:lvl5pPr>
            <a:lvl6pPr marL="1311478" indent="0">
              <a:buNone/>
              <a:defRPr sz="900" b="1"/>
            </a:lvl6pPr>
            <a:lvl7pPr marL="1573774" indent="0">
              <a:buNone/>
              <a:defRPr sz="900" b="1"/>
            </a:lvl7pPr>
            <a:lvl8pPr marL="1836069" indent="0">
              <a:buNone/>
              <a:defRPr sz="900" b="1"/>
            </a:lvl8pPr>
            <a:lvl9pPr marL="2098365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017654" y="1027528"/>
            <a:ext cx="2625750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3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5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6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2" y="129003"/>
            <a:ext cx="1954359" cy="54901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541" y="129004"/>
            <a:ext cx="3320863" cy="27653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7022" y="678019"/>
            <a:ext cx="1954359" cy="2216310"/>
          </a:xfrm>
        </p:spPr>
        <p:txBody>
          <a:bodyPr/>
          <a:lstStyle>
            <a:lvl1pPr marL="0" indent="0">
              <a:buNone/>
              <a:defRPr sz="800"/>
            </a:lvl1pPr>
            <a:lvl2pPr marL="262296" indent="0">
              <a:buNone/>
              <a:defRPr sz="700"/>
            </a:lvl2pPr>
            <a:lvl3pPr marL="524591" indent="0">
              <a:buNone/>
              <a:defRPr sz="600"/>
            </a:lvl3pPr>
            <a:lvl4pPr marL="786887" indent="0">
              <a:buNone/>
              <a:defRPr sz="500"/>
            </a:lvl4pPr>
            <a:lvl5pPr marL="1049183" indent="0">
              <a:buNone/>
              <a:defRPr sz="500"/>
            </a:lvl5pPr>
            <a:lvl6pPr marL="1311478" indent="0">
              <a:buNone/>
              <a:defRPr sz="500"/>
            </a:lvl6pPr>
            <a:lvl7pPr marL="1573774" indent="0">
              <a:buNone/>
              <a:defRPr sz="500"/>
            </a:lvl7pPr>
            <a:lvl8pPr marL="1836069" indent="0">
              <a:buNone/>
              <a:defRPr sz="500"/>
            </a:lvl8pPr>
            <a:lvl9pPr marL="2098365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365" y="2268061"/>
            <a:ext cx="3564255" cy="26775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64365" y="289508"/>
            <a:ext cx="3564255" cy="1944053"/>
          </a:xfrm>
        </p:spPr>
        <p:txBody>
          <a:bodyPr/>
          <a:lstStyle>
            <a:lvl1pPr marL="0" indent="0">
              <a:buNone/>
              <a:defRPr sz="1800"/>
            </a:lvl1pPr>
            <a:lvl2pPr marL="262296" indent="0">
              <a:buNone/>
              <a:defRPr sz="1600"/>
            </a:lvl2pPr>
            <a:lvl3pPr marL="524591" indent="0">
              <a:buNone/>
              <a:defRPr sz="1400"/>
            </a:lvl3pPr>
            <a:lvl4pPr marL="786887" indent="0">
              <a:buNone/>
              <a:defRPr sz="1100"/>
            </a:lvl4pPr>
            <a:lvl5pPr marL="1049183" indent="0">
              <a:buNone/>
              <a:defRPr sz="1100"/>
            </a:lvl5pPr>
            <a:lvl6pPr marL="1311478" indent="0">
              <a:buNone/>
              <a:defRPr sz="1100"/>
            </a:lvl6pPr>
            <a:lvl7pPr marL="1573774" indent="0">
              <a:buNone/>
              <a:defRPr sz="1100"/>
            </a:lvl7pPr>
            <a:lvl8pPr marL="1836069" indent="0">
              <a:buNone/>
              <a:defRPr sz="1100"/>
            </a:lvl8pPr>
            <a:lvl9pPr marL="2098365" indent="0">
              <a:buNone/>
              <a:defRPr sz="1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64365" y="2535819"/>
            <a:ext cx="3564255" cy="380260"/>
          </a:xfrm>
        </p:spPr>
        <p:txBody>
          <a:bodyPr/>
          <a:lstStyle>
            <a:lvl1pPr marL="0" indent="0">
              <a:buNone/>
              <a:defRPr sz="800"/>
            </a:lvl1pPr>
            <a:lvl2pPr marL="262296" indent="0">
              <a:buNone/>
              <a:defRPr sz="700"/>
            </a:lvl2pPr>
            <a:lvl3pPr marL="524591" indent="0">
              <a:buNone/>
              <a:defRPr sz="600"/>
            </a:lvl3pPr>
            <a:lvl4pPr marL="786887" indent="0">
              <a:buNone/>
              <a:defRPr sz="500"/>
            </a:lvl4pPr>
            <a:lvl5pPr marL="1049183" indent="0">
              <a:buNone/>
              <a:defRPr sz="500"/>
            </a:lvl5pPr>
            <a:lvl6pPr marL="1311478" indent="0">
              <a:buNone/>
              <a:defRPr sz="500"/>
            </a:lvl6pPr>
            <a:lvl7pPr marL="1573774" indent="0">
              <a:buNone/>
              <a:defRPr sz="500"/>
            </a:lvl7pPr>
            <a:lvl8pPr marL="1836069" indent="0">
              <a:buNone/>
              <a:defRPr sz="500"/>
            </a:lvl8pPr>
            <a:lvl9pPr marL="2098365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3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1" y="129754"/>
            <a:ext cx="5346383" cy="540015"/>
          </a:xfrm>
          <a:prstGeom prst="rect">
            <a:avLst/>
          </a:prstGeom>
        </p:spPr>
        <p:txBody>
          <a:bodyPr vert="horz" lIns="52459" tIns="26230" rIns="52459" bIns="2623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021" y="756021"/>
            <a:ext cx="5346383" cy="2138308"/>
          </a:xfrm>
          <a:prstGeom prst="rect">
            <a:avLst/>
          </a:prstGeom>
        </p:spPr>
        <p:txBody>
          <a:bodyPr vert="horz" lIns="52459" tIns="26230" rIns="52459" bIns="2623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97021" y="3003082"/>
            <a:ext cx="1386099" cy="172505"/>
          </a:xfrm>
          <a:prstGeom prst="rect">
            <a:avLst/>
          </a:prstGeom>
        </p:spPr>
        <p:txBody>
          <a:bodyPr vert="horz" lIns="52459" tIns="26230" rIns="52459" bIns="26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29645" y="3003082"/>
            <a:ext cx="1881135" cy="172505"/>
          </a:xfrm>
          <a:prstGeom prst="rect">
            <a:avLst/>
          </a:prstGeom>
        </p:spPr>
        <p:txBody>
          <a:bodyPr vert="horz" lIns="52459" tIns="26230" rIns="52459" bIns="26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257305" y="3003082"/>
            <a:ext cx="1386099" cy="172505"/>
          </a:xfrm>
          <a:prstGeom prst="rect">
            <a:avLst/>
          </a:prstGeom>
        </p:spPr>
        <p:txBody>
          <a:bodyPr vert="horz" lIns="52459" tIns="26230" rIns="52459" bIns="26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3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524591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6722" indent="-196722" algn="l" defTabSz="524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6230" indent="-163935" algn="l" defTabSz="524591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55739" indent="-131148" algn="l" defTabSz="524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8035" indent="-131148" algn="l" defTabSz="524591" rtl="0" eaLnBrk="1" latinLnBrk="0" hangingPunct="1">
        <a:spcBef>
          <a:spcPct val="200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80330" indent="-131148" algn="l" defTabSz="524591" rtl="0" eaLnBrk="1" latinLnBrk="0" hangingPunct="1">
        <a:spcBef>
          <a:spcPct val="20000"/>
        </a:spcBef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2626" indent="-131148" algn="l" defTabSz="524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04922" indent="-131148" algn="l" defTabSz="524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67217" indent="-131148" algn="l" defTabSz="524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29513" indent="-131148" algn="l" defTabSz="524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2296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4591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86887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9183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11478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73774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36069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98365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0" y="-4763"/>
            <a:ext cx="5940425" cy="94138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20" name="object 9">
            <a:extLst/>
          </p:cNvPr>
          <p:cNvSpPr/>
          <p:nvPr/>
        </p:nvSpPr>
        <p:spPr>
          <a:xfrm>
            <a:off x="4864100" y="144463"/>
            <a:ext cx="852488" cy="6032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21" name="object 10">
            <a:extLst/>
          </p:cNvPr>
          <p:cNvSpPr/>
          <p:nvPr/>
        </p:nvSpPr>
        <p:spPr>
          <a:xfrm>
            <a:off x="4864100" y="144463"/>
            <a:ext cx="852488" cy="6032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4865688" y="287338"/>
            <a:ext cx="836612" cy="323783"/>
          </a:xfrm>
          <a:prstGeom prst="rect">
            <a:avLst/>
          </a:prstGeom>
        </p:spPr>
        <p:txBody>
          <a:bodyPr lIns="0" tIns="15852" rIns="0" bIns="0">
            <a:spAutoFit/>
          </a:bodyPr>
          <a:lstStyle/>
          <a:p>
            <a:pPr algn="ctr" defTabSz="575895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uz-Latn-UZ" sz="2000" b="1" spc="10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uz-Latn-UZ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24" name="object 2">
            <a:extLst/>
          </p:cNvPr>
          <p:cNvSpPr txBox="1">
            <a:spLocks/>
          </p:cNvSpPr>
          <p:nvPr/>
        </p:nvSpPr>
        <p:spPr>
          <a:xfrm>
            <a:off x="944563" y="287338"/>
            <a:ext cx="3668712" cy="384175"/>
          </a:xfrm>
          <a:prstGeom prst="rect">
            <a:avLst/>
          </a:prstGeom>
        </p:spPr>
        <p:txBody>
          <a:bodyPr lIns="0" tIns="14604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 defTabSz="914400" eaLnBrk="1" fontAlgn="auto" hangingPunct="1">
              <a:spcBef>
                <a:spcPts val="114"/>
              </a:spcBef>
              <a:spcAft>
                <a:spcPts val="0"/>
              </a:spcAft>
              <a:defRPr/>
            </a:pPr>
            <a:r>
              <a:rPr lang="uz-Latn-UZ" sz="2400" kern="0" spc="10" dirty="0" smtClean="0">
                <a:solidFill>
                  <a:sysClr val="window" lastClr="FFFFFF"/>
                </a:solidFill>
              </a:rPr>
              <a:t>QADIMGI DUNYO</a:t>
            </a:r>
            <a:r>
              <a:rPr lang="en-US" sz="2400" kern="0" spc="-70" dirty="0" smtClean="0">
                <a:solidFill>
                  <a:sysClr val="window" lastClr="FFFFFF"/>
                </a:solidFill>
              </a:rPr>
              <a:t> </a:t>
            </a:r>
            <a:r>
              <a:rPr lang="en-US" sz="2400" kern="0" spc="5" dirty="0" smtClean="0">
                <a:solidFill>
                  <a:sysClr val="window" lastClr="FFFFFF"/>
                </a:solidFill>
              </a:rPr>
              <a:t>TARIXI</a:t>
            </a:r>
            <a:endParaRPr lang="en-US" sz="2400" kern="0" spc="5" dirty="0">
              <a:solidFill>
                <a:sysClr val="window" lastClr="FFFFFF"/>
              </a:solidFill>
            </a:endParaRPr>
          </a:p>
        </p:txBody>
      </p:sp>
      <p:sp>
        <p:nvSpPr>
          <p:cNvPr id="60423" name="object 11"/>
          <p:cNvSpPr>
            <a:spLocks/>
          </p:cNvSpPr>
          <p:nvPr/>
        </p:nvSpPr>
        <p:spPr bwMode="auto">
          <a:xfrm>
            <a:off x="541338" y="427038"/>
            <a:ext cx="61912" cy="174625"/>
          </a:xfrm>
          <a:custGeom>
            <a:avLst/>
            <a:gdLst>
              <a:gd name="T0" fmla="*/ 48075 w 61595"/>
              <a:gd name="T1" fmla="*/ 0 h 174625"/>
              <a:gd name="T2" fmla="*/ 29378 w 61595"/>
              <a:gd name="T3" fmla="*/ 2110 h 174625"/>
              <a:gd name="T4" fmla="*/ 14096 w 61595"/>
              <a:gd name="T5" fmla="*/ 7860 h 174625"/>
              <a:gd name="T6" fmla="*/ 3785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3783 w 61595"/>
              <a:gd name="T13" fmla="*/ 157936 h 174625"/>
              <a:gd name="T14" fmla="*/ 14090 w 61595"/>
              <a:gd name="T15" fmla="*/ 166467 h 174625"/>
              <a:gd name="T16" fmla="*/ 29375 w 61595"/>
              <a:gd name="T17" fmla="*/ 172224 h 174625"/>
              <a:gd name="T18" fmla="*/ 48075 w 61595"/>
              <a:gd name="T19" fmla="*/ 174336 h 174625"/>
              <a:gd name="T20" fmla="*/ 66768 w 61595"/>
              <a:gd name="T21" fmla="*/ 172224 h 174625"/>
              <a:gd name="T22" fmla="*/ 82047 w 61595"/>
              <a:gd name="T23" fmla="*/ 166467 h 174625"/>
              <a:gd name="T24" fmla="*/ 92359 w 61595"/>
              <a:gd name="T25" fmla="*/ 157936 h 174625"/>
              <a:gd name="T26" fmla="*/ 92938 w 61595"/>
              <a:gd name="T27" fmla="*/ 156347 h 174625"/>
              <a:gd name="T28" fmla="*/ 39336 w 61595"/>
              <a:gd name="T29" fmla="*/ 156347 h 174625"/>
              <a:gd name="T30" fmla="*/ 32230 w 61595"/>
              <a:gd name="T31" fmla="*/ 152383 h 174625"/>
              <a:gd name="T32" fmla="*/ 32230 w 61595"/>
              <a:gd name="T33" fmla="*/ 21941 h 174625"/>
              <a:gd name="T34" fmla="*/ 39336 w 61595"/>
              <a:gd name="T35" fmla="*/ 17984 h 174625"/>
              <a:gd name="T36" fmla="*/ 92941 w 61595"/>
              <a:gd name="T37" fmla="*/ 17984 h 174625"/>
              <a:gd name="T38" fmla="*/ 92359 w 61595"/>
              <a:gd name="T39" fmla="*/ 16382 h 174625"/>
              <a:gd name="T40" fmla="*/ 82047 w 61595"/>
              <a:gd name="T41" fmla="*/ 7860 h 174625"/>
              <a:gd name="T42" fmla="*/ 66768 w 61595"/>
              <a:gd name="T43" fmla="*/ 2110 h 174625"/>
              <a:gd name="T44" fmla="*/ 48075 w 61595"/>
              <a:gd name="T45" fmla="*/ 0 h 174625"/>
              <a:gd name="T46" fmla="*/ 92941 w 61595"/>
              <a:gd name="T47" fmla="*/ 17984 h 174625"/>
              <a:gd name="T48" fmla="*/ 56802 w 61595"/>
              <a:gd name="T49" fmla="*/ 17984 h 174625"/>
              <a:gd name="T50" fmla="*/ 63916 w 61595"/>
              <a:gd name="T51" fmla="*/ 21941 h 174625"/>
              <a:gd name="T52" fmla="*/ 63916 w 61595"/>
              <a:gd name="T53" fmla="*/ 152383 h 174625"/>
              <a:gd name="T54" fmla="*/ 56802 w 61595"/>
              <a:gd name="T55" fmla="*/ 156347 h 174625"/>
              <a:gd name="T56" fmla="*/ 92938 w 61595"/>
              <a:gd name="T57" fmla="*/ 156347 h 174625"/>
              <a:gd name="T58" fmla="*/ 96140 w 61595"/>
              <a:gd name="T59" fmla="*/ 147501 h 174625"/>
              <a:gd name="T60" fmla="*/ 96140 w 61595"/>
              <a:gd name="T61" fmla="*/ 26804 h 174625"/>
              <a:gd name="T62" fmla="*/ 92941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1595"/>
              <a:gd name="T97" fmla="*/ 0 h 174625"/>
              <a:gd name="T98" fmla="*/ 61595 w 61595"/>
              <a:gd name="T99" fmla="*/ 174625 h 174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4" name="object 12"/>
          <p:cNvSpPr>
            <a:spLocks/>
          </p:cNvSpPr>
          <p:nvPr/>
        </p:nvSpPr>
        <p:spPr bwMode="auto">
          <a:xfrm>
            <a:off x="450850" y="427038"/>
            <a:ext cx="65088" cy="174625"/>
          </a:xfrm>
          <a:custGeom>
            <a:avLst/>
            <a:gdLst>
              <a:gd name="T0" fmla="*/ 312923 w 61595"/>
              <a:gd name="T1" fmla="*/ 0 h 174625"/>
              <a:gd name="T2" fmla="*/ 191218 w 61595"/>
              <a:gd name="T3" fmla="*/ 2110 h 174625"/>
              <a:gd name="T4" fmla="*/ 91727 w 61595"/>
              <a:gd name="T5" fmla="*/ 7860 h 174625"/>
              <a:gd name="T6" fmla="*/ 24638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24638 w 61595"/>
              <a:gd name="T13" fmla="*/ 157936 h 174625"/>
              <a:gd name="T14" fmla="*/ 91727 w 61595"/>
              <a:gd name="T15" fmla="*/ 166467 h 174625"/>
              <a:gd name="T16" fmla="*/ 191218 w 61595"/>
              <a:gd name="T17" fmla="*/ 172224 h 174625"/>
              <a:gd name="T18" fmla="*/ 312923 w 61595"/>
              <a:gd name="T19" fmla="*/ 174336 h 174625"/>
              <a:gd name="T20" fmla="*/ 434731 w 61595"/>
              <a:gd name="T21" fmla="*/ 172224 h 174625"/>
              <a:gd name="T22" fmla="*/ 534324 w 61595"/>
              <a:gd name="T23" fmla="*/ 166467 h 174625"/>
              <a:gd name="T24" fmla="*/ 601519 w 61595"/>
              <a:gd name="T25" fmla="*/ 157936 h 174625"/>
              <a:gd name="T26" fmla="*/ 605248 w 61595"/>
              <a:gd name="T27" fmla="*/ 156347 h 174625"/>
              <a:gd name="T28" fmla="*/ 256083 w 61595"/>
              <a:gd name="T29" fmla="*/ 156347 h 174625"/>
              <a:gd name="T30" fmla="*/ 209794 w 61595"/>
              <a:gd name="T31" fmla="*/ 152383 h 174625"/>
              <a:gd name="T32" fmla="*/ 209794 w 61595"/>
              <a:gd name="T33" fmla="*/ 21941 h 174625"/>
              <a:gd name="T34" fmla="*/ 256018 w 61595"/>
              <a:gd name="T35" fmla="*/ 17984 h 174625"/>
              <a:gd name="T36" fmla="*/ 605316 w 61595"/>
              <a:gd name="T37" fmla="*/ 17984 h 174625"/>
              <a:gd name="T38" fmla="*/ 601519 w 61595"/>
              <a:gd name="T39" fmla="*/ 16382 h 174625"/>
              <a:gd name="T40" fmla="*/ 534324 w 61595"/>
              <a:gd name="T41" fmla="*/ 7860 h 174625"/>
              <a:gd name="T42" fmla="*/ 434731 w 61595"/>
              <a:gd name="T43" fmla="*/ 2110 h 174625"/>
              <a:gd name="T44" fmla="*/ 312923 w 61595"/>
              <a:gd name="T45" fmla="*/ 0 h 174625"/>
              <a:gd name="T46" fmla="*/ 605316 w 61595"/>
              <a:gd name="T47" fmla="*/ 17984 h 174625"/>
              <a:gd name="T48" fmla="*/ 369925 w 61595"/>
              <a:gd name="T49" fmla="*/ 17984 h 174625"/>
              <a:gd name="T50" fmla="*/ 416352 w 61595"/>
              <a:gd name="T51" fmla="*/ 21941 h 174625"/>
              <a:gd name="T52" fmla="*/ 416352 w 61595"/>
              <a:gd name="T53" fmla="*/ 152383 h 174625"/>
              <a:gd name="T54" fmla="*/ 369925 w 61595"/>
              <a:gd name="T55" fmla="*/ 156347 h 174625"/>
              <a:gd name="T56" fmla="*/ 605248 w 61595"/>
              <a:gd name="T57" fmla="*/ 156347 h 174625"/>
              <a:gd name="T58" fmla="*/ 626184 w 61595"/>
              <a:gd name="T59" fmla="*/ 147501 h 174625"/>
              <a:gd name="T60" fmla="*/ 626184 w 61595"/>
              <a:gd name="T61" fmla="*/ 26804 h 174625"/>
              <a:gd name="T62" fmla="*/ 605316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1595"/>
              <a:gd name="T97" fmla="*/ 0 h 174625"/>
              <a:gd name="T98" fmla="*/ 61595 w 61595"/>
              <a:gd name="T99" fmla="*/ 174625 h 174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5" name="object 13"/>
          <p:cNvSpPr>
            <a:spLocks/>
          </p:cNvSpPr>
          <p:nvPr/>
        </p:nvSpPr>
        <p:spPr bwMode="auto">
          <a:xfrm>
            <a:off x="338138" y="260350"/>
            <a:ext cx="379412" cy="457200"/>
          </a:xfrm>
          <a:custGeom>
            <a:avLst/>
            <a:gdLst>
              <a:gd name="T0" fmla="*/ 135422 w 366395"/>
              <a:gd name="T1" fmla="*/ 400232 h 457200"/>
              <a:gd name="T2" fmla="*/ 0 w 366395"/>
              <a:gd name="T3" fmla="*/ 428677 h 457200"/>
              <a:gd name="T4" fmla="*/ 144298 w 366395"/>
              <a:gd name="T5" fmla="*/ 457178 h 457200"/>
              <a:gd name="T6" fmla="*/ 1616274 w 366395"/>
              <a:gd name="T7" fmla="*/ 439759 h 457200"/>
              <a:gd name="T8" fmla="*/ 90990 w 366395"/>
              <a:gd name="T9" fmla="*/ 422876 h 457200"/>
              <a:gd name="T10" fmla="*/ 1588204 w 366395"/>
              <a:gd name="T11" fmla="*/ 409123 h 457200"/>
              <a:gd name="T12" fmla="*/ 291085 w 366395"/>
              <a:gd name="T13" fmla="*/ 370514 h 457200"/>
              <a:gd name="T14" fmla="*/ 1617241 w 366395"/>
              <a:gd name="T15" fmla="*/ 418161 h 457200"/>
              <a:gd name="T16" fmla="*/ 1512705 w 366395"/>
              <a:gd name="T17" fmla="*/ 439192 h 457200"/>
              <a:gd name="T18" fmla="*/ 1434085 w 366395"/>
              <a:gd name="T19" fmla="*/ 370514 h 457200"/>
              <a:gd name="T20" fmla="*/ 1434085 w 366395"/>
              <a:gd name="T21" fmla="*/ 370514 h 457200"/>
              <a:gd name="T22" fmla="*/ 159821 w 366395"/>
              <a:gd name="T23" fmla="*/ 92473 h 457200"/>
              <a:gd name="T24" fmla="*/ 20927 w 366395"/>
              <a:gd name="T25" fmla="*/ 137166 h 457200"/>
              <a:gd name="T26" fmla="*/ 265047 w 366395"/>
              <a:gd name="T27" fmla="*/ 352529 h 457200"/>
              <a:gd name="T28" fmla="*/ 403302 w 366395"/>
              <a:gd name="T29" fmla="*/ 177605 h 457200"/>
              <a:gd name="T30" fmla="*/ 249317 w 366395"/>
              <a:gd name="T31" fmla="*/ 167723 h 457200"/>
              <a:gd name="T32" fmla="*/ 125454 w 366395"/>
              <a:gd name="T33" fmla="*/ 125092 h 457200"/>
              <a:gd name="T34" fmla="*/ 633657 w 366395"/>
              <a:gd name="T35" fmla="*/ 103586 h 457200"/>
              <a:gd name="T36" fmla="*/ 351214 w 366395"/>
              <a:gd name="T37" fmla="*/ 85604 h 457200"/>
              <a:gd name="T38" fmla="*/ 1160881 w 366395"/>
              <a:gd name="T39" fmla="*/ 162154 h 457200"/>
              <a:gd name="T40" fmla="*/ 1271615 w 366395"/>
              <a:gd name="T41" fmla="*/ 182523 h 457200"/>
              <a:gd name="T42" fmla="*/ 1370892 w 366395"/>
              <a:gd name="T43" fmla="*/ 185853 h 457200"/>
              <a:gd name="T44" fmla="*/ 1555416 w 366395"/>
              <a:gd name="T45" fmla="*/ 168522 h 457200"/>
              <a:gd name="T46" fmla="*/ 1243644 w 366395"/>
              <a:gd name="T47" fmla="*/ 151210 h 457200"/>
              <a:gd name="T48" fmla="*/ 379191 w 366395"/>
              <a:gd name="T49" fmla="*/ 143920 h 457200"/>
              <a:gd name="T50" fmla="*/ 332734 w 366395"/>
              <a:gd name="T51" fmla="*/ 166164 h 457200"/>
              <a:gd name="T52" fmla="*/ 470808 w 366395"/>
              <a:gd name="T53" fmla="*/ 151210 h 457200"/>
              <a:gd name="T54" fmla="*/ 1249424 w 366395"/>
              <a:gd name="T55" fmla="*/ 139701 h 457200"/>
              <a:gd name="T56" fmla="*/ 1276415 w 366395"/>
              <a:gd name="T57" fmla="*/ 55737 h 457200"/>
              <a:gd name="T58" fmla="*/ 973670 w 366395"/>
              <a:gd name="T59" fmla="*/ 99561 h 457200"/>
              <a:gd name="T60" fmla="*/ 1465691 w 366395"/>
              <a:gd name="T61" fmla="*/ 114312 h 457200"/>
              <a:gd name="T62" fmla="*/ 1511282 w 366395"/>
              <a:gd name="T63" fmla="*/ 146476 h 457200"/>
              <a:gd name="T64" fmla="*/ 1597139 w 366395"/>
              <a:gd name="T65" fmla="*/ 152790 h 457200"/>
              <a:gd name="T66" fmla="*/ 1467728 w 366395"/>
              <a:gd name="T67" fmla="*/ 92443 h 457200"/>
              <a:gd name="T68" fmla="*/ 1307140 w 366395"/>
              <a:gd name="T69" fmla="*/ 134556 h 457200"/>
              <a:gd name="T70" fmla="*/ 1375940 w 366395"/>
              <a:gd name="T71" fmla="*/ 151944 h 457200"/>
              <a:gd name="T72" fmla="*/ 1421698 w 366395"/>
              <a:gd name="T73" fmla="*/ 141508 h 457200"/>
              <a:gd name="T74" fmla="*/ 316176 w 366395"/>
              <a:gd name="T75" fmla="*/ 118022 h 457200"/>
              <a:gd name="T76" fmla="*/ 205063 w 366395"/>
              <a:gd name="T77" fmla="*/ 141508 h 457200"/>
              <a:gd name="T78" fmla="*/ 296077 w 366395"/>
              <a:gd name="T79" fmla="*/ 146476 h 457200"/>
              <a:gd name="T80" fmla="*/ 1284767 w 366395"/>
              <a:gd name="T81" fmla="*/ 134715 h 457200"/>
              <a:gd name="T82" fmla="*/ 456485 w 366395"/>
              <a:gd name="T83" fmla="*/ 133224 h 457200"/>
              <a:gd name="T84" fmla="*/ 316176 w 366395"/>
              <a:gd name="T85" fmla="*/ 118022 h 457200"/>
              <a:gd name="T86" fmla="*/ 1298332 w 366395"/>
              <a:gd name="T87" fmla="*/ 117100 h 457200"/>
              <a:gd name="T88" fmla="*/ 45537 w 366395"/>
              <a:gd name="T89" fmla="*/ 8171 h 457200"/>
              <a:gd name="T90" fmla="*/ 45537 w 366395"/>
              <a:gd name="T91" fmla="*/ 47567 h 457200"/>
              <a:gd name="T92" fmla="*/ 1537225 w 366395"/>
              <a:gd name="T93" fmla="*/ 53544 h 457200"/>
              <a:gd name="T94" fmla="*/ 117614 w 366395"/>
              <a:gd name="T95" fmla="*/ 37755 h 457200"/>
              <a:gd name="T96" fmla="*/ 1613344 w 366395"/>
              <a:gd name="T97" fmla="*/ 17984 h 457200"/>
              <a:gd name="T98" fmla="*/ 1482368 w 366395"/>
              <a:gd name="T99" fmla="*/ 0 h 457200"/>
              <a:gd name="T100" fmla="*/ 1532477 w 366395"/>
              <a:gd name="T101" fmla="*/ 33317 h 457200"/>
              <a:gd name="T102" fmla="*/ 1613344 w 366395"/>
              <a:gd name="T103" fmla="*/ 17984 h 4572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66395"/>
              <a:gd name="T157" fmla="*/ 0 h 457200"/>
              <a:gd name="T158" fmla="*/ 366395 w 366395"/>
              <a:gd name="T159" fmla="*/ 457200 h 4572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6" name="object 14"/>
          <p:cNvSpPr>
            <a:spLocks/>
          </p:cNvSpPr>
          <p:nvPr/>
        </p:nvSpPr>
        <p:spPr bwMode="auto">
          <a:xfrm>
            <a:off x="517525" y="346075"/>
            <a:ext cx="22225" cy="17463"/>
          </a:xfrm>
          <a:custGeom>
            <a:avLst/>
            <a:gdLst>
              <a:gd name="T0" fmla="*/ 133440 w 20954"/>
              <a:gd name="T1" fmla="*/ 0 h 18414"/>
              <a:gd name="T2" fmla="*/ 38026 w 20954"/>
              <a:gd name="T3" fmla="*/ 0 h 18414"/>
              <a:gd name="T4" fmla="*/ 0 w 20954"/>
              <a:gd name="T5" fmla="*/ 244 h 18414"/>
              <a:gd name="T6" fmla="*/ 0 w 20954"/>
              <a:gd name="T7" fmla="*/ 849 h 18414"/>
              <a:gd name="T8" fmla="*/ 38026 w 20954"/>
              <a:gd name="T9" fmla="*/ 1092 h 18414"/>
              <a:gd name="T10" fmla="*/ 133440 w 20954"/>
              <a:gd name="T11" fmla="*/ 1092 h 18414"/>
              <a:gd name="T12" fmla="*/ 171440 w 20954"/>
              <a:gd name="T13" fmla="*/ 849 h 18414"/>
              <a:gd name="T14" fmla="*/ 171440 w 20954"/>
              <a:gd name="T15" fmla="*/ 244 h 18414"/>
              <a:gd name="T16" fmla="*/ 133440 w 20954"/>
              <a:gd name="T17" fmla="*/ 0 h 18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954"/>
              <a:gd name="T28" fmla="*/ 0 h 18414"/>
              <a:gd name="T29" fmla="*/ 20954 w 20954"/>
              <a:gd name="T30" fmla="*/ 18414 h 184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7" name="object 4"/>
          <p:cNvSpPr txBox="1">
            <a:spLocks noChangeArrowheads="1"/>
          </p:cNvSpPr>
          <p:nvPr/>
        </p:nvSpPr>
        <p:spPr bwMode="auto">
          <a:xfrm>
            <a:off x="541338" y="1008063"/>
            <a:ext cx="5160962" cy="76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949" rIns="0" bIns="0">
            <a:spAutoFit/>
          </a:bodyPr>
          <a:lstStyle>
            <a:lvl1pPr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113"/>
              </a:spcBef>
            </a:pPr>
            <a:r>
              <a:rPr lang="ru-RU" altLang="ru-RU" sz="2400" b="1" dirty="0">
                <a:solidFill>
                  <a:srgbClr val="000000"/>
                </a:solidFill>
                <a:latin typeface="Arial" pitchFamily="34" charset="0"/>
              </a:rPr>
              <a:t>MAVZU</a:t>
            </a:r>
            <a:r>
              <a:rPr lang="uz-Latn-UZ" altLang="ru-RU" sz="2400" b="1" dirty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US" altLang="ru-RU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ru-RU" sz="2400" b="1" dirty="0" smtClean="0">
                <a:solidFill>
                  <a:srgbClr val="000000"/>
                </a:solidFill>
                <a:latin typeface="Arial" pitchFamily="34" charset="0"/>
              </a:rPr>
              <a:t>RIM RESPUBLIKASINING </a:t>
            </a:r>
          </a:p>
          <a:p>
            <a:pPr algn="ctr" eaLnBrk="1" hangingPunct="1">
              <a:spcBef>
                <a:spcPts val="113"/>
              </a:spcBef>
            </a:pPr>
            <a:r>
              <a:rPr lang="en-US" altLang="ru-RU" sz="2400" b="1" dirty="0" smtClean="0">
                <a:solidFill>
                  <a:srgbClr val="000000"/>
                </a:solidFill>
                <a:latin typeface="Arial" pitchFamily="34" charset="0"/>
              </a:rPr>
              <a:t>HAYOTI</a:t>
            </a:r>
            <a:endParaRPr lang="en-US" altLang="ru-RU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object 5">
            <a:extLst/>
          </p:cNvPr>
          <p:cNvSpPr/>
          <p:nvPr/>
        </p:nvSpPr>
        <p:spPr>
          <a:xfrm>
            <a:off x="209550" y="1119188"/>
            <a:ext cx="242888" cy="8445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16" name="object 6">
            <a:extLst/>
          </p:cNvPr>
          <p:cNvSpPr/>
          <p:nvPr/>
        </p:nvSpPr>
        <p:spPr>
          <a:xfrm>
            <a:off x="209550" y="2271713"/>
            <a:ext cx="241300" cy="7524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pic>
        <p:nvPicPr>
          <p:cNvPr id="60430" name="Picture 17" descr="РИМ ИМПЕРИЯСИ ИНСОНИЯТГА КАНДАЙ МЕЪРОС КОЛДИРГАН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t="9010" r="-53" b="7259"/>
          <a:stretch>
            <a:fillRect/>
          </a:stretch>
        </p:blipFill>
        <p:spPr bwMode="auto">
          <a:xfrm>
            <a:off x="2132012" y="1848644"/>
            <a:ext cx="1917701" cy="120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1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im xudolar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"/>
          <a:stretch/>
        </p:blipFill>
        <p:spPr bwMode="auto">
          <a:xfrm>
            <a:off x="227012" y="553244"/>
            <a:ext cx="2514600" cy="226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5940425" cy="4683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 RIM XUDOLARI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94012" y="705644"/>
            <a:ext cx="29686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Kundalik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hayotda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rimliklar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xudolariga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madad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homiylik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istab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murojaat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etishardi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3012" y="1447176"/>
            <a:ext cx="3264932" cy="11646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269875" algn="just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Xonadon o‘chog‘i ilohasi </a:t>
            </a: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Vesta 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ibodatxonasida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muqaddas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olov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saqlangan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Muqaddas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olovni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ayol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kohinalar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majburiyatlari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sirasiga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kirardi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812" y="2410418"/>
            <a:ext cx="2175711" cy="2684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2459" tIns="26230" rIns="52459" bIns="26230">
            <a:spAutoFit/>
          </a:bodyPr>
          <a:lstStyle/>
          <a:p>
            <a:pPr algn="ctr"/>
            <a:r>
              <a:rPr lang="en-US" sz="1400" b="1" dirty="0"/>
              <a:t>Rim </a:t>
            </a:r>
            <a:r>
              <a:rPr lang="en-US" sz="1400" b="1" dirty="0" err="1"/>
              <a:t>ibodatxonasi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940425" cy="4683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DINIY MAROSIMLAR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3012" y="629444"/>
            <a:ext cx="327660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9875"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Marosimlar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o‘tkazilishi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kohinlar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pontifiklar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Rim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ruhoniylari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nazorat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qilishgan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Top 10 Religion Practices in the Ancient R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705644"/>
            <a:ext cx="2216880" cy="146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03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arilia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629444"/>
            <a:ext cx="2133600" cy="210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940425" cy="4683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DINIY MAROSIMLAR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6812" y="635433"/>
            <a:ext cx="3429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Ibodatxona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yonida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altar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qurbonlik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baxshida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etiladigan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ko‘tarma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joy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ho‘kizlar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qo‘ylar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cho‘chqalar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echkilar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qurbonlik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3012" y="1535509"/>
            <a:ext cx="3352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5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Женщины в Древнем Риме. Вестал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553244"/>
            <a:ext cx="2120209" cy="164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49279" y="2328846"/>
            <a:ext cx="1140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VESTALKALAR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4" descr="Гадания. Мифы и предания Древнего Ри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553244"/>
            <a:ext cx="2895600" cy="165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8584" y="2364421"/>
            <a:ext cx="912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AVGURLAR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940425" cy="4683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DINIY MAROSIMLAR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"/>
          <p:cNvSpPr txBox="1">
            <a:spLocks noChangeArrowheads="1"/>
          </p:cNvSpPr>
          <p:nvPr/>
        </p:nvSpPr>
        <p:spPr bwMode="auto">
          <a:xfrm>
            <a:off x="1312863" y="130175"/>
            <a:ext cx="21304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3123" tIns="21562" rIns="43123" bIns="21562">
            <a:spAutoFit/>
          </a:bodyPr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pPr eaLnBrk="1" hangingPunct="1"/>
            <a:r>
              <a:rPr lang="uz-Latn-UZ" altLang="ru-RU" sz="1300">
                <a:solidFill>
                  <a:srgbClr val="000000"/>
                </a:solidFill>
                <a:latin typeface="Arial" pitchFamily="34" charset="0"/>
              </a:rPr>
              <a:t>Sana: ___________</a:t>
            </a:r>
          </a:p>
          <a:p>
            <a:pPr eaLnBrk="1" hangingPunct="1"/>
            <a:r>
              <a:rPr lang="uz-Latn-UZ" altLang="ru-RU" sz="1300">
                <a:solidFill>
                  <a:srgbClr val="000000"/>
                </a:solidFill>
                <a:latin typeface="Arial" pitchFamily="34" charset="0"/>
              </a:rPr>
              <a:t>Mavzu: _______________</a:t>
            </a:r>
            <a:endParaRPr lang="ru-RU" altLang="ru-RU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940425" cy="58261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23" tIns="21562" rIns="43123" bIns="21562" anchor="ctr"/>
          <a:lstStyle/>
          <a:p>
            <a:pPr algn="ctr"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Latn-UZ" sz="1900" b="1" dirty="0">
                <a:latin typeface="Arial" pitchFamily="34" charset="0"/>
                <a:cs typeface="Arial" pitchFamily="34" charset="0"/>
              </a:rPr>
              <a:t>MUSTAQIL BAJARISH UCHUN TOPSHIRIQ</a:t>
            </a:r>
            <a:r>
              <a:rPr lang="en-US" sz="1900" b="1">
                <a:latin typeface="Arial" pitchFamily="34" charset="0"/>
                <a:cs typeface="Arial" pitchFamily="34" charset="0"/>
              </a:rPr>
              <a:t>LAR: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364694"/>
              </p:ext>
            </p:extLst>
          </p:nvPr>
        </p:nvGraphicFramePr>
        <p:xfrm>
          <a:off x="227012" y="781844"/>
          <a:ext cx="5562600" cy="190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QADIMGI YUNON XUDOLARI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QADIMGI RIM XUDOLARI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95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4412" y="553244"/>
            <a:ext cx="3168227" cy="1600199"/>
          </a:xfrm>
        </p:spPr>
        <p:txBody>
          <a:bodyPr>
            <a:noAutofit/>
          </a:bodyPr>
          <a:lstStyle/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Davlatning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hududi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kengayib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borgani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sayin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shaharlar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ham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ko‘paydi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Rim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shaharlari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oldindan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puxta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ishlangan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barpo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812" y="477044"/>
            <a:ext cx="1426237" cy="16771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812" y="2314138"/>
            <a:ext cx="1940178" cy="4838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2459" tIns="26230" rIns="52459" bIns="2623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Forum – </a:t>
            </a:r>
            <a:r>
              <a:rPr lang="en-US" sz="1400" b="1" dirty="0" err="1">
                <a:solidFill>
                  <a:schemeClr val="tx1"/>
                </a:solidFill>
              </a:rPr>
              <a:t>Rimning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markaziy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maydoni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940425" cy="4683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58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FORUM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central square on the Forum of Traj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705644"/>
            <a:ext cx="3362008" cy="20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940425" cy="4683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 – RIMNING MARKAZIY MAYDONI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4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6812" y="477044"/>
            <a:ext cx="3275013" cy="178084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Shaharlarda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chiroyli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jamoat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turar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joy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binolari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ibodatxonalar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hammomlar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savdo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rastalari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dorixonalar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Ko‘pchilik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2–3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qavatli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binolarda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istiqomat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12" y="934244"/>
            <a:ext cx="2186215" cy="136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940425" cy="4683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SHAHARLARDAGI  HAYOT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1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Pictures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6512" y="1467644"/>
            <a:ext cx="3886200" cy="12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upload.wikimedia.org/wikipedia/commons/2/23/Pont_du_g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705644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2" y="781844"/>
            <a:ext cx="150107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5940425" cy="4683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AKVEDUK – OSMA SUV QUVURLARI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940425" cy="4683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MOZAIKA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5" name="Picture 9" descr="Ответы Mail.ru: Чем римская мозаика отличается от флорентийской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1" y="553244"/>
            <a:ext cx="1565311" cy="11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Римская империя. Древний Рим » Цивилизации мира – история развития древних  цивилизаций ми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848644"/>
            <a:ext cx="2743200" cy="12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5812" y="781844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ozaikalar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shisha</a:t>
            </a:r>
            <a:r>
              <a:rPr lang="uz-Latn-U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tosh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parchalaridan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ishlangan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uratlar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940425" cy="4683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FRESKA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5" descr="https://page.maple4.ru/sval/sggk---nzckzip-xln-hgzgrx-f-zigrxov_rnztv-13-07-13-gnk0rU78S-qkv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8" y="681026"/>
            <a:ext cx="1377976" cy="162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page.maple4.ru/sval/sggk---nzckzip-xln-hgzgrx-f-zigrxov_rnztv-13-07-13-gnk8gzb1p-qkv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3"/>
          <a:stretch/>
        </p:blipFill>
        <p:spPr bwMode="auto">
          <a:xfrm>
            <a:off x="1674812" y="1530160"/>
            <a:ext cx="3973726" cy="11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7212" y="629444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reskalar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suvoqqa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ishlangan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rasmlar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44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2012" y="553244"/>
            <a:ext cx="3657600" cy="540015"/>
          </a:xfrm>
        </p:spPr>
        <p:txBody>
          <a:bodyPr>
            <a:noAutofit/>
          </a:bodyPr>
          <a:lstStyle/>
          <a:p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Rim bozorlarida katta tovar bo‘lmish qullarga talab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2012" y="1391444"/>
            <a:ext cx="3657600" cy="1160968"/>
          </a:xfrm>
          <a:prstGeom prst="rect">
            <a:avLst/>
          </a:prstGeom>
        </p:spPr>
        <p:txBody>
          <a:bodyPr wrap="square" lIns="52459" tIns="26230" rIns="52459" bIns="26230">
            <a:spAutoFit/>
          </a:bodyPr>
          <a:lstStyle/>
          <a:p>
            <a:pPr indent="266700" algn="ctr"/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shaharning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qullar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savdoga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chiqariladigan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84412" y="1239044"/>
            <a:ext cx="3352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Рабство в Древнем Риме: рынок рабов, права и положение, имен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09"/>
          <a:stretch/>
        </p:blipFill>
        <p:spPr bwMode="auto">
          <a:xfrm>
            <a:off x="303212" y="781844"/>
            <a:ext cx="1524000" cy="18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5940425" cy="4683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QULLAR  BOZORI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9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12" y="659861"/>
            <a:ext cx="3217730" cy="1794917"/>
          </a:xfrm>
        </p:spPr>
        <p:txBody>
          <a:bodyPr>
            <a:noAutofit/>
          </a:bodyPr>
          <a:lstStyle/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kiyib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yuradigan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liboslari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jamiyatdagi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mavqeini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bildirgan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o‘g‘il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bolalar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yoshga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to‘lgunga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pushti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yo‘llik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toga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kiyishgan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Одежда древних римлян, каких видов и цветов была, что носили на ногах |  Римские костюмы, Древний рим, Искусство древней гре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2" y="172244"/>
            <a:ext cx="1981200" cy="259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2212" y="858044"/>
            <a:ext cx="30480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41812" y="553244"/>
            <a:ext cx="381000" cy="228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94212" y="2610644"/>
            <a:ext cx="457200" cy="228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0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</TotalTime>
  <Words>227</Words>
  <Application>Microsoft Office PowerPoint</Application>
  <PresentationFormat>Произвольный</PresentationFormat>
  <Paragraphs>41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Davlatning hududi kengayib borgani sayin shaharlar ham ko‘paydi. Rim shaharlari oldindan puxta ishlangan reja asosida barpo etilgan.</vt:lpstr>
      <vt:lpstr>Презентация PowerPoint</vt:lpstr>
      <vt:lpstr>Shaharlarda ko‘plab chiroyli jamoat va turar joy binolari, ibodatxonalar, hammomlar, savdo rastalari va dorixonalar bo‘lgan. Ko‘pchilik odamlar 2–3 qavatli binolarda istiqomat qilgan.</vt:lpstr>
      <vt:lpstr>Презентация PowerPoint</vt:lpstr>
      <vt:lpstr>Презентация PowerPoint</vt:lpstr>
      <vt:lpstr>Презентация PowerPoint</vt:lpstr>
      <vt:lpstr>Rim bozorlarida katta tovar bo‘lmish qullarga talab ko‘p edi. </vt:lpstr>
      <vt:lpstr>Odamlar kiyib yuradigan liboslari ularning jamiyatdagi mavqeini bildirgan. Masalan o‘g‘il bolalar 14 yoshga to‘lgunga qadar pushti yo‘llik toga kiyishgan.</vt:lpstr>
      <vt:lpstr>Презентация PowerPoint</vt:lpstr>
      <vt:lpstr>Xonadon o‘chog‘i ilohasi Vesta ibodatxonasida muqaddas olov saqlangan. Muqaddas olovni saqlash ayol kohinalar majburiyatlari sirasiga kirardi.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Admin;arxiv.uz</dc:creator>
  <cp:lastModifiedBy>Пользователь</cp:lastModifiedBy>
  <cp:revision>266</cp:revision>
  <dcterms:created xsi:type="dcterms:W3CDTF">2012-04-26T17:06:14Z</dcterms:created>
  <dcterms:modified xsi:type="dcterms:W3CDTF">2021-03-25T05:43:33Z</dcterms:modified>
</cp:coreProperties>
</file>