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fif" ContentType="image/j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8" r:id="rId1"/>
  </p:sldMasterIdLst>
  <p:notesMasterIdLst>
    <p:notesMasterId r:id="rId51"/>
  </p:notesMasterIdLst>
  <p:sldIdLst>
    <p:sldId id="256" r:id="rId2"/>
    <p:sldId id="354" r:id="rId3"/>
    <p:sldId id="392" r:id="rId4"/>
    <p:sldId id="396" r:id="rId5"/>
    <p:sldId id="395" r:id="rId6"/>
    <p:sldId id="397" r:id="rId7"/>
    <p:sldId id="343" r:id="rId8"/>
    <p:sldId id="315" r:id="rId9"/>
    <p:sldId id="317" r:id="rId10"/>
    <p:sldId id="398" r:id="rId11"/>
    <p:sldId id="319" r:id="rId12"/>
    <p:sldId id="399" r:id="rId13"/>
    <p:sldId id="342" r:id="rId14"/>
    <p:sldId id="338" r:id="rId15"/>
    <p:sldId id="320" r:id="rId16"/>
    <p:sldId id="367" r:id="rId17"/>
    <p:sldId id="344" r:id="rId18"/>
    <p:sldId id="400" r:id="rId19"/>
    <p:sldId id="358" r:id="rId20"/>
    <p:sldId id="359" r:id="rId21"/>
    <p:sldId id="360" r:id="rId22"/>
    <p:sldId id="321" r:id="rId23"/>
    <p:sldId id="322" r:id="rId24"/>
    <p:sldId id="369" r:id="rId25"/>
    <p:sldId id="337" r:id="rId26"/>
    <p:sldId id="345" r:id="rId27"/>
    <p:sldId id="401" r:id="rId28"/>
    <p:sldId id="370" r:id="rId29"/>
    <p:sldId id="371" r:id="rId30"/>
    <p:sldId id="372" r:id="rId31"/>
    <p:sldId id="402" r:id="rId32"/>
    <p:sldId id="373" r:id="rId33"/>
    <p:sldId id="374" r:id="rId34"/>
    <p:sldId id="377" r:id="rId35"/>
    <p:sldId id="378" r:id="rId36"/>
    <p:sldId id="394" r:id="rId37"/>
    <p:sldId id="379" r:id="rId38"/>
    <p:sldId id="380" r:id="rId39"/>
    <p:sldId id="381" r:id="rId40"/>
    <p:sldId id="382" r:id="rId41"/>
    <p:sldId id="383" r:id="rId42"/>
    <p:sldId id="384" r:id="rId43"/>
    <p:sldId id="385" r:id="rId44"/>
    <p:sldId id="386" r:id="rId45"/>
    <p:sldId id="387" r:id="rId46"/>
    <p:sldId id="388" r:id="rId47"/>
    <p:sldId id="391" r:id="rId48"/>
    <p:sldId id="389" r:id="rId49"/>
    <p:sldId id="390" r:id="rId50"/>
  </p:sldIdLst>
  <p:sldSz cx="5765800" cy="3244850"/>
  <p:notesSz cx="5765800" cy="3244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6600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7" d="100"/>
          <a:sy n="127" d="100"/>
        </p:scale>
        <p:origin x="812" y="8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8B9B35-F45A-47AC-9643-A0E3E76F2CC3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801813" y="242888"/>
            <a:ext cx="2162175" cy="121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76263" y="1541463"/>
            <a:ext cx="4613275" cy="14605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081338"/>
            <a:ext cx="2498725" cy="1635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265488" y="3081338"/>
            <a:ext cx="2498725" cy="1635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4D2DC9-084F-4B8F-B0A3-1529236EF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2711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0725" y="531044"/>
            <a:ext cx="4324350" cy="1129689"/>
          </a:xfrm>
        </p:spPr>
        <p:txBody>
          <a:bodyPr anchor="b"/>
          <a:lstStyle>
            <a:lvl1pPr algn="ctr">
              <a:defRPr sz="2837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0725" y="1704297"/>
            <a:ext cx="4324350" cy="783421"/>
          </a:xfrm>
        </p:spPr>
        <p:txBody>
          <a:bodyPr/>
          <a:lstStyle>
            <a:lvl1pPr marL="0" indent="0" algn="ctr">
              <a:buNone/>
              <a:defRPr sz="1135"/>
            </a:lvl1pPr>
            <a:lvl2pPr marL="216210" indent="0" algn="ctr">
              <a:buNone/>
              <a:defRPr sz="946"/>
            </a:lvl2pPr>
            <a:lvl3pPr marL="432420" indent="0" algn="ctr">
              <a:buNone/>
              <a:defRPr sz="851"/>
            </a:lvl3pPr>
            <a:lvl4pPr marL="648630" indent="0" algn="ctr">
              <a:buNone/>
              <a:defRPr sz="757"/>
            </a:lvl4pPr>
            <a:lvl5pPr marL="864840" indent="0" algn="ctr">
              <a:buNone/>
              <a:defRPr sz="757"/>
            </a:lvl5pPr>
            <a:lvl6pPr marL="1081049" indent="0" algn="ctr">
              <a:buNone/>
              <a:defRPr sz="757"/>
            </a:lvl6pPr>
            <a:lvl7pPr marL="1297259" indent="0" algn="ctr">
              <a:buNone/>
              <a:defRPr sz="757"/>
            </a:lvl7pPr>
            <a:lvl8pPr marL="1513469" indent="0" algn="ctr">
              <a:buNone/>
              <a:defRPr sz="757"/>
            </a:lvl8pPr>
            <a:lvl9pPr marL="1729679" indent="0" algn="ctr">
              <a:buNone/>
              <a:defRPr sz="757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927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4672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126150" y="172758"/>
            <a:ext cx="1243251" cy="274986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96399" y="172758"/>
            <a:ext cx="3657679" cy="274986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96339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3/26/2021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589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3/26/2021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552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8127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3395" y="808960"/>
            <a:ext cx="4973003" cy="1349767"/>
          </a:xfrm>
        </p:spPr>
        <p:txBody>
          <a:bodyPr anchor="b"/>
          <a:lstStyle>
            <a:lvl1pPr>
              <a:defRPr sz="2837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3395" y="2171496"/>
            <a:ext cx="4973003" cy="709811"/>
          </a:xfrm>
        </p:spPr>
        <p:txBody>
          <a:bodyPr/>
          <a:lstStyle>
            <a:lvl1pPr marL="0" indent="0">
              <a:buNone/>
              <a:defRPr sz="1135">
                <a:solidFill>
                  <a:schemeClr val="tx1">
                    <a:tint val="75000"/>
                  </a:schemeClr>
                </a:solidFill>
              </a:defRPr>
            </a:lvl1pPr>
            <a:lvl2pPr marL="216210" indent="0">
              <a:buNone/>
              <a:defRPr sz="946">
                <a:solidFill>
                  <a:schemeClr val="tx1">
                    <a:tint val="75000"/>
                  </a:schemeClr>
                </a:solidFill>
              </a:defRPr>
            </a:lvl2pPr>
            <a:lvl3pPr marL="432420" indent="0">
              <a:buNone/>
              <a:defRPr sz="851">
                <a:solidFill>
                  <a:schemeClr val="tx1">
                    <a:tint val="75000"/>
                  </a:schemeClr>
                </a:solidFill>
              </a:defRPr>
            </a:lvl3pPr>
            <a:lvl4pPr marL="648630" indent="0">
              <a:buNone/>
              <a:defRPr sz="757">
                <a:solidFill>
                  <a:schemeClr val="tx1">
                    <a:tint val="75000"/>
                  </a:schemeClr>
                </a:solidFill>
              </a:defRPr>
            </a:lvl4pPr>
            <a:lvl5pPr marL="864840" indent="0">
              <a:buNone/>
              <a:defRPr sz="757">
                <a:solidFill>
                  <a:schemeClr val="tx1">
                    <a:tint val="75000"/>
                  </a:schemeClr>
                </a:solidFill>
              </a:defRPr>
            </a:lvl5pPr>
            <a:lvl6pPr marL="1081049" indent="0">
              <a:buNone/>
              <a:defRPr sz="757">
                <a:solidFill>
                  <a:schemeClr val="tx1">
                    <a:tint val="75000"/>
                  </a:schemeClr>
                </a:solidFill>
              </a:defRPr>
            </a:lvl6pPr>
            <a:lvl7pPr marL="1297259" indent="0">
              <a:buNone/>
              <a:defRPr sz="757">
                <a:solidFill>
                  <a:schemeClr val="tx1">
                    <a:tint val="75000"/>
                  </a:schemeClr>
                </a:solidFill>
              </a:defRPr>
            </a:lvl7pPr>
            <a:lvl8pPr marL="1513469" indent="0">
              <a:buNone/>
              <a:defRPr sz="757">
                <a:solidFill>
                  <a:schemeClr val="tx1">
                    <a:tint val="75000"/>
                  </a:schemeClr>
                </a:solidFill>
              </a:defRPr>
            </a:lvl8pPr>
            <a:lvl9pPr marL="1729679" indent="0">
              <a:buNone/>
              <a:defRPr sz="75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3694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6399" y="863791"/>
            <a:ext cx="2450465" cy="205882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918936" y="863791"/>
            <a:ext cx="2450465" cy="205882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3622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7149" y="172758"/>
            <a:ext cx="4973003" cy="6271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7150" y="795439"/>
            <a:ext cx="2439203" cy="389832"/>
          </a:xfrm>
        </p:spPr>
        <p:txBody>
          <a:bodyPr anchor="b"/>
          <a:lstStyle>
            <a:lvl1pPr marL="0" indent="0">
              <a:buNone/>
              <a:defRPr sz="1135" b="1"/>
            </a:lvl1pPr>
            <a:lvl2pPr marL="216210" indent="0">
              <a:buNone/>
              <a:defRPr sz="946" b="1"/>
            </a:lvl2pPr>
            <a:lvl3pPr marL="432420" indent="0">
              <a:buNone/>
              <a:defRPr sz="851" b="1"/>
            </a:lvl3pPr>
            <a:lvl4pPr marL="648630" indent="0">
              <a:buNone/>
              <a:defRPr sz="757" b="1"/>
            </a:lvl4pPr>
            <a:lvl5pPr marL="864840" indent="0">
              <a:buNone/>
              <a:defRPr sz="757" b="1"/>
            </a:lvl5pPr>
            <a:lvl6pPr marL="1081049" indent="0">
              <a:buNone/>
              <a:defRPr sz="757" b="1"/>
            </a:lvl6pPr>
            <a:lvl7pPr marL="1297259" indent="0">
              <a:buNone/>
              <a:defRPr sz="757" b="1"/>
            </a:lvl7pPr>
            <a:lvl8pPr marL="1513469" indent="0">
              <a:buNone/>
              <a:defRPr sz="757" b="1"/>
            </a:lvl8pPr>
            <a:lvl9pPr marL="1729679" indent="0">
              <a:buNone/>
              <a:defRPr sz="757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97150" y="1185272"/>
            <a:ext cx="2439203" cy="17433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918936" y="795439"/>
            <a:ext cx="2451216" cy="389832"/>
          </a:xfrm>
        </p:spPr>
        <p:txBody>
          <a:bodyPr anchor="b"/>
          <a:lstStyle>
            <a:lvl1pPr marL="0" indent="0">
              <a:buNone/>
              <a:defRPr sz="1135" b="1"/>
            </a:lvl1pPr>
            <a:lvl2pPr marL="216210" indent="0">
              <a:buNone/>
              <a:defRPr sz="946" b="1"/>
            </a:lvl2pPr>
            <a:lvl3pPr marL="432420" indent="0">
              <a:buNone/>
              <a:defRPr sz="851" b="1"/>
            </a:lvl3pPr>
            <a:lvl4pPr marL="648630" indent="0">
              <a:buNone/>
              <a:defRPr sz="757" b="1"/>
            </a:lvl4pPr>
            <a:lvl5pPr marL="864840" indent="0">
              <a:buNone/>
              <a:defRPr sz="757" b="1"/>
            </a:lvl5pPr>
            <a:lvl6pPr marL="1081049" indent="0">
              <a:buNone/>
              <a:defRPr sz="757" b="1"/>
            </a:lvl6pPr>
            <a:lvl7pPr marL="1297259" indent="0">
              <a:buNone/>
              <a:defRPr sz="757" b="1"/>
            </a:lvl7pPr>
            <a:lvl8pPr marL="1513469" indent="0">
              <a:buNone/>
              <a:defRPr sz="757" b="1"/>
            </a:lvl8pPr>
            <a:lvl9pPr marL="1729679" indent="0">
              <a:buNone/>
              <a:defRPr sz="757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2918936" y="1185272"/>
            <a:ext cx="2451216" cy="17433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4652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149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70E6B-99FB-451E-A7F2-AAF1CEA21E9F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BB9D7-FD4D-48A4-A4E6-23314C6F65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614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7150" y="216323"/>
            <a:ext cx="1859620" cy="757132"/>
          </a:xfrm>
        </p:spPr>
        <p:txBody>
          <a:bodyPr anchor="b"/>
          <a:lstStyle>
            <a:lvl1pPr>
              <a:defRPr sz="1513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51216" y="467198"/>
            <a:ext cx="2918936" cy="2305947"/>
          </a:xfrm>
        </p:spPr>
        <p:txBody>
          <a:bodyPr/>
          <a:lstStyle>
            <a:lvl1pPr>
              <a:defRPr sz="1513"/>
            </a:lvl1pPr>
            <a:lvl2pPr>
              <a:defRPr sz="1324"/>
            </a:lvl2pPr>
            <a:lvl3pPr>
              <a:defRPr sz="1135"/>
            </a:lvl3pPr>
            <a:lvl4pPr>
              <a:defRPr sz="946"/>
            </a:lvl4pPr>
            <a:lvl5pPr>
              <a:defRPr sz="946"/>
            </a:lvl5pPr>
            <a:lvl6pPr>
              <a:defRPr sz="946"/>
            </a:lvl6pPr>
            <a:lvl7pPr>
              <a:defRPr sz="946"/>
            </a:lvl7pPr>
            <a:lvl8pPr>
              <a:defRPr sz="946"/>
            </a:lvl8pPr>
            <a:lvl9pPr>
              <a:defRPr sz="946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7150" y="973455"/>
            <a:ext cx="1859620" cy="1803446"/>
          </a:xfrm>
        </p:spPr>
        <p:txBody>
          <a:bodyPr/>
          <a:lstStyle>
            <a:lvl1pPr marL="0" indent="0">
              <a:buNone/>
              <a:defRPr sz="757"/>
            </a:lvl1pPr>
            <a:lvl2pPr marL="216210" indent="0">
              <a:buNone/>
              <a:defRPr sz="662"/>
            </a:lvl2pPr>
            <a:lvl3pPr marL="432420" indent="0">
              <a:buNone/>
              <a:defRPr sz="567"/>
            </a:lvl3pPr>
            <a:lvl4pPr marL="648630" indent="0">
              <a:buNone/>
              <a:defRPr sz="473"/>
            </a:lvl4pPr>
            <a:lvl5pPr marL="864840" indent="0">
              <a:buNone/>
              <a:defRPr sz="473"/>
            </a:lvl5pPr>
            <a:lvl6pPr marL="1081049" indent="0">
              <a:buNone/>
              <a:defRPr sz="473"/>
            </a:lvl6pPr>
            <a:lvl7pPr marL="1297259" indent="0">
              <a:buNone/>
              <a:defRPr sz="473"/>
            </a:lvl7pPr>
            <a:lvl8pPr marL="1513469" indent="0">
              <a:buNone/>
              <a:defRPr sz="473"/>
            </a:lvl8pPr>
            <a:lvl9pPr marL="1729679" indent="0">
              <a:buNone/>
              <a:defRPr sz="47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6438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7150" y="216323"/>
            <a:ext cx="1859620" cy="757132"/>
          </a:xfrm>
        </p:spPr>
        <p:txBody>
          <a:bodyPr anchor="b"/>
          <a:lstStyle>
            <a:lvl1pPr>
              <a:defRPr sz="1513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451216" y="467198"/>
            <a:ext cx="2918936" cy="2305947"/>
          </a:xfrm>
        </p:spPr>
        <p:txBody>
          <a:bodyPr/>
          <a:lstStyle>
            <a:lvl1pPr marL="0" indent="0">
              <a:buNone/>
              <a:defRPr sz="1513"/>
            </a:lvl1pPr>
            <a:lvl2pPr marL="216210" indent="0">
              <a:buNone/>
              <a:defRPr sz="1324"/>
            </a:lvl2pPr>
            <a:lvl3pPr marL="432420" indent="0">
              <a:buNone/>
              <a:defRPr sz="1135"/>
            </a:lvl3pPr>
            <a:lvl4pPr marL="648630" indent="0">
              <a:buNone/>
              <a:defRPr sz="946"/>
            </a:lvl4pPr>
            <a:lvl5pPr marL="864840" indent="0">
              <a:buNone/>
              <a:defRPr sz="946"/>
            </a:lvl5pPr>
            <a:lvl6pPr marL="1081049" indent="0">
              <a:buNone/>
              <a:defRPr sz="946"/>
            </a:lvl6pPr>
            <a:lvl7pPr marL="1297259" indent="0">
              <a:buNone/>
              <a:defRPr sz="946"/>
            </a:lvl7pPr>
            <a:lvl8pPr marL="1513469" indent="0">
              <a:buNone/>
              <a:defRPr sz="946"/>
            </a:lvl8pPr>
            <a:lvl9pPr marL="1729679" indent="0">
              <a:buNone/>
              <a:defRPr sz="946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7150" y="973455"/>
            <a:ext cx="1859620" cy="1803446"/>
          </a:xfrm>
        </p:spPr>
        <p:txBody>
          <a:bodyPr/>
          <a:lstStyle>
            <a:lvl1pPr marL="0" indent="0">
              <a:buNone/>
              <a:defRPr sz="757"/>
            </a:lvl1pPr>
            <a:lvl2pPr marL="216210" indent="0">
              <a:buNone/>
              <a:defRPr sz="662"/>
            </a:lvl2pPr>
            <a:lvl3pPr marL="432420" indent="0">
              <a:buNone/>
              <a:defRPr sz="567"/>
            </a:lvl3pPr>
            <a:lvl4pPr marL="648630" indent="0">
              <a:buNone/>
              <a:defRPr sz="473"/>
            </a:lvl4pPr>
            <a:lvl5pPr marL="864840" indent="0">
              <a:buNone/>
              <a:defRPr sz="473"/>
            </a:lvl5pPr>
            <a:lvl6pPr marL="1081049" indent="0">
              <a:buNone/>
              <a:defRPr sz="473"/>
            </a:lvl6pPr>
            <a:lvl7pPr marL="1297259" indent="0">
              <a:buNone/>
              <a:defRPr sz="473"/>
            </a:lvl7pPr>
            <a:lvl8pPr marL="1513469" indent="0">
              <a:buNone/>
              <a:defRPr sz="473"/>
            </a:lvl8pPr>
            <a:lvl9pPr marL="1729679" indent="0">
              <a:buNone/>
              <a:defRPr sz="47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8472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6399" y="172758"/>
            <a:ext cx="4973003" cy="627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6399" y="863791"/>
            <a:ext cx="4973003" cy="2058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96399" y="3007496"/>
            <a:ext cx="1297305" cy="1727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09921" y="3007496"/>
            <a:ext cx="1945958" cy="1727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072096" y="3007496"/>
            <a:ext cx="1297305" cy="1727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0375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32420" rtl="0" eaLnBrk="1" latinLnBrk="0" hangingPunct="1">
        <a:lnSpc>
          <a:spcPct val="90000"/>
        </a:lnSpc>
        <a:spcBef>
          <a:spcPct val="0"/>
        </a:spcBef>
        <a:buNone/>
        <a:defRPr sz="208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8105" indent="-108105" algn="l" defTabSz="432420" rtl="0" eaLnBrk="1" latinLnBrk="0" hangingPunct="1">
        <a:lnSpc>
          <a:spcPct val="90000"/>
        </a:lnSpc>
        <a:spcBef>
          <a:spcPts val="473"/>
        </a:spcBef>
        <a:buFont typeface="Arial" panose="020B0604020202020204" pitchFamily="34" charset="0"/>
        <a:buChar char="•"/>
        <a:defRPr sz="1324" kern="1200">
          <a:solidFill>
            <a:schemeClr val="tx1"/>
          </a:solidFill>
          <a:latin typeface="+mn-lt"/>
          <a:ea typeface="+mn-ea"/>
          <a:cs typeface="+mn-cs"/>
        </a:defRPr>
      </a:lvl1pPr>
      <a:lvl2pPr marL="324315" indent="-108105" algn="l" defTabSz="432420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1135" kern="1200">
          <a:solidFill>
            <a:schemeClr val="tx1"/>
          </a:solidFill>
          <a:latin typeface="+mn-lt"/>
          <a:ea typeface="+mn-ea"/>
          <a:cs typeface="+mn-cs"/>
        </a:defRPr>
      </a:lvl2pPr>
      <a:lvl3pPr marL="540525" indent="-108105" algn="l" defTabSz="432420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946" kern="1200">
          <a:solidFill>
            <a:schemeClr val="tx1"/>
          </a:solidFill>
          <a:latin typeface="+mn-lt"/>
          <a:ea typeface="+mn-ea"/>
          <a:cs typeface="+mn-cs"/>
        </a:defRPr>
      </a:lvl3pPr>
      <a:lvl4pPr marL="756735" indent="-108105" algn="l" defTabSz="432420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851" kern="1200">
          <a:solidFill>
            <a:schemeClr val="tx1"/>
          </a:solidFill>
          <a:latin typeface="+mn-lt"/>
          <a:ea typeface="+mn-ea"/>
          <a:cs typeface="+mn-cs"/>
        </a:defRPr>
      </a:lvl4pPr>
      <a:lvl5pPr marL="972944" indent="-108105" algn="l" defTabSz="432420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851" kern="1200">
          <a:solidFill>
            <a:schemeClr val="tx1"/>
          </a:solidFill>
          <a:latin typeface="+mn-lt"/>
          <a:ea typeface="+mn-ea"/>
          <a:cs typeface="+mn-cs"/>
        </a:defRPr>
      </a:lvl5pPr>
      <a:lvl6pPr marL="1189154" indent="-108105" algn="l" defTabSz="432420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851" kern="1200">
          <a:solidFill>
            <a:schemeClr val="tx1"/>
          </a:solidFill>
          <a:latin typeface="+mn-lt"/>
          <a:ea typeface="+mn-ea"/>
          <a:cs typeface="+mn-cs"/>
        </a:defRPr>
      </a:lvl6pPr>
      <a:lvl7pPr marL="1405364" indent="-108105" algn="l" defTabSz="432420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851" kern="1200">
          <a:solidFill>
            <a:schemeClr val="tx1"/>
          </a:solidFill>
          <a:latin typeface="+mn-lt"/>
          <a:ea typeface="+mn-ea"/>
          <a:cs typeface="+mn-cs"/>
        </a:defRPr>
      </a:lvl7pPr>
      <a:lvl8pPr marL="1621574" indent="-108105" algn="l" defTabSz="432420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851" kern="1200">
          <a:solidFill>
            <a:schemeClr val="tx1"/>
          </a:solidFill>
          <a:latin typeface="+mn-lt"/>
          <a:ea typeface="+mn-ea"/>
          <a:cs typeface="+mn-cs"/>
        </a:defRPr>
      </a:lvl8pPr>
      <a:lvl9pPr marL="1837784" indent="-108105" algn="l" defTabSz="432420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8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32420" rtl="0" eaLnBrk="1" latinLnBrk="0" hangingPunct="1">
        <a:defRPr sz="851" kern="1200">
          <a:solidFill>
            <a:schemeClr val="tx1"/>
          </a:solidFill>
          <a:latin typeface="+mn-lt"/>
          <a:ea typeface="+mn-ea"/>
          <a:cs typeface="+mn-cs"/>
        </a:defRPr>
      </a:lvl1pPr>
      <a:lvl2pPr marL="216210" algn="l" defTabSz="432420" rtl="0" eaLnBrk="1" latinLnBrk="0" hangingPunct="1">
        <a:defRPr sz="851" kern="1200">
          <a:solidFill>
            <a:schemeClr val="tx1"/>
          </a:solidFill>
          <a:latin typeface="+mn-lt"/>
          <a:ea typeface="+mn-ea"/>
          <a:cs typeface="+mn-cs"/>
        </a:defRPr>
      </a:lvl2pPr>
      <a:lvl3pPr marL="432420" algn="l" defTabSz="432420" rtl="0" eaLnBrk="1" latinLnBrk="0" hangingPunct="1">
        <a:defRPr sz="851" kern="1200">
          <a:solidFill>
            <a:schemeClr val="tx1"/>
          </a:solidFill>
          <a:latin typeface="+mn-lt"/>
          <a:ea typeface="+mn-ea"/>
          <a:cs typeface="+mn-cs"/>
        </a:defRPr>
      </a:lvl3pPr>
      <a:lvl4pPr marL="648630" algn="l" defTabSz="432420" rtl="0" eaLnBrk="1" latinLnBrk="0" hangingPunct="1">
        <a:defRPr sz="851" kern="1200">
          <a:solidFill>
            <a:schemeClr val="tx1"/>
          </a:solidFill>
          <a:latin typeface="+mn-lt"/>
          <a:ea typeface="+mn-ea"/>
          <a:cs typeface="+mn-cs"/>
        </a:defRPr>
      </a:lvl4pPr>
      <a:lvl5pPr marL="864840" algn="l" defTabSz="432420" rtl="0" eaLnBrk="1" latinLnBrk="0" hangingPunct="1">
        <a:defRPr sz="851" kern="1200">
          <a:solidFill>
            <a:schemeClr val="tx1"/>
          </a:solidFill>
          <a:latin typeface="+mn-lt"/>
          <a:ea typeface="+mn-ea"/>
          <a:cs typeface="+mn-cs"/>
        </a:defRPr>
      </a:lvl5pPr>
      <a:lvl6pPr marL="1081049" algn="l" defTabSz="432420" rtl="0" eaLnBrk="1" latinLnBrk="0" hangingPunct="1">
        <a:defRPr sz="851" kern="1200">
          <a:solidFill>
            <a:schemeClr val="tx1"/>
          </a:solidFill>
          <a:latin typeface="+mn-lt"/>
          <a:ea typeface="+mn-ea"/>
          <a:cs typeface="+mn-cs"/>
        </a:defRPr>
      </a:lvl6pPr>
      <a:lvl7pPr marL="1297259" algn="l" defTabSz="432420" rtl="0" eaLnBrk="1" latinLnBrk="0" hangingPunct="1">
        <a:defRPr sz="851" kern="1200">
          <a:solidFill>
            <a:schemeClr val="tx1"/>
          </a:solidFill>
          <a:latin typeface="+mn-lt"/>
          <a:ea typeface="+mn-ea"/>
          <a:cs typeface="+mn-cs"/>
        </a:defRPr>
      </a:lvl7pPr>
      <a:lvl8pPr marL="1513469" algn="l" defTabSz="432420" rtl="0" eaLnBrk="1" latinLnBrk="0" hangingPunct="1">
        <a:defRPr sz="851" kern="1200">
          <a:solidFill>
            <a:schemeClr val="tx1"/>
          </a:solidFill>
          <a:latin typeface="+mn-lt"/>
          <a:ea typeface="+mn-ea"/>
          <a:cs typeface="+mn-cs"/>
        </a:defRPr>
      </a:lvl8pPr>
      <a:lvl9pPr marL="1729679" algn="l" defTabSz="432420" rtl="0" eaLnBrk="1" latinLnBrk="0" hangingPunct="1">
        <a:defRPr sz="8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4.w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.w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62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3.w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mlDrawing" Target="../drawings/vmlDrawing3.v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4.wmf"/><Relationship Id="rId4" Type="http://schemas.openxmlformats.org/officeDocument/2006/relationships/oleObject" Target="../embeddings/oleObject3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7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5.jpeg"/><Relationship Id="rId4" Type="http://schemas.openxmlformats.org/officeDocument/2006/relationships/image" Target="../media/image4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9.jfif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535"/>
            <a:ext cx="5760085" cy="76393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94014" y="50111"/>
            <a:ext cx="2958465" cy="56874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en-US" sz="3600" b="1" dirty="0" err="1">
                <a:solidFill>
                  <a:schemeClr val="bg1"/>
                </a:solidFill>
                <a:latin typeface="Arial"/>
                <a:cs typeface="Arial"/>
              </a:rPr>
              <a:t>Geografiya</a:t>
            </a:r>
            <a:endParaRPr sz="3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37998" y="1089025"/>
            <a:ext cx="344170" cy="757379"/>
          </a:xfrm>
          <a:custGeom>
            <a:avLst/>
            <a:gdLst/>
            <a:ahLst/>
            <a:cxnLst/>
            <a:rect l="l" t="t" r="r" b="b"/>
            <a:pathLst>
              <a:path w="344170" h="676275">
                <a:moveTo>
                  <a:pt x="343828" y="0"/>
                </a:moveTo>
                <a:lnTo>
                  <a:pt x="0" y="0"/>
                </a:lnTo>
                <a:lnTo>
                  <a:pt x="0" y="675751"/>
                </a:lnTo>
                <a:lnTo>
                  <a:pt x="343828" y="675751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7998" y="1923421"/>
            <a:ext cx="344170" cy="788963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4581015" y="116949"/>
            <a:ext cx="882125" cy="523605"/>
            <a:chOff x="4686759" y="212868"/>
            <a:chExt cx="634365" cy="634365"/>
          </a:xfrm>
        </p:grpSpPr>
        <p:sp>
          <p:nvSpPr>
            <p:cNvPr id="11" name="object 11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483101" y="166459"/>
            <a:ext cx="933724" cy="38536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lang="ru-RU" sz="2400" b="1" spc="10" dirty="0" smtClean="0">
                <a:solidFill>
                  <a:srgbClr val="FFFFFF"/>
                </a:solidFill>
                <a:latin typeface="Arial"/>
                <a:cs typeface="Arial"/>
              </a:rPr>
              <a:t>  6</a:t>
            </a:r>
            <a:r>
              <a:rPr lang="en-US" sz="2400" b="1" spc="10" dirty="0" smtClean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lang="en-US" sz="2000" b="1" spc="-5" dirty="0" err="1" smtClean="0">
                <a:solidFill>
                  <a:srgbClr val="FFFFFF"/>
                </a:solidFill>
                <a:latin typeface="Arial"/>
                <a:cs typeface="Arial"/>
              </a:rPr>
              <a:t>sinf</a:t>
            </a:r>
            <a:endParaRPr sz="2000" b="1" spc="-5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900" y="1165225"/>
            <a:ext cx="1524464" cy="13600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7" name="object 4"/>
          <p:cNvSpPr txBox="1"/>
          <p:nvPr/>
        </p:nvSpPr>
        <p:spPr>
          <a:xfrm>
            <a:off x="596900" y="1193020"/>
            <a:ext cx="3657600" cy="1306768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8415"/>
            <a:r>
              <a:rPr lang="en-US" sz="3200" b="1" dirty="0" err="1" smtClean="0">
                <a:latin typeface="Arial"/>
                <a:cs typeface="Arial"/>
              </a:rPr>
              <a:t>Mavzu</a:t>
            </a:r>
            <a:r>
              <a:rPr sz="3200" dirty="0" smtClean="0">
                <a:latin typeface="Arial"/>
                <a:cs typeface="Arial"/>
              </a:rPr>
              <a:t>:</a:t>
            </a:r>
            <a:r>
              <a:rPr lang="en-US" sz="3200" dirty="0" smtClean="0">
                <a:latin typeface="Arial"/>
                <a:cs typeface="Arial"/>
              </a:rPr>
              <a:t> </a:t>
            </a:r>
            <a:r>
              <a:rPr lang="en-US" sz="3200" b="1" spc="5" dirty="0" err="1" smtClean="0">
                <a:latin typeface="Arial"/>
                <a:cs typeface="Arial"/>
              </a:rPr>
              <a:t>Markaziy</a:t>
            </a:r>
            <a:r>
              <a:rPr lang="en-US" sz="3200" b="1" spc="5" dirty="0" smtClean="0">
                <a:latin typeface="Arial"/>
                <a:cs typeface="Arial"/>
              </a:rPr>
              <a:t> </a:t>
            </a:r>
            <a:r>
              <a:rPr lang="en-US" sz="3200" b="1" spc="5" dirty="0" err="1" smtClean="0">
                <a:latin typeface="Arial"/>
                <a:cs typeface="Arial"/>
              </a:rPr>
              <a:t>va</a:t>
            </a:r>
            <a:r>
              <a:rPr lang="en-US" sz="3200" b="1" spc="5" dirty="0" smtClean="0">
                <a:latin typeface="Arial"/>
                <a:cs typeface="Arial"/>
              </a:rPr>
              <a:t> </a:t>
            </a:r>
            <a:r>
              <a:rPr lang="en-US" sz="3200" b="1" spc="5" dirty="0" err="1" smtClean="0">
                <a:latin typeface="Arial"/>
                <a:cs typeface="Arial"/>
              </a:rPr>
              <a:t>Sharqiy</a:t>
            </a:r>
            <a:r>
              <a:rPr lang="en-US" sz="3200" b="1" spc="5" dirty="0" smtClean="0">
                <a:latin typeface="Arial"/>
                <a:cs typeface="Arial"/>
              </a:rPr>
              <a:t> </a:t>
            </a:r>
            <a:r>
              <a:rPr lang="en-US" sz="3200" b="1" spc="5" dirty="0" err="1" smtClean="0">
                <a:latin typeface="Arial"/>
                <a:cs typeface="Arial"/>
              </a:rPr>
              <a:t>Osiyo</a:t>
            </a:r>
            <a:endParaRPr lang="en-US" sz="3200" b="1" spc="5" dirty="0" smtClean="0">
              <a:latin typeface="Arial"/>
              <a:cs typeface="Arial"/>
            </a:endParaRPr>
          </a:p>
          <a:p>
            <a:endParaRPr lang="en-US" sz="2000" b="1" spc="11" dirty="0" smtClean="0">
              <a:latin typeface="Arial"/>
              <a:cs typeface="Arial"/>
            </a:endParaRPr>
          </a:p>
        </p:txBody>
      </p:sp>
      <p:pic>
        <p:nvPicPr>
          <p:cNvPr id="14" name="Picture 11" descr="https://pngicon.ru/file/uploads/iconka_globus.png">
            <a:extLst>
              <a:ext uri="{FF2B5EF4-FFF2-40B4-BE49-F238E27FC236}">
                <a16:creationId xmlns:a16="http://schemas.microsoft.com/office/drawing/2014/main" id="{25924ACD-7B1E-41FD-8D8C-119171EC6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10083" y="2743"/>
            <a:ext cx="762730" cy="762730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 txBox="1">
            <a:spLocks/>
          </p:cNvSpPr>
          <p:nvPr/>
        </p:nvSpPr>
        <p:spPr>
          <a:xfrm>
            <a:off x="0" y="-13949"/>
            <a:ext cx="5765800" cy="485752"/>
          </a:xfrm>
          <a:prstGeom prst="rect">
            <a:avLst/>
          </a:prstGeom>
          <a:solidFill>
            <a:srgbClr val="0070C0"/>
          </a:solidFill>
        </p:spPr>
        <p:txBody>
          <a:bodyPr vert="horz" lIns="0" tIns="0" rIns="0" bIns="0" rtlCol="0" anchor="ctr">
            <a:normAutofit/>
          </a:bodyPr>
          <a:lstStyle>
            <a:lvl1pPr algn="l" defTabSz="4324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50" b="1" i="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endParaRPr lang="en-US" sz="283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3"/>
          <p:cNvSpPr txBox="1">
            <a:spLocks noGrp="1"/>
          </p:cNvSpPr>
          <p:nvPr>
            <p:ph type="title"/>
          </p:nvPr>
        </p:nvSpPr>
        <p:spPr>
          <a:xfrm>
            <a:off x="1320800" y="-13949"/>
            <a:ext cx="3429000" cy="44755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Chogori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cho‘qqisi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3500" y="551805"/>
            <a:ext cx="25146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1600" dirty="0" err="1" smtClean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1600" dirty="0" smtClean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sharidagi</a:t>
            </a:r>
            <a:r>
              <a:rPr lang="en-US" sz="1600" dirty="0" smtClean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balandligi</a:t>
            </a:r>
            <a:r>
              <a:rPr lang="en-US" sz="1600" dirty="0" smtClean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bo‘yicha</a:t>
            </a:r>
            <a:r>
              <a:rPr lang="en-US" sz="1600" dirty="0" smtClean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2-o‘rinda </a:t>
            </a:r>
            <a:r>
              <a:rPr lang="en-US" sz="1600" dirty="0" err="1" smtClean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turuvchi</a:t>
            </a:r>
            <a:r>
              <a:rPr lang="en-US" sz="1600" dirty="0" smtClean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cho‘qqi</a:t>
            </a:r>
            <a:r>
              <a:rPr lang="en-US" sz="1600" dirty="0" smtClean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err="1" smtClean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Pokiston</a:t>
            </a:r>
            <a:r>
              <a:rPr lang="en-US" sz="1600" dirty="0" smtClean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600" dirty="0" smtClean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Xitoy</a:t>
            </a:r>
            <a:r>
              <a:rPr lang="en-US" sz="1600" dirty="0" smtClean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mamlakatlari</a:t>
            </a:r>
            <a:r>
              <a:rPr lang="en-US" sz="1600" dirty="0" smtClean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hududlariga</a:t>
            </a:r>
            <a:r>
              <a:rPr lang="en-US" sz="1600" dirty="0" smtClean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to‘g‘ri</a:t>
            </a:r>
            <a:r>
              <a:rPr lang="en-US" sz="1600" dirty="0" smtClean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keladi</a:t>
            </a:r>
            <a:r>
              <a:rPr lang="en-US" sz="1600" dirty="0" smtClean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16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cho‘qqi</a:t>
            </a:r>
            <a:r>
              <a:rPr lang="en-US" sz="1600" dirty="0" smtClean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Kashmirdan</a:t>
            </a:r>
            <a:r>
              <a:rPr lang="en-US" sz="1600" dirty="0" smtClean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Xitoygacha</a:t>
            </a:r>
            <a:r>
              <a:rPr lang="en-US" sz="16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davom</a:t>
            </a:r>
            <a:r>
              <a:rPr lang="en-US" sz="16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etadigan</a:t>
            </a:r>
            <a:r>
              <a:rPr lang="en-US" sz="16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Baltoro</a:t>
            </a:r>
            <a:r>
              <a:rPr lang="en-US" sz="16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-Muztag </a:t>
            </a:r>
            <a:r>
              <a:rPr lang="en-US" sz="1600" dirty="0" smtClean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 </a:t>
            </a:r>
            <a:r>
              <a:rPr lang="en-US" sz="1600" dirty="0" err="1" smtClean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tizmasi</a:t>
            </a:r>
            <a:r>
              <a:rPr lang="en-US" sz="1600" dirty="0" smtClean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ichida</a:t>
            </a:r>
            <a:r>
              <a:rPr lang="en-US" sz="16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16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8194" name="Picture 2" descr="https://i1.wp.com/s2.travelask.ru/system/images/files/001/287/217/wysiwyg/1439206384_17675539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301" y="580380"/>
            <a:ext cx="297180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249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 txBox="1">
            <a:spLocks/>
          </p:cNvSpPr>
          <p:nvPr/>
        </p:nvSpPr>
        <p:spPr>
          <a:xfrm>
            <a:off x="0" y="-13949"/>
            <a:ext cx="5765800" cy="485752"/>
          </a:xfrm>
          <a:prstGeom prst="rect">
            <a:avLst/>
          </a:prstGeom>
          <a:solidFill>
            <a:srgbClr val="0070C0"/>
          </a:solidFill>
        </p:spPr>
        <p:txBody>
          <a:bodyPr vert="horz" lIns="0" tIns="0" rIns="0" bIns="0" rtlCol="0" anchor="ctr">
            <a:normAutofit/>
          </a:bodyPr>
          <a:lstStyle>
            <a:lvl1pPr algn="l" defTabSz="4324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50" b="1" i="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endParaRPr lang="en-US" sz="283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900" y="24413"/>
            <a:ext cx="5164295" cy="430887"/>
          </a:xfrm>
        </p:spPr>
        <p:txBody>
          <a:bodyPr/>
          <a:lstStyle/>
          <a:p>
            <a:pPr algn="ctr"/>
            <a:r>
              <a:rPr lang="en-US" sz="2800" dirty="0" err="1"/>
              <a:t>Relyefi</a:t>
            </a:r>
            <a:endParaRPr lang="ru-RU" sz="28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527" y="1712311"/>
            <a:ext cx="1836193" cy="1400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5" t="7217" r="1877" b="7148"/>
          <a:stretch/>
        </p:blipFill>
        <p:spPr bwMode="auto">
          <a:xfrm>
            <a:off x="63500" y="510165"/>
            <a:ext cx="3606991" cy="2597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804728" y="577966"/>
            <a:ext cx="183619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Eng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past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nuqtasi</a:t>
            </a:r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400" dirty="0" smtClean="0">
                <a:ln w="3175">
                  <a:solidFill>
                    <a:schemeClr val="tx1"/>
                  </a:solidFill>
                </a:ln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(-154 </a:t>
            </a:r>
            <a:r>
              <a:rPr lang="en-US" sz="1400" dirty="0" smtClean="0">
                <a:ln w="3175">
                  <a:solidFill>
                    <a:schemeClr val="tx1"/>
                  </a:solidFill>
                </a:ln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ru-RU" sz="1400" dirty="0" smtClean="0">
                <a:ln w="3175">
                  <a:solidFill>
                    <a:schemeClr val="tx1"/>
                  </a:solidFill>
                </a:ln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) –</a:t>
            </a:r>
            <a:r>
              <a:rPr lang="en-US" sz="1400" dirty="0" smtClean="0">
                <a:ln w="3175">
                  <a:solidFill>
                    <a:schemeClr val="tx1"/>
                  </a:solidFill>
                </a:ln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smtClean="0">
                <a:ln w="3175">
                  <a:solidFill>
                    <a:schemeClr val="tx1"/>
                  </a:solidFill>
                </a:ln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1400" dirty="0" smtClean="0">
              <a:ln w="3175">
                <a:solidFill>
                  <a:schemeClr val="tx1"/>
                </a:solidFill>
              </a:ln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Taklamakon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cho‘lidagi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400" dirty="0" err="1" smtClean="0">
                <a:ln w="3175">
                  <a:solidFill>
                    <a:schemeClr val="tx1"/>
                  </a:solidFill>
                </a:ln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To‘rfon</a:t>
            </a:r>
            <a:r>
              <a:rPr lang="en-US" sz="1400" dirty="0" smtClean="0">
                <a:ln w="3175">
                  <a:solidFill>
                    <a:schemeClr val="tx1"/>
                  </a:solidFill>
                </a:ln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n w="3175">
                  <a:solidFill>
                    <a:schemeClr val="tx1"/>
                  </a:solidFill>
                </a:ln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botig‘i</a:t>
            </a:r>
            <a:r>
              <a:rPr lang="ru-RU" sz="1400" dirty="0" smtClean="0">
                <a:ln w="3175">
                  <a:solidFill>
                    <a:schemeClr val="tx1"/>
                  </a:solidFill>
                </a:ln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cxnSp>
        <p:nvCxnSpPr>
          <p:cNvPr id="9" name="Прямая со стрелкой 8"/>
          <p:cNvCxnSpPr/>
          <p:nvPr/>
        </p:nvCxnSpPr>
        <p:spPr>
          <a:xfrm flipH="1">
            <a:off x="1663700" y="936625"/>
            <a:ext cx="2082992" cy="68580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621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 txBox="1">
            <a:spLocks/>
          </p:cNvSpPr>
          <p:nvPr/>
        </p:nvSpPr>
        <p:spPr>
          <a:xfrm>
            <a:off x="0" y="-13949"/>
            <a:ext cx="5765800" cy="485752"/>
          </a:xfrm>
          <a:prstGeom prst="rect">
            <a:avLst/>
          </a:prstGeom>
          <a:solidFill>
            <a:srgbClr val="0070C0"/>
          </a:solidFill>
        </p:spPr>
        <p:txBody>
          <a:bodyPr vert="horz" lIns="0" tIns="0" rIns="0" bIns="0" rtlCol="0" anchor="ctr">
            <a:normAutofit/>
          </a:bodyPr>
          <a:lstStyle>
            <a:lvl1pPr algn="l" defTabSz="4324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50" b="1" i="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endParaRPr lang="en-US" sz="283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900" y="24413"/>
            <a:ext cx="5164295" cy="430887"/>
          </a:xfrm>
        </p:spPr>
        <p:txBody>
          <a:bodyPr/>
          <a:lstStyle/>
          <a:p>
            <a:pPr algn="ctr"/>
            <a:r>
              <a:rPr lang="en-US" sz="2800" dirty="0" err="1" smtClean="0"/>
              <a:t>To‘rfon</a:t>
            </a:r>
            <a:r>
              <a:rPr lang="en-US" sz="2800" dirty="0" smtClean="0"/>
              <a:t> </a:t>
            </a:r>
            <a:r>
              <a:rPr lang="en-US" sz="2800" dirty="0" err="1" smtClean="0"/>
              <a:t>botig‘i</a:t>
            </a:r>
            <a:endParaRPr lang="ru-RU" sz="2800" dirty="0"/>
          </a:p>
        </p:txBody>
      </p:sp>
      <p:pic>
        <p:nvPicPr>
          <p:cNvPr id="9220" name="Picture 4" descr="Турфанская впадина — Википеди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700" y="708025"/>
            <a:ext cx="32004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671056"/>
            <a:ext cx="25019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Botiq</a:t>
            </a:r>
            <a:r>
              <a:rPr lang="en-US" sz="2000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Xitoy</a:t>
            </a:r>
            <a:r>
              <a:rPr lang="en-US" sz="2000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davlati</a:t>
            </a:r>
            <a:r>
              <a:rPr lang="en-US" sz="2000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hududiga</a:t>
            </a:r>
            <a:r>
              <a:rPr lang="en-US" sz="2000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to‘g‘ri</a:t>
            </a:r>
            <a:r>
              <a:rPr lang="en-US" sz="2000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keladi</a:t>
            </a:r>
            <a:r>
              <a:rPr lang="en-US" sz="2000" dirty="0" smtClean="0">
                <a:solidFill>
                  <a:srgbClr val="202122"/>
                </a:solidFill>
                <a:latin typeface="Arial" panose="020B0604020202020204" pitchFamily="34" charset="0"/>
              </a:rPr>
              <a:t>. U </a:t>
            </a:r>
            <a:r>
              <a:rPr lang="en-US" sz="2000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dunyoda</a:t>
            </a:r>
            <a:r>
              <a:rPr lang="en-US" sz="2000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chuqurligi</a:t>
            </a:r>
            <a:r>
              <a:rPr lang="en-US" sz="2000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bo‘yicha</a:t>
            </a:r>
            <a:r>
              <a:rPr lang="en-US" sz="2000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O‘lik</a:t>
            </a:r>
            <a:r>
              <a:rPr lang="en-US" sz="2000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dengiz</a:t>
            </a:r>
            <a:r>
              <a:rPr lang="en-US" sz="2000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va</a:t>
            </a:r>
            <a:r>
              <a:rPr lang="en-US" sz="2000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Assal</a:t>
            </a:r>
            <a:r>
              <a:rPr lang="en-US" sz="2000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ko‘lidan</a:t>
            </a:r>
            <a:r>
              <a:rPr lang="en-US" sz="2000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so‘ng</a:t>
            </a:r>
            <a:r>
              <a:rPr lang="en-US" sz="2000" dirty="0" smtClean="0">
                <a:solidFill>
                  <a:srgbClr val="202122"/>
                </a:solidFill>
                <a:latin typeface="Arial" panose="020B0604020202020204" pitchFamily="34" charset="0"/>
              </a:rPr>
              <a:t> 3-o‘rinda </a:t>
            </a:r>
            <a:r>
              <a:rPr lang="en-US" sz="2000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turadi</a:t>
            </a:r>
            <a:r>
              <a:rPr lang="en-US" sz="2000" dirty="0" smtClean="0">
                <a:solidFill>
                  <a:srgbClr val="202122"/>
                </a:solidFill>
                <a:latin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1766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 txBox="1">
            <a:spLocks/>
          </p:cNvSpPr>
          <p:nvPr/>
        </p:nvSpPr>
        <p:spPr>
          <a:xfrm>
            <a:off x="0" y="-13949"/>
            <a:ext cx="5765800" cy="485752"/>
          </a:xfrm>
          <a:prstGeom prst="rect">
            <a:avLst/>
          </a:prstGeom>
          <a:solidFill>
            <a:srgbClr val="0070C0"/>
          </a:solidFill>
        </p:spPr>
        <p:txBody>
          <a:bodyPr vert="horz" lIns="0" tIns="0" rIns="0" bIns="0" rtlCol="0" anchor="ctr">
            <a:normAutofit/>
          </a:bodyPr>
          <a:lstStyle>
            <a:lvl1pPr algn="l" defTabSz="4324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50" b="1" i="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endParaRPr lang="en-US" sz="283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500" y="60051"/>
            <a:ext cx="5638800" cy="400110"/>
          </a:xfrm>
        </p:spPr>
        <p:txBody>
          <a:bodyPr/>
          <a:lstStyle/>
          <a:p>
            <a:pPr algn="ctr"/>
            <a:r>
              <a:rPr lang="en-US" sz="2600" dirty="0" err="1"/>
              <a:t>Markaziy</a:t>
            </a:r>
            <a:r>
              <a:rPr lang="en-US" sz="2600" dirty="0"/>
              <a:t> </a:t>
            </a:r>
            <a:r>
              <a:rPr lang="en-US" sz="2600" dirty="0" err="1"/>
              <a:t>Osiyo</a:t>
            </a:r>
            <a:r>
              <a:rPr lang="en-US" sz="2600" dirty="0"/>
              <a:t> </a:t>
            </a:r>
            <a:r>
              <a:rPr lang="en-US" sz="2600" dirty="0" err="1"/>
              <a:t>foydali</a:t>
            </a:r>
            <a:r>
              <a:rPr lang="en-US" sz="2600" dirty="0"/>
              <a:t> </a:t>
            </a:r>
            <a:r>
              <a:rPr lang="en-US" sz="2600" dirty="0" err="1"/>
              <a:t>qazilmalari</a:t>
            </a:r>
            <a:endParaRPr lang="ru-RU" sz="26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4" b="12500"/>
          <a:stretch/>
        </p:blipFill>
        <p:spPr bwMode="auto">
          <a:xfrm>
            <a:off x="901700" y="555625"/>
            <a:ext cx="40386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01700" y="2155825"/>
            <a:ext cx="762000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441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 txBox="1">
            <a:spLocks/>
          </p:cNvSpPr>
          <p:nvPr/>
        </p:nvSpPr>
        <p:spPr>
          <a:xfrm>
            <a:off x="0" y="-13949"/>
            <a:ext cx="5765800" cy="485752"/>
          </a:xfrm>
          <a:prstGeom prst="rect">
            <a:avLst/>
          </a:prstGeom>
          <a:solidFill>
            <a:srgbClr val="0070C0"/>
          </a:solidFill>
        </p:spPr>
        <p:txBody>
          <a:bodyPr vert="horz" lIns="0" tIns="0" rIns="0" bIns="0" rtlCol="0" anchor="ctr">
            <a:normAutofit/>
          </a:bodyPr>
          <a:lstStyle>
            <a:lvl1pPr algn="l" defTabSz="4324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50" b="1" i="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endParaRPr lang="en-US" sz="283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300" y="594192"/>
            <a:ext cx="1473358" cy="111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134" y="1565378"/>
            <a:ext cx="1479524" cy="13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39098"/>
            <a:ext cx="5164295" cy="430887"/>
          </a:xfrm>
        </p:spPr>
        <p:txBody>
          <a:bodyPr/>
          <a:lstStyle/>
          <a:p>
            <a:pPr algn="ctr"/>
            <a:r>
              <a:rPr lang="en-US" sz="2800" dirty="0" err="1"/>
              <a:t>Markaziy</a:t>
            </a:r>
            <a:r>
              <a:rPr lang="en-US" sz="2800" dirty="0"/>
              <a:t> </a:t>
            </a:r>
            <a:r>
              <a:rPr lang="en-US" sz="2800" dirty="0" err="1"/>
              <a:t>Osiyo</a:t>
            </a:r>
            <a:r>
              <a:rPr lang="en-US" sz="2800" dirty="0"/>
              <a:t> </a:t>
            </a:r>
            <a:r>
              <a:rPr lang="en-US" sz="2800" dirty="0" err="1"/>
              <a:t>iqlimi</a:t>
            </a:r>
            <a:endParaRPr lang="ru-RU" sz="2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1" t="6427" b="22143"/>
          <a:stretch/>
        </p:blipFill>
        <p:spPr bwMode="auto">
          <a:xfrm>
            <a:off x="1587500" y="589100"/>
            <a:ext cx="2514600" cy="249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40556" y="694093"/>
            <a:ext cx="2055371" cy="246221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Yanvarda</a:t>
            </a:r>
            <a:r>
              <a:rPr lang="en-US" sz="10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0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ru-RU" sz="1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24⁰</a:t>
            </a:r>
            <a:r>
              <a:rPr lang="ru-RU" sz="10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</a:t>
            </a:r>
            <a:r>
              <a:rPr lang="en-US" sz="10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  <a:r>
              <a:rPr lang="ru-RU" sz="10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000" b="1" dirty="0" smtClean="0">
                <a:ln w="3175"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00" b="1" dirty="0" err="1" smtClean="0">
                <a:ln w="3175"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Iyulda</a:t>
            </a:r>
            <a:r>
              <a:rPr lang="en-US" sz="1000" b="1" dirty="0" smtClean="0">
                <a:ln w="3175"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00" b="1" dirty="0" smtClean="0">
                <a:ln w="3175"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+16⁰С</a:t>
            </a:r>
            <a:endParaRPr lang="ru-RU" sz="1000" b="1" dirty="0">
              <a:ln w="3175">
                <a:solidFill>
                  <a:schemeClr val="tx1"/>
                </a:solidFill>
              </a:ln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54983" y="1580436"/>
            <a:ext cx="1920719" cy="276999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Yanvarda</a:t>
            </a:r>
            <a:r>
              <a:rPr lang="en-US" sz="10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0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ru-RU" sz="1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8⁰</a:t>
            </a:r>
            <a:r>
              <a:rPr lang="ru-RU" sz="10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</a:t>
            </a:r>
            <a:r>
              <a:rPr lang="en-US" sz="10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  <a:r>
              <a:rPr lang="ru-RU" sz="1200" b="1" dirty="0" smtClean="0">
                <a:ln w="3175">
                  <a:solidFill>
                    <a:schemeClr val="tx1"/>
                  </a:solidFill>
                </a:ln>
                <a:solidFill>
                  <a:schemeClr val="tx2"/>
                </a:solidFill>
                <a:latin typeface="Calibri"/>
                <a:cs typeface="Calibri"/>
              </a:rPr>
              <a:t> </a:t>
            </a:r>
            <a:r>
              <a:rPr lang="en-US" sz="1000" b="1" dirty="0" err="1">
                <a:ln w="3175"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Iy</a:t>
            </a:r>
            <a:r>
              <a:rPr lang="en-US" sz="1000" b="1" dirty="0" err="1" smtClean="0">
                <a:ln w="3175"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ulda</a:t>
            </a:r>
            <a:r>
              <a:rPr lang="en-US" sz="1000" b="1" dirty="0" smtClean="0">
                <a:ln w="3175"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00" b="1" dirty="0" smtClean="0">
                <a:ln w="3175"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+24⁰С</a:t>
            </a:r>
            <a:endParaRPr lang="ru-RU" sz="1000" b="1" dirty="0">
              <a:ln w="3175">
                <a:solidFill>
                  <a:schemeClr val="tx1"/>
                </a:solidFill>
              </a:ln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0994" y="2885624"/>
            <a:ext cx="4724400" cy="246221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b="1" dirty="0" err="1" smtClean="0">
                <a:ln w="3175">
                  <a:solidFill>
                    <a:schemeClr val="tx1"/>
                  </a:solidFill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Yillik</a:t>
            </a:r>
            <a:r>
              <a:rPr lang="en-US" sz="1000" b="1" dirty="0" smtClean="0">
                <a:ln w="3175">
                  <a:solidFill>
                    <a:schemeClr val="tx1"/>
                  </a:solidFill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00" b="1" dirty="0" err="1" smtClean="0">
                <a:ln w="3175">
                  <a:solidFill>
                    <a:schemeClr val="tx1"/>
                  </a:solidFill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yog‘in</a:t>
            </a:r>
            <a:r>
              <a:rPr lang="en-US" sz="1000" b="1" dirty="0" smtClean="0">
                <a:ln w="3175">
                  <a:solidFill>
                    <a:schemeClr val="tx1"/>
                  </a:solidFill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00" b="1" dirty="0" err="1" smtClean="0">
                <a:ln w="3175">
                  <a:solidFill>
                    <a:schemeClr val="tx1"/>
                  </a:solidFill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miqdori</a:t>
            </a:r>
            <a:r>
              <a:rPr lang="en-US" sz="1000" b="1" dirty="0" smtClean="0">
                <a:ln w="3175">
                  <a:solidFill>
                    <a:schemeClr val="tx1"/>
                  </a:solidFill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00" b="1" dirty="0" smtClean="0">
                <a:ln w="3175">
                  <a:solidFill>
                    <a:schemeClr val="tx1"/>
                  </a:solidFill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–  </a:t>
            </a:r>
            <a:r>
              <a:rPr lang="en-US" sz="1000" b="1" dirty="0" err="1" smtClean="0">
                <a:ln w="3175">
                  <a:solidFill>
                    <a:schemeClr val="tx1"/>
                  </a:solidFill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cho‘llarida</a:t>
            </a:r>
            <a:r>
              <a:rPr lang="en-US" sz="1000" b="1" dirty="0" smtClean="0">
                <a:ln w="3175">
                  <a:solidFill>
                    <a:schemeClr val="tx1"/>
                  </a:solidFill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00" b="1" dirty="0" smtClean="0">
                <a:ln w="3175">
                  <a:solidFill>
                    <a:schemeClr val="tx1"/>
                  </a:solidFill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100 </a:t>
            </a:r>
            <a:r>
              <a:rPr lang="en-US" sz="1000" b="1" dirty="0" smtClean="0">
                <a:ln w="3175">
                  <a:solidFill>
                    <a:schemeClr val="tx1"/>
                  </a:solidFill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mm</a:t>
            </a:r>
            <a:r>
              <a:rPr lang="ru-RU" sz="1000" b="1" dirty="0" smtClean="0">
                <a:ln w="3175">
                  <a:solidFill>
                    <a:schemeClr val="tx1"/>
                  </a:solidFill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 </a:t>
            </a:r>
            <a:r>
              <a:rPr lang="en-US" sz="1000" b="1" dirty="0" err="1" smtClean="0">
                <a:ln w="3175">
                  <a:solidFill>
                    <a:schemeClr val="tx1"/>
                  </a:solidFill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tog‘larida</a:t>
            </a:r>
            <a:r>
              <a:rPr lang="en-US" sz="1000" b="1" dirty="0" smtClean="0">
                <a:ln w="3175">
                  <a:solidFill>
                    <a:schemeClr val="tx1"/>
                  </a:solidFill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1000 mm </a:t>
            </a:r>
            <a:r>
              <a:rPr lang="en-US" sz="1000" b="1" dirty="0" err="1" smtClean="0">
                <a:ln w="3175">
                  <a:solidFill>
                    <a:schemeClr val="tx1"/>
                  </a:solidFill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gacha</a:t>
            </a:r>
            <a:r>
              <a:rPr lang="en-US" sz="1000" b="1" dirty="0" smtClean="0">
                <a:ln w="3175">
                  <a:solidFill>
                    <a:schemeClr val="tx1"/>
                  </a:solidFill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1000" b="1" dirty="0">
              <a:ln w="3175">
                <a:solidFill>
                  <a:schemeClr val="tx1"/>
                </a:solidFill>
              </a:ln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78564" y="2500788"/>
            <a:ext cx="2071136" cy="246221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Yanvarda</a:t>
            </a:r>
            <a:r>
              <a:rPr lang="en-US" sz="10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0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ru-RU" sz="1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20⁰</a:t>
            </a:r>
            <a:r>
              <a:rPr lang="ru-RU" sz="10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</a:t>
            </a:r>
            <a:r>
              <a:rPr lang="en-US" sz="10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  <a:r>
              <a:rPr lang="ru-RU" sz="10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000" b="1" dirty="0" smtClean="0">
                <a:ln w="3175"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00" b="1" dirty="0" err="1" smtClean="0">
                <a:ln w="3175"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Iyulda</a:t>
            </a:r>
            <a:r>
              <a:rPr lang="en-US" sz="1000" b="1" dirty="0" smtClean="0">
                <a:ln w="3175"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00" b="1" dirty="0">
                <a:ln w="3175"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+ 10⁰</a:t>
            </a:r>
            <a:r>
              <a:rPr lang="ru-RU" sz="1000" b="1" dirty="0" smtClean="0">
                <a:ln w="3175"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</a:t>
            </a:r>
            <a:endParaRPr lang="ru-RU" sz="1000" b="1" dirty="0">
              <a:ln w="3175">
                <a:solidFill>
                  <a:schemeClr val="tx1"/>
                </a:solidFill>
              </a:ln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" y="594192"/>
            <a:ext cx="15791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O‘lka</a:t>
            </a:r>
            <a:r>
              <a:rPr lang="en-US" sz="1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hududi</a:t>
            </a:r>
            <a:r>
              <a:rPr lang="en-US" sz="1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mo‘tadil</a:t>
            </a:r>
            <a:r>
              <a:rPr lang="en-US" sz="1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</a:t>
            </a:r>
            <a:r>
              <a:rPr lang="en-US" sz="1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subtropik</a:t>
            </a:r>
            <a:r>
              <a:rPr lang="en-US" sz="1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iqlim</a:t>
            </a:r>
            <a:r>
              <a:rPr lang="en-US" sz="1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mintaqalarida</a:t>
            </a:r>
            <a:r>
              <a:rPr lang="en-US" sz="1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joylashgan</a:t>
            </a:r>
            <a:r>
              <a:rPr lang="en-US" sz="12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1200" b="1" i="1" dirty="0">
              <a:ln w="3175">
                <a:solidFill>
                  <a:schemeClr val="tx1"/>
                </a:solidFill>
              </a:ln>
              <a:solidFill>
                <a:schemeClr val="accent4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563" y="1649812"/>
            <a:ext cx="15156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Osiyo</a:t>
            </a:r>
            <a:r>
              <a:rPr lang="en-US" sz="1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maksimumi</a:t>
            </a:r>
            <a:r>
              <a:rPr lang="en-US" sz="1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12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qish</a:t>
            </a:r>
            <a:r>
              <a:rPr lang="en-US" sz="1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oylarida</a:t>
            </a:r>
            <a:r>
              <a:rPr lang="en-US" sz="1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en-US" sz="12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</a:t>
            </a:r>
            <a:r>
              <a:rPr lang="en-US" sz="1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Tinch</a:t>
            </a:r>
            <a:r>
              <a:rPr lang="en-US" sz="1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okeandan</a:t>
            </a:r>
            <a:r>
              <a:rPr lang="en-US" sz="1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esadigan</a:t>
            </a:r>
            <a:r>
              <a:rPr lang="en-US" sz="1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havo</a:t>
            </a:r>
            <a:r>
              <a:rPr lang="en-US" sz="1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massalarining</a:t>
            </a:r>
            <a:r>
              <a:rPr lang="en-US" sz="1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12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12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hissasi</a:t>
            </a:r>
            <a:r>
              <a:rPr lang="en-US" sz="12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katta</a:t>
            </a:r>
            <a:r>
              <a:rPr lang="en-US" sz="12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39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 txBox="1">
            <a:spLocks/>
          </p:cNvSpPr>
          <p:nvPr/>
        </p:nvSpPr>
        <p:spPr>
          <a:xfrm>
            <a:off x="0" y="-13949"/>
            <a:ext cx="5765800" cy="485752"/>
          </a:xfrm>
          <a:prstGeom prst="rect">
            <a:avLst/>
          </a:prstGeom>
          <a:solidFill>
            <a:srgbClr val="0070C0"/>
          </a:solidFill>
        </p:spPr>
        <p:txBody>
          <a:bodyPr vert="horz" lIns="0" tIns="0" rIns="0" bIns="0" rtlCol="0" anchor="ctr">
            <a:normAutofit/>
          </a:bodyPr>
          <a:lstStyle>
            <a:lvl1pPr algn="l" defTabSz="4324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50" b="1" i="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endParaRPr lang="en-US" sz="283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8300" y="22225"/>
            <a:ext cx="5164295" cy="430887"/>
          </a:xfrm>
        </p:spPr>
        <p:txBody>
          <a:bodyPr/>
          <a:lstStyle/>
          <a:p>
            <a:pPr algn="ctr"/>
            <a:r>
              <a:rPr lang="en-US" sz="2800" dirty="0" err="1"/>
              <a:t>Markaziy</a:t>
            </a:r>
            <a:r>
              <a:rPr lang="en-US" sz="2800" dirty="0"/>
              <a:t> </a:t>
            </a:r>
            <a:r>
              <a:rPr lang="en-US" sz="2800" dirty="0" err="1"/>
              <a:t>Osiyo</a:t>
            </a:r>
            <a:r>
              <a:rPr lang="en-US" sz="2800" dirty="0"/>
              <a:t> </a:t>
            </a:r>
            <a:r>
              <a:rPr lang="en-US" sz="2800" dirty="0" err="1"/>
              <a:t>daryolari</a:t>
            </a: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942934" y="1064285"/>
            <a:ext cx="1143000" cy="1124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499" y="655733"/>
            <a:ext cx="4002986" cy="236189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88900" y="479425"/>
            <a:ext cx="1600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en-US" sz="14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O‘lkada</a:t>
            </a:r>
            <a:r>
              <a:rPr lang="en-US" sz="1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yirik</a:t>
            </a:r>
            <a:r>
              <a:rPr lang="en-US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daryolar</a:t>
            </a:r>
            <a:r>
              <a:rPr lang="en-US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yo‘q</a:t>
            </a:r>
            <a:r>
              <a:rPr lang="en-US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endParaRPr lang="ru-RU" sz="14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ammo </a:t>
            </a:r>
            <a:r>
              <a:rPr lang="en-US" sz="1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mavjud</a:t>
            </a:r>
            <a:r>
              <a:rPr lang="en-US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ru-RU" sz="14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14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kichik</a:t>
            </a:r>
            <a:r>
              <a:rPr lang="en-US" sz="1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daryolari</a:t>
            </a:r>
            <a:r>
              <a:rPr lang="en-US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Tinch</a:t>
            </a:r>
            <a:r>
              <a:rPr lang="en-US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</a:t>
            </a:r>
            <a:r>
              <a:rPr lang="en-US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Hind </a:t>
            </a:r>
            <a:r>
              <a:rPr lang="en-US" sz="1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okeanlariga</a:t>
            </a:r>
            <a:r>
              <a:rPr lang="en-US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quyiladigan</a:t>
            </a:r>
            <a:r>
              <a:rPr lang="en-US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daryolarning</a:t>
            </a:r>
            <a:r>
              <a:rPr lang="en-US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yuqori</a:t>
            </a:r>
            <a:r>
              <a:rPr lang="en-US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oqimidagi</a:t>
            </a:r>
            <a:r>
              <a:rPr lang="en-US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irmoqlaridan</a:t>
            </a:r>
            <a:r>
              <a:rPr lang="en-US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iborat</a:t>
            </a:r>
            <a:r>
              <a:rPr lang="en-US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1633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 txBox="1">
            <a:spLocks/>
          </p:cNvSpPr>
          <p:nvPr/>
        </p:nvSpPr>
        <p:spPr>
          <a:xfrm>
            <a:off x="0" y="-13949"/>
            <a:ext cx="5765800" cy="485752"/>
          </a:xfrm>
          <a:prstGeom prst="rect">
            <a:avLst/>
          </a:prstGeom>
          <a:solidFill>
            <a:srgbClr val="0070C0"/>
          </a:solidFill>
        </p:spPr>
        <p:txBody>
          <a:bodyPr vert="horz" lIns="0" tIns="0" rIns="0" bIns="0" rtlCol="0" anchor="ctr">
            <a:normAutofit/>
          </a:bodyPr>
          <a:lstStyle>
            <a:lvl1pPr algn="l" defTabSz="4324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50" b="1" i="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endParaRPr lang="en-US" sz="283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54116"/>
            <a:ext cx="5164295" cy="400110"/>
          </a:xfrm>
        </p:spPr>
        <p:txBody>
          <a:bodyPr/>
          <a:lstStyle/>
          <a:p>
            <a:pPr algn="ctr"/>
            <a:r>
              <a:rPr lang="en-US" sz="2600" dirty="0" err="1"/>
              <a:t>Markaziy</a:t>
            </a:r>
            <a:r>
              <a:rPr lang="en-US" sz="2600" dirty="0"/>
              <a:t> </a:t>
            </a:r>
            <a:r>
              <a:rPr lang="en-US" sz="2600" dirty="0" err="1"/>
              <a:t>Osiyo</a:t>
            </a:r>
            <a:r>
              <a:rPr lang="en-US" sz="2600" dirty="0"/>
              <a:t> </a:t>
            </a:r>
            <a:r>
              <a:rPr lang="en-US" sz="2600" dirty="0" err="1" smtClean="0"/>
              <a:t>daryolari</a:t>
            </a:r>
            <a:endParaRPr lang="ru-RU" sz="26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97" b="33242"/>
          <a:stretch/>
        </p:blipFill>
        <p:spPr bwMode="auto">
          <a:xfrm>
            <a:off x="2024324" y="1235960"/>
            <a:ext cx="2000250" cy="1600200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9700" y="555625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Suvsiz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qurib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qoladigan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ko‘pgina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daryolar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Tarim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Zulayho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b.) </a:t>
            </a:r>
            <a:r>
              <a:rPr lang="en-US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berk</a:t>
            </a:r>
            <a:r>
              <a:rPr lang="en-US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havzada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joylashgan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 descr="Тарим Река в Кита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197859"/>
            <a:ext cx="1894149" cy="166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4500" y="2834928"/>
            <a:ext cx="7959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Tarim</a:t>
            </a:r>
            <a:endParaRPr lang="ru-RU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4" name="Picture 4" descr="Узнаем как и где протекает река Тарим? Описание, особенности и фото водного  потока Кита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473" y="1207385"/>
            <a:ext cx="1717152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773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 txBox="1">
            <a:spLocks/>
          </p:cNvSpPr>
          <p:nvPr/>
        </p:nvSpPr>
        <p:spPr>
          <a:xfrm>
            <a:off x="0" y="-13949"/>
            <a:ext cx="5765800" cy="485752"/>
          </a:xfrm>
          <a:prstGeom prst="rect">
            <a:avLst/>
          </a:prstGeom>
          <a:solidFill>
            <a:srgbClr val="0070C0"/>
          </a:solidFill>
        </p:spPr>
        <p:txBody>
          <a:bodyPr vert="horz" lIns="0" tIns="0" rIns="0" bIns="0" rtlCol="0" anchor="ctr">
            <a:normAutofit/>
          </a:bodyPr>
          <a:lstStyle>
            <a:lvl1pPr algn="l" defTabSz="4324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50" b="1" i="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endParaRPr lang="en-US" sz="283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0" y="55471"/>
            <a:ext cx="5164295" cy="400110"/>
          </a:xfrm>
        </p:spPr>
        <p:txBody>
          <a:bodyPr/>
          <a:lstStyle/>
          <a:p>
            <a:pPr algn="ctr"/>
            <a:r>
              <a:rPr lang="en-US" sz="2600" dirty="0" err="1"/>
              <a:t>Markaziy</a:t>
            </a:r>
            <a:r>
              <a:rPr lang="en-US" sz="2600" dirty="0"/>
              <a:t> </a:t>
            </a:r>
            <a:r>
              <a:rPr lang="en-US" sz="2600" dirty="0" err="1"/>
              <a:t>Osiyo</a:t>
            </a:r>
            <a:r>
              <a:rPr lang="en-US" sz="2600" dirty="0"/>
              <a:t> </a:t>
            </a:r>
            <a:r>
              <a:rPr lang="en-US" sz="2600" dirty="0" err="1" smtClean="0"/>
              <a:t>ko‘llari</a:t>
            </a:r>
            <a:endParaRPr lang="ru-RU" sz="2600" dirty="0"/>
          </a:p>
        </p:txBody>
      </p:sp>
      <p:pic>
        <p:nvPicPr>
          <p:cNvPr id="7" name="Picture 2" descr="Озеро Лобнор – «большое ухо» &lt;font style=&quot;FONT-SIZE: 8pt&quot; face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100" y="615603"/>
            <a:ext cx="2285998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18532" y="2765425"/>
            <a:ext cx="5486399" cy="374016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Lobnor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ko‘li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maydoni</a:t>
            </a:r>
            <a:r>
              <a:rPr lang="en-US" sz="1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o‘zgarib</a:t>
            </a:r>
            <a:r>
              <a:rPr lang="en-US" sz="1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turadigan</a:t>
            </a:r>
            <a:r>
              <a:rPr lang="en-US" sz="1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ko‘l</a:t>
            </a:r>
            <a:r>
              <a:rPr lang="en-US" sz="1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ru-R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099" y="695284"/>
            <a:ext cx="31877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smtClean="0">
                <a:solidFill>
                  <a:srgbClr val="202122"/>
                </a:solidFill>
                <a:latin typeface="Arial" panose="020B0604020202020204" pitchFamily="34" charset="0"/>
              </a:rPr>
              <a:t>    </a:t>
            </a:r>
            <a:r>
              <a:rPr lang="en-US" sz="1600" b="1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Lobnor</a:t>
            </a:r>
            <a:r>
              <a:rPr lang="en-US" sz="1600" b="1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1600" b="1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ko‘li</a:t>
            </a:r>
            <a:r>
              <a:rPr lang="en-US" sz="1600" dirty="0">
                <a:solidFill>
                  <a:srgbClr val="202122"/>
                </a:solidFill>
                <a:latin typeface="Arial" panose="020B0604020202020204" pitchFamily="34" charset="0"/>
              </a:rPr>
              <a:t> </a:t>
            </a:r>
            <a:r>
              <a:rPr lang="en-US" sz="1600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Xitoyning</a:t>
            </a:r>
            <a:r>
              <a:rPr lang="en-US" sz="1600" dirty="0">
                <a:solidFill>
                  <a:srgbClr val="202122"/>
                </a:solidFill>
                <a:latin typeface="Arial" panose="020B0604020202020204" pitchFamily="34" charset="0"/>
              </a:rPr>
              <a:t> </a:t>
            </a:r>
            <a:r>
              <a:rPr lang="en-US" sz="1600" dirty="0" err="1">
                <a:solidFill>
                  <a:srgbClr val="202122"/>
                </a:solidFill>
                <a:latin typeface="Arial" panose="020B0604020202020204" pitchFamily="34" charset="0"/>
              </a:rPr>
              <a:t>gʻarbiy</a:t>
            </a:r>
            <a:r>
              <a:rPr lang="en-US" sz="16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qismidagi</a:t>
            </a:r>
            <a:r>
              <a:rPr lang="en-US" sz="1600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202122"/>
                </a:solidFill>
                <a:latin typeface="Arial" panose="020B0604020202020204" pitchFamily="34" charset="0"/>
              </a:rPr>
              <a:t> </a:t>
            </a:r>
            <a:r>
              <a:rPr lang="en-US" sz="1600" dirty="0" err="1">
                <a:solidFill>
                  <a:srgbClr val="202122"/>
                </a:solidFill>
                <a:latin typeface="Arial" panose="020B0604020202020204" pitchFamily="34" charset="0"/>
              </a:rPr>
              <a:t>oqmas</a:t>
            </a:r>
            <a:r>
              <a:rPr lang="en-US" sz="1600" dirty="0">
                <a:solidFill>
                  <a:srgbClr val="202122"/>
                </a:solidFill>
                <a:latin typeface="Arial" panose="020B0604020202020204" pitchFamily="34" charset="0"/>
              </a:rPr>
              <a:t> </a:t>
            </a:r>
            <a:r>
              <a:rPr lang="en-US" sz="1600" dirty="0" err="1">
                <a:solidFill>
                  <a:srgbClr val="202122"/>
                </a:solidFill>
                <a:latin typeface="Arial" panose="020B0604020202020204" pitchFamily="34" charset="0"/>
              </a:rPr>
              <a:t>ko‘l</a:t>
            </a:r>
            <a:r>
              <a:rPr lang="en-US" sz="1600" dirty="0">
                <a:solidFill>
                  <a:srgbClr val="202122"/>
                </a:solidFill>
                <a:latin typeface="Arial" panose="020B0604020202020204" pitchFamily="34" charset="0"/>
              </a:rPr>
              <a:t>. </a:t>
            </a:r>
            <a:r>
              <a:rPr lang="en-US" sz="1600" dirty="0" smtClean="0">
                <a:solidFill>
                  <a:srgbClr val="202122"/>
                </a:solidFill>
                <a:latin typeface="Arial" panose="020B0604020202020204" pitchFamily="34" charset="0"/>
              </a:rPr>
              <a:t>U 780 m</a:t>
            </a:r>
            <a:r>
              <a:rPr lang="en-US" sz="16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balandlikda</a:t>
            </a:r>
            <a:r>
              <a:rPr lang="en-US" sz="1600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02122"/>
                </a:solidFill>
                <a:latin typeface="Arial" panose="020B0604020202020204" pitchFamily="34" charset="0"/>
              </a:rPr>
              <a:t>joylashgan</a:t>
            </a:r>
            <a:r>
              <a:rPr lang="en-US" sz="1600" dirty="0" smtClean="0">
                <a:solidFill>
                  <a:srgbClr val="202122"/>
                </a:solidFill>
                <a:latin typeface="Arial" panose="020B0604020202020204" pitchFamily="34" charset="0"/>
              </a:rPr>
              <a:t>.</a:t>
            </a:r>
          </a:p>
          <a:p>
            <a:pPr algn="just"/>
            <a:r>
              <a:rPr lang="en-US" sz="16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1600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02122"/>
                </a:solidFill>
                <a:latin typeface="Arial" panose="020B0604020202020204" pitchFamily="34" charset="0"/>
              </a:rPr>
              <a:t>Koʻlga</a:t>
            </a:r>
            <a:r>
              <a:rPr lang="en-US" sz="1600" dirty="0">
                <a:solidFill>
                  <a:srgbClr val="202122"/>
                </a:solidFill>
                <a:latin typeface="Arial" panose="020B0604020202020204" pitchFamily="34" charset="0"/>
              </a:rPr>
              <a:t> </a:t>
            </a:r>
            <a:r>
              <a:rPr lang="en-US" sz="1600" dirty="0" err="1">
                <a:solidFill>
                  <a:srgbClr val="202122"/>
                </a:solidFill>
                <a:latin typeface="Arial" panose="020B0604020202020204" pitchFamily="34" charset="0"/>
              </a:rPr>
              <a:t>kelib</a:t>
            </a:r>
            <a:r>
              <a:rPr lang="en-US" sz="16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02122"/>
                </a:solidFill>
                <a:latin typeface="Arial" panose="020B0604020202020204" pitchFamily="34" charset="0"/>
              </a:rPr>
              <a:t>quyiladigan</a:t>
            </a:r>
            <a:r>
              <a:rPr lang="en-US" sz="16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daryolar</a:t>
            </a:r>
            <a:r>
              <a:rPr lang="en-US" sz="1600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suvining</a:t>
            </a:r>
            <a:r>
              <a:rPr lang="en-US" sz="1600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02122"/>
                </a:solidFill>
                <a:latin typeface="Arial" panose="020B0604020202020204" pitchFamily="34" charset="0"/>
              </a:rPr>
              <a:t>miqdoriga</a:t>
            </a:r>
            <a:r>
              <a:rPr lang="en-US" sz="16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02122"/>
                </a:solidFill>
                <a:latin typeface="Arial" panose="020B0604020202020204" pitchFamily="34" charset="0"/>
              </a:rPr>
              <a:t>qarab</a:t>
            </a:r>
            <a:r>
              <a:rPr lang="en-US" sz="16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Lobnorning</a:t>
            </a:r>
            <a:r>
              <a:rPr lang="en-US" sz="1600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02122"/>
                </a:solidFill>
                <a:latin typeface="Arial" panose="020B0604020202020204" pitchFamily="34" charset="0"/>
              </a:rPr>
              <a:t>oʻrni</a:t>
            </a:r>
            <a:r>
              <a:rPr lang="en-US" sz="1600" dirty="0">
                <a:solidFill>
                  <a:srgbClr val="202122"/>
                </a:solidFill>
                <a:latin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202122"/>
                </a:solidFill>
                <a:latin typeface="Arial" panose="020B0604020202020204" pitchFamily="34" charset="0"/>
              </a:rPr>
              <a:t>maydoni</a:t>
            </a:r>
            <a:r>
              <a:rPr lang="en-US" sz="16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02122"/>
                </a:solidFill>
                <a:latin typeface="Arial" panose="020B0604020202020204" pitchFamily="34" charset="0"/>
              </a:rPr>
              <a:t>va</a:t>
            </a:r>
            <a:r>
              <a:rPr lang="en-US" sz="16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02122"/>
                </a:solidFill>
                <a:latin typeface="Arial" panose="020B0604020202020204" pitchFamily="34" charset="0"/>
              </a:rPr>
              <a:t>shoʻrligi</a:t>
            </a:r>
            <a:r>
              <a:rPr lang="en-US" sz="16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02122"/>
                </a:solidFill>
                <a:latin typeface="Arial" panose="020B0604020202020204" pitchFamily="34" charset="0"/>
              </a:rPr>
              <a:t>oʻzgarib</a:t>
            </a:r>
            <a:r>
              <a:rPr lang="en-US" sz="16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02122"/>
                </a:solidFill>
                <a:latin typeface="Arial" panose="020B0604020202020204" pitchFamily="34" charset="0"/>
              </a:rPr>
              <a:t>turadi</a:t>
            </a:r>
            <a:r>
              <a:rPr lang="en-US" sz="1600" dirty="0">
                <a:solidFill>
                  <a:srgbClr val="202122"/>
                </a:solidFill>
                <a:latin typeface="Arial" panose="020B0604020202020204" pitchFamily="34" charset="0"/>
              </a:rPr>
              <a:t>.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01214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 txBox="1">
            <a:spLocks/>
          </p:cNvSpPr>
          <p:nvPr/>
        </p:nvSpPr>
        <p:spPr>
          <a:xfrm>
            <a:off x="0" y="-13949"/>
            <a:ext cx="5765800" cy="485752"/>
          </a:xfrm>
          <a:prstGeom prst="rect">
            <a:avLst/>
          </a:prstGeom>
          <a:solidFill>
            <a:srgbClr val="0070C0"/>
          </a:solidFill>
        </p:spPr>
        <p:txBody>
          <a:bodyPr vert="horz" lIns="0" tIns="0" rIns="0" bIns="0" rtlCol="0" anchor="ctr">
            <a:normAutofit/>
          </a:bodyPr>
          <a:lstStyle>
            <a:lvl1pPr algn="l" defTabSz="4324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50" b="1" i="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endParaRPr lang="en-US" sz="283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68518"/>
            <a:ext cx="5164295" cy="400110"/>
          </a:xfrm>
        </p:spPr>
        <p:txBody>
          <a:bodyPr/>
          <a:lstStyle/>
          <a:p>
            <a:pPr algn="ctr"/>
            <a:r>
              <a:rPr lang="en-US" sz="2600" dirty="0" err="1" smtClean="0"/>
              <a:t>Lobnor</a:t>
            </a:r>
            <a:r>
              <a:rPr lang="en-US" sz="2600" dirty="0" smtClean="0"/>
              <a:t> </a:t>
            </a:r>
            <a:r>
              <a:rPr lang="en-US" sz="2600" dirty="0" err="1" smtClean="0"/>
              <a:t>ko‘li</a:t>
            </a:r>
            <a:endParaRPr lang="ru-RU" sz="2600" dirty="0"/>
          </a:p>
        </p:txBody>
      </p:sp>
      <p:pic>
        <p:nvPicPr>
          <p:cNvPr id="12290" name="Picture 2" descr="ᐉ Озеро Лоб-Нор, Китай - обзор - AmsterdamTravel.r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1393824"/>
            <a:ext cx="2666999" cy="1695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9700" y="468628"/>
            <a:ext cx="56261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solidFill>
                  <a:srgbClr val="202122"/>
                </a:solidFill>
                <a:latin typeface="Arial" panose="020B0604020202020204" pitchFamily="34" charset="0"/>
              </a:rPr>
              <a:t>   </a:t>
            </a:r>
            <a:r>
              <a:rPr lang="en-US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Suv</a:t>
            </a:r>
            <a:r>
              <a:rPr lang="en-US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202122"/>
                </a:solidFill>
                <a:latin typeface="Arial" panose="020B0604020202020204" pitchFamily="34" charset="0"/>
              </a:rPr>
              <a:t>koʻpayganda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202122"/>
                </a:solidFill>
                <a:latin typeface="Arial" panose="020B0604020202020204" pitchFamily="34" charset="0"/>
              </a:rPr>
              <a:t>maydoni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 3 </a:t>
            </a:r>
            <a:r>
              <a:rPr lang="en-US" dirty="0" err="1">
                <a:solidFill>
                  <a:srgbClr val="202122"/>
                </a:solidFill>
                <a:latin typeface="Arial" panose="020B0604020202020204" pitchFamily="34" charset="0"/>
              </a:rPr>
              <a:t>ming</a:t>
            </a:r>
            <a:r>
              <a:rPr lang="en-US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mtClean="0">
                <a:solidFill>
                  <a:srgbClr val="202122"/>
                </a:solidFill>
                <a:latin typeface="Arial" panose="020B0604020202020204" pitchFamily="34" charset="0"/>
              </a:rPr>
              <a:t>km², </a:t>
            </a:r>
            <a:r>
              <a:rPr lang="en-US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uzunligi</a:t>
            </a:r>
            <a:r>
              <a:rPr lang="en-US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100 km, </a:t>
            </a:r>
            <a:r>
              <a:rPr lang="en-US" dirty="0" err="1">
                <a:solidFill>
                  <a:srgbClr val="202122"/>
                </a:solidFill>
                <a:latin typeface="Arial" panose="020B0604020202020204" pitchFamily="34" charset="0"/>
              </a:rPr>
              <a:t>oʻrtacha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chuqurligi</a:t>
            </a:r>
            <a:r>
              <a:rPr lang="en-US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1 </a:t>
            </a:r>
            <a:r>
              <a:rPr lang="en-US" dirty="0" smtClean="0">
                <a:solidFill>
                  <a:srgbClr val="202122"/>
                </a:solidFill>
                <a:latin typeface="Arial" panose="020B0604020202020204" pitchFamily="34" charset="0"/>
              </a:rPr>
              <a:t>m.</a:t>
            </a:r>
          </a:p>
          <a:p>
            <a:pPr algn="just"/>
            <a:r>
              <a:rPr lang="en-US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Koʻlning</a:t>
            </a:r>
            <a:r>
              <a:rPr lang="en-US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sohillari</a:t>
            </a:r>
            <a:r>
              <a:rPr lang="en-US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sho‘rxok</a:t>
            </a:r>
            <a:r>
              <a:rPr lang="en-US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 </a:t>
            </a:r>
            <a:r>
              <a:rPr lang="en-US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va</a:t>
            </a:r>
            <a:r>
              <a:rPr lang="en-US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202122"/>
                </a:solidFill>
                <a:latin typeface="Arial" panose="020B0604020202020204" pitchFamily="34" charset="0"/>
              </a:rPr>
              <a:t>botqoqlashgan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. </a:t>
            </a:r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1391958"/>
            <a:ext cx="2681630" cy="1678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487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765800" cy="502534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39700" y="1784176"/>
            <a:ext cx="1912586" cy="1209849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Kuku-</a:t>
            </a:r>
            <a:r>
              <a:rPr lang="en-US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Nur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ko‘li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Markaziy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Osiyodagi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kattaligi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bo‘yicha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Issiqko‘ldan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keyin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2-o‘rinda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turuvchi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oqmas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sho‘r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ko‘l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Кукунор — Википеди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74" y="568106"/>
            <a:ext cx="1752600" cy="1202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Озеро Кукунор (Цинхай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100" y="558740"/>
            <a:ext cx="3429000" cy="2497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0" y="79315"/>
            <a:ext cx="5702300" cy="400110"/>
          </a:xfrm>
        </p:spPr>
        <p:txBody>
          <a:bodyPr>
            <a:no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Kuku-</a:t>
            </a:r>
            <a:r>
              <a:rPr lang="en-US" sz="2600" b="1" dirty="0" err="1" smtClean="0">
                <a:solidFill>
                  <a:schemeClr val="bg1"/>
                </a:solidFill>
                <a:latin typeface="Arial"/>
                <a:cs typeface="Arial"/>
              </a:rPr>
              <a:t>Nur</a:t>
            </a:r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Arial"/>
                <a:cs typeface="Arial"/>
              </a:rPr>
              <a:t>ko‘li</a:t>
            </a:r>
            <a:endParaRPr lang="ru-RU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687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8455659"/>
              </p:ext>
            </p:extLst>
          </p:nvPr>
        </p:nvGraphicFramePr>
        <p:xfrm>
          <a:off x="19050" y="0"/>
          <a:ext cx="5683250" cy="32623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4" r:id="rId3" imgW="16113960" imgH="11694960" progId="">
                  <p:embed/>
                </p:oleObj>
              </mc:Choice>
              <mc:Fallback>
                <p:oleObj r:id="rId3" imgW="16113960" imgH="116949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050" y="0"/>
                        <a:ext cx="5683250" cy="32623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ятно 1 2"/>
          <p:cNvSpPr/>
          <p:nvPr/>
        </p:nvSpPr>
        <p:spPr>
          <a:xfrm>
            <a:off x="651348" y="817175"/>
            <a:ext cx="457200" cy="381000"/>
          </a:xfrm>
          <a:prstGeom prst="irregularSeal1">
            <a:avLst/>
          </a:prstGeom>
          <a:solidFill>
            <a:schemeClr val="bg1"/>
          </a:solidFill>
          <a:ln w="63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ятно 1 3"/>
          <p:cNvSpPr/>
          <p:nvPr/>
        </p:nvSpPr>
        <p:spPr>
          <a:xfrm>
            <a:off x="1861818" y="784225"/>
            <a:ext cx="457200" cy="381000"/>
          </a:xfrm>
          <a:prstGeom prst="irregularSeal1">
            <a:avLst/>
          </a:prstGeom>
          <a:solidFill>
            <a:schemeClr val="bg1"/>
          </a:solidFill>
          <a:ln w="63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ятно 1 4"/>
          <p:cNvSpPr/>
          <p:nvPr/>
        </p:nvSpPr>
        <p:spPr>
          <a:xfrm>
            <a:off x="2640012" y="794350"/>
            <a:ext cx="457200" cy="381000"/>
          </a:xfrm>
          <a:prstGeom prst="irregularSeal1">
            <a:avLst/>
          </a:prstGeom>
          <a:solidFill>
            <a:schemeClr val="bg1"/>
          </a:solidFill>
          <a:ln w="63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ятно 1 5"/>
          <p:cNvSpPr/>
          <p:nvPr/>
        </p:nvSpPr>
        <p:spPr>
          <a:xfrm>
            <a:off x="3248736" y="609600"/>
            <a:ext cx="457200" cy="381000"/>
          </a:xfrm>
          <a:prstGeom prst="irregularSeal1">
            <a:avLst/>
          </a:prstGeom>
          <a:solidFill>
            <a:schemeClr val="bg1"/>
          </a:solidFill>
          <a:ln w="63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8048" y="1152525"/>
            <a:ext cx="118173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latin typeface="Arial" pitchFamily="34" charset="0"/>
                <a:cs typeface="Arial" pitchFamily="34" charset="0"/>
              </a:rPr>
              <a:t>O‘rta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err="1" smtClean="0">
                <a:latin typeface="Arial" pitchFamily="34" charset="0"/>
                <a:cs typeface="Arial" pitchFamily="34" charset="0"/>
              </a:rPr>
              <a:t>Yevropa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55315" y="540176"/>
            <a:ext cx="138691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latin typeface="Arial" pitchFamily="34" charset="0"/>
                <a:cs typeface="Arial" pitchFamily="34" charset="0"/>
              </a:rPr>
              <a:t>Sharqiy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err="1" smtClean="0">
                <a:latin typeface="Arial" pitchFamily="34" charset="0"/>
                <a:cs typeface="Arial" pitchFamily="34" charset="0"/>
              </a:rPr>
              <a:t>Yevropa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09883" y="1149776"/>
            <a:ext cx="110158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latin typeface="Arial" pitchFamily="34" charset="0"/>
                <a:cs typeface="Arial" pitchFamily="34" charset="0"/>
              </a:rPr>
              <a:t>G‘arbiy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err="1" smtClean="0">
                <a:latin typeface="Arial" pitchFamily="34" charset="0"/>
                <a:cs typeface="Arial" pitchFamily="34" charset="0"/>
              </a:rPr>
              <a:t>Sibir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02000" y="332601"/>
            <a:ext cx="113524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latin typeface="Arial" pitchFamily="34" charset="0"/>
                <a:cs typeface="Arial" pitchFamily="34" charset="0"/>
              </a:rPr>
              <a:t>Sharqiy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err="1" smtClean="0">
                <a:latin typeface="Arial" pitchFamily="34" charset="0"/>
                <a:cs typeface="Arial" pitchFamily="34" charset="0"/>
              </a:rPr>
              <a:t>Sibir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30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139700" y="2045597"/>
            <a:ext cx="2004547" cy="961067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Ubsu-Nur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ko‘li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oqmas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sho‘r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ko‘l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Mongoliya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Rossiya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hududlariga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to‘g‘ri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keladi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Убсу-Нур — Википеди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653" y="568265"/>
            <a:ext cx="333248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Убсу-Нур - Wikiwa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842"/>
          <a:stretch/>
        </p:blipFill>
        <p:spPr bwMode="auto">
          <a:xfrm>
            <a:off x="239247" y="558740"/>
            <a:ext cx="1905000" cy="1486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ject 2"/>
          <p:cNvSpPr/>
          <p:nvPr/>
        </p:nvSpPr>
        <p:spPr>
          <a:xfrm>
            <a:off x="0" y="0"/>
            <a:ext cx="5765800" cy="502534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0" y="79315"/>
            <a:ext cx="5702300" cy="400110"/>
          </a:xfrm>
        </p:spPr>
        <p:txBody>
          <a:bodyPr>
            <a:noAutofit/>
          </a:bodyPr>
          <a:lstStyle/>
          <a:p>
            <a:pPr algn="ctr"/>
            <a:r>
              <a:rPr lang="en-US" sz="2600" b="1" dirty="0" err="1" smtClean="0">
                <a:solidFill>
                  <a:schemeClr val="bg1"/>
                </a:solidFill>
                <a:latin typeface="Arial"/>
                <a:cs typeface="Arial"/>
              </a:rPr>
              <a:t>Ubsu-Nur</a:t>
            </a:r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Arial"/>
                <a:cs typeface="Arial"/>
              </a:rPr>
              <a:t>ko‘li</a:t>
            </a:r>
            <a:endParaRPr lang="ru-RU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861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215900" y="936625"/>
            <a:ext cx="1524000" cy="144780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Bagrashko‘l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ko‘li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Orin-</a:t>
            </a:r>
            <a:r>
              <a:rPr lang="en-US" sz="1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Nur</a:t>
            </a:r>
            <a:r>
              <a:rPr lang="en-US" sz="1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ko‘llari</a:t>
            </a:r>
            <a:r>
              <a:rPr lang="en-US" sz="1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chuchuk</a:t>
            </a:r>
            <a:r>
              <a:rPr lang="en-US" sz="1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ko‘llardir</a:t>
            </a:r>
            <a:r>
              <a:rPr lang="en-US" sz="1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ru-RU" sz="18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endParaRPr lang="ru-R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Озеро Баграшкёль – «жемчужина Тянь-Шаня»_russian.china.org.c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627" y="557364"/>
            <a:ext cx="3810000" cy="2589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ject 2"/>
          <p:cNvSpPr/>
          <p:nvPr/>
        </p:nvSpPr>
        <p:spPr>
          <a:xfrm>
            <a:off x="0" y="0"/>
            <a:ext cx="5765800" cy="502534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0" y="79315"/>
            <a:ext cx="5702300" cy="400110"/>
          </a:xfrm>
        </p:spPr>
        <p:txBody>
          <a:bodyPr>
            <a:noAutofit/>
          </a:bodyPr>
          <a:lstStyle/>
          <a:p>
            <a:pPr algn="ctr"/>
            <a:r>
              <a:rPr lang="en-US" sz="2600" b="1" dirty="0" err="1">
                <a:solidFill>
                  <a:schemeClr val="bg1"/>
                </a:solidFill>
                <a:latin typeface="Arial"/>
                <a:cs typeface="Arial"/>
              </a:rPr>
              <a:t>Markaziy</a:t>
            </a:r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/>
                <a:cs typeface="Arial"/>
              </a:rPr>
              <a:t>Osiyo</a:t>
            </a:r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/>
                <a:cs typeface="Arial"/>
              </a:rPr>
              <a:t>ko‘llari</a:t>
            </a:r>
            <a:endParaRPr lang="ru-RU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408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/>
          <p:nvPr/>
        </p:nvSpPr>
        <p:spPr>
          <a:xfrm>
            <a:off x="0" y="0"/>
            <a:ext cx="5765800" cy="502534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099" y="631825"/>
            <a:ext cx="2628900" cy="1066801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78"/>
          <a:stretch/>
        </p:blipFill>
        <p:spPr bwMode="auto">
          <a:xfrm>
            <a:off x="177800" y="1851025"/>
            <a:ext cx="2615775" cy="121920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456" y="1807206"/>
            <a:ext cx="2711776" cy="1263019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92100" y="79314"/>
            <a:ext cx="5164295" cy="400110"/>
          </a:xfrm>
        </p:spPr>
        <p:txBody>
          <a:bodyPr/>
          <a:lstStyle/>
          <a:p>
            <a:pPr algn="ctr"/>
            <a:r>
              <a:rPr lang="en-US" sz="2600" dirty="0" err="1"/>
              <a:t>Markaziy</a:t>
            </a:r>
            <a:r>
              <a:rPr lang="en-US" sz="2600" dirty="0"/>
              <a:t> </a:t>
            </a:r>
            <a:r>
              <a:rPr lang="en-US" sz="2600" dirty="0" err="1"/>
              <a:t>Osiyo</a:t>
            </a:r>
            <a:r>
              <a:rPr lang="en-US" sz="2600" dirty="0"/>
              <a:t> </a:t>
            </a:r>
            <a:endParaRPr lang="ru-RU" sz="26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3500" y="485659"/>
            <a:ext cx="28956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Markaziy</a:t>
            </a:r>
            <a:r>
              <a:rPr lang="en-US" sz="16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Osiyoda</a:t>
            </a:r>
            <a:r>
              <a:rPr lang="en-US" sz="16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mo‘tadil</a:t>
            </a:r>
            <a:r>
              <a:rPr lang="en-US" sz="1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1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</a:t>
            </a:r>
            <a:r>
              <a:rPr lang="en-US" sz="1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subtropik</a:t>
            </a:r>
            <a:r>
              <a:rPr lang="en-US" sz="1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1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mintaqalarining</a:t>
            </a:r>
            <a:r>
              <a:rPr lang="en-US" sz="1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o‘rmon-dasht</a:t>
            </a:r>
            <a:r>
              <a:rPr lang="en-US" sz="1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(tog‘ </a:t>
            </a:r>
            <a:r>
              <a:rPr lang="en-US" sz="1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etaklari</a:t>
            </a:r>
            <a:r>
              <a:rPr lang="en-US" sz="1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1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chalacho‘l</a:t>
            </a:r>
            <a:r>
              <a:rPr lang="en-US" sz="1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</a:t>
            </a:r>
            <a:r>
              <a:rPr lang="en-US" sz="1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zonalari</a:t>
            </a:r>
            <a:r>
              <a:rPr lang="en-US" sz="1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1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1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961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/>
          <p:nvPr/>
        </p:nvSpPr>
        <p:spPr>
          <a:xfrm>
            <a:off x="0" y="0"/>
            <a:ext cx="5765800" cy="502534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8300" y="23742"/>
            <a:ext cx="5164295" cy="492443"/>
          </a:xfrm>
        </p:spPr>
        <p:txBody>
          <a:bodyPr/>
          <a:lstStyle/>
          <a:p>
            <a:pPr algn="ctr"/>
            <a:r>
              <a:rPr lang="en-US" sz="3200" dirty="0" err="1" smtClean="0"/>
              <a:t>O‘simliklari</a:t>
            </a:r>
            <a:endParaRPr lang="ru-RU" sz="3200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3644900" y="752700"/>
            <a:ext cx="0" cy="22426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3" y="742119"/>
            <a:ext cx="1289048" cy="115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100" y="586610"/>
            <a:ext cx="1885950" cy="1206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919" y="1900583"/>
            <a:ext cx="1850131" cy="1186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17637" y="679692"/>
            <a:ext cx="11223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en-US" sz="1200" b="1" dirty="0" err="1" smtClean="0">
                <a:latin typeface="Arial" pitchFamily="34" charset="0"/>
                <a:cs typeface="Arial" pitchFamily="34" charset="0"/>
              </a:rPr>
              <a:t>Shuvoq</a:t>
            </a:r>
            <a:endParaRPr lang="ru-RU" sz="1200" b="1" dirty="0" smtClean="0">
              <a:latin typeface="Arial" pitchFamily="34" charset="0"/>
              <a:cs typeface="Arial" pitchFamily="34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Astragal</a:t>
            </a:r>
            <a:endParaRPr lang="ru-RU" sz="1200" b="1" dirty="0" smtClean="0">
              <a:latin typeface="Arial" pitchFamily="34" charset="0"/>
              <a:cs typeface="Arial" pitchFamily="34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en-US" sz="1200" b="1" dirty="0" err="1" smtClean="0">
                <a:latin typeface="Arial" pitchFamily="34" charset="0"/>
                <a:cs typeface="Arial" pitchFamily="34" charset="0"/>
              </a:rPr>
              <a:t>Saksovul</a:t>
            </a:r>
            <a:endParaRPr lang="ru-RU" sz="1200" b="1" dirty="0" smtClean="0">
              <a:latin typeface="Arial" pitchFamily="34" charset="0"/>
              <a:cs typeface="Arial" pitchFamily="34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en-US" sz="1200" b="1" dirty="0" err="1" smtClean="0">
                <a:latin typeface="Arial" pitchFamily="34" charset="0"/>
                <a:cs typeface="Arial" pitchFamily="34" charset="0"/>
              </a:rPr>
              <a:t>Chalov</a:t>
            </a:r>
            <a:endParaRPr lang="ru-RU" sz="1200" b="1" dirty="0" smtClean="0">
              <a:latin typeface="Arial" pitchFamily="34" charset="0"/>
              <a:cs typeface="Arial" pitchFamily="34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en-US" sz="1200" b="1" dirty="0" err="1" smtClean="0">
                <a:latin typeface="Arial" pitchFamily="34" charset="0"/>
                <a:cs typeface="Arial" pitchFamily="34" charset="0"/>
              </a:rPr>
              <a:t>Sho‘ra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b="1" dirty="0" err="1" smtClean="0">
                <a:latin typeface="Arial" pitchFamily="34" charset="0"/>
                <a:cs typeface="Arial" pitchFamily="34" charset="0"/>
              </a:rPr>
              <a:t>Bug‘doyiq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 descr="upload.wikimedia.org/wikipedia/commons/e/eb/Art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1" y="1964091"/>
            <a:ext cx="1039834" cy="1113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Саксаул белый — Википедия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544" y="1963009"/>
            <a:ext cx="1194084" cy="1113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899" y="672271"/>
            <a:ext cx="1066801" cy="1201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637" y="1971005"/>
            <a:ext cx="1067817" cy="1097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347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/>
          <p:nvPr/>
        </p:nvSpPr>
        <p:spPr>
          <a:xfrm>
            <a:off x="0" y="0"/>
            <a:ext cx="5765800" cy="502534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122" name="Picture 2" descr="Куньлунь, Лунные го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555625"/>
            <a:ext cx="5486400" cy="2545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500" y="32405"/>
            <a:ext cx="563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Tog‘larning</a:t>
            </a:r>
            <a:r>
              <a:rPr lang="en-US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6000 </a:t>
            </a:r>
            <a:r>
              <a:rPr lang="en-US" sz="1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metrdan</a:t>
            </a:r>
            <a:r>
              <a:rPr lang="en-US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r>
              <a:rPr lang="en-US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cho‘qqilari</a:t>
            </a:r>
            <a:r>
              <a:rPr lang="en-US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</a:t>
            </a:r>
            <a:r>
              <a:rPr lang="en-US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muzliklar</a:t>
            </a:r>
            <a:r>
              <a:rPr lang="en-US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qoplangan</a:t>
            </a: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64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/>
          <p:nvPr/>
        </p:nvSpPr>
        <p:spPr>
          <a:xfrm>
            <a:off x="0" y="0"/>
            <a:ext cx="5765800" cy="502534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100" y="8444"/>
            <a:ext cx="5164295" cy="492443"/>
          </a:xfrm>
        </p:spPr>
        <p:txBody>
          <a:bodyPr/>
          <a:lstStyle/>
          <a:p>
            <a:pPr algn="ctr"/>
            <a:r>
              <a:rPr lang="en-US" sz="3200" dirty="0" err="1"/>
              <a:t>Hayvonot</a:t>
            </a:r>
            <a:r>
              <a:rPr lang="en-US" sz="3200" dirty="0"/>
              <a:t> </a:t>
            </a:r>
            <a:r>
              <a:rPr lang="en-US" sz="3200" dirty="0" err="1"/>
              <a:t>olami</a:t>
            </a:r>
            <a:endParaRPr lang="ru-RU" sz="32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107" y="2079624"/>
            <a:ext cx="1524000" cy="966575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2" t="24526" r="14195" b="4056"/>
          <a:stretch/>
        </p:blipFill>
        <p:spPr bwMode="auto">
          <a:xfrm>
            <a:off x="2654300" y="585342"/>
            <a:ext cx="3000244" cy="1418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78300" y="2079625"/>
            <a:ext cx="1415624" cy="966574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08904"/>
            <a:ext cx="2362200" cy="1282899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75" y="2079624"/>
            <a:ext cx="1137125" cy="966575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100" y="2079625"/>
            <a:ext cx="1066800" cy="966574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590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3" y="1475740"/>
            <a:ext cx="3061952" cy="1775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11" b="13611"/>
          <a:stretch/>
        </p:blipFill>
        <p:spPr bwMode="auto">
          <a:xfrm>
            <a:off x="3035299" y="0"/>
            <a:ext cx="2747499" cy="1774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172" y="1728471"/>
            <a:ext cx="2747499" cy="154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" y="6985"/>
            <a:ext cx="3031506" cy="162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950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949"/>
            <a:ext cx="5765800" cy="485752"/>
          </a:xfrm>
          <a:solidFill>
            <a:srgbClr val="0070C0"/>
          </a:solidFill>
        </p:spPr>
        <p:txBody>
          <a:bodyPr>
            <a:no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Arial"/>
                <a:cs typeface="Arial"/>
              </a:rPr>
              <a:t>Sharqiy</a:t>
            </a:r>
            <a:r>
              <a:rPr lang="en-US" sz="32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/>
                <a:cs typeface="Arial"/>
              </a:rPr>
              <a:t>Osiyo</a:t>
            </a:r>
            <a:endParaRPr lang="en-US" sz="32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517522"/>
              </p:ext>
            </p:extLst>
          </p:nvPr>
        </p:nvGraphicFramePr>
        <p:xfrm>
          <a:off x="673100" y="493451"/>
          <a:ext cx="4309006" cy="27844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05" r:id="rId3" imgW="10767960" imgH="7783920" progId="">
                  <p:embed/>
                </p:oleObj>
              </mc:Choice>
              <mc:Fallback>
                <p:oleObj r:id="rId3" imgW="10767960" imgH="77839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73100" y="493451"/>
                        <a:ext cx="4309006" cy="27844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ая выноска 2"/>
          <p:cNvSpPr/>
          <p:nvPr/>
        </p:nvSpPr>
        <p:spPr>
          <a:xfrm>
            <a:off x="2578100" y="1657063"/>
            <a:ext cx="1217802" cy="228600"/>
          </a:xfrm>
          <a:prstGeom prst="wedgeRectCallout">
            <a:avLst>
              <a:gd name="adj1" fmla="val 15603"/>
              <a:gd name="adj2" fmla="val 46710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Markaziy</a:t>
            </a:r>
            <a:r>
              <a:rPr lang="en-US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Osiyo</a:t>
            </a: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ая выноска 5"/>
          <p:cNvSpPr/>
          <p:nvPr/>
        </p:nvSpPr>
        <p:spPr>
          <a:xfrm>
            <a:off x="4062238" y="1089025"/>
            <a:ext cx="990599" cy="228600"/>
          </a:xfrm>
          <a:prstGeom prst="wedgeRectCallout">
            <a:avLst>
              <a:gd name="adj1" fmla="val 15603"/>
              <a:gd name="adj2" fmla="val 46710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Uzoq</a:t>
            </a:r>
            <a:r>
              <a:rPr lang="en-US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</a:t>
            </a: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ая выноска 6"/>
          <p:cNvSpPr/>
          <p:nvPr/>
        </p:nvSpPr>
        <p:spPr>
          <a:xfrm>
            <a:off x="3035300" y="894714"/>
            <a:ext cx="990599" cy="228600"/>
          </a:xfrm>
          <a:prstGeom prst="wedgeRectCallout">
            <a:avLst>
              <a:gd name="adj1" fmla="val 15603"/>
              <a:gd name="adj2" fmla="val 46710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Sibir</a:t>
            </a: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3568700" y="2308225"/>
            <a:ext cx="1219200" cy="304800"/>
          </a:xfrm>
          <a:prstGeom prst="wedgeRectCallout">
            <a:avLst>
              <a:gd name="adj1" fmla="val 15603"/>
              <a:gd name="adj2" fmla="val 46710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Janubi-sharqiy</a:t>
            </a:r>
            <a:r>
              <a:rPr lang="en-US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Osiyo</a:t>
            </a: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77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/>
          <p:cNvSpPr/>
          <p:nvPr/>
        </p:nvSpPr>
        <p:spPr>
          <a:xfrm>
            <a:off x="0" y="0"/>
            <a:ext cx="5765800" cy="502534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100" y="72705"/>
            <a:ext cx="5164295" cy="430887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 </a:t>
            </a:r>
            <a:r>
              <a:rPr lang="en-US" sz="3200" dirty="0" err="1" smtClean="0"/>
              <a:t>Sharqiy</a:t>
            </a:r>
            <a:r>
              <a:rPr lang="en-US" sz="3200" dirty="0" smtClean="0"/>
              <a:t> </a:t>
            </a:r>
            <a:r>
              <a:rPr lang="en-US" sz="3200" dirty="0" err="1" smtClean="0"/>
              <a:t>Osiyo</a:t>
            </a:r>
            <a:endParaRPr lang="ru-RU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75"/>
          <a:stretch/>
        </p:blipFill>
        <p:spPr bwMode="auto">
          <a:xfrm>
            <a:off x="63499" y="533311"/>
            <a:ext cx="5638800" cy="259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олилиния 3"/>
          <p:cNvSpPr/>
          <p:nvPr/>
        </p:nvSpPr>
        <p:spPr>
          <a:xfrm>
            <a:off x="4494362" y="2173857"/>
            <a:ext cx="172529" cy="163901"/>
          </a:xfrm>
          <a:custGeom>
            <a:avLst/>
            <a:gdLst>
              <a:gd name="connsiteX0" fmla="*/ 0 w 172529"/>
              <a:gd name="connsiteY0" fmla="*/ 0 h 163901"/>
              <a:gd name="connsiteX1" fmla="*/ 43132 w 172529"/>
              <a:gd name="connsiteY1" fmla="*/ 34505 h 163901"/>
              <a:gd name="connsiteX2" fmla="*/ 69012 w 172529"/>
              <a:gd name="connsiteY2" fmla="*/ 51758 h 163901"/>
              <a:gd name="connsiteX3" fmla="*/ 112144 w 172529"/>
              <a:gd name="connsiteY3" fmla="*/ 94890 h 163901"/>
              <a:gd name="connsiteX4" fmla="*/ 138023 w 172529"/>
              <a:gd name="connsiteY4" fmla="*/ 129396 h 163901"/>
              <a:gd name="connsiteX5" fmla="*/ 172529 w 172529"/>
              <a:gd name="connsiteY5" fmla="*/ 163901 h 163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529" h="163901">
                <a:moveTo>
                  <a:pt x="0" y="0"/>
                </a:moveTo>
                <a:cubicBezTo>
                  <a:pt x="14377" y="11502"/>
                  <a:pt x="28402" y="23458"/>
                  <a:pt x="43132" y="34505"/>
                </a:cubicBezTo>
                <a:cubicBezTo>
                  <a:pt x="51426" y="40726"/>
                  <a:pt x="61681" y="44427"/>
                  <a:pt x="69012" y="51758"/>
                </a:cubicBezTo>
                <a:cubicBezTo>
                  <a:pt x="126522" y="109268"/>
                  <a:pt x="43129" y="48881"/>
                  <a:pt x="112144" y="94890"/>
                </a:cubicBezTo>
                <a:cubicBezTo>
                  <a:pt x="120770" y="106392"/>
                  <a:pt x="128666" y="118480"/>
                  <a:pt x="138023" y="129396"/>
                </a:cubicBezTo>
                <a:cubicBezTo>
                  <a:pt x="138043" y="129419"/>
                  <a:pt x="164854" y="156226"/>
                  <a:pt x="172529" y="163901"/>
                </a:cubicBezTo>
              </a:path>
            </a:pathLst>
          </a:custGeom>
          <a:solidFill>
            <a:schemeClr val="accent6"/>
          </a:solidFill>
          <a:ln w="19050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/>
              </a:solidFill>
            </a:endParaRPr>
          </a:p>
        </p:txBody>
      </p:sp>
      <p:sp>
        <p:nvSpPr>
          <p:cNvPr id="5" name="Полилиния 4"/>
          <p:cNvSpPr/>
          <p:nvPr/>
        </p:nvSpPr>
        <p:spPr>
          <a:xfrm>
            <a:off x="4830792" y="1966823"/>
            <a:ext cx="198810" cy="483079"/>
          </a:xfrm>
          <a:custGeom>
            <a:avLst/>
            <a:gdLst>
              <a:gd name="connsiteX0" fmla="*/ 51759 w 198810"/>
              <a:gd name="connsiteY0" fmla="*/ 0 h 483079"/>
              <a:gd name="connsiteX1" fmla="*/ 94891 w 198810"/>
              <a:gd name="connsiteY1" fmla="*/ 43132 h 483079"/>
              <a:gd name="connsiteX2" fmla="*/ 112144 w 198810"/>
              <a:gd name="connsiteY2" fmla="*/ 77637 h 483079"/>
              <a:gd name="connsiteX3" fmla="*/ 146650 w 198810"/>
              <a:gd name="connsiteY3" fmla="*/ 94890 h 483079"/>
              <a:gd name="connsiteX4" fmla="*/ 198408 w 198810"/>
              <a:gd name="connsiteY4" fmla="*/ 163902 h 483079"/>
              <a:gd name="connsiteX5" fmla="*/ 189782 w 198810"/>
              <a:gd name="connsiteY5" fmla="*/ 250166 h 483079"/>
              <a:gd name="connsiteX6" fmla="*/ 181155 w 198810"/>
              <a:gd name="connsiteY6" fmla="*/ 276045 h 483079"/>
              <a:gd name="connsiteX7" fmla="*/ 155276 w 198810"/>
              <a:gd name="connsiteY7" fmla="*/ 293298 h 483079"/>
              <a:gd name="connsiteX8" fmla="*/ 129397 w 198810"/>
              <a:gd name="connsiteY8" fmla="*/ 362309 h 483079"/>
              <a:gd name="connsiteX9" fmla="*/ 94891 w 198810"/>
              <a:gd name="connsiteY9" fmla="*/ 379562 h 483079"/>
              <a:gd name="connsiteX10" fmla="*/ 69012 w 198810"/>
              <a:gd name="connsiteY10" fmla="*/ 396815 h 483079"/>
              <a:gd name="connsiteX11" fmla="*/ 43133 w 198810"/>
              <a:gd name="connsiteY11" fmla="*/ 439947 h 483079"/>
              <a:gd name="connsiteX12" fmla="*/ 17253 w 198810"/>
              <a:gd name="connsiteY12" fmla="*/ 457200 h 483079"/>
              <a:gd name="connsiteX13" fmla="*/ 0 w 198810"/>
              <a:gd name="connsiteY13" fmla="*/ 483079 h 483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8810" h="483079">
                <a:moveTo>
                  <a:pt x="51759" y="0"/>
                </a:moveTo>
                <a:cubicBezTo>
                  <a:pt x="66136" y="14377"/>
                  <a:pt x="82408" y="27082"/>
                  <a:pt x="94891" y="43132"/>
                </a:cubicBezTo>
                <a:cubicBezTo>
                  <a:pt x="102786" y="53282"/>
                  <a:pt x="103051" y="68544"/>
                  <a:pt x="112144" y="77637"/>
                </a:cubicBezTo>
                <a:cubicBezTo>
                  <a:pt x="121237" y="86730"/>
                  <a:pt x="135148" y="89139"/>
                  <a:pt x="146650" y="94890"/>
                </a:cubicBezTo>
                <a:cubicBezTo>
                  <a:pt x="161610" y="109851"/>
                  <a:pt x="196521" y="137488"/>
                  <a:pt x="198408" y="163902"/>
                </a:cubicBezTo>
                <a:cubicBezTo>
                  <a:pt x="200467" y="192727"/>
                  <a:pt x="194176" y="221604"/>
                  <a:pt x="189782" y="250166"/>
                </a:cubicBezTo>
                <a:cubicBezTo>
                  <a:pt x="188399" y="259153"/>
                  <a:pt x="186835" y="268945"/>
                  <a:pt x="181155" y="276045"/>
                </a:cubicBezTo>
                <a:cubicBezTo>
                  <a:pt x="174678" y="284141"/>
                  <a:pt x="163902" y="287547"/>
                  <a:pt x="155276" y="293298"/>
                </a:cubicBezTo>
                <a:cubicBezTo>
                  <a:pt x="150563" y="307437"/>
                  <a:pt x="135025" y="355743"/>
                  <a:pt x="129397" y="362309"/>
                </a:cubicBezTo>
                <a:cubicBezTo>
                  <a:pt x="121028" y="372073"/>
                  <a:pt x="106056" y="373182"/>
                  <a:pt x="94891" y="379562"/>
                </a:cubicBezTo>
                <a:cubicBezTo>
                  <a:pt x="85889" y="384706"/>
                  <a:pt x="77638" y="391064"/>
                  <a:pt x="69012" y="396815"/>
                </a:cubicBezTo>
                <a:cubicBezTo>
                  <a:pt x="60386" y="411192"/>
                  <a:pt x="54045" y="427217"/>
                  <a:pt x="43133" y="439947"/>
                </a:cubicBezTo>
                <a:cubicBezTo>
                  <a:pt x="36386" y="447819"/>
                  <a:pt x="24584" y="449869"/>
                  <a:pt x="17253" y="457200"/>
                </a:cubicBezTo>
                <a:cubicBezTo>
                  <a:pt x="9922" y="464531"/>
                  <a:pt x="0" y="483079"/>
                  <a:pt x="0" y="483079"/>
                </a:cubicBezTo>
              </a:path>
            </a:pathLst>
          </a:custGeom>
          <a:ln w="19050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/>
              </a:solidFill>
            </a:endParaRPr>
          </a:p>
        </p:txBody>
      </p:sp>
      <p:sp>
        <p:nvSpPr>
          <p:cNvPr id="6" name="Полилиния 5"/>
          <p:cNvSpPr/>
          <p:nvPr/>
        </p:nvSpPr>
        <p:spPr>
          <a:xfrm>
            <a:off x="4183811" y="2096219"/>
            <a:ext cx="223089" cy="284672"/>
          </a:xfrm>
          <a:custGeom>
            <a:avLst/>
            <a:gdLst>
              <a:gd name="connsiteX0" fmla="*/ 0 w 129397"/>
              <a:gd name="connsiteY0" fmla="*/ 0 h 284672"/>
              <a:gd name="connsiteX1" fmla="*/ 17253 w 129397"/>
              <a:gd name="connsiteY1" fmla="*/ 155275 h 284672"/>
              <a:gd name="connsiteX2" fmla="*/ 34506 w 129397"/>
              <a:gd name="connsiteY2" fmla="*/ 207034 h 284672"/>
              <a:gd name="connsiteX3" fmla="*/ 43132 w 129397"/>
              <a:gd name="connsiteY3" fmla="*/ 232913 h 284672"/>
              <a:gd name="connsiteX4" fmla="*/ 94891 w 129397"/>
              <a:gd name="connsiteY4" fmla="*/ 250166 h 284672"/>
              <a:gd name="connsiteX5" fmla="*/ 129397 w 129397"/>
              <a:gd name="connsiteY5" fmla="*/ 284672 h 28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397" h="284672">
                <a:moveTo>
                  <a:pt x="0" y="0"/>
                </a:moveTo>
                <a:cubicBezTo>
                  <a:pt x="3913" y="50871"/>
                  <a:pt x="3558" y="105059"/>
                  <a:pt x="17253" y="155275"/>
                </a:cubicBezTo>
                <a:cubicBezTo>
                  <a:pt x="22038" y="172820"/>
                  <a:pt x="28755" y="189781"/>
                  <a:pt x="34506" y="207034"/>
                </a:cubicBezTo>
                <a:cubicBezTo>
                  <a:pt x="37381" y="215660"/>
                  <a:pt x="34506" y="230038"/>
                  <a:pt x="43132" y="232913"/>
                </a:cubicBezTo>
                <a:lnTo>
                  <a:pt x="94891" y="250166"/>
                </a:lnTo>
                <a:cubicBezTo>
                  <a:pt x="115711" y="281395"/>
                  <a:pt x="102871" y="271408"/>
                  <a:pt x="129397" y="284672"/>
                </a:cubicBezTo>
              </a:path>
            </a:pathLst>
          </a:cu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3499" y="533311"/>
            <a:ext cx="2743200" cy="258532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rgbClr val="242021"/>
                </a:solidFill>
                <a:latin typeface="TimesTAD"/>
              </a:rPr>
              <a:t>Sharqiy</a:t>
            </a:r>
            <a:r>
              <a:rPr lang="en-US" b="1" dirty="0">
                <a:solidFill>
                  <a:srgbClr val="242021"/>
                </a:solidFill>
                <a:latin typeface="TimesTAD"/>
              </a:rPr>
              <a:t> </a:t>
            </a:r>
            <a:r>
              <a:rPr lang="en-US" b="1" dirty="0" err="1">
                <a:solidFill>
                  <a:srgbClr val="242021"/>
                </a:solidFill>
                <a:latin typeface="TimesTAD"/>
              </a:rPr>
              <a:t>Osiyo</a:t>
            </a:r>
            <a:r>
              <a:rPr lang="en-US" b="1" dirty="0">
                <a:solidFill>
                  <a:srgbClr val="242021"/>
                </a:solidFill>
                <a:latin typeface="TimesTAD"/>
              </a:rPr>
              <a:t> </a:t>
            </a:r>
            <a:r>
              <a:rPr lang="en-US" dirty="0" err="1">
                <a:solidFill>
                  <a:srgbClr val="242021"/>
                </a:solidFill>
                <a:latin typeface="TimesTAD"/>
              </a:rPr>
              <a:t>Xitoy</a:t>
            </a:r>
            <a:r>
              <a:rPr lang="en-US" b="1" dirty="0">
                <a:solidFill>
                  <a:srgbClr val="242021"/>
                </a:solidFill>
                <a:latin typeface="TimesTAD"/>
              </a:rPr>
              <a:t> </a:t>
            </a:r>
            <a:r>
              <a:rPr lang="en-US" dirty="0" err="1">
                <a:solidFill>
                  <a:srgbClr val="242021"/>
                </a:solidFill>
                <a:latin typeface="TimesTAD"/>
              </a:rPr>
              <a:t>davlatining</a:t>
            </a:r>
            <a:r>
              <a:rPr lang="en-US" dirty="0">
                <a:solidFill>
                  <a:srgbClr val="242021"/>
                </a:solidFill>
                <a:latin typeface="TimesTAD"/>
              </a:rPr>
              <a:t> </a:t>
            </a:r>
            <a:r>
              <a:rPr lang="en-US" dirty="0" err="1">
                <a:solidFill>
                  <a:srgbClr val="242021"/>
                </a:solidFill>
                <a:latin typeface="TimesTAD"/>
              </a:rPr>
              <a:t>sharqiy</a:t>
            </a:r>
            <a:r>
              <a:rPr lang="en-US" dirty="0">
                <a:solidFill>
                  <a:srgbClr val="242021"/>
                </a:solidFill>
                <a:latin typeface="TimesTAD"/>
              </a:rPr>
              <a:t/>
            </a:r>
            <a:br>
              <a:rPr lang="en-US" dirty="0">
                <a:solidFill>
                  <a:srgbClr val="242021"/>
                </a:solidFill>
                <a:latin typeface="TimesTAD"/>
              </a:rPr>
            </a:br>
            <a:r>
              <a:rPr lang="en-US" dirty="0" err="1">
                <a:solidFill>
                  <a:srgbClr val="242021"/>
                </a:solidFill>
                <a:latin typeface="TimesTAD"/>
              </a:rPr>
              <a:t>qismini</a:t>
            </a:r>
            <a:r>
              <a:rPr lang="en-US" dirty="0">
                <a:solidFill>
                  <a:srgbClr val="242021"/>
                </a:solidFill>
                <a:latin typeface="TimesTAD"/>
              </a:rPr>
              <a:t>, </a:t>
            </a:r>
            <a:r>
              <a:rPr lang="en-US" dirty="0" err="1">
                <a:solidFill>
                  <a:srgbClr val="242021"/>
                </a:solidFill>
                <a:latin typeface="TimesTAD"/>
              </a:rPr>
              <a:t>Koreya</a:t>
            </a:r>
            <a:r>
              <a:rPr lang="en-US" dirty="0">
                <a:solidFill>
                  <a:srgbClr val="242021"/>
                </a:solidFill>
                <a:latin typeface="TimesTAD"/>
              </a:rPr>
              <a:t> </a:t>
            </a:r>
            <a:r>
              <a:rPr lang="en-US" dirty="0" err="1">
                <a:solidFill>
                  <a:srgbClr val="242021"/>
                </a:solidFill>
                <a:latin typeface="TimesTAD"/>
              </a:rPr>
              <a:t>yarimorolini</a:t>
            </a:r>
            <a:r>
              <a:rPr lang="en-US" dirty="0">
                <a:solidFill>
                  <a:srgbClr val="242021"/>
                </a:solidFill>
                <a:latin typeface="TimesTAD"/>
              </a:rPr>
              <a:t>, </a:t>
            </a:r>
            <a:r>
              <a:rPr lang="en-US" dirty="0" err="1">
                <a:solidFill>
                  <a:srgbClr val="242021"/>
                </a:solidFill>
                <a:latin typeface="TimesTAD"/>
              </a:rPr>
              <a:t>Yapon</a:t>
            </a:r>
            <a:r>
              <a:rPr lang="en-US" dirty="0">
                <a:solidFill>
                  <a:srgbClr val="242021"/>
                </a:solidFill>
                <a:latin typeface="TimesTAD"/>
              </a:rPr>
              <a:t> </a:t>
            </a:r>
            <a:r>
              <a:rPr lang="en-US" dirty="0" err="1">
                <a:solidFill>
                  <a:srgbClr val="242021"/>
                </a:solidFill>
                <a:latin typeface="TimesTAD"/>
              </a:rPr>
              <a:t>orollarini</a:t>
            </a:r>
            <a:r>
              <a:rPr lang="en-US" dirty="0">
                <a:solidFill>
                  <a:srgbClr val="242021"/>
                </a:solidFill>
                <a:latin typeface="TimesTAD"/>
              </a:rPr>
              <a:t> </a:t>
            </a:r>
            <a:r>
              <a:rPr lang="en-US" dirty="0" err="1">
                <a:solidFill>
                  <a:srgbClr val="242021"/>
                </a:solidFill>
                <a:latin typeface="TimesTAD"/>
              </a:rPr>
              <a:t>egallaydi</a:t>
            </a:r>
            <a:r>
              <a:rPr lang="en-US" dirty="0">
                <a:solidFill>
                  <a:srgbClr val="242021"/>
                </a:solidFill>
                <a:latin typeface="TimesTAD"/>
              </a:rPr>
              <a:t>. Bu</a:t>
            </a:r>
            <a:br>
              <a:rPr lang="en-US" dirty="0">
                <a:solidFill>
                  <a:srgbClr val="242021"/>
                </a:solidFill>
                <a:latin typeface="TimesTAD"/>
              </a:rPr>
            </a:br>
            <a:r>
              <a:rPr lang="en-US" dirty="0" err="1">
                <a:solidFill>
                  <a:srgbClr val="242021"/>
                </a:solidFill>
                <a:latin typeface="TimesTAD"/>
              </a:rPr>
              <a:t>o‘lka</a:t>
            </a:r>
            <a:r>
              <a:rPr lang="en-US" dirty="0">
                <a:solidFill>
                  <a:srgbClr val="242021"/>
                </a:solidFill>
                <a:latin typeface="TimesTAD"/>
              </a:rPr>
              <a:t> </a:t>
            </a:r>
            <a:r>
              <a:rPr lang="en-US" dirty="0" err="1">
                <a:solidFill>
                  <a:srgbClr val="242021"/>
                </a:solidFill>
                <a:latin typeface="TimesTAD"/>
              </a:rPr>
              <a:t>shimoldan</a:t>
            </a:r>
            <a:r>
              <a:rPr lang="en-US" dirty="0">
                <a:solidFill>
                  <a:srgbClr val="242021"/>
                </a:solidFill>
                <a:latin typeface="TimesTAD"/>
              </a:rPr>
              <a:t> </a:t>
            </a:r>
            <a:r>
              <a:rPr lang="en-US" dirty="0" err="1">
                <a:solidFill>
                  <a:srgbClr val="242021"/>
                </a:solidFill>
                <a:latin typeface="TimesTAD"/>
              </a:rPr>
              <a:t>janubga</a:t>
            </a:r>
            <a:r>
              <a:rPr lang="en-US" dirty="0">
                <a:solidFill>
                  <a:srgbClr val="242021"/>
                </a:solidFill>
                <a:latin typeface="TimesTAD"/>
              </a:rPr>
              <a:t> </a:t>
            </a:r>
            <a:r>
              <a:rPr lang="en-US" dirty="0" err="1">
                <a:solidFill>
                  <a:srgbClr val="242021"/>
                </a:solidFill>
                <a:latin typeface="TimesTAD"/>
              </a:rPr>
              <a:t>qarab</a:t>
            </a:r>
            <a:r>
              <a:rPr lang="en-US" dirty="0">
                <a:solidFill>
                  <a:srgbClr val="242021"/>
                </a:solidFill>
                <a:latin typeface="TimesTAD"/>
              </a:rPr>
              <a:t> </a:t>
            </a:r>
            <a:r>
              <a:rPr lang="en-US" dirty="0" err="1">
                <a:solidFill>
                  <a:srgbClr val="242021"/>
                </a:solidFill>
                <a:latin typeface="TimesTAD"/>
              </a:rPr>
              <a:t>dengiz</a:t>
            </a:r>
            <a:r>
              <a:rPr lang="en-US" dirty="0">
                <a:solidFill>
                  <a:srgbClr val="242021"/>
                </a:solidFill>
                <a:latin typeface="TimesTAD"/>
              </a:rPr>
              <a:t> </a:t>
            </a:r>
            <a:r>
              <a:rPr lang="en-US" dirty="0" err="1">
                <a:solidFill>
                  <a:srgbClr val="242021"/>
                </a:solidFill>
                <a:latin typeface="TimesTAD"/>
              </a:rPr>
              <a:t>sohillari</a:t>
            </a:r>
            <a:r>
              <a:rPr lang="en-US" dirty="0">
                <a:solidFill>
                  <a:srgbClr val="242021"/>
                </a:solidFill>
                <a:latin typeface="TimesTAD"/>
              </a:rPr>
              <a:t> </a:t>
            </a:r>
            <a:r>
              <a:rPr lang="en-US" dirty="0" err="1">
                <a:solidFill>
                  <a:srgbClr val="242021"/>
                </a:solidFill>
                <a:latin typeface="TimesTAD"/>
              </a:rPr>
              <a:t>bo‘ylab</a:t>
            </a:r>
            <a:r>
              <a:rPr lang="en-US" dirty="0">
                <a:solidFill>
                  <a:srgbClr val="242021"/>
                </a:solidFill>
                <a:latin typeface="TimesTAD"/>
              </a:rPr>
              <a:t> </a:t>
            </a:r>
            <a:r>
              <a:rPr lang="en-US" dirty="0" err="1">
                <a:solidFill>
                  <a:srgbClr val="242021"/>
                </a:solidFill>
                <a:latin typeface="TimesTAD"/>
              </a:rPr>
              <a:t>bir</a:t>
            </a:r>
            <a:r>
              <a:rPr lang="en-US" dirty="0">
                <a:solidFill>
                  <a:srgbClr val="242021"/>
                </a:solidFill>
                <a:latin typeface="TimesTAD"/>
              </a:rPr>
              <a:t> </a:t>
            </a:r>
            <a:r>
              <a:rPr lang="en-US" dirty="0" err="1">
                <a:solidFill>
                  <a:srgbClr val="242021"/>
                </a:solidFill>
                <a:latin typeface="TimesTAD"/>
              </a:rPr>
              <a:t>necha</a:t>
            </a:r>
            <a:r>
              <a:rPr lang="en-US" dirty="0">
                <a:solidFill>
                  <a:srgbClr val="242021"/>
                </a:solidFill>
                <a:latin typeface="TimesTAD"/>
              </a:rPr>
              <a:t> </a:t>
            </a:r>
            <a:r>
              <a:rPr lang="en-US" dirty="0" err="1">
                <a:solidFill>
                  <a:srgbClr val="242021"/>
                </a:solidFill>
                <a:latin typeface="TimesTAD"/>
              </a:rPr>
              <a:t>ming</a:t>
            </a:r>
            <a:r>
              <a:rPr lang="en-US" dirty="0">
                <a:solidFill>
                  <a:srgbClr val="242021"/>
                </a:solidFill>
                <a:latin typeface="TimesTAD"/>
              </a:rPr>
              <a:t> </a:t>
            </a:r>
            <a:r>
              <a:rPr lang="en-US" dirty="0" err="1">
                <a:solidFill>
                  <a:srgbClr val="242021"/>
                </a:solidFill>
                <a:latin typeface="TimesTAD"/>
              </a:rPr>
              <a:t>kilometrga</a:t>
            </a:r>
            <a:r>
              <a:rPr lang="en-US" dirty="0">
                <a:solidFill>
                  <a:srgbClr val="242021"/>
                </a:solidFill>
                <a:latin typeface="TimesTAD"/>
              </a:rPr>
              <a:t> </a:t>
            </a:r>
            <a:r>
              <a:rPr lang="en-US" dirty="0" err="1" smtClean="0">
                <a:solidFill>
                  <a:srgbClr val="242021"/>
                </a:solidFill>
                <a:latin typeface="TimesTAD"/>
              </a:rPr>
              <a:t>cho‘zilgan</a:t>
            </a:r>
            <a:r>
              <a:rPr lang="en-US" dirty="0" smtClean="0">
                <a:solidFill>
                  <a:srgbClr val="242021"/>
                </a:solidFill>
                <a:latin typeface="TimesTAD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376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/>
          <p:cNvSpPr/>
          <p:nvPr/>
        </p:nvSpPr>
        <p:spPr>
          <a:xfrm>
            <a:off x="0" y="0"/>
            <a:ext cx="5765800" cy="502534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700" y="102424"/>
            <a:ext cx="5626100" cy="315471"/>
          </a:xfrm>
        </p:spPr>
        <p:txBody>
          <a:bodyPr/>
          <a:lstStyle/>
          <a:p>
            <a:pPr algn="ctr"/>
            <a:r>
              <a:rPr lang="en-US" dirty="0" err="1" smtClean="0"/>
              <a:t>Sharqiy</a:t>
            </a:r>
            <a:r>
              <a:rPr lang="en-US" dirty="0" smtClean="0"/>
              <a:t> </a:t>
            </a:r>
            <a:r>
              <a:rPr lang="en-US" dirty="0" err="1" smtClean="0"/>
              <a:t>Osiyoning</a:t>
            </a:r>
            <a:r>
              <a:rPr lang="en-US" dirty="0" smtClean="0"/>
              <a:t> </a:t>
            </a:r>
            <a:r>
              <a:rPr lang="en-US" dirty="0" err="1" smtClean="0"/>
              <a:t>geologik</a:t>
            </a:r>
            <a:r>
              <a:rPr lang="en-US" dirty="0" smtClean="0"/>
              <a:t> </a:t>
            </a:r>
            <a:r>
              <a:rPr lang="en-US" dirty="0" err="1" smtClean="0"/>
              <a:t>tuzilishi</a:t>
            </a:r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75" t="15474" b="40549"/>
          <a:stretch/>
        </p:blipFill>
        <p:spPr bwMode="auto">
          <a:xfrm>
            <a:off x="330200" y="590400"/>
            <a:ext cx="4102099" cy="257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778261" y="590400"/>
            <a:ext cx="1523999" cy="1382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915196" y="747599"/>
            <a:ext cx="2488653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Platformaning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yuzasi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Xuanxe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Yanszi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daryolari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keltirgan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alluvial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yotqiziqlardan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topgan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hudud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Buyuk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Xitoy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tekisligiga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mos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keladi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2600" y="720414"/>
            <a:ext cx="9906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Sibir</a:t>
            </a:r>
            <a:r>
              <a:rPr lang="en-US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platformasi</a:t>
            </a: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61951" y="1648962"/>
            <a:ext cx="7620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Tarim</a:t>
            </a:r>
            <a:endParaRPr lang="en-US" sz="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latformasi</a:t>
            </a: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01750" y="1674000"/>
            <a:ext cx="9906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Xitoy-Koreya</a:t>
            </a:r>
            <a:r>
              <a:rPr lang="en-US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platformasi</a:t>
            </a: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13123" y="2096839"/>
            <a:ext cx="9906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Xitoy</a:t>
            </a:r>
            <a:r>
              <a:rPr lang="en-US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platformasi</a:t>
            </a: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8126" y="2241175"/>
            <a:ext cx="755012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Hindiston</a:t>
            </a:r>
            <a:r>
              <a:rPr lang="en-US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platformasi</a:t>
            </a: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53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949"/>
            <a:ext cx="5765800" cy="485752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Arial"/>
                <a:cs typeface="Arial"/>
              </a:rPr>
              <a:t>Markaziy</a:t>
            </a:r>
            <a:r>
              <a:rPr lang="en-US" sz="28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/>
                <a:cs typeface="Arial"/>
              </a:rPr>
              <a:t>va</a:t>
            </a:r>
            <a:r>
              <a:rPr lang="en-US" sz="28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/>
                <a:cs typeface="Arial"/>
              </a:rPr>
              <a:t>Sharqiy</a:t>
            </a:r>
            <a:r>
              <a:rPr lang="en-US" sz="28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/>
                <a:cs typeface="Arial"/>
              </a:rPr>
              <a:t>Osiyo</a:t>
            </a:r>
            <a:endParaRPr lang="en-US" sz="28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2595489"/>
              </p:ext>
            </p:extLst>
          </p:nvPr>
        </p:nvGraphicFramePr>
        <p:xfrm>
          <a:off x="749300" y="555625"/>
          <a:ext cx="4343400" cy="2806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7" r:id="rId3" imgW="10767960" imgH="7783920" progId="">
                  <p:embed/>
                </p:oleObj>
              </mc:Choice>
              <mc:Fallback>
                <p:oleObj r:id="rId3" imgW="10767960" imgH="77839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49300" y="555625"/>
                        <a:ext cx="4343400" cy="28066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ая выноска 2"/>
          <p:cNvSpPr/>
          <p:nvPr/>
        </p:nvSpPr>
        <p:spPr>
          <a:xfrm>
            <a:off x="2349500" y="1327970"/>
            <a:ext cx="723900" cy="304800"/>
          </a:xfrm>
          <a:prstGeom prst="wedgeRectCallout">
            <a:avLst>
              <a:gd name="adj1" fmla="val 79063"/>
              <a:gd name="adj2" fmla="val 96949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Markaziy</a:t>
            </a:r>
            <a:r>
              <a:rPr lang="en-US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Osiyo</a:t>
            </a: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ая выноска 7"/>
          <p:cNvSpPr/>
          <p:nvPr/>
        </p:nvSpPr>
        <p:spPr>
          <a:xfrm>
            <a:off x="4254500" y="1806549"/>
            <a:ext cx="723900" cy="304800"/>
          </a:xfrm>
          <a:prstGeom prst="wedgeRectCallout">
            <a:avLst>
              <a:gd name="adj1" fmla="val -90165"/>
              <a:gd name="adj2" fmla="val -2094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Osiyo</a:t>
            </a: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90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/>
          <p:nvPr/>
        </p:nvSpPr>
        <p:spPr>
          <a:xfrm>
            <a:off x="0" y="0"/>
            <a:ext cx="5765800" cy="502534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1700" y="58227"/>
            <a:ext cx="3657600" cy="430887"/>
          </a:xfrm>
        </p:spPr>
        <p:txBody>
          <a:bodyPr/>
          <a:lstStyle/>
          <a:p>
            <a:pPr algn="ctr"/>
            <a:r>
              <a:rPr lang="en-US" sz="2800" dirty="0" err="1" smtClean="0"/>
              <a:t>Foydali</a:t>
            </a:r>
            <a:r>
              <a:rPr lang="en-US" sz="2800" dirty="0" smtClean="0"/>
              <a:t>  </a:t>
            </a:r>
            <a:r>
              <a:rPr lang="en-US" sz="2800" dirty="0" err="1" smtClean="0"/>
              <a:t>qazilmalari</a:t>
            </a:r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9" r="6715"/>
          <a:stretch/>
        </p:blipFill>
        <p:spPr bwMode="auto">
          <a:xfrm>
            <a:off x="2551545" y="555625"/>
            <a:ext cx="3124199" cy="2470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3500" y="555625"/>
            <a:ext cx="2514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Ko‘mir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zaxiralari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o‘lkaning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barcha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hududlarida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uchraydi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bu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dunyo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ko‘mir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zaxirasining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1/3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qismini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tashkil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etadi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Neft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esa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shimoli-sharqiy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Xitoyda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Jung‘oriya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botig‘idan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shelf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zonalaridan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qazib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olinadi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58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/>
          <p:nvPr/>
        </p:nvSpPr>
        <p:spPr>
          <a:xfrm>
            <a:off x="0" y="0"/>
            <a:ext cx="5765800" cy="502534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1700" y="58227"/>
            <a:ext cx="3657600" cy="430887"/>
          </a:xfrm>
        </p:spPr>
        <p:txBody>
          <a:bodyPr/>
          <a:lstStyle/>
          <a:p>
            <a:pPr algn="ctr"/>
            <a:r>
              <a:rPr lang="en-US" sz="2800" dirty="0" err="1" smtClean="0"/>
              <a:t>Foydali</a:t>
            </a:r>
            <a:r>
              <a:rPr lang="en-US" sz="2800" dirty="0" smtClean="0"/>
              <a:t>  </a:t>
            </a:r>
            <a:r>
              <a:rPr lang="en-US" sz="2800" dirty="0" err="1" smtClean="0"/>
              <a:t>qazilmalari</a:t>
            </a:r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9" r="6715"/>
          <a:stretch/>
        </p:blipFill>
        <p:spPr bwMode="auto">
          <a:xfrm>
            <a:off x="63501" y="555625"/>
            <a:ext cx="3276599" cy="2590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40100" y="555625"/>
            <a:ext cx="2286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O‘lka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temir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rudasi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rangli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metallar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ayniqsa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mis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simob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molibden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volfram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qalay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zaxirasi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bo‘yicha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dunyoda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oldingi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o‘rinlardan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birini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egallaydi</a:t>
            </a:r>
            <a:r>
              <a:rPr lang="en-US" dirty="0">
                <a:latin typeface="Arial" pitchFamily="34" charset="0"/>
                <a:cs typeface="Arial" pitchFamily="34" charset="0"/>
              </a:rPr>
              <a:t>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58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/>
          <p:nvPr/>
        </p:nvSpPr>
        <p:spPr>
          <a:xfrm>
            <a:off x="0" y="0"/>
            <a:ext cx="5765800" cy="502534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100" y="22225"/>
            <a:ext cx="5164295" cy="430887"/>
          </a:xfrm>
        </p:spPr>
        <p:txBody>
          <a:bodyPr/>
          <a:lstStyle/>
          <a:p>
            <a:pPr algn="ctr"/>
            <a:r>
              <a:rPr lang="en-US" sz="2800" dirty="0" err="1" smtClean="0"/>
              <a:t>Sharqiy</a:t>
            </a:r>
            <a:r>
              <a:rPr lang="en-US" sz="2800" dirty="0" smtClean="0"/>
              <a:t>  </a:t>
            </a:r>
            <a:r>
              <a:rPr lang="en-US" sz="2800" dirty="0" err="1" smtClean="0"/>
              <a:t>Osiyo</a:t>
            </a:r>
            <a:r>
              <a:rPr lang="en-US" sz="2800" dirty="0" smtClean="0"/>
              <a:t> </a:t>
            </a:r>
            <a:r>
              <a:rPr lang="en-US" sz="2800" dirty="0" err="1" smtClean="0"/>
              <a:t>iqlimi</a:t>
            </a: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568700" y="784225"/>
            <a:ext cx="2133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Sharqiy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Osiyo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n w="3175">
                  <a:noFill/>
                </a:ln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mo‘tadil</a:t>
            </a:r>
            <a:r>
              <a:rPr lang="en-US" sz="2000" b="1" dirty="0">
                <a:ln w="3175">
                  <a:noFill/>
                </a:ln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ln w="3175">
                  <a:noFill/>
                </a:ln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subtropik</a:t>
            </a:r>
            <a:r>
              <a:rPr lang="en-US" sz="2000" b="1" dirty="0">
                <a:ln w="3175">
                  <a:noFill/>
                </a:ln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3175">
                  <a:noFill/>
                </a:ln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va</a:t>
            </a:r>
            <a:r>
              <a:rPr lang="en-US" sz="2000" b="1" dirty="0">
                <a:ln w="3175">
                  <a:noFill/>
                </a:ln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n w="3175">
                  <a:noFill/>
                </a:ln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tropik</a:t>
            </a:r>
            <a:r>
              <a:rPr lang="en-US" sz="2000" b="1" dirty="0">
                <a:ln w="3175">
                  <a:noFill/>
                </a:ln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iqlim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mintaqalariga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to‘g‘ri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keladi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6833837"/>
              </p:ext>
            </p:extLst>
          </p:nvPr>
        </p:nvGraphicFramePr>
        <p:xfrm>
          <a:off x="63500" y="524759"/>
          <a:ext cx="3568700" cy="25433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02" r:id="rId3" imgW="14806080" imgH="10552320" progId="">
                  <p:embed/>
                </p:oleObj>
              </mc:Choice>
              <mc:Fallback>
                <p:oleObj r:id="rId3" imgW="14806080" imgH="105523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500" y="524759"/>
                        <a:ext cx="3568700" cy="25433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5513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/>
          <p:nvPr/>
        </p:nvSpPr>
        <p:spPr>
          <a:xfrm>
            <a:off x="0" y="0"/>
            <a:ext cx="5765800" cy="502534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100" y="34471"/>
            <a:ext cx="5164295" cy="430887"/>
          </a:xfrm>
        </p:spPr>
        <p:txBody>
          <a:bodyPr/>
          <a:lstStyle/>
          <a:p>
            <a:pPr algn="ctr"/>
            <a:r>
              <a:rPr lang="en-US" sz="2800" dirty="0" err="1" smtClean="0"/>
              <a:t>Sharqiy</a:t>
            </a:r>
            <a:r>
              <a:rPr lang="en-US" sz="2800" dirty="0" smtClean="0"/>
              <a:t> </a:t>
            </a:r>
            <a:r>
              <a:rPr lang="en-US" sz="2800" dirty="0" err="1" smtClean="0"/>
              <a:t>Osiyo</a:t>
            </a:r>
            <a:r>
              <a:rPr lang="en-US" sz="2800" dirty="0" smtClean="0"/>
              <a:t> </a:t>
            </a:r>
            <a:r>
              <a:rPr lang="en-US" sz="2800" dirty="0" err="1" smtClean="0"/>
              <a:t>iqlimi</a:t>
            </a:r>
            <a:endParaRPr lang="ru-RU" sz="2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16" t="31799" r="12626" b="27701"/>
          <a:stretch/>
        </p:blipFill>
        <p:spPr bwMode="auto">
          <a:xfrm>
            <a:off x="215592" y="610991"/>
            <a:ext cx="2743508" cy="1621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29" t="32690" r="5585" b="29968"/>
          <a:stretch/>
        </p:blipFill>
        <p:spPr bwMode="auto">
          <a:xfrm>
            <a:off x="3035300" y="631825"/>
            <a:ext cx="2615631" cy="153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2425" y="2499181"/>
            <a:ext cx="52881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Buyuk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latin typeface="Arial" pitchFamily="34" charset="0"/>
                <a:cs typeface="Arial" pitchFamily="34" charset="0"/>
              </a:rPr>
              <a:t>Xitoy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latin typeface="Arial" pitchFamily="34" charset="0"/>
                <a:cs typeface="Arial" pitchFamily="34" charset="0"/>
              </a:rPr>
              <a:t>tekisligining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latin typeface="Arial" pitchFamily="34" charset="0"/>
                <a:cs typeface="Arial" pitchFamily="34" charset="0"/>
              </a:rPr>
              <a:t>shimoliy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latin typeface="Arial" pitchFamily="34" charset="0"/>
                <a:cs typeface="Arial" pitchFamily="34" charset="0"/>
              </a:rPr>
              <a:t>qismi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latin typeface="Arial" pitchFamily="34" charset="0"/>
                <a:cs typeface="Arial" pitchFamily="34" charset="0"/>
              </a:rPr>
              <a:t>iqlimi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latin typeface="Arial" pitchFamily="34" charset="0"/>
                <a:cs typeface="Arial" pitchFamily="34" charset="0"/>
              </a:rPr>
              <a:t>mo‘tadil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latin typeface="Arial" pitchFamily="34" charset="0"/>
                <a:cs typeface="Arial" pitchFamily="34" charset="0"/>
              </a:rPr>
              <a:t>mussonli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400" b="1" dirty="0" err="1">
                <a:latin typeface="Arial" pitchFamily="34" charset="0"/>
                <a:cs typeface="Arial" pitchFamily="34" charset="0"/>
              </a:rPr>
              <a:t>janubi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latin typeface="Arial" pitchFamily="34" charset="0"/>
                <a:cs typeface="Arial" pitchFamily="34" charset="0"/>
              </a:rPr>
              <a:t>subtropik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latin typeface="Arial" pitchFamily="34" charset="0"/>
                <a:cs typeface="Arial" pitchFamily="34" charset="0"/>
              </a:rPr>
              <a:t>mussonli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iqlimdir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83460" y="876235"/>
            <a:ext cx="38862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err="1" smtClean="0">
                <a:latin typeface="Arial" pitchFamily="34" charset="0"/>
                <a:cs typeface="Arial" pitchFamily="34" charset="0"/>
              </a:rPr>
              <a:t>Qishi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err="1" smtClean="0">
                <a:latin typeface="Arial" pitchFamily="34" charset="0"/>
                <a:cs typeface="Arial" pitchFamily="34" charset="0"/>
              </a:rPr>
              <a:t>quruq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200" b="1" dirty="0" err="1" smtClean="0">
                <a:latin typeface="Arial" pitchFamily="34" charset="0"/>
                <a:cs typeface="Arial" pitchFamily="34" charset="0"/>
              </a:rPr>
              <a:t>sovuq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200" b="1" dirty="0" err="1" smtClean="0">
                <a:latin typeface="Arial" pitchFamily="34" charset="0"/>
                <a:cs typeface="Arial" pitchFamily="34" charset="0"/>
              </a:rPr>
              <a:t>shimolda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-6⁰С, </a:t>
            </a:r>
            <a:r>
              <a:rPr lang="en-US" sz="1200" b="1" dirty="0" err="1" smtClean="0">
                <a:latin typeface="Arial" pitchFamily="34" charset="0"/>
                <a:cs typeface="Arial" pitchFamily="34" charset="0"/>
              </a:rPr>
              <a:t>janubda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+ 3⁰С 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3567" y="1457348"/>
            <a:ext cx="450136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latin typeface="Arial" pitchFamily="34" charset="0"/>
                <a:cs typeface="Arial" pitchFamily="34" charset="0"/>
              </a:rPr>
              <a:t>Yozi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err="1" smtClean="0">
                <a:latin typeface="Arial" pitchFamily="34" charset="0"/>
                <a:cs typeface="Arial" pitchFamily="34" charset="0"/>
              </a:rPr>
              <a:t>issiq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200" b="1" dirty="0" err="1" smtClean="0">
                <a:latin typeface="Arial" pitchFamily="34" charset="0"/>
                <a:cs typeface="Arial" pitchFamily="34" charset="0"/>
              </a:rPr>
              <a:t>dengiz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err="1" smtClean="0">
                <a:latin typeface="Arial" pitchFamily="34" charset="0"/>
                <a:cs typeface="Arial" pitchFamily="34" charset="0"/>
              </a:rPr>
              <a:t>sohillarida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err="1" smtClean="0">
                <a:latin typeface="Arial" pitchFamily="34" charset="0"/>
                <a:cs typeface="Arial" pitchFamily="34" charset="0"/>
              </a:rPr>
              <a:t>iyulda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err="1" smtClean="0">
                <a:latin typeface="Arial" pitchFamily="34" charset="0"/>
                <a:cs typeface="Arial" pitchFamily="34" charset="0"/>
              </a:rPr>
              <a:t>o‘rtacha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err="1" smtClean="0">
                <a:latin typeface="Arial" pitchFamily="34" charset="0"/>
                <a:cs typeface="Arial" pitchFamily="34" charset="0"/>
              </a:rPr>
              <a:t>harorat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+ 26⁰С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1672" y="2203863"/>
            <a:ext cx="435798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latin typeface="Arial" pitchFamily="34" charset="0"/>
                <a:cs typeface="Arial" pitchFamily="34" charset="0"/>
              </a:rPr>
              <a:t>Yillik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err="1" smtClean="0">
                <a:latin typeface="Arial" pitchFamily="34" charset="0"/>
                <a:cs typeface="Arial" pitchFamily="34" charset="0"/>
              </a:rPr>
              <a:t>yog‘in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err="1" smtClean="0">
                <a:latin typeface="Arial" pitchFamily="34" charset="0"/>
                <a:cs typeface="Arial" pitchFamily="34" charset="0"/>
              </a:rPr>
              <a:t>miqdori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err="1" smtClean="0">
                <a:latin typeface="Arial" pitchFamily="34" charset="0"/>
                <a:cs typeface="Arial" pitchFamily="34" charset="0"/>
              </a:rPr>
              <a:t>shimolda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500 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mm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200" b="1" dirty="0" err="1" smtClean="0">
                <a:latin typeface="Arial" pitchFamily="34" charset="0"/>
                <a:cs typeface="Arial" pitchFamily="34" charset="0"/>
              </a:rPr>
              <a:t>janubda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1000 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mm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29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8300570"/>
              </p:ext>
            </p:extLst>
          </p:nvPr>
        </p:nvGraphicFramePr>
        <p:xfrm>
          <a:off x="673099" y="501899"/>
          <a:ext cx="4267201" cy="27300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24" r:id="rId3" imgW="16113960" imgH="11694960" progId="">
                  <p:embed/>
                </p:oleObj>
              </mc:Choice>
              <mc:Fallback>
                <p:oleObj r:id="rId3" imgW="16113960" imgH="116949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73099" y="501899"/>
                        <a:ext cx="4267201" cy="27300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object 2"/>
          <p:cNvSpPr/>
          <p:nvPr/>
        </p:nvSpPr>
        <p:spPr>
          <a:xfrm>
            <a:off x="0" y="0"/>
            <a:ext cx="5765800" cy="502534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26" y="0"/>
            <a:ext cx="5730374" cy="430887"/>
          </a:xfrm>
        </p:spPr>
        <p:txBody>
          <a:bodyPr/>
          <a:lstStyle/>
          <a:p>
            <a:pPr algn="ctr"/>
            <a:r>
              <a:rPr lang="en-US" sz="2800" dirty="0" err="1" smtClean="0"/>
              <a:t>Sharqiy</a:t>
            </a:r>
            <a:r>
              <a:rPr lang="en-US" sz="2800" dirty="0" smtClean="0"/>
              <a:t> </a:t>
            </a:r>
            <a:r>
              <a:rPr lang="en-US" sz="2800" dirty="0" err="1" smtClean="0"/>
              <a:t>Osiyo</a:t>
            </a:r>
            <a:r>
              <a:rPr lang="en-US" sz="2800" dirty="0" smtClean="0"/>
              <a:t> </a:t>
            </a:r>
            <a:r>
              <a:rPr lang="en-US" sz="2800" dirty="0" err="1" smtClean="0"/>
              <a:t>ichki</a:t>
            </a:r>
            <a:r>
              <a:rPr lang="en-US" sz="2800" dirty="0" smtClean="0"/>
              <a:t> </a:t>
            </a:r>
            <a:r>
              <a:rPr lang="en-US" sz="2800" dirty="0" err="1" smtClean="0"/>
              <a:t>suvlari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08923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/>
          <p:nvPr/>
        </p:nvSpPr>
        <p:spPr>
          <a:xfrm>
            <a:off x="0" y="0"/>
            <a:ext cx="5765800" cy="502534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542" y="22225"/>
            <a:ext cx="5665537" cy="430887"/>
          </a:xfrm>
        </p:spPr>
        <p:txBody>
          <a:bodyPr/>
          <a:lstStyle/>
          <a:p>
            <a:pPr algn="ctr"/>
            <a:r>
              <a:rPr lang="en-US" sz="2800" dirty="0" err="1" smtClean="0"/>
              <a:t>Xuanxe</a:t>
            </a:r>
            <a:r>
              <a:rPr lang="en-US" sz="2800" dirty="0" smtClean="0"/>
              <a:t>  </a:t>
            </a:r>
            <a:r>
              <a:rPr lang="en-US" sz="2800" dirty="0" err="1" smtClean="0"/>
              <a:t>daryosi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070376" y="631825"/>
            <a:ext cx="263976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en-US" sz="1300" b="1" dirty="0" err="1" smtClean="0">
                <a:latin typeface="Arial" pitchFamily="34" charset="0"/>
                <a:cs typeface="Arial" pitchFamily="34" charset="0"/>
              </a:rPr>
              <a:t>Xuanxe</a:t>
            </a:r>
            <a:r>
              <a:rPr lang="ru-RU" sz="13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300" b="1" dirty="0">
                <a:latin typeface="Arial" pitchFamily="34" charset="0"/>
                <a:cs typeface="Arial" pitchFamily="34" charset="0"/>
              </a:rPr>
              <a:t>—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Osiyo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qit’asining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yirik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daryolaridan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bo‘lib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Xitoy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davlati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hududiga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to‘g‘ri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keladi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Xuanxe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so‘zi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xitoycha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sariq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daryo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ma’nosini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smtClean="0">
                <a:latin typeface="Arial" pitchFamily="34" charset="0"/>
                <a:cs typeface="Arial" pitchFamily="34" charset="0"/>
              </a:rPr>
              <a:t>bildiradi,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bunga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sabab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daryo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oqizib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keladigan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jinslar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suvga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sariq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rang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berishidir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Bu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daryo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quyiladigan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dengiz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nomi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ham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Sariq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dengiz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deb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nomlanadi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. 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825"/>
            <a:ext cx="2949574" cy="2441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2236" y="555625"/>
            <a:ext cx="109517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just"/>
            <a:r>
              <a:rPr lang="ru-RU" b="1" dirty="0">
                <a:latin typeface="Arial" pitchFamily="34" charset="0"/>
                <a:cs typeface="Arial" pitchFamily="34" charset="0"/>
              </a:rPr>
              <a:t>5464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km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25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5765800" cy="3243263"/>
          </a:xfrm>
          <a:prstGeom prst="rect">
            <a:avLst/>
          </a:prstGeom>
        </p:spPr>
      </p:pic>
      <p:sp>
        <p:nvSpPr>
          <p:cNvPr id="4" name="object 2"/>
          <p:cNvSpPr/>
          <p:nvPr/>
        </p:nvSpPr>
        <p:spPr>
          <a:xfrm>
            <a:off x="0" y="-22167"/>
            <a:ext cx="5760085" cy="40322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1816100" y="-82164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Yanszi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daryosi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9700" y="485389"/>
            <a:ext cx="109517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just"/>
            <a:r>
              <a:rPr lang="ru-RU" b="1" dirty="0" smtClean="0">
                <a:latin typeface="Arial" pitchFamily="34" charset="0"/>
                <a:cs typeface="Arial" pitchFamily="34" charset="0"/>
              </a:rPr>
              <a:t>6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300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km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78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0" y="0"/>
            <a:ext cx="5765800" cy="502534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64239"/>
            <a:ext cx="5164295" cy="430887"/>
          </a:xfrm>
        </p:spPr>
        <p:txBody>
          <a:bodyPr/>
          <a:lstStyle/>
          <a:p>
            <a:pPr algn="ctr"/>
            <a:r>
              <a:rPr lang="en-US" sz="2800" dirty="0" err="1" smtClean="0"/>
              <a:t>Yanszi</a:t>
            </a:r>
            <a:r>
              <a:rPr lang="en-US" sz="2800" dirty="0" smtClean="0"/>
              <a:t>  </a:t>
            </a:r>
            <a:r>
              <a:rPr lang="en-US" sz="2800" dirty="0" err="1" smtClean="0"/>
              <a:t>daryosi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035300" y="525927"/>
            <a:ext cx="265752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en-US" sz="1500" b="1" dirty="0" err="1" smtClean="0">
                <a:latin typeface="Arial" pitchFamily="34" charset="0"/>
                <a:cs typeface="Arial" pitchFamily="34" charset="0"/>
              </a:rPr>
              <a:t>Yanszi</a:t>
            </a:r>
            <a:r>
              <a:rPr lang="en-US" sz="1500" b="1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en-US" sz="1500" dirty="0" err="1" smtClean="0">
                <a:latin typeface="Arial" pitchFamily="34" charset="0"/>
                <a:cs typeface="Arial" pitchFamily="34" charset="0"/>
              </a:rPr>
              <a:t>Yevrosiyo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 smtClean="0">
                <a:latin typeface="Arial" pitchFamily="34" charset="0"/>
                <a:cs typeface="Arial" pitchFamily="34" charset="0"/>
              </a:rPr>
              <a:t>materigining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 smtClean="0">
                <a:latin typeface="Arial" pitchFamily="34" charset="0"/>
                <a:cs typeface="Arial" pitchFamily="34" charset="0"/>
              </a:rPr>
              <a:t>eng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 smtClean="0">
                <a:latin typeface="Arial" pitchFamily="34" charset="0"/>
                <a:cs typeface="Arial" pitchFamily="34" charset="0"/>
              </a:rPr>
              <a:t>uzun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 smtClean="0">
                <a:latin typeface="Arial" pitchFamily="34" charset="0"/>
                <a:cs typeface="Arial" pitchFamily="34" charset="0"/>
              </a:rPr>
              <a:t>sersuv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 smtClean="0">
                <a:latin typeface="Arial" pitchFamily="34" charset="0"/>
                <a:cs typeface="Arial" pitchFamily="34" charset="0"/>
              </a:rPr>
              <a:t>daryosi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. U </a:t>
            </a:r>
            <a:r>
              <a:rPr lang="en-US" sz="1500" dirty="0" err="1" smtClean="0">
                <a:latin typeface="Arial" pitchFamily="34" charset="0"/>
                <a:cs typeface="Arial" pitchFamily="34" charset="0"/>
              </a:rPr>
              <a:t>dunyoda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 smtClean="0">
                <a:latin typeface="Arial" pitchFamily="34" charset="0"/>
                <a:cs typeface="Arial" pitchFamily="34" charset="0"/>
              </a:rPr>
              <a:t>sersuvligi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 smtClean="0">
                <a:latin typeface="Arial" pitchFamily="34" charset="0"/>
                <a:cs typeface="Arial" pitchFamily="34" charset="0"/>
              </a:rPr>
              <a:t>bo‘yicha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 smtClean="0">
                <a:latin typeface="Arial" pitchFamily="34" charset="0"/>
                <a:cs typeface="Arial" pitchFamily="34" charset="0"/>
              </a:rPr>
              <a:t>uchinchi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 smtClean="0">
                <a:latin typeface="Arial" pitchFamily="34" charset="0"/>
                <a:cs typeface="Arial" pitchFamily="34" charset="0"/>
              </a:rPr>
              <a:t>uzunligi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 smtClean="0">
                <a:latin typeface="Arial" pitchFamily="34" charset="0"/>
                <a:cs typeface="Arial" pitchFamily="34" charset="0"/>
              </a:rPr>
              <a:t>bo‘yicha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 smtClean="0">
                <a:latin typeface="Arial" pitchFamily="34" charset="0"/>
                <a:cs typeface="Arial" pitchFamily="34" charset="0"/>
              </a:rPr>
              <a:t>to‘rtinchi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 smtClean="0">
                <a:latin typeface="Arial" pitchFamily="34" charset="0"/>
                <a:cs typeface="Arial" pitchFamily="34" charset="0"/>
              </a:rPr>
              <a:t>o‘rinni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 smtClean="0">
                <a:latin typeface="Arial" pitchFamily="34" charset="0"/>
                <a:cs typeface="Arial" pitchFamily="34" charset="0"/>
              </a:rPr>
              <a:t>egallaydi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1500" dirty="0" err="1" smtClean="0">
                <a:latin typeface="Arial" pitchFamily="34" charset="0"/>
                <a:cs typeface="Arial" pitchFamily="34" charset="0"/>
              </a:rPr>
              <a:t>Xitoy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 smtClean="0">
                <a:latin typeface="Arial" pitchFamily="34" charset="0"/>
                <a:cs typeface="Arial" pitchFamily="34" charset="0"/>
              </a:rPr>
              <a:t>davlati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 smtClean="0">
                <a:latin typeface="Arial" pitchFamily="34" charset="0"/>
                <a:cs typeface="Arial" pitchFamily="34" charset="0"/>
              </a:rPr>
              <a:t>hududidan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 smtClean="0">
                <a:latin typeface="Arial" pitchFamily="34" charset="0"/>
                <a:cs typeface="Arial" pitchFamily="34" charset="0"/>
              </a:rPr>
              <a:t>oqib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 smtClean="0">
                <a:latin typeface="Arial" pitchFamily="34" charset="0"/>
                <a:cs typeface="Arial" pitchFamily="34" charset="0"/>
              </a:rPr>
              <a:t>o‘tadi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ru-RU" sz="1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 smtClean="0">
                <a:latin typeface="Arial" pitchFamily="34" charset="0"/>
                <a:cs typeface="Arial" pitchFamily="34" charset="0"/>
              </a:rPr>
              <a:t>Sharqiy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 smtClean="0">
                <a:latin typeface="Arial" pitchFamily="34" charset="0"/>
                <a:cs typeface="Arial" pitchFamily="34" charset="0"/>
              </a:rPr>
              <a:t>Xitoy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 smtClean="0">
                <a:latin typeface="Arial" pitchFamily="34" charset="0"/>
                <a:cs typeface="Arial" pitchFamily="34" charset="0"/>
              </a:rPr>
              <a:t>dengiziga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 smtClean="0">
                <a:latin typeface="Arial" pitchFamily="34" charset="0"/>
                <a:cs typeface="Arial" pitchFamily="34" charset="0"/>
              </a:rPr>
              <a:t>quyiladi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15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2199"/>
            <a:ext cx="2895600" cy="2441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247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/>
          <p:nvPr/>
        </p:nvSpPr>
        <p:spPr>
          <a:xfrm>
            <a:off x="0" y="0"/>
            <a:ext cx="5765800" cy="502534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520" y="22225"/>
            <a:ext cx="5562600" cy="430887"/>
          </a:xfrm>
        </p:spPr>
        <p:txBody>
          <a:bodyPr/>
          <a:lstStyle/>
          <a:p>
            <a:pPr algn="ctr"/>
            <a:r>
              <a:rPr lang="en-US" sz="2800" dirty="0" err="1" smtClean="0"/>
              <a:t>Tayxu</a:t>
            </a:r>
            <a:r>
              <a:rPr lang="en-US" sz="2800" dirty="0" smtClean="0"/>
              <a:t> </a:t>
            </a:r>
            <a:r>
              <a:rPr lang="en-US" sz="2800" dirty="0" err="1" smtClean="0"/>
              <a:t>ko‘li</a:t>
            </a:r>
            <a:endParaRPr lang="ru-RU" sz="28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64" y="642156"/>
            <a:ext cx="2590800" cy="1324354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100" y="2014378"/>
            <a:ext cx="2667000" cy="1109663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64" y="2014379"/>
            <a:ext cx="2590799" cy="1109663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100" y="642156"/>
            <a:ext cx="2667000" cy="1324354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/>
          <a:srcRect l="70744" t="52308" r="4540" b="10030"/>
          <a:stretch/>
        </p:blipFill>
        <p:spPr>
          <a:xfrm>
            <a:off x="150631" y="642156"/>
            <a:ext cx="827269" cy="70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20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/>
          <p:nvPr/>
        </p:nvSpPr>
        <p:spPr>
          <a:xfrm>
            <a:off x="0" y="0"/>
            <a:ext cx="5765800" cy="502534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13" y="32206"/>
            <a:ext cx="5702300" cy="430887"/>
          </a:xfrm>
        </p:spPr>
        <p:txBody>
          <a:bodyPr/>
          <a:lstStyle/>
          <a:p>
            <a:pPr algn="ctr"/>
            <a:r>
              <a:rPr lang="en-US" sz="2800" dirty="0" err="1" smtClean="0"/>
              <a:t>Sharqiy</a:t>
            </a:r>
            <a:r>
              <a:rPr lang="en-US" sz="2800" dirty="0" smtClean="0"/>
              <a:t>  </a:t>
            </a:r>
            <a:r>
              <a:rPr lang="en-US" sz="2800" dirty="0" err="1" smtClean="0"/>
              <a:t>Osiyo</a:t>
            </a:r>
            <a:r>
              <a:rPr lang="en-US" sz="2800" dirty="0" smtClean="0"/>
              <a:t>  </a:t>
            </a:r>
            <a:r>
              <a:rPr lang="en-US" sz="2800" dirty="0" err="1" smtClean="0"/>
              <a:t>tuproqlari</a:t>
            </a:r>
            <a:endParaRPr lang="ru-RU" sz="28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537763"/>
            <a:ext cx="2514599" cy="1462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863" y="624255"/>
            <a:ext cx="2743200" cy="1226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946" y="518865"/>
            <a:ext cx="2806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latin typeface="Arial" pitchFamily="34" charset="0"/>
                <a:cs typeface="Arial" pitchFamily="34" charset="0"/>
              </a:rPr>
              <a:t>Buyuk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Xitoy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tekisligida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unumdor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qo‘ng‘ir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tuproqlar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tarqalgan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863" y="1902461"/>
            <a:ext cx="2743200" cy="109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832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949"/>
            <a:ext cx="5765800" cy="485752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Arial"/>
                <a:cs typeface="Arial"/>
              </a:rPr>
              <a:t>Markaziy</a:t>
            </a:r>
            <a:r>
              <a:rPr lang="en-US" sz="28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/>
                <a:cs typeface="Arial"/>
              </a:rPr>
              <a:t>Osiyo</a:t>
            </a:r>
            <a:endParaRPr lang="en-US" sz="28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aphicFrame>
        <p:nvGraphicFramePr>
          <p:cNvPr id="10" name="Объект 9"/>
          <p:cNvGraphicFramePr>
            <a:graphicFrameLocks noChangeAspect="1"/>
          </p:cNvGraphicFramePr>
          <p:nvPr>
            <p:extLst/>
          </p:nvPr>
        </p:nvGraphicFramePr>
        <p:xfrm>
          <a:off x="749300" y="555625"/>
          <a:ext cx="4343400" cy="2806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1" r:id="rId4" imgW="10767960" imgH="7783920" progId="">
                  <p:embed/>
                </p:oleObj>
              </mc:Choice>
              <mc:Fallback>
                <p:oleObj r:id="rId4" imgW="10767960" imgH="77839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49300" y="555625"/>
                        <a:ext cx="4343400" cy="28066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ая выноска 2"/>
          <p:cNvSpPr/>
          <p:nvPr/>
        </p:nvSpPr>
        <p:spPr>
          <a:xfrm>
            <a:off x="2044700" y="1622425"/>
            <a:ext cx="914399" cy="228600"/>
          </a:xfrm>
          <a:prstGeom prst="wedgeRectCallout">
            <a:avLst>
              <a:gd name="adj1" fmla="val 15603"/>
              <a:gd name="adj2" fmla="val 46710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</a:t>
            </a:r>
            <a:r>
              <a:rPr lang="en-US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Osiyo</a:t>
            </a: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ая выноска 5"/>
          <p:cNvSpPr/>
          <p:nvPr/>
        </p:nvSpPr>
        <p:spPr>
          <a:xfrm>
            <a:off x="2349500" y="1165225"/>
            <a:ext cx="990599" cy="228600"/>
          </a:xfrm>
          <a:prstGeom prst="wedgeRectCallout">
            <a:avLst>
              <a:gd name="adj1" fmla="val 15603"/>
              <a:gd name="adj2" fmla="val 46710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r>
              <a:rPr lang="en-US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Sibir</a:t>
            </a: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ая выноска 6"/>
          <p:cNvSpPr/>
          <p:nvPr/>
        </p:nvSpPr>
        <p:spPr>
          <a:xfrm>
            <a:off x="3035300" y="894714"/>
            <a:ext cx="990599" cy="228600"/>
          </a:xfrm>
          <a:prstGeom prst="wedgeRectCallout">
            <a:avLst>
              <a:gd name="adj1" fmla="val 15603"/>
              <a:gd name="adj2" fmla="val 46710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Sibir</a:t>
            </a: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3949700" y="1546225"/>
            <a:ext cx="1066800" cy="228600"/>
          </a:xfrm>
          <a:prstGeom prst="wedgeRectCallout">
            <a:avLst>
              <a:gd name="adj1" fmla="val 15603"/>
              <a:gd name="adj2" fmla="val 46710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Osiyo</a:t>
            </a: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3568700" y="2308225"/>
            <a:ext cx="1219200" cy="304800"/>
          </a:xfrm>
          <a:prstGeom prst="wedgeRectCallout">
            <a:avLst>
              <a:gd name="adj1" fmla="val 15603"/>
              <a:gd name="adj2" fmla="val 46710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Janubi-sharqiy</a:t>
            </a:r>
            <a:r>
              <a:rPr lang="en-US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Osiyo</a:t>
            </a: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ая выноска 11"/>
          <p:cNvSpPr/>
          <p:nvPr/>
        </p:nvSpPr>
        <p:spPr>
          <a:xfrm>
            <a:off x="2667486" y="2254835"/>
            <a:ext cx="685799" cy="351813"/>
          </a:xfrm>
          <a:prstGeom prst="wedgeRectCallout">
            <a:avLst>
              <a:gd name="adj1" fmla="val 15603"/>
              <a:gd name="adj2" fmla="val 46710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Osiyo</a:t>
            </a: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ая выноска 12"/>
          <p:cNvSpPr/>
          <p:nvPr/>
        </p:nvSpPr>
        <p:spPr>
          <a:xfrm>
            <a:off x="1892300" y="2003425"/>
            <a:ext cx="838199" cy="228600"/>
          </a:xfrm>
          <a:prstGeom prst="wedgeRectCallout">
            <a:avLst>
              <a:gd name="adj1" fmla="val 15603"/>
              <a:gd name="adj2" fmla="val 46710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 </a:t>
            </a:r>
            <a:r>
              <a:rPr lang="en-US" sz="1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Osiyo</a:t>
            </a: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2682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/>
          <p:nvPr/>
        </p:nvSpPr>
        <p:spPr>
          <a:xfrm>
            <a:off x="0" y="0"/>
            <a:ext cx="5765800" cy="502534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2" descr="https://www.tea-terra.ru/wp-content/uploads/2018/01/2018_04_24_03_001-1024x6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67" y="656065"/>
            <a:ext cx="1724776" cy="1397000"/>
          </a:xfrm>
          <a:prstGeom prst="rect">
            <a:avLst/>
          </a:prstGeom>
          <a:noFill/>
        </p:spPr>
      </p:pic>
      <p:pic>
        <p:nvPicPr>
          <p:cNvPr id="5" name="Picture 2" descr="http://vinogrodskiy-studio.ru/up/article/img/qigong/six/6-5.jpg"/>
          <p:cNvPicPr>
            <a:picLocks noChangeAspect="1" noChangeArrowheads="1"/>
          </p:cNvPicPr>
          <p:nvPr/>
        </p:nvPicPr>
        <p:blipFill rotWithShape="1">
          <a:blip r:embed="rId3" cstate="print"/>
          <a:srcRect l="3204" t="-2000" r="27777" b="2000"/>
          <a:stretch/>
        </p:blipFill>
        <p:spPr bwMode="auto">
          <a:xfrm>
            <a:off x="3592481" y="623257"/>
            <a:ext cx="2139452" cy="1435100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4043" y="656065"/>
            <a:ext cx="1864513" cy="1385995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3500" y="33163"/>
            <a:ext cx="5638800" cy="430887"/>
          </a:xfrm>
        </p:spPr>
        <p:txBody>
          <a:bodyPr/>
          <a:lstStyle/>
          <a:p>
            <a:pPr algn="ctr"/>
            <a:r>
              <a:rPr lang="en-US" sz="2800" dirty="0" err="1" smtClean="0"/>
              <a:t>Nanlin</a:t>
            </a:r>
            <a:r>
              <a:rPr lang="en-US" sz="2800" dirty="0" smtClean="0"/>
              <a:t> </a:t>
            </a:r>
            <a:r>
              <a:rPr lang="en-US" sz="2800" dirty="0" err="1" smtClean="0"/>
              <a:t>va</a:t>
            </a:r>
            <a:r>
              <a:rPr lang="en-US" sz="2800" dirty="0" smtClean="0"/>
              <a:t> </a:t>
            </a:r>
            <a:r>
              <a:rPr lang="en-US" sz="2800" dirty="0" err="1" smtClean="0"/>
              <a:t>Uishan</a:t>
            </a:r>
            <a:r>
              <a:rPr lang="en-US" sz="2800" dirty="0" smtClean="0"/>
              <a:t> </a:t>
            </a:r>
            <a:r>
              <a:rPr lang="en-US" sz="2800" dirty="0" err="1" smtClean="0"/>
              <a:t>tog‘lari</a:t>
            </a:r>
            <a:endParaRPr lang="ru-RU" sz="28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2333" y="2155825"/>
            <a:ext cx="55753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1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Osiyo</a:t>
            </a:r>
            <a:r>
              <a:rPr lang="en-US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o‘lkasining</a:t>
            </a:r>
            <a:r>
              <a:rPr lang="en-US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qismlarini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Xitoy</a:t>
            </a:r>
            <a:r>
              <a:rPr lang="en-US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past 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tog‘lari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egallagan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kichik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o‘lka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balandligi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 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gacha</a:t>
            </a:r>
            <a:r>
              <a:rPr lang="en-US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ko‘tarilgan</a:t>
            </a:r>
            <a:r>
              <a:rPr lang="en-US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Nanlin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Uishan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tog‘laridan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</a:t>
            </a:r>
            <a:r>
              <a:rPr lang="en-US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topgan</a:t>
            </a:r>
            <a:r>
              <a:rPr lang="en-US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4694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/>
          <p:nvPr/>
        </p:nvSpPr>
        <p:spPr>
          <a:xfrm>
            <a:off x="0" y="0"/>
            <a:ext cx="5765800" cy="502534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500" y="22225"/>
            <a:ext cx="5638800" cy="430887"/>
          </a:xfrm>
        </p:spPr>
        <p:txBody>
          <a:bodyPr/>
          <a:lstStyle/>
          <a:p>
            <a:pPr algn="ctr"/>
            <a:r>
              <a:rPr lang="en-US" sz="2800" dirty="0" err="1" smtClean="0"/>
              <a:t>O‘simliklari</a:t>
            </a:r>
            <a:endParaRPr lang="ru-RU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815" y="580331"/>
            <a:ext cx="3035300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82" y="1735742"/>
            <a:ext cx="2183648" cy="1349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6522" y="548215"/>
            <a:ext cx="236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en-US" sz="1200" b="1" dirty="0" err="1" smtClean="0">
                <a:latin typeface="Arial" pitchFamily="34" charset="0"/>
                <a:cs typeface="Arial" pitchFamily="34" charset="0"/>
              </a:rPr>
              <a:t>Mangra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200" b="1" dirty="0" err="1" smtClean="0">
                <a:latin typeface="Arial" pitchFamily="34" charset="0"/>
                <a:cs typeface="Arial" pitchFamily="34" charset="0"/>
              </a:rPr>
              <a:t>qarag‘ay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,  </a:t>
            </a:r>
            <a:r>
              <a:rPr lang="en-US" sz="1200" b="1" dirty="0" err="1" smtClean="0">
                <a:latin typeface="Arial" pitchFamily="34" charset="0"/>
                <a:cs typeface="Arial" pitchFamily="34" charset="0"/>
              </a:rPr>
              <a:t>eman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200" b="1" dirty="0" err="1" smtClean="0">
                <a:latin typeface="Arial" pitchFamily="34" charset="0"/>
                <a:cs typeface="Arial" pitchFamily="34" charset="0"/>
              </a:rPr>
              <a:t>paporotnik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200" b="1" dirty="0" err="1" smtClean="0">
                <a:latin typeface="Arial" pitchFamily="34" charset="0"/>
                <a:cs typeface="Arial" pitchFamily="34" charset="0"/>
              </a:rPr>
              <a:t>magnoliya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err="1" smtClean="0">
                <a:latin typeface="Arial" pitchFamily="34" charset="0"/>
                <a:cs typeface="Arial" pitchFamily="34" charset="0"/>
              </a:rPr>
              <a:t>o‘sadi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1200" b="1" dirty="0" err="1" smtClean="0">
                <a:latin typeface="Arial" pitchFamily="34" charset="0"/>
                <a:cs typeface="Arial" pitchFamily="34" charset="0"/>
              </a:rPr>
              <a:t>Dehqonlar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err="1" smtClean="0">
                <a:latin typeface="Arial" pitchFamily="34" charset="0"/>
                <a:cs typeface="Arial" pitchFamily="34" charset="0"/>
              </a:rPr>
              <a:t>tekislikning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err="1" smtClean="0">
                <a:latin typeface="Arial" pitchFamily="34" charset="0"/>
                <a:cs typeface="Arial" pitchFamily="34" charset="0"/>
              </a:rPr>
              <a:t>shimolida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err="1" smtClean="0">
                <a:latin typeface="Arial" pitchFamily="34" charset="0"/>
                <a:cs typeface="Arial" pitchFamily="34" charset="0"/>
              </a:rPr>
              <a:t>yiliga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err="1" smtClean="0">
                <a:latin typeface="Arial" pitchFamily="34" charset="0"/>
                <a:cs typeface="Arial" pitchFamily="34" charset="0"/>
              </a:rPr>
              <a:t>ikki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err="1" smtClean="0">
                <a:latin typeface="Arial" pitchFamily="34" charset="0"/>
                <a:cs typeface="Arial" pitchFamily="34" charset="0"/>
              </a:rPr>
              <a:t>marta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200" b="1" dirty="0" err="1" smtClean="0">
                <a:latin typeface="Arial" pitchFamily="34" charset="0"/>
                <a:cs typeface="Arial" pitchFamily="34" charset="0"/>
              </a:rPr>
              <a:t>janubida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err="1" smtClean="0">
                <a:latin typeface="Arial" pitchFamily="34" charset="0"/>
                <a:cs typeface="Arial" pitchFamily="34" charset="0"/>
              </a:rPr>
              <a:t>hatto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err="1" smtClean="0">
                <a:latin typeface="Arial" pitchFamily="34" charset="0"/>
                <a:cs typeface="Arial" pitchFamily="34" charset="0"/>
              </a:rPr>
              <a:t>uch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err="1" smtClean="0">
                <a:latin typeface="Arial" pitchFamily="34" charset="0"/>
                <a:cs typeface="Arial" pitchFamily="34" charset="0"/>
              </a:rPr>
              <a:t>marta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err="1">
                <a:latin typeface="Arial" pitchFamily="34" charset="0"/>
                <a:cs typeface="Arial" pitchFamily="34" charset="0"/>
              </a:rPr>
              <a:t>hosil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err="1" smtClean="0">
                <a:latin typeface="Arial" pitchFamily="34" charset="0"/>
                <a:cs typeface="Arial" pitchFamily="34" charset="0"/>
              </a:rPr>
              <a:t>yetishtiradilar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60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/>
          <p:nvPr/>
        </p:nvSpPr>
        <p:spPr>
          <a:xfrm>
            <a:off x="0" y="0"/>
            <a:ext cx="5765800" cy="502534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3500" y="33163"/>
            <a:ext cx="5638800" cy="430887"/>
          </a:xfrm>
        </p:spPr>
        <p:txBody>
          <a:bodyPr/>
          <a:lstStyle/>
          <a:p>
            <a:pPr algn="ctr"/>
            <a:r>
              <a:rPr lang="en-US" sz="2800" dirty="0" err="1" smtClean="0"/>
              <a:t>Madaniy</a:t>
            </a:r>
            <a:r>
              <a:rPr lang="en-US" sz="2800" dirty="0" smtClean="0"/>
              <a:t> </a:t>
            </a:r>
            <a:r>
              <a:rPr lang="en-US" sz="2800" dirty="0" err="1" smtClean="0"/>
              <a:t>o‘simliklari</a:t>
            </a:r>
            <a:endParaRPr lang="ru-RU" sz="2800" dirty="0"/>
          </a:p>
        </p:txBody>
      </p:sp>
      <p:pic>
        <p:nvPicPr>
          <p:cNvPr id="3074" name="Picture 2" descr="Принят исторический документ: Узбекистан отказался от госзаказа на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631825"/>
            <a:ext cx="1852083" cy="121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40 карточек в коллекции «Фото природы: бамбуковый лес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700" y="631826"/>
            <a:ext cx="1599159" cy="1219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7 полезных свойств бананов - tochka.ne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100" y="1925667"/>
            <a:ext cx="1752600" cy="1092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Mandarin yetishtirishga oid ma`lumotlar - Сизга керак - бизда бор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1946305"/>
            <a:ext cx="1642643" cy="107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Eng shifobaxsh mevalar haqida - Zamin.uz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6" b="2423"/>
          <a:stretch/>
        </p:blipFill>
        <p:spPr bwMode="auto">
          <a:xfrm>
            <a:off x="1807743" y="1910559"/>
            <a:ext cx="1858358" cy="115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જાણો છો, તમે રોજબરોજ ખાવ છો એ ચીજો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18654" y="635001"/>
            <a:ext cx="1755046" cy="121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322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/>
          <p:nvPr/>
        </p:nvSpPr>
        <p:spPr>
          <a:xfrm>
            <a:off x="0" y="0"/>
            <a:ext cx="5765800" cy="502534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3500" y="28788"/>
            <a:ext cx="5638800" cy="430887"/>
          </a:xfrm>
        </p:spPr>
        <p:txBody>
          <a:bodyPr/>
          <a:lstStyle/>
          <a:p>
            <a:pPr algn="ctr"/>
            <a:r>
              <a:rPr lang="en-US" sz="2800" dirty="0" err="1" smtClean="0"/>
              <a:t>O‘simliklari</a:t>
            </a:r>
            <a:endParaRPr lang="ru-RU" sz="2800" dirty="0"/>
          </a:p>
        </p:txBody>
      </p:sp>
      <p:pic>
        <p:nvPicPr>
          <p:cNvPr id="4100" name="Picture 4" descr="В Китае найдено рисовое поле, которому 8000 лет - новости Еспресо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602366"/>
            <a:ext cx="1664305" cy="123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Весь чай Китая»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142" y="589836"/>
            <a:ext cx="1764696" cy="1244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В Китае установили минимальные закупочные цены на пшеницу урожая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519" y="589128"/>
            <a:ext cx="2078781" cy="118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Урожай сои в Украине в 2018 увеличился до 4,46 млн тонн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1888763"/>
            <a:ext cx="1669736" cy="1181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Кон Сонок «Приходите на поле гаоляна» — отзыв ShellyJ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26" b="14334"/>
          <a:stretch/>
        </p:blipFill>
        <p:spPr bwMode="auto">
          <a:xfrm>
            <a:off x="3568700" y="1858557"/>
            <a:ext cx="2066606" cy="1241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59909" y="1888763"/>
            <a:ext cx="182127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Sholi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Xitoy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choyi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bug‘doy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, soya,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tariqning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bir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turi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gaolyan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ham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yetishtiriladi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12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/>
          <p:cNvSpPr/>
          <p:nvPr/>
        </p:nvSpPr>
        <p:spPr>
          <a:xfrm>
            <a:off x="0" y="0"/>
            <a:ext cx="5765800" cy="502534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9050" y="34934"/>
            <a:ext cx="5702300" cy="430887"/>
          </a:xfrm>
        </p:spPr>
        <p:txBody>
          <a:bodyPr/>
          <a:lstStyle/>
          <a:p>
            <a:pPr algn="ctr"/>
            <a:r>
              <a:rPr lang="en-US" sz="2800" dirty="0" err="1" smtClean="0"/>
              <a:t>Hayvonot</a:t>
            </a:r>
            <a:r>
              <a:rPr lang="en-US" sz="2800" dirty="0" smtClean="0"/>
              <a:t>  </a:t>
            </a:r>
            <a:r>
              <a:rPr lang="en-US" sz="2800" dirty="0" err="1" smtClean="0"/>
              <a:t>olami</a:t>
            </a:r>
            <a:endParaRPr lang="ru-RU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5" t="17073" r="2766" b="7809"/>
          <a:stretch/>
        </p:blipFill>
        <p:spPr bwMode="auto">
          <a:xfrm>
            <a:off x="2676662" y="558154"/>
            <a:ext cx="2941782" cy="197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01" y="579927"/>
            <a:ext cx="2514600" cy="1956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0646" y="2529541"/>
            <a:ext cx="54877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Qo‘ng‘ir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ayiq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Panda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ayig‘i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olmaxon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quyonlar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makaka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maymuni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kiyiklar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yashaydi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806700" y="1473555"/>
            <a:ext cx="1210845" cy="248851"/>
          </a:xfrm>
          <a:prstGeom prst="roundRect">
            <a:avLst/>
          </a:prstGeom>
          <a:solidFill>
            <a:srgbClr val="FFCC99"/>
          </a:solidFill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324684" y="1419422"/>
            <a:ext cx="1210845" cy="248851"/>
          </a:xfrm>
          <a:prstGeom prst="roundRect">
            <a:avLst/>
          </a:prstGeom>
          <a:solidFill>
            <a:srgbClr val="FFCC99"/>
          </a:solidFill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8" name="Picture 6" descr="Большую панду исключили из Красной книги как вымирающий вид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033" y="579927"/>
            <a:ext cx="1619251" cy="1032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Ученые: красные панды - два разных вида, а не один - BBC News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285" y="584803"/>
            <a:ext cx="1319160" cy="1083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Макака-резус (обезьяна)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698" y="1597980"/>
            <a:ext cx="1633985" cy="93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Значение гималайского медведя в культуре Китая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284" y="1597980"/>
            <a:ext cx="1319863" cy="938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0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/>
          <p:nvPr/>
        </p:nvSpPr>
        <p:spPr>
          <a:xfrm>
            <a:off x="0" y="0"/>
            <a:ext cx="5765800" cy="502534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3773005"/>
              </p:ext>
            </p:extLst>
          </p:nvPr>
        </p:nvGraphicFramePr>
        <p:xfrm>
          <a:off x="96583" y="591733"/>
          <a:ext cx="5605716" cy="24458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28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28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729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Cho‘qqilar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nomlari</a:t>
                      </a:r>
                      <a:endParaRPr lang="ru-RU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Tog‘ </a:t>
                      </a:r>
                      <a:r>
                        <a:rPr lang="en-US" sz="18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sistemasi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nomlari</a:t>
                      </a:r>
                      <a:endParaRPr lang="ru-RU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3013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Monblan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600" b="1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cho‘qqisi</a:t>
                      </a:r>
                      <a:endParaRPr lang="ru-RU" sz="1600" b="1" baseline="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(4807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3013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Gerlaxovski-Shtit</a:t>
                      </a:r>
                      <a:endParaRPr lang="en-US" sz="1600" b="1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(2655 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0275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</a:t>
                      </a:r>
                      <a:r>
                        <a:rPr lang="en-US" sz="1600" b="1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Chogori</a:t>
                      </a:r>
                      <a:endParaRPr lang="ru-RU" sz="1600" b="1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(8611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m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100" y="1115219"/>
            <a:ext cx="68078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100" y="1698625"/>
            <a:ext cx="666168" cy="557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483" y="2305844"/>
            <a:ext cx="680785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bject 3"/>
          <p:cNvSpPr txBox="1">
            <a:spLocks noGrp="1"/>
          </p:cNvSpPr>
          <p:nvPr>
            <p:ph type="title"/>
          </p:nvPr>
        </p:nvSpPr>
        <p:spPr>
          <a:xfrm>
            <a:off x="1511300" y="73916"/>
            <a:ext cx="2958465" cy="384078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en-US" sz="2400" spc="-5" dirty="0" err="1" smtClean="0"/>
              <a:t>Jadvalni</a:t>
            </a:r>
            <a:r>
              <a:rPr lang="en-US" sz="2400" spc="-5" dirty="0" smtClean="0"/>
              <a:t> </a:t>
            </a:r>
            <a:r>
              <a:rPr lang="en-US" sz="2400" spc="-5" dirty="0" err="1" smtClean="0"/>
              <a:t>to‘ldiring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32982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/>
          <p:nvPr/>
        </p:nvSpPr>
        <p:spPr>
          <a:xfrm>
            <a:off x="0" y="0"/>
            <a:ext cx="5765800" cy="502534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375975"/>
              </p:ext>
            </p:extLst>
          </p:nvPr>
        </p:nvGraphicFramePr>
        <p:xfrm>
          <a:off x="129959" y="631825"/>
          <a:ext cx="5495852" cy="24458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79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79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729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Cho‘qqilar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nomlari</a:t>
                      </a:r>
                      <a:endParaRPr lang="ru-RU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Tog‘ </a:t>
                      </a:r>
                      <a:r>
                        <a:rPr lang="en-US" sz="1800" b="1" kern="12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sistemasi</a:t>
                      </a: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kern="12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nomlari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3013">
                <a:tc>
                  <a:txBody>
                    <a:bodyPr/>
                    <a:lstStyle/>
                    <a:p>
                      <a:r>
                        <a:rPr lang="en-US" sz="1600" b="1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Monblan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600" b="1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cho‘qqisi</a:t>
                      </a:r>
                      <a:endParaRPr lang="ru-RU" sz="1600" b="1" baseline="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(4807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Alp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3013">
                <a:tc>
                  <a:txBody>
                    <a:bodyPr/>
                    <a:lstStyle/>
                    <a:p>
                      <a:r>
                        <a:rPr lang="en-US" sz="1600" b="1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Gerlaxovski-Shtit</a:t>
                      </a:r>
                      <a:endParaRPr lang="en-US" sz="1600" b="1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(2655 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Karpat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0275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</a:t>
                      </a:r>
                      <a:r>
                        <a:rPr lang="en-US" sz="1600" b="1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Chogori</a:t>
                      </a:r>
                      <a:endParaRPr lang="ru-RU" sz="1600" b="1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 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(8611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m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32420" rtl="0" eaLnBrk="1" latinLnBrk="0" hangingPunct="1"/>
                      <a:r>
                        <a:rPr lang="en-US" sz="1800" b="1" kern="12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Qoraqurum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100" y="1115219"/>
            <a:ext cx="68078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100" y="1698625"/>
            <a:ext cx="666168" cy="557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483" y="2305844"/>
            <a:ext cx="680785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bject 3"/>
          <p:cNvSpPr txBox="1">
            <a:spLocks noGrp="1"/>
          </p:cNvSpPr>
          <p:nvPr>
            <p:ph type="title"/>
          </p:nvPr>
        </p:nvSpPr>
        <p:spPr>
          <a:xfrm>
            <a:off x="1663700" y="22225"/>
            <a:ext cx="2958465" cy="44563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en-US" sz="2800" spc="-5" dirty="0" err="1" smtClean="0"/>
              <a:t>To‘g‘ri</a:t>
            </a:r>
            <a:r>
              <a:rPr lang="en-US" sz="2800" spc="-5" dirty="0" smtClean="0"/>
              <a:t>  </a:t>
            </a:r>
            <a:r>
              <a:rPr lang="en-US" sz="2800" spc="-5" dirty="0" err="1" smtClean="0"/>
              <a:t>javob</a:t>
            </a:r>
            <a:r>
              <a:rPr lang="en-US" sz="2800" spc="-5" dirty="0" smtClean="0"/>
              <a:t>:</a:t>
            </a:r>
            <a:endParaRPr sz="2800" dirty="0"/>
          </a:p>
        </p:txBody>
      </p:sp>
    </p:spTree>
    <p:extLst>
      <p:ext uri="{BB962C8B-B14F-4D97-AF65-F5344CB8AC3E}">
        <p14:creationId xmlns:p14="http://schemas.microsoft.com/office/powerpoint/2010/main" val="344682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794"/>
            <a:ext cx="5765800" cy="462932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3"/>
          </a:p>
        </p:txBody>
      </p:sp>
      <p:sp>
        <p:nvSpPr>
          <p:cNvPr id="5" name="object 5"/>
          <p:cNvSpPr/>
          <p:nvPr/>
        </p:nvSpPr>
        <p:spPr>
          <a:xfrm>
            <a:off x="206025" y="637464"/>
            <a:ext cx="1093570" cy="399854"/>
          </a:xfrm>
          <a:custGeom>
            <a:avLst/>
            <a:gdLst/>
            <a:ahLst/>
            <a:cxnLst/>
            <a:rect l="l" t="t" r="r" b="b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1799"/>
          </a:p>
        </p:txBody>
      </p:sp>
      <p:sp>
        <p:nvSpPr>
          <p:cNvPr id="10" name="object 10"/>
          <p:cNvSpPr/>
          <p:nvPr/>
        </p:nvSpPr>
        <p:spPr>
          <a:xfrm>
            <a:off x="2197100" y="2308225"/>
            <a:ext cx="2464499" cy="310363"/>
          </a:xfrm>
          <a:custGeom>
            <a:avLst/>
            <a:gdLst/>
            <a:ahLst/>
            <a:cxnLst/>
            <a:rect l="l" t="t" r="r" b="b"/>
            <a:pathLst>
              <a:path w="2465704" h="310514">
                <a:moveTo>
                  <a:pt x="2465654" y="0"/>
                </a:moveTo>
                <a:lnTo>
                  <a:pt x="217180" y="0"/>
                </a:lnTo>
                <a:lnTo>
                  <a:pt x="167538" y="5762"/>
                </a:lnTo>
                <a:lnTo>
                  <a:pt x="121885" y="22161"/>
                </a:lnTo>
                <a:lnTo>
                  <a:pt x="81552" y="47868"/>
                </a:lnTo>
                <a:lnTo>
                  <a:pt x="47867" y="81553"/>
                </a:lnTo>
                <a:lnTo>
                  <a:pt x="22160" y="121886"/>
                </a:lnTo>
                <a:lnTo>
                  <a:pt x="5761" y="167537"/>
                </a:lnTo>
                <a:lnTo>
                  <a:pt x="0" y="217177"/>
                </a:lnTo>
                <a:lnTo>
                  <a:pt x="0" y="310299"/>
                </a:lnTo>
                <a:lnTo>
                  <a:pt x="2248472" y="310299"/>
                </a:lnTo>
                <a:lnTo>
                  <a:pt x="2298115" y="304537"/>
                </a:lnTo>
                <a:lnTo>
                  <a:pt x="2343767" y="288137"/>
                </a:lnTo>
                <a:lnTo>
                  <a:pt x="2384101" y="262430"/>
                </a:lnTo>
                <a:lnTo>
                  <a:pt x="2417786" y="228745"/>
                </a:lnTo>
                <a:lnTo>
                  <a:pt x="2443493" y="188412"/>
                </a:lnTo>
                <a:lnTo>
                  <a:pt x="2459892" y="142761"/>
                </a:lnTo>
                <a:lnTo>
                  <a:pt x="2465654" y="93121"/>
                </a:lnTo>
                <a:lnTo>
                  <a:pt x="2465654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1799"/>
          </a:p>
        </p:txBody>
      </p:sp>
      <p:grpSp>
        <p:nvGrpSpPr>
          <p:cNvPr id="13" name="object 13"/>
          <p:cNvGrpSpPr/>
          <p:nvPr/>
        </p:nvGrpSpPr>
        <p:grpSpPr>
          <a:xfrm>
            <a:off x="322229" y="1166529"/>
            <a:ext cx="906336" cy="1353158"/>
            <a:chOff x="377244" y="1199601"/>
            <a:chExt cx="906780" cy="1353820"/>
          </a:xfrm>
        </p:grpSpPr>
        <p:sp>
          <p:nvSpPr>
            <p:cNvPr id="14" name="object 14"/>
            <p:cNvSpPr/>
            <p:nvPr/>
          </p:nvSpPr>
          <p:spPr>
            <a:xfrm>
              <a:off x="377240" y="1303972"/>
              <a:ext cx="906780" cy="1249680"/>
            </a:xfrm>
            <a:custGeom>
              <a:avLst/>
              <a:gdLst/>
              <a:ahLst/>
              <a:cxnLst/>
              <a:rect l="l" t="t" r="r" b="b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15" name="object 15"/>
            <p:cNvSpPr/>
            <p:nvPr/>
          </p:nvSpPr>
          <p:spPr>
            <a:xfrm>
              <a:off x="660984" y="1199603"/>
              <a:ext cx="492759" cy="1014730"/>
            </a:xfrm>
            <a:custGeom>
              <a:avLst/>
              <a:gdLst/>
              <a:ahLst/>
              <a:cxnLst/>
              <a:rect l="l" t="t" r="r" b="b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1799"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161627" y="2778345"/>
            <a:ext cx="1043429" cy="231662"/>
            <a:chOff x="320975" y="2634669"/>
            <a:chExt cx="1043940" cy="231775"/>
          </a:xfrm>
        </p:grpSpPr>
        <p:sp>
          <p:nvSpPr>
            <p:cNvPr id="17" name="object 17"/>
            <p:cNvSpPr/>
            <p:nvPr/>
          </p:nvSpPr>
          <p:spPr>
            <a:xfrm>
              <a:off x="320975" y="2634669"/>
              <a:ext cx="1043940" cy="231775"/>
            </a:xfrm>
            <a:custGeom>
              <a:avLst/>
              <a:gdLst/>
              <a:ahLst/>
              <a:cxnLst/>
              <a:rect l="l" t="t" r="r" b="b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18" name="object 18"/>
            <p:cNvSpPr/>
            <p:nvPr/>
          </p:nvSpPr>
          <p:spPr>
            <a:xfrm>
              <a:off x="1053186" y="2712947"/>
              <a:ext cx="257810" cy="153670"/>
            </a:xfrm>
            <a:custGeom>
              <a:avLst/>
              <a:gdLst/>
              <a:ahLst/>
              <a:cxnLst/>
              <a:rect l="l" t="t" r="r" b="b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1799"/>
            </a:p>
          </p:txBody>
        </p:sp>
      </p:grpSp>
      <p:sp>
        <p:nvSpPr>
          <p:cNvPr id="19" name="object 2"/>
          <p:cNvSpPr txBox="1">
            <a:spLocks noGrp="1"/>
          </p:cNvSpPr>
          <p:nvPr>
            <p:ph type="title"/>
          </p:nvPr>
        </p:nvSpPr>
        <p:spPr>
          <a:xfrm>
            <a:off x="63500" y="69979"/>
            <a:ext cx="5702300" cy="312583"/>
          </a:xfrm>
          <a:prstGeom prst="rect">
            <a:avLst/>
          </a:prstGeom>
        </p:spPr>
        <p:txBody>
          <a:bodyPr vert="horz" wrap="square" lIns="0" tIns="7808" rIns="0" bIns="0" rtlCol="0">
            <a:spAutoFit/>
          </a:bodyPr>
          <a:lstStyle/>
          <a:p>
            <a:pPr marL="6006" algn="ctr">
              <a:spcBef>
                <a:spcPts val="61"/>
              </a:spcBef>
            </a:pPr>
            <a:r>
              <a:rPr lang="en-US" sz="2200" b="1" spc="-5" dirty="0" err="1">
                <a:solidFill>
                  <a:schemeClr val="bg1"/>
                </a:solidFill>
                <a:latin typeface="Arial"/>
                <a:cs typeface="Arial"/>
              </a:rPr>
              <a:t>Mustaqil</a:t>
            </a:r>
            <a:r>
              <a:rPr lang="en-US" sz="2200" b="1" spc="-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200" b="1" spc="-5" dirty="0" err="1">
                <a:solidFill>
                  <a:schemeClr val="bg1"/>
                </a:solidFill>
                <a:latin typeface="Arial"/>
                <a:cs typeface="Arial"/>
              </a:rPr>
              <a:t>bajarish</a:t>
            </a:r>
            <a:r>
              <a:rPr lang="en-US" sz="2200" b="1" spc="-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200" b="1" spc="-5" dirty="0" err="1">
                <a:solidFill>
                  <a:schemeClr val="bg1"/>
                </a:solidFill>
                <a:latin typeface="Arial"/>
                <a:cs typeface="Arial"/>
              </a:rPr>
              <a:t>uchun</a:t>
            </a:r>
            <a:r>
              <a:rPr lang="en-US" sz="2200" b="1" spc="-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200" b="1" spc="-5" dirty="0" err="1">
                <a:solidFill>
                  <a:schemeClr val="bg1"/>
                </a:solidFill>
                <a:latin typeface="Arial"/>
                <a:cs typeface="Arial"/>
              </a:rPr>
              <a:t>topshiriqlar</a:t>
            </a:r>
            <a:r>
              <a:rPr lang="en-US" sz="2200" b="1" spc="-5" dirty="0">
                <a:solidFill>
                  <a:schemeClr val="bg1"/>
                </a:solidFill>
                <a:latin typeface="Arial"/>
                <a:cs typeface="Arial"/>
              </a:rPr>
              <a:t>:</a:t>
            </a:r>
            <a:endParaRPr sz="2200" b="1" spc="-5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1379989" y="479425"/>
            <a:ext cx="4385811" cy="204731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9359" indent="-351341" defTabSz="324315">
              <a:lnSpc>
                <a:spcPct val="100000"/>
              </a:lnSpc>
              <a:buAutoNum type="arabicPeriod"/>
            </a:pP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Darslikning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144- 146-sahifalaridagi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Markaziy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Osiyo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mavzularini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o‘qish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351341" indent="-351341">
              <a:lnSpc>
                <a:spcPct val="100000"/>
              </a:lnSpc>
              <a:buAutoNum type="arabicPeriod" startAt="2"/>
            </a:pP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Mavzular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oxiridagi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savollarga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yozish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Markaziy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Osiyo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tabiatini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taqqoslab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yozish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941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/>
          <p:nvPr/>
        </p:nvSpPr>
        <p:spPr>
          <a:xfrm>
            <a:off x="0" y="0"/>
            <a:ext cx="5765800" cy="502534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825500" y="0"/>
            <a:ext cx="4724400" cy="369332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kern="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</a:t>
            </a:r>
            <a:r>
              <a:rPr lang="en-US" sz="2400" b="1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nomini</a:t>
            </a:r>
            <a:r>
              <a:rPr lang="en-US" sz="2400" b="1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toping</a:t>
            </a:r>
            <a:endParaRPr lang="ru-RU" sz="24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87700" y="979632"/>
            <a:ext cx="1905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en-US" sz="28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eman</a:t>
            </a:r>
            <a:endParaRPr lang="en-US" sz="2800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2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en-US" sz="28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banan</a:t>
            </a:r>
            <a:endParaRPr lang="en-US" sz="2800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2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</a:t>
            </a:r>
            <a:r>
              <a:rPr lang="en-US" sz="28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mangra</a:t>
            </a:r>
            <a:endParaRPr lang="en-US" sz="2800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68300" y="1012825"/>
            <a:ext cx="2362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a e n m</a:t>
            </a:r>
          </a:p>
          <a:p>
            <a:r>
              <a:rPr lang="en-US" sz="2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n </a:t>
            </a:r>
            <a:r>
              <a:rPr lang="en-US" sz="28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en-US" sz="2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b a</a:t>
            </a:r>
          </a:p>
          <a:p>
            <a:r>
              <a:rPr lang="en-US" sz="2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g a n r m a</a:t>
            </a:r>
          </a:p>
        </p:txBody>
      </p:sp>
    </p:spTree>
    <p:extLst>
      <p:ext uri="{BB962C8B-B14F-4D97-AF65-F5344CB8AC3E}">
        <p14:creationId xmlns:p14="http://schemas.microsoft.com/office/powerpoint/2010/main" val="334074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0" y="0"/>
            <a:ext cx="5765800" cy="502534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825500" y="22225"/>
            <a:ext cx="4724400" cy="369332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kern="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Hayvonlar</a:t>
            </a:r>
            <a:r>
              <a:rPr lang="en-US" sz="2400" b="1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nomini</a:t>
            </a:r>
            <a:r>
              <a:rPr lang="en-US" sz="2400" b="1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toping</a:t>
            </a:r>
            <a:endParaRPr lang="ru-RU" sz="24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40100" y="920491"/>
            <a:ext cx="21209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en-US" sz="2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ayiq</a:t>
            </a:r>
            <a:endParaRPr lang="en-US" sz="2800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2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2. </a:t>
            </a:r>
            <a:r>
              <a:rPr lang="en-US" sz="28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kiyik</a:t>
            </a:r>
            <a:endParaRPr lang="en-US" sz="2800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2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</a:t>
            </a:r>
            <a:r>
              <a:rPr lang="en-US" sz="28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maymun</a:t>
            </a:r>
            <a:r>
              <a:rPr lang="en-US" sz="2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15900" y="920491"/>
            <a:ext cx="28829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q a </a:t>
            </a:r>
            <a:r>
              <a:rPr lang="en-US" sz="28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lang="en-US" sz="2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</a:t>
            </a:r>
          </a:p>
          <a:p>
            <a:r>
              <a:rPr lang="en-US" sz="2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y k </a:t>
            </a:r>
            <a:r>
              <a:rPr lang="en-US" sz="28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</a:t>
            </a:r>
            <a:r>
              <a:rPr lang="en-US" sz="2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lang="en-US" sz="2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</a:t>
            </a:r>
            <a:endParaRPr lang="en-US" sz="2800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2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y u a n m </a:t>
            </a:r>
            <a:r>
              <a:rPr lang="en-US" sz="28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  <a:endParaRPr lang="en-US" sz="2800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26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949"/>
            <a:ext cx="5765800" cy="485752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Arial"/>
                <a:cs typeface="Arial"/>
              </a:rPr>
              <a:t>Markaziy</a:t>
            </a:r>
            <a:r>
              <a:rPr lang="en-US" sz="28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/>
                <a:cs typeface="Arial"/>
              </a:rPr>
              <a:t>Osiyo</a:t>
            </a:r>
            <a:endParaRPr lang="en-US" sz="28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9700" y="631825"/>
            <a:ext cx="2362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Markaziy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Osiyo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o‘lkasi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Osiyoning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markaziy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qismini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egallaydi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Объект 9"/>
          <p:cNvGraphicFramePr>
            <a:graphicFrameLocks noChangeAspect="1"/>
          </p:cNvGraphicFramePr>
          <p:nvPr>
            <p:extLst/>
          </p:nvPr>
        </p:nvGraphicFramePr>
        <p:xfrm>
          <a:off x="2508888" y="658144"/>
          <a:ext cx="3111500" cy="243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9" r:id="rId3" imgW="10767960" imgH="7783920" progId="">
                  <p:embed/>
                </p:oleObj>
              </mc:Choice>
              <mc:Fallback>
                <p:oleObj r:id="rId3" imgW="10767960" imgH="77839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08888" y="658144"/>
                        <a:ext cx="3111500" cy="2438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05" name="Picture 9" descr="Пять священных гор Китая - SadPanda.cn - блог о Кита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59" y="1806617"/>
            <a:ext cx="2289281" cy="129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752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949"/>
            <a:ext cx="5765800" cy="485752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Arial"/>
                <a:cs typeface="Arial"/>
              </a:rPr>
              <a:t>Markaziy</a:t>
            </a:r>
            <a:r>
              <a:rPr lang="en-US" sz="28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/>
                <a:cs typeface="Arial"/>
              </a:rPr>
              <a:t>Osiyo</a:t>
            </a:r>
            <a:endParaRPr lang="en-US" sz="28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20900" y="631825"/>
            <a:ext cx="17740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Markaziy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Osiyo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o‘lkasida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Xitoy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Mongoliya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hududidagi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tog‘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cho‘llar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Центральная Азия превратится в пустыню - МЕТЕОВЕСТИ от ФОБОС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" y="471803"/>
            <a:ext cx="2162162" cy="136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Пустыня в Монголии. Пустыня Гоби – растения, животные, интересные факты.  Животные Монголии — богатая фауна степей и гор Монголия растительный и  животный мир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3228"/>
            <a:ext cx="2162162" cy="1621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Горы Монголии — DearTravel.r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980" y="492490"/>
            <a:ext cx="1870820" cy="1293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980" y="1758950"/>
            <a:ext cx="1870820" cy="14859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169241" y="488783"/>
            <a:ext cx="1721030" cy="1504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2162162" y="3090646"/>
            <a:ext cx="1732818" cy="1504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7884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 txBox="1">
            <a:spLocks/>
          </p:cNvSpPr>
          <p:nvPr/>
        </p:nvSpPr>
        <p:spPr>
          <a:xfrm>
            <a:off x="0" y="-13949"/>
            <a:ext cx="5765800" cy="485752"/>
          </a:xfrm>
          <a:prstGeom prst="rect">
            <a:avLst/>
          </a:prstGeom>
          <a:solidFill>
            <a:srgbClr val="0070C0"/>
          </a:solidFill>
        </p:spPr>
        <p:txBody>
          <a:bodyPr vert="horz" lIns="0" tIns="0" rIns="0" bIns="0" rtlCol="0" anchor="ctr">
            <a:normAutofit/>
          </a:bodyPr>
          <a:lstStyle>
            <a:lvl1pPr algn="l" defTabSz="4324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50" b="1" i="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endParaRPr lang="en-US" sz="283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100" y="22225"/>
            <a:ext cx="5164295" cy="430887"/>
          </a:xfrm>
        </p:spPr>
        <p:txBody>
          <a:bodyPr/>
          <a:lstStyle/>
          <a:p>
            <a:pPr algn="ctr"/>
            <a:r>
              <a:rPr lang="en-US" sz="2800" dirty="0" err="1"/>
              <a:t>Geologik</a:t>
            </a:r>
            <a:r>
              <a:rPr lang="en-US" sz="2800" dirty="0"/>
              <a:t> </a:t>
            </a:r>
            <a:r>
              <a:rPr lang="en-US" sz="2800" dirty="0" err="1"/>
              <a:t>tuzilishi</a:t>
            </a:r>
            <a:endParaRPr lang="ru-RU" sz="28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 bwMode="auto">
          <a:xfrm>
            <a:off x="2527687" y="708025"/>
            <a:ext cx="3124200" cy="2081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9822" y="615950"/>
            <a:ext cx="22860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  <a:r>
              <a:rPr lang="en-US" sz="14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O‘lkaning</a:t>
            </a:r>
            <a:r>
              <a:rPr lang="en-US" sz="1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markaziy</a:t>
            </a: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</a:t>
            </a: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janubiy</a:t>
            </a: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qismidan</a:t>
            </a: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Yer</a:t>
            </a: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po‘stining</a:t>
            </a: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faol</a:t>
            </a: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Alp-</a:t>
            </a:r>
            <a:r>
              <a:rPr lang="en-US" sz="1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Himolay</a:t>
            </a: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seysmik</a:t>
            </a: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mintaqasi</a:t>
            </a: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o‘tadi</a:t>
            </a: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O‘lkada</a:t>
            </a: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keksa</a:t>
            </a: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lekin</a:t>
            </a: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yoshargan</a:t>
            </a: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tog‘lar</a:t>
            </a: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bilan</a:t>
            </a: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birga</a:t>
            </a: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eng</a:t>
            </a: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yosh</a:t>
            </a: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tog‘lar</a:t>
            </a: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ham bor.</a:t>
            </a:r>
            <a:endParaRPr lang="ru-RU" sz="13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" y="2384425"/>
            <a:ext cx="2392753" cy="738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026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 txBox="1">
            <a:spLocks/>
          </p:cNvSpPr>
          <p:nvPr/>
        </p:nvSpPr>
        <p:spPr>
          <a:xfrm>
            <a:off x="0" y="-13949"/>
            <a:ext cx="5765800" cy="485752"/>
          </a:xfrm>
          <a:prstGeom prst="rect">
            <a:avLst/>
          </a:prstGeom>
          <a:solidFill>
            <a:srgbClr val="0070C0"/>
          </a:solidFill>
        </p:spPr>
        <p:txBody>
          <a:bodyPr vert="horz" lIns="0" tIns="0" rIns="0" bIns="0" rtlCol="0" anchor="ctr">
            <a:normAutofit/>
          </a:bodyPr>
          <a:lstStyle>
            <a:lvl1pPr algn="l" defTabSz="4324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50" b="1" i="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endParaRPr lang="en-US" sz="283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5193"/>
            <a:ext cx="5765800" cy="2739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6349" y="2086188"/>
            <a:ext cx="1127951" cy="276999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" pitchFamily="34" charset="0"/>
                <a:cs typeface="Arial" pitchFamily="34" charset="0"/>
              </a:rPr>
              <a:t>Tibet </a:t>
            </a:r>
            <a:r>
              <a:rPr lang="en-US" sz="1200" b="1" dirty="0" err="1" smtClean="0">
                <a:latin typeface="Arial" pitchFamily="34" charset="0"/>
                <a:cs typeface="Arial" pitchFamily="34" charset="0"/>
              </a:rPr>
              <a:t>tog‘ligi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5570" y="1822289"/>
            <a:ext cx="917239" cy="253916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050" b="1" dirty="0" err="1" smtClean="0">
                <a:latin typeface="Arial" pitchFamily="34" charset="0"/>
                <a:cs typeface="Arial" pitchFamily="34" charset="0"/>
              </a:rPr>
              <a:t>Qoraqurum</a:t>
            </a:r>
            <a:endParaRPr lang="ru-RU" sz="105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2754" y="971933"/>
            <a:ext cx="1423595" cy="276999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latin typeface="Arial" pitchFamily="34" charset="0"/>
                <a:cs typeface="Arial" pitchFamily="34" charset="0"/>
              </a:rPr>
              <a:t>Xitoy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err="1" smtClean="0">
                <a:latin typeface="Arial" pitchFamily="34" charset="0"/>
                <a:cs typeface="Arial" pitchFamily="34" charset="0"/>
              </a:rPr>
              <a:t>Tyan-Shani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16100" y="694934"/>
            <a:ext cx="579005" cy="276999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latin typeface="Arial" pitchFamily="34" charset="0"/>
                <a:cs typeface="Arial" pitchFamily="34" charset="0"/>
              </a:rPr>
              <a:t>Oltoy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5057" y="1598022"/>
            <a:ext cx="716863" cy="276999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Arial" pitchFamily="34" charset="0"/>
                <a:cs typeface="Arial" pitchFamily="34" charset="0"/>
              </a:rPr>
              <a:t>Kunlun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4664" y="1298815"/>
            <a:ext cx="1569469" cy="276999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latin typeface="Arial" pitchFamily="34" charset="0"/>
                <a:cs typeface="Arial" pitchFamily="34" charset="0"/>
              </a:rPr>
              <a:t>Taklamakon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err="1" smtClean="0">
                <a:latin typeface="Arial" pitchFamily="34" charset="0"/>
                <a:cs typeface="Arial" pitchFamily="34" charset="0"/>
              </a:rPr>
              <a:t>botig‘i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41742" y="1225849"/>
            <a:ext cx="984565" cy="276999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Arial" pitchFamily="34" charset="0"/>
                <a:cs typeface="Arial" pitchFamily="34" charset="0"/>
              </a:rPr>
              <a:t>Gobi </a:t>
            </a:r>
            <a:r>
              <a:rPr lang="en-US" sz="1200" b="1" dirty="0" err="1" smtClean="0">
                <a:latin typeface="Arial" pitchFamily="34" charset="0"/>
                <a:cs typeface="Arial" pitchFamily="34" charset="0"/>
              </a:rPr>
              <a:t>cho‘li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bject 3"/>
          <p:cNvSpPr txBox="1">
            <a:spLocks/>
          </p:cNvSpPr>
          <p:nvPr/>
        </p:nvSpPr>
        <p:spPr>
          <a:xfrm>
            <a:off x="1206500" y="-21554"/>
            <a:ext cx="3662096" cy="44563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sz="2650" b="1" i="0">
                <a:solidFill>
                  <a:srgbClr val="FEFEFE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114"/>
              </a:spcBef>
            </a:pPr>
            <a:r>
              <a:rPr lang="en-US" sz="2800" kern="0" spc="5" dirty="0" err="1" smtClean="0"/>
              <a:t>Markaziy</a:t>
            </a:r>
            <a:r>
              <a:rPr lang="en-US" sz="2800" kern="0" spc="5" dirty="0" smtClean="0"/>
              <a:t>  </a:t>
            </a:r>
            <a:r>
              <a:rPr lang="en-US" sz="2800" kern="0" spc="5" dirty="0" err="1" smtClean="0"/>
              <a:t>Osiyo</a:t>
            </a:r>
            <a:endParaRPr lang="en-US" sz="2800" kern="0" dirty="0"/>
          </a:p>
        </p:txBody>
      </p:sp>
      <p:pic>
        <p:nvPicPr>
          <p:cNvPr id="14" name="Picture 2" descr="Пустыня Гоби: климат, животные и растения ~ Русло.inf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300" y="1949247"/>
            <a:ext cx="2189607" cy="123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Окрестности монастыря Самье в Тибет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1" y="2322680"/>
            <a:ext cx="1349924" cy="89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85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 txBox="1">
            <a:spLocks/>
          </p:cNvSpPr>
          <p:nvPr/>
        </p:nvSpPr>
        <p:spPr>
          <a:xfrm>
            <a:off x="0" y="-13949"/>
            <a:ext cx="5765800" cy="485752"/>
          </a:xfrm>
          <a:prstGeom prst="rect">
            <a:avLst/>
          </a:prstGeom>
          <a:solidFill>
            <a:srgbClr val="0070C0"/>
          </a:solidFill>
        </p:spPr>
        <p:txBody>
          <a:bodyPr vert="horz" lIns="0" tIns="0" rIns="0" bIns="0" rtlCol="0" anchor="ctr">
            <a:normAutofit/>
          </a:bodyPr>
          <a:lstStyle>
            <a:lvl1pPr algn="l" defTabSz="4324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50" b="1" i="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endParaRPr lang="en-US" sz="283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99" y="555626"/>
            <a:ext cx="3657601" cy="2590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32200" y="416652"/>
            <a:ext cx="2133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latin typeface="Arial" pitchFamily="34" charset="0"/>
                <a:cs typeface="Arial" pitchFamily="34" charset="0"/>
              </a:rPr>
              <a:t>Markaziy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Osiyoning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b="1" dirty="0" err="1" smtClean="0">
                <a:latin typeface="Arial" pitchFamily="34" charset="0"/>
                <a:cs typeface="Arial" pitchFamily="34" charset="0"/>
              </a:rPr>
              <a:t>eng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baland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nuqtasi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Qoraqurum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tizmasidagi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b="1" dirty="0" err="1" smtClean="0">
                <a:ln w="3175">
                  <a:solidFill>
                    <a:schemeClr val="tx1"/>
                  </a:solidFill>
                </a:ln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Chogori</a:t>
            </a:r>
            <a:r>
              <a:rPr lang="en-US" b="1" dirty="0" smtClean="0">
                <a:ln w="3175">
                  <a:solidFill>
                    <a:schemeClr val="tx1"/>
                  </a:solidFill>
                </a:ln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b="1" dirty="0" err="1" smtClean="0">
                <a:ln w="3175">
                  <a:solidFill>
                    <a:schemeClr val="tx1"/>
                  </a:solidFill>
                </a:ln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cho‘qqisi</a:t>
            </a:r>
            <a:endParaRPr lang="ru-RU" b="1" dirty="0">
              <a:ln w="3175">
                <a:solidFill>
                  <a:schemeClr val="tx1"/>
                </a:solidFill>
              </a:ln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H="1" flipV="1">
            <a:off x="825500" y="1241425"/>
            <a:ext cx="2971800" cy="22860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094379" y="2651123"/>
            <a:ext cx="12092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8611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m)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bject 3"/>
          <p:cNvSpPr txBox="1">
            <a:spLocks noGrp="1"/>
          </p:cNvSpPr>
          <p:nvPr>
            <p:ph type="title"/>
          </p:nvPr>
        </p:nvSpPr>
        <p:spPr>
          <a:xfrm>
            <a:off x="1336763" y="-19264"/>
            <a:ext cx="2819320" cy="44755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n-US" sz="2800" dirty="0" err="1" smtClean="0"/>
              <a:t>Markaziy</a:t>
            </a:r>
            <a:r>
              <a:rPr lang="en-US" sz="2800" dirty="0" smtClean="0"/>
              <a:t> </a:t>
            </a:r>
            <a:r>
              <a:rPr lang="en-US" sz="2800" dirty="0" err="1" smtClean="0"/>
              <a:t>Osiyo</a:t>
            </a:r>
            <a:endParaRPr sz="2800" dirty="0"/>
          </a:p>
        </p:txBody>
      </p:sp>
      <p:pic>
        <p:nvPicPr>
          <p:cNvPr id="7170" name="Picture 2" descr="Чогори - гора смерти | Пикабу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99" y="2155823"/>
            <a:ext cx="1584962" cy="99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617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7855</TotalTime>
  <Words>966</Words>
  <Application>Microsoft Office PowerPoint</Application>
  <PresentationFormat>Произвольный</PresentationFormat>
  <Paragraphs>180</Paragraphs>
  <Slides>49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49</vt:i4>
      </vt:variant>
    </vt:vector>
  </HeadingPairs>
  <TitlesOfParts>
    <vt:vector size="55" baseType="lpstr">
      <vt:lpstr>Arial</vt:lpstr>
      <vt:lpstr>Calibri</vt:lpstr>
      <vt:lpstr>Calibri Light</vt:lpstr>
      <vt:lpstr>Times New Roman</vt:lpstr>
      <vt:lpstr>TimesTAD</vt:lpstr>
      <vt:lpstr>Тема Office</vt:lpstr>
      <vt:lpstr>Geografiya</vt:lpstr>
      <vt:lpstr>Презентация PowerPoint</vt:lpstr>
      <vt:lpstr>Markaziy va Sharqiy Osiyo</vt:lpstr>
      <vt:lpstr>Markaziy Osiyo</vt:lpstr>
      <vt:lpstr>Markaziy Osiyo</vt:lpstr>
      <vt:lpstr>Markaziy Osiyo</vt:lpstr>
      <vt:lpstr>Geologik tuzilishi</vt:lpstr>
      <vt:lpstr>Презентация PowerPoint</vt:lpstr>
      <vt:lpstr>Markaziy Osiyo</vt:lpstr>
      <vt:lpstr>Chogori cho‘qqisi</vt:lpstr>
      <vt:lpstr>Relyefi</vt:lpstr>
      <vt:lpstr>To‘rfon botig‘i</vt:lpstr>
      <vt:lpstr>Markaziy Osiyo foydali qazilmalari</vt:lpstr>
      <vt:lpstr>Markaziy Osiyo iqlimi</vt:lpstr>
      <vt:lpstr>Markaziy Osiyo daryolari</vt:lpstr>
      <vt:lpstr>Markaziy Osiyo daryolari</vt:lpstr>
      <vt:lpstr>Markaziy Osiyo ko‘llari</vt:lpstr>
      <vt:lpstr>Lobnor ko‘li</vt:lpstr>
      <vt:lpstr>Kuku-Nur ko‘li</vt:lpstr>
      <vt:lpstr>Ubsu-Nur ko‘li</vt:lpstr>
      <vt:lpstr>Markaziy Osiyo ko‘llari</vt:lpstr>
      <vt:lpstr>Markaziy Osiyo </vt:lpstr>
      <vt:lpstr>O‘simliklari</vt:lpstr>
      <vt:lpstr>Презентация PowerPoint</vt:lpstr>
      <vt:lpstr>Hayvonot olami</vt:lpstr>
      <vt:lpstr>Презентация PowerPoint</vt:lpstr>
      <vt:lpstr>Sharqiy Osiyo</vt:lpstr>
      <vt:lpstr> Sharqiy Osiyo</vt:lpstr>
      <vt:lpstr>Sharqiy Osiyoning geologik tuzilishi</vt:lpstr>
      <vt:lpstr>Foydali  qazilmalari</vt:lpstr>
      <vt:lpstr>Foydali  qazilmalari</vt:lpstr>
      <vt:lpstr>Sharqiy  Osiyo iqlimi</vt:lpstr>
      <vt:lpstr>Sharqiy Osiyo iqlimi</vt:lpstr>
      <vt:lpstr>Sharqiy Osiyo ichki suvlari</vt:lpstr>
      <vt:lpstr>Xuanxe  daryosi</vt:lpstr>
      <vt:lpstr>Презентация PowerPoint</vt:lpstr>
      <vt:lpstr>Yanszi  daryosi</vt:lpstr>
      <vt:lpstr>Tayxu ko‘li</vt:lpstr>
      <vt:lpstr>Sharqiy  Osiyo  tuproqlari</vt:lpstr>
      <vt:lpstr>Nanlin va Uishan tog‘lari</vt:lpstr>
      <vt:lpstr>O‘simliklari</vt:lpstr>
      <vt:lpstr>Madaniy o‘simliklari</vt:lpstr>
      <vt:lpstr>O‘simliklari</vt:lpstr>
      <vt:lpstr>Hayvonot  olami</vt:lpstr>
      <vt:lpstr>Jadvalni to‘ldiring</vt:lpstr>
      <vt:lpstr>To‘g‘ri  javob:</vt:lpstr>
      <vt:lpstr>Mustaqil bajarish uchun topshiriqlar: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Русский язык</dc:title>
  <dc:creator>leNOVO</dc:creator>
  <cp:lastModifiedBy>Пользователь</cp:lastModifiedBy>
  <cp:revision>467</cp:revision>
  <dcterms:created xsi:type="dcterms:W3CDTF">2020-04-13T08:05:42Z</dcterms:created>
  <dcterms:modified xsi:type="dcterms:W3CDTF">2021-03-26T05:54:37Z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2020-04-13T00:00:00Z</vt:filetime>
  </property>
</Properties>
</file>