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90" r:id="rId2"/>
    <p:sldId id="454" r:id="rId3"/>
    <p:sldId id="456" r:id="rId4"/>
    <p:sldId id="445" r:id="rId5"/>
    <p:sldId id="439" r:id="rId6"/>
    <p:sldId id="446" r:id="rId7"/>
    <p:sldId id="464" r:id="rId8"/>
    <p:sldId id="447" r:id="rId9"/>
    <p:sldId id="458" r:id="rId10"/>
    <p:sldId id="436" r:id="rId11"/>
    <p:sldId id="465" r:id="rId12"/>
    <p:sldId id="460" r:id="rId13"/>
    <p:sldId id="297" r:id="rId14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43" autoAdjust="0"/>
    <p:restoredTop sz="89228" autoAdjust="0"/>
  </p:normalViewPr>
  <p:slideViewPr>
    <p:cSldViewPr>
      <p:cViewPr varScale="1">
        <p:scale>
          <a:sx n="55" d="100"/>
          <a:sy n="55" d="100"/>
        </p:scale>
        <p:origin x="768" y="52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912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3129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0328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414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5910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917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564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460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32060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1469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5415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869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10" Type="http://schemas.openxmlformats.org/officeDocument/2006/relationships/image" Target="../media/image9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920" y="0"/>
            <a:ext cx="12902732" cy="20503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981294" y="2854828"/>
            <a:ext cx="9237915" cy="1877979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indent="39688" algn="ctr">
              <a:spcBef>
                <a:spcPts val="245"/>
              </a:spcBef>
            </a:pPr>
            <a:r>
              <a:rPr sz="6000" b="1" dirty="0" smtClean="0">
                <a:solidFill>
                  <a:srgbClr val="002060"/>
                </a:solidFill>
                <a:latin typeface="Arial"/>
                <a:cs typeface="Arial"/>
              </a:rPr>
              <a:t>M</a:t>
            </a:r>
            <a:r>
              <a:rPr lang="en-US" sz="6000" b="1" dirty="0">
                <a:solidFill>
                  <a:srgbClr val="002060"/>
                </a:solidFill>
                <a:latin typeface="Arial"/>
                <a:cs typeface="Arial"/>
              </a:rPr>
              <a:t>AVZU</a:t>
            </a:r>
            <a:r>
              <a:rPr sz="6000" b="1" dirty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en-US" sz="6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6000" b="1" dirty="0" smtClean="0">
                <a:solidFill>
                  <a:srgbClr val="002060"/>
                </a:solidFill>
                <a:latin typeface="Arial"/>
                <a:cs typeface="Arial"/>
              </a:rPr>
              <a:t>MASALALAR YECHISH</a:t>
            </a:r>
            <a:endParaRPr sz="60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6" y="454530"/>
            <a:ext cx="11094394" cy="876938"/>
            <a:chOff x="439458" y="322808"/>
            <a:chExt cx="499688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4" y="339820"/>
              <a:ext cx="849894" cy="377958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6-sinf</a:t>
              </a:r>
              <a:endParaRPr sz="8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94458" y="2504830"/>
            <a:ext cx="809798" cy="195971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14835" y="4680570"/>
            <a:ext cx="789421" cy="189282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pPr algn="ctr"/>
            <a:endParaRPr lang="ru-RU" dirty="0"/>
          </a:p>
        </p:txBody>
      </p:sp>
      <p:sp>
        <p:nvSpPr>
          <p:cNvPr id="11" name="object 11"/>
          <p:cNvSpPr/>
          <p:nvPr/>
        </p:nvSpPr>
        <p:spPr>
          <a:xfrm>
            <a:off x="9857184" y="2854828"/>
            <a:ext cx="2656903" cy="24482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</p:spTree>
    <p:extLst>
      <p:ext uri="{BB962C8B-B14F-4D97-AF65-F5344CB8AC3E}">
        <p14:creationId xmlns:p14="http://schemas.microsoft.com/office/powerpoint/2010/main" val="154564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825580" y="267001"/>
            <a:ext cx="3015380" cy="85725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2"/>
          <p:cNvSpPr>
            <a:spLocks noGrp="1"/>
          </p:cNvSpPr>
          <p:nvPr>
            <p:ph idx="4294967295"/>
          </p:nvPr>
        </p:nvSpPr>
        <p:spPr>
          <a:xfrm>
            <a:off x="598272" y="1235020"/>
            <a:ext cx="11740238" cy="1285884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yuzi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8,1 cm²,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balandligi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4,5 cm. Shu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asos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uzunligini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toping.</a:t>
            </a:r>
            <a:endParaRPr lang="ru-RU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1125" y="4540014"/>
            <a:ext cx="4071966" cy="901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              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497" y="2417352"/>
            <a:ext cx="49090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S= 8,1  cm² 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h= 4,5 cm</a:t>
            </a:r>
          </a:p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Topish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k-k: a - ?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9078154" y="2141861"/>
            <a:ext cx="2448272" cy="1769829"/>
          </a:xfrm>
          <a:prstGeom prst="triangle">
            <a:avLst>
              <a:gd name="adj" fmla="val 33410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9896122" y="2876650"/>
            <a:ext cx="3770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h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6"/>
          <p:cNvSpPr txBox="1">
            <a:spLocks noChangeArrowheads="1"/>
          </p:cNvSpPr>
          <p:nvPr/>
        </p:nvSpPr>
        <p:spPr bwMode="auto">
          <a:xfrm>
            <a:off x="9707606" y="3769383"/>
            <a:ext cx="3770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a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9915172" y="2141861"/>
            <a:ext cx="0" cy="176982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072804" y="6002838"/>
            <a:ext cx="501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3,6 cm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504997" y="4482978"/>
            <a:ext cx="210987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latin typeface="Arial" pitchFamily="34" charset="0"/>
                <a:cs typeface="Arial" pitchFamily="34" charset="0"/>
              </a:rPr>
              <a:t>ah =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2S,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3916812" y="4574977"/>
                <a:ext cx="2586634" cy="1017330"/>
              </a:xfrm>
              <a:prstGeom prst="rect">
                <a:avLst/>
              </a:prstGeom>
              <a:ln w="12700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ru-RU" sz="40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=</a:t>
                </a:r>
                <a:r>
                  <a:rPr lang="en-US" alt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alt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ah, </a:t>
                </a:r>
                <a:endParaRPr lang="ru-RU" sz="4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6812" y="4574977"/>
                <a:ext cx="2586634" cy="1017330"/>
              </a:xfrm>
              <a:prstGeom prst="rect">
                <a:avLst/>
              </a:prstGeom>
              <a:blipFill rotWithShape="0">
                <a:blip r:embed="rId3"/>
                <a:stretch>
                  <a:fillRect l="-8491" r="-3066" b="-7186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8791321" y="4445594"/>
                <a:ext cx="2586634" cy="1155766"/>
              </a:xfrm>
              <a:prstGeom prst="rect">
                <a:avLst/>
              </a:prstGeom>
              <a:ln w="12700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altLang="ru-RU" sz="40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alt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𝟐𝐒</m:t>
                        </m:r>
                      </m:num>
                      <m:den>
                        <m:r>
                          <a:rPr lang="en-US" alt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𝐡</m:t>
                        </m:r>
                      </m:den>
                    </m:f>
                  </m:oMath>
                </a14:m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4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1321" y="4445594"/>
                <a:ext cx="2586634" cy="1155766"/>
              </a:xfrm>
              <a:prstGeom prst="rect">
                <a:avLst/>
              </a:prstGeom>
              <a:blipFill rotWithShape="0">
                <a:blip r:embed="rId4"/>
                <a:stretch>
                  <a:fillRect l="-8255" b="-4737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769648" y="5616674"/>
                <a:ext cx="2586634" cy="1216295"/>
              </a:xfrm>
              <a:prstGeom prst="rect">
                <a:avLst/>
              </a:prstGeom>
              <a:ln w="12700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altLang="ru-RU" sz="40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alt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altLang="ru-RU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alt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  <m:r>
                          <a:rPr lang="en-US" alt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alt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alt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en-US" alt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alt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4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48" y="5616674"/>
                <a:ext cx="2586634" cy="1216295"/>
              </a:xfrm>
              <a:prstGeom prst="rect">
                <a:avLst/>
              </a:prstGeom>
              <a:blipFill rotWithShape="0">
                <a:blip r:embed="rId5"/>
                <a:stretch>
                  <a:fillRect l="-8235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2761585" y="5616674"/>
                <a:ext cx="2775119" cy="12162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ru-RU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8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altLang="ru-RU" sz="48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altLang="ru-RU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altLang="ru-RU" sz="48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en-US" altLang="ru-RU" sz="48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altLang="ru-RU" sz="48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400" dirty="0" smtClean="0"/>
                  <a:t> = 3,6</a:t>
                </a:r>
                <a:endParaRPr lang="ru-RU" sz="44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1585" y="5616674"/>
                <a:ext cx="2775119" cy="1216295"/>
              </a:xfrm>
              <a:prstGeom prst="rect">
                <a:avLst/>
              </a:prstGeom>
              <a:blipFill rotWithShape="0">
                <a:blip r:embed="rId6"/>
                <a:stretch>
                  <a:fillRect l="-7692" r="-8352" b="-4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383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18" grpId="0"/>
      <p:bldP spid="19" grpId="0"/>
      <p:bldP spid="21" grpId="0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825580" y="267001"/>
            <a:ext cx="3015380" cy="85725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1125" y="4540014"/>
            <a:ext cx="4071966" cy="901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              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497" y="2417352"/>
            <a:ext cx="49090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600" dirty="0">
                <a:latin typeface="Arial" pitchFamily="34" charset="0"/>
                <a:cs typeface="Arial" pitchFamily="34" charset="0"/>
              </a:rPr>
              <a:t>S= 7,82  cm² </a:t>
            </a:r>
          </a:p>
          <a:p>
            <a:r>
              <a:rPr lang="en-US" sz="3600" dirty="0">
                <a:latin typeface="Arial" pitchFamily="34" charset="0"/>
                <a:cs typeface="Arial" pitchFamily="34" charset="0"/>
              </a:rPr>
              <a:t>a= 3,4 cm</a:t>
            </a:r>
            <a:endParaRPr lang="ru-RU" sz="3600" dirty="0">
              <a:latin typeface="Arial" pitchFamily="34" charset="0"/>
              <a:cs typeface="Arial" pitchFamily="34" charset="0"/>
            </a:endParaRPr>
          </a:p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Topish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k-k: h - ?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9078154" y="2141861"/>
            <a:ext cx="2448272" cy="1769829"/>
          </a:xfrm>
          <a:prstGeom prst="triangle">
            <a:avLst>
              <a:gd name="adj" fmla="val 3341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9896122" y="2876650"/>
            <a:ext cx="3770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h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6"/>
          <p:cNvSpPr txBox="1">
            <a:spLocks noChangeArrowheads="1"/>
          </p:cNvSpPr>
          <p:nvPr/>
        </p:nvSpPr>
        <p:spPr bwMode="auto">
          <a:xfrm>
            <a:off x="9707606" y="3769383"/>
            <a:ext cx="3770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a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9934222" y="2141861"/>
            <a:ext cx="0" cy="176982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26897" y="6272160"/>
            <a:ext cx="501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4,6 cm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504997" y="4482978"/>
            <a:ext cx="210987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latin typeface="Arial" pitchFamily="34" charset="0"/>
                <a:cs typeface="Arial" pitchFamily="34" charset="0"/>
              </a:rPr>
              <a:t>ah =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2S,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3916812" y="4574977"/>
                <a:ext cx="2586634" cy="1017330"/>
              </a:xfrm>
              <a:prstGeom prst="rect">
                <a:avLst/>
              </a:prstGeom>
              <a:ln w="12700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ru-RU" sz="40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=</a:t>
                </a:r>
                <a:r>
                  <a:rPr lang="en-US" alt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alt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ah, </a:t>
                </a:r>
                <a:endParaRPr lang="ru-RU" sz="4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6812" y="4574977"/>
                <a:ext cx="2586634" cy="1017330"/>
              </a:xfrm>
              <a:prstGeom prst="rect">
                <a:avLst/>
              </a:prstGeom>
              <a:blipFill rotWithShape="0">
                <a:blip r:embed="rId3"/>
                <a:stretch>
                  <a:fillRect l="-8491" r="-3066" b="-7186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8791321" y="4445594"/>
                <a:ext cx="2586634" cy="1292662"/>
              </a:xfrm>
              <a:prstGeom prst="rect">
                <a:avLst/>
              </a:prstGeom>
              <a:ln w="12700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ru-RU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en-US" altLang="ru-RU" sz="40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alt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5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𝟐𝐒</m:t>
                        </m:r>
                      </m:num>
                      <m:den>
                        <m:r>
                          <a:rPr lang="en-US" altLang="ru-RU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den>
                    </m:f>
                  </m:oMath>
                </a14:m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4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1321" y="4445594"/>
                <a:ext cx="2586634" cy="1292662"/>
              </a:xfrm>
              <a:prstGeom prst="rect">
                <a:avLst/>
              </a:prstGeom>
              <a:blipFill rotWithShape="0">
                <a:blip r:embed="rId4"/>
                <a:stretch>
                  <a:fillRect l="-8255" b="-1415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424136" y="5544666"/>
                <a:ext cx="2586634" cy="1216295"/>
              </a:xfrm>
              <a:prstGeom prst="rect">
                <a:avLst/>
              </a:prstGeom>
              <a:ln w="12700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ru-RU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en-US" altLang="ru-RU" sz="40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alt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altLang="ru-RU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alt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  <m:r>
                          <a:rPr lang="en-US" alt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alt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𝟖𝟐</m:t>
                        </m:r>
                      </m:num>
                      <m:den>
                        <m:r>
                          <a:rPr lang="en-US" alt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alt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alt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4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136" y="5544666"/>
                <a:ext cx="2586634" cy="1216295"/>
              </a:xfrm>
              <a:prstGeom prst="rect">
                <a:avLst/>
              </a:prstGeom>
              <a:blipFill rotWithShape="0">
                <a:blip r:embed="rId5"/>
                <a:stretch>
                  <a:fillRect l="-8491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2682474" y="5555262"/>
                <a:ext cx="3196709" cy="12272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ru-RU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8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𝟏𝟓</m:t>
                        </m:r>
                        <m:r>
                          <a:rPr lang="en-US" altLang="ru-RU" sz="48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altLang="ru-RU" sz="48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en-US" altLang="ru-RU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en-US" altLang="ru-RU" sz="48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altLang="ru-RU" sz="48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altLang="ru-RU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400" dirty="0" smtClean="0"/>
                  <a:t> 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4,6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2474" y="5555262"/>
                <a:ext cx="3196709" cy="1227259"/>
              </a:xfrm>
              <a:prstGeom prst="rect">
                <a:avLst/>
              </a:prstGeom>
              <a:blipFill rotWithShape="0">
                <a:blip r:embed="rId6"/>
                <a:stretch>
                  <a:fillRect l="-6679" r="-7061" b="-2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Содержимое 2"/>
          <p:cNvSpPr>
            <a:spLocks noGrp="1"/>
          </p:cNvSpPr>
          <p:nvPr>
            <p:ph idx="4294967295"/>
          </p:nvPr>
        </p:nvSpPr>
        <p:spPr>
          <a:xfrm>
            <a:off x="314714" y="1180235"/>
            <a:ext cx="12377464" cy="1285884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yuzi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7,82  cm²,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asosi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3,4  cm.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balandligi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necha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cm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660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18" grpId="0"/>
      <p:bldP spid="19" grpId="0"/>
      <p:bldP spid="21" grpId="0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одержимое 2"/>
          <p:cNvSpPr>
            <a:spLocks noGrp="1"/>
          </p:cNvSpPr>
          <p:nvPr>
            <p:ph idx="4294967295"/>
          </p:nvPr>
        </p:nvSpPr>
        <p:spPr>
          <a:xfrm>
            <a:off x="625402" y="1062976"/>
            <a:ext cx="12152150" cy="1973332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tomoni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25 dm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ikkinchi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tomoni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16 dm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yuziga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kvadratning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tomonini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toping.  </a:t>
            </a:r>
            <a:endParaRPr lang="ru-RU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630300" y="3240929"/>
            <a:ext cx="2531140" cy="107157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9127362" y="3508821"/>
            <a:ext cx="3770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a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6"/>
          <p:cNvSpPr txBox="1">
            <a:spLocks noChangeArrowheads="1"/>
          </p:cNvSpPr>
          <p:nvPr/>
        </p:nvSpPr>
        <p:spPr bwMode="auto">
          <a:xfrm>
            <a:off x="10679918" y="4332760"/>
            <a:ext cx="3770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28006" y="4776458"/>
            <a:ext cx="4852610" cy="15081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kv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= c² = 400 dm²</a:t>
            </a:r>
          </a:p>
          <a:p>
            <a:r>
              <a:rPr lang="en-US" sz="4800" dirty="0" smtClean="0">
                <a:latin typeface="Arial" pitchFamily="34" charset="0"/>
                <a:cs typeface="Arial" pitchFamily="34" charset="0"/>
              </a:rPr>
              <a:t>c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= 20 dm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402400" y="4747447"/>
            <a:ext cx="1724962" cy="153711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6"/>
          <p:cNvSpPr txBox="1">
            <a:spLocks noChangeArrowheads="1"/>
          </p:cNvSpPr>
          <p:nvPr/>
        </p:nvSpPr>
        <p:spPr bwMode="auto">
          <a:xfrm>
            <a:off x="6925260" y="5149274"/>
            <a:ext cx="3770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6"/>
          <p:cNvSpPr txBox="1">
            <a:spLocks noChangeArrowheads="1"/>
          </p:cNvSpPr>
          <p:nvPr/>
        </p:nvSpPr>
        <p:spPr bwMode="auto">
          <a:xfrm>
            <a:off x="8014848" y="4128134"/>
            <a:ext cx="50006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26880" y="6284563"/>
            <a:ext cx="3714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20 dm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Заголовок 1"/>
          <p:cNvSpPr>
            <a:spLocks noGrp="1"/>
          </p:cNvSpPr>
          <p:nvPr>
            <p:ph type="title"/>
          </p:nvPr>
        </p:nvSpPr>
        <p:spPr>
          <a:xfrm>
            <a:off x="4825580" y="267001"/>
            <a:ext cx="3015380" cy="85725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28006" y="3761931"/>
            <a:ext cx="60608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t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= 16 · 25 = 400 ( dm²) 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48728" y="3097876"/>
            <a:ext cx="23781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9994475" y="3396620"/>
            <a:ext cx="18774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dirty="0">
                <a:latin typeface="Arial" pitchFamily="34" charset="0"/>
                <a:cs typeface="Arial" pitchFamily="34" charset="0"/>
              </a:rPr>
              <a:t>400 dm²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440682" y="5141194"/>
            <a:ext cx="16866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400 dm²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461219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  <p:bldP spid="26" grpId="0"/>
      <p:bldP spid="27" grpId="0"/>
      <p:bldP spid="29" grpId="0"/>
      <p:bldP spid="3" grpId="0"/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96870" y="281112"/>
            <a:ext cx="12754937" cy="1231106"/>
          </a:xfrm>
        </p:spPr>
        <p:txBody>
          <a:bodyPr/>
          <a:lstStyle/>
          <a:p>
            <a:r>
              <a:rPr lang="en-US" sz="4000" b="1" dirty="0" smtClean="0"/>
              <a:t>MUSTAQIL  BAJARISH  UCHUN  TOPSHIRIQLAR:</a:t>
            </a:r>
            <a:endParaRPr lang="ru-RU" sz="4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008312" y="1224186"/>
            <a:ext cx="8784976" cy="3139321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4800" b="1" dirty="0" smtClean="0">
                <a:solidFill>
                  <a:schemeClr val="tx1"/>
                </a:solidFill>
              </a:rPr>
              <a:t>  </a:t>
            </a:r>
            <a:r>
              <a:rPr lang="en-US" sz="4400" b="1" dirty="0" err="1" smtClean="0">
                <a:solidFill>
                  <a:schemeClr val="tx1"/>
                </a:solidFill>
              </a:rPr>
              <a:t>Darslikdagi</a:t>
            </a:r>
            <a:r>
              <a:rPr lang="en-US" sz="4400" b="1" dirty="0" smtClean="0">
                <a:solidFill>
                  <a:schemeClr val="tx1"/>
                </a:solidFill>
              </a:rPr>
              <a:t> 1151-, 1152-, 1153-, 1154- </a:t>
            </a:r>
            <a:r>
              <a:rPr lang="en-US" sz="44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400" b="1" dirty="0" smtClean="0">
                <a:solidFill>
                  <a:schemeClr val="tx1"/>
                </a:solidFill>
              </a:rPr>
              <a:t>  </a:t>
            </a:r>
            <a:r>
              <a:rPr lang="en-US" sz="4400" b="1" dirty="0" err="1" smtClean="0">
                <a:solidFill>
                  <a:schemeClr val="tx1"/>
                </a:solidFill>
              </a:rPr>
              <a:t>yechish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4400" b="1" dirty="0" smtClean="0">
                <a:solidFill>
                  <a:schemeClr val="tx1"/>
                </a:solidFill>
              </a:rPr>
              <a:t>(221- bet).                                           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2" descr="https://sd.ua/files/news/1_0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6184" y="3733800"/>
            <a:ext cx="3677716" cy="28362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2747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Прямоугольник 32"/>
          <p:cNvSpPr/>
          <p:nvPr/>
        </p:nvSpPr>
        <p:spPr>
          <a:xfrm>
            <a:off x="6598236" y="3289239"/>
            <a:ext cx="2644775" cy="170811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7145566" y="3717865"/>
            <a:ext cx="1538399" cy="8540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7122904" y="4108958"/>
            <a:ext cx="489491" cy="4554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2212400" y="3252232"/>
            <a:ext cx="2588182" cy="178837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4288686" y="3247562"/>
            <a:ext cx="487183" cy="894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2728150" y="4131449"/>
            <a:ext cx="1032913" cy="8941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9" name="Group 26"/>
          <p:cNvGrpSpPr>
            <a:grpSpLocks/>
          </p:cNvGrpSpPr>
          <p:nvPr/>
        </p:nvGrpSpPr>
        <p:grpSpPr bwMode="auto">
          <a:xfrm>
            <a:off x="1657809" y="2808362"/>
            <a:ext cx="3662871" cy="3075988"/>
            <a:chOff x="276" y="480"/>
            <a:chExt cx="1740" cy="1698"/>
          </a:xfrm>
        </p:grpSpPr>
        <p:grpSp>
          <p:nvGrpSpPr>
            <p:cNvPr id="50" name="Group 27"/>
            <p:cNvGrpSpPr>
              <a:grpSpLocks/>
            </p:cNvGrpSpPr>
            <p:nvPr/>
          </p:nvGrpSpPr>
          <p:grpSpPr bwMode="auto">
            <a:xfrm>
              <a:off x="276" y="480"/>
              <a:ext cx="1740" cy="1698"/>
              <a:chOff x="271" y="480"/>
              <a:chExt cx="2467" cy="1698"/>
            </a:xfrm>
          </p:grpSpPr>
          <p:sp>
            <p:nvSpPr>
              <p:cNvPr id="60" name="Freeform 28"/>
              <p:cNvSpPr>
                <a:spLocks/>
              </p:cNvSpPr>
              <p:nvPr/>
            </p:nvSpPr>
            <p:spPr bwMode="auto">
              <a:xfrm>
                <a:off x="288" y="1934"/>
                <a:ext cx="244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49" y="0"/>
                  </a:cxn>
                </a:cxnLst>
                <a:rect l="0" t="0" r="r" b="b"/>
                <a:pathLst>
                  <a:path w="2449" h="1">
                    <a:moveTo>
                      <a:pt x="0" y="0"/>
                    </a:moveTo>
                    <a:lnTo>
                      <a:pt x="2449" y="0"/>
                    </a:lnTo>
                  </a:path>
                </a:pathLst>
              </a:custGeom>
              <a:noFill/>
              <a:ln w="3175" cmpd="sng">
                <a:solidFill>
                  <a:schemeClr val="accent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1" name="Line 29"/>
              <p:cNvSpPr>
                <a:spLocks noChangeShapeType="1"/>
              </p:cNvSpPr>
              <p:nvPr/>
            </p:nvSpPr>
            <p:spPr bwMode="auto">
              <a:xfrm>
                <a:off x="288" y="48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2" name="Line 30"/>
              <p:cNvSpPr>
                <a:spLocks noChangeShapeType="1"/>
              </p:cNvSpPr>
              <p:nvPr/>
            </p:nvSpPr>
            <p:spPr bwMode="auto">
              <a:xfrm>
                <a:off x="288" y="722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3" name="Line 31"/>
              <p:cNvSpPr>
                <a:spLocks noChangeShapeType="1"/>
              </p:cNvSpPr>
              <p:nvPr/>
            </p:nvSpPr>
            <p:spPr bwMode="auto">
              <a:xfrm>
                <a:off x="288" y="96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4" name="Line 32"/>
              <p:cNvSpPr>
                <a:spLocks noChangeShapeType="1"/>
              </p:cNvSpPr>
              <p:nvPr/>
            </p:nvSpPr>
            <p:spPr bwMode="auto">
              <a:xfrm>
                <a:off x="288" y="1207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5" name="Line 33"/>
              <p:cNvSpPr>
                <a:spLocks noChangeShapeType="1"/>
              </p:cNvSpPr>
              <p:nvPr/>
            </p:nvSpPr>
            <p:spPr bwMode="auto">
              <a:xfrm>
                <a:off x="271" y="148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6" name="Line 34"/>
              <p:cNvSpPr>
                <a:spLocks noChangeShapeType="1"/>
              </p:cNvSpPr>
              <p:nvPr/>
            </p:nvSpPr>
            <p:spPr bwMode="auto">
              <a:xfrm>
                <a:off x="288" y="169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7" name="Line 35"/>
              <p:cNvSpPr>
                <a:spLocks noChangeShapeType="1"/>
              </p:cNvSpPr>
              <p:nvPr/>
            </p:nvSpPr>
            <p:spPr bwMode="auto">
              <a:xfrm>
                <a:off x="288" y="21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51" name="Group 36"/>
            <p:cNvGrpSpPr>
              <a:grpSpLocks/>
            </p:cNvGrpSpPr>
            <p:nvPr/>
          </p:nvGrpSpPr>
          <p:grpSpPr bwMode="auto">
            <a:xfrm>
              <a:off x="288" y="480"/>
              <a:ext cx="1716" cy="1680"/>
              <a:chOff x="288" y="480"/>
              <a:chExt cx="1716" cy="2183"/>
            </a:xfrm>
          </p:grpSpPr>
          <p:sp>
            <p:nvSpPr>
              <p:cNvPr id="52" name="Line 37"/>
              <p:cNvSpPr>
                <a:spLocks noChangeShapeType="1"/>
              </p:cNvSpPr>
              <p:nvPr/>
            </p:nvSpPr>
            <p:spPr bwMode="auto">
              <a:xfrm>
                <a:off x="53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3" name="Line 38"/>
              <p:cNvSpPr>
                <a:spLocks noChangeShapeType="1"/>
              </p:cNvSpPr>
              <p:nvPr/>
            </p:nvSpPr>
            <p:spPr bwMode="auto">
              <a:xfrm>
                <a:off x="77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4" name="Line 39"/>
              <p:cNvSpPr>
                <a:spLocks noChangeShapeType="1"/>
              </p:cNvSpPr>
              <p:nvPr/>
            </p:nvSpPr>
            <p:spPr bwMode="auto">
              <a:xfrm>
                <a:off x="102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5" name="Line 40"/>
              <p:cNvSpPr>
                <a:spLocks noChangeShapeType="1"/>
              </p:cNvSpPr>
              <p:nvPr/>
            </p:nvSpPr>
            <p:spPr bwMode="auto">
              <a:xfrm>
                <a:off x="126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6" name="Line 41"/>
              <p:cNvSpPr>
                <a:spLocks noChangeShapeType="1"/>
              </p:cNvSpPr>
              <p:nvPr/>
            </p:nvSpPr>
            <p:spPr bwMode="auto">
              <a:xfrm>
                <a:off x="175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7" name="Line 42"/>
              <p:cNvSpPr>
                <a:spLocks noChangeShapeType="1"/>
              </p:cNvSpPr>
              <p:nvPr/>
            </p:nvSpPr>
            <p:spPr bwMode="auto">
              <a:xfrm>
                <a:off x="200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8" name="Freeform 43"/>
              <p:cNvSpPr>
                <a:spLocks/>
              </p:cNvSpPr>
              <p:nvPr/>
            </p:nvSpPr>
            <p:spPr bwMode="auto">
              <a:xfrm>
                <a:off x="1509" y="486"/>
                <a:ext cx="5" cy="2177"/>
              </a:xfrm>
              <a:custGeom>
                <a:avLst/>
                <a:gdLst/>
                <a:ahLst/>
                <a:cxnLst>
                  <a:cxn ang="0">
                    <a:pos x="5" y="2177"/>
                  </a:cxn>
                  <a:cxn ang="0">
                    <a:pos x="0" y="0"/>
                  </a:cxn>
                </a:cxnLst>
                <a:rect l="0" t="0" r="r" b="b"/>
                <a:pathLst>
                  <a:path w="5" h="2177">
                    <a:moveTo>
                      <a:pt x="5" y="2177"/>
                    </a:moveTo>
                    <a:lnTo>
                      <a:pt x="0" y="0"/>
                    </a:lnTo>
                  </a:path>
                </a:pathLst>
              </a:custGeom>
              <a:noFill/>
              <a:ln w="3175" cmpd="sng">
                <a:solidFill>
                  <a:schemeClr val="accent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9" name="Freeform 44"/>
              <p:cNvSpPr>
                <a:spLocks/>
              </p:cNvSpPr>
              <p:nvPr/>
            </p:nvSpPr>
            <p:spPr bwMode="auto">
              <a:xfrm>
                <a:off x="288" y="486"/>
                <a:ext cx="1" cy="2175"/>
              </a:xfrm>
              <a:custGeom>
                <a:avLst/>
                <a:gdLst/>
                <a:ahLst/>
                <a:cxnLst>
                  <a:cxn ang="0">
                    <a:pos x="0" y="2175"/>
                  </a:cxn>
                  <a:cxn ang="0">
                    <a:pos x="1" y="0"/>
                  </a:cxn>
                </a:cxnLst>
                <a:rect l="0" t="0" r="r" b="b"/>
                <a:pathLst>
                  <a:path w="1" h="2175">
                    <a:moveTo>
                      <a:pt x="0" y="2175"/>
                    </a:moveTo>
                    <a:lnTo>
                      <a:pt x="1" y="0"/>
                    </a:ln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</p:grp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1625663" y="1288329"/>
            <a:ext cx="9830326" cy="1077218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Katakli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qog‘ozda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tasvirlangan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shakllarning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yuzini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toping.  1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katak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yuzi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cm</a:t>
            </a:r>
            <a:r>
              <a:rPr lang="ru-RU" sz="3200" b="1" baseline="30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9" name="Group 26"/>
          <p:cNvGrpSpPr>
            <a:grpSpLocks/>
          </p:cNvGrpSpPr>
          <p:nvPr/>
        </p:nvGrpSpPr>
        <p:grpSpPr bwMode="auto">
          <a:xfrm>
            <a:off x="6040760" y="2808362"/>
            <a:ext cx="3733800" cy="3075988"/>
            <a:chOff x="288" y="480"/>
            <a:chExt cx="1728" cy="1727"/>
          </a:xfrm>
        </p:grpSpPr>
        <p:grpSp>
          <p:nvGrpSpPr>
            <p:cNvPr id="70" name="Group 27"/>
            <p:cNvGrpSpPr>
              <a:grpSpLocks/>
            </p:cNvGrpSpPr>
            <p:nvPr/>
          </p:nvGrpSpPr>
          <p:grpSpPr bwMode="auto">
            <a:xfrm>
              <a:off x="288" y="480"/>
              <a:ext cx="1728" cy="1698"/>
              <a:chOff x="288" y="480"/>
              <a:chExt cx="2450" cy="1698"/>
            </a:xfrm>
          </p:grpSpPr>
          <p:sp>
            <p:nvSpPr>
              <p:cNvPr id="80" name="Freeform 28"/>
              <p:cNvSpPr>
                <a:spLocks/>
              </p:cNvSpPr>
              <p:nvPr/>
            </p:nvSpPr>
            <p:spPr bwMode="auto">
              <a:xfrm>
                <a:off x="288" y="1934"/>
                <a:ext cx="244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49" y="0"/>
                  </a:cxn>
                </a:cxnLst>
                <a:rect l="0" t="0" r="r" b="b"/>
                <a:pathLst>
                  <a:path w="2449" h="1">
                    <a:moveTo>
                      <a:pt x="0" y="0"/>
                    </a:moveTo>
                    <a:lnTo>
                      <a:pt x="2449" y="0"/>
                    </a:lnTo>
                  </a:path>
                </a:pathLst>
              </a:custGeom>
              <a:noFill/>
              <a:ln w="3175" cmpd="sng">
                <a:solidFill>
                  <a:schemeClr val="accent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1" name="Line 29"/>
              <p:cNvSpPr>
                <a:spLocks noChangeShapeType="1"/>
              </p:cNvSpPr>
              <p:nvPr/>
            </p:nvSpPr>
            <p:spPr bwMode="auto">
              <a:xfrm>
                <a:off x="288" y="48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2" name="Line 30"/>
              <p:cNvSpPr>
                <a:spLocks noChangeShapeType="1"/>
              </p:cNvSpPr>
              <p:nvPr/>
            </p:nvSpPr>
            <p:spPr bwMode="auto">
              <a:xfrm>
                <a:off x="288" y="722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3" name="Line 31"/>
              <p:cNvSpPr>
                <a:spLocks noChangeShapeType="1"/>
              </p:cNvSpPr>
              <p:nvPr/>
            </p:nvSpPr>
            <p:spPr bwMode="auto">
              <a:xfrm>
                <a:off x="288" y="96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4" name="Line 32"/>
              <p:cNvSpPr>
                <a:spLocks noChangeShapeType="1"/>
              </p:cNvSpPr>
              <p:nvPr/>
            </p:nvSpPr>
            <p:spPr bwMode="auto">
              <a:xfrm>
                <a:off x="288" y="1207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5" name="Line 33"/>
              <p:cNvSpPr>
                <a:spLocks noChangeShapeType="1"/>
              </p:cNvSpPr>
              <p:nvPr/>
            </p:nvSpPr>
            <p:spPr bwMode="auto">
              <a:xfrm>
                <a:off x="288" y="145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6" name="Line 34"/>
              <p:cNvSpPr>
                <a:spLocks noChangeShapeType="1"/>
              </p:cNvSpPr>
              <p:nvPr/>
            </p:nvSpPr>
            <p:spPr bwMode="auto">
              <a:xfrm>
                <a:off x="288" y="169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7" name="Line 35"/>
              <p:cNvSpPr>
                <a:spLocks noChangeShapeType="1"/>
              </p:cNvSpPr>
              <p:nvPr/>
            </p:nvSpPr>
            <p:spPr bwMode="auto">
              <a:xfrm>
                <a:off x="288" y="21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71" name="Group 36"/>
            <p:cNvGrpSpPr>
              <a:grpSpLocks/>
            </p:cNvGrpSpPr>
            <p:nvPr/>
          </p:nvGrpSpPr>
          <p:grpSpPr bwMode="auto">
            <a:xfrm>
              <a:off x="288" y="480"/>
              <a:ext cx="1716" cy="1727"/>
              <a:chOff x="288" y="480"/>
              <a:chExt cx="1716" cy="2244"/>
            </a:xfrm>
          </p:grpSpPr>
          <p:sp>
            <p:nvSpPr>
              <p:cNvPr id="72" name="Line 37"/>
              <p:cNvSpPr>
                <a:spLocks noChangeShapeType="1"/>
              </p:cNvSpPr>
              <p:nvPr/>
            </p:nvSpPr>
            <p:spPr bwMode="auto">
              <a:xfrm>
                <a:off x="53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3" name="Line 38"/>
              <p:cNvSpPr>
                <a:spLocks noChangeShapeType="1"/>
              </p:cNvSpPr>
              <p:nvPr/>
            </p:nvSpPr>
            <p:spPr bwMode="auto">
              <a:xfrm>
                <a:off x="77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4" name="Line 39"/>
              <p:cNvSpPr>
                <a:spLocks noChangeShapeType="1"/>
              </p:cNvSpPr>
              <p:nvPr/>
            </p:nvSpPr>
            <p:spPr bwMode="auto">
              <a:xfrm>
                <a:off x="102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5" name="Line 41"/>
              <p:cNvSpPr>
                <a:spLocks noChangeShapeType="1"/>
              </p:cNvSpPr>
              <p:nvPr/>
            </p:nvSpPr>
            <p:spPr bwMode="auto">
              <a:xfrm>
                <a:off x="1772" y="541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6" name="Line 42"/>
              <p:cNvSpPr>
                <a:spLocks noChangeShapeType="1"/>
              </p:cNvSpPr>
              <p:nvPr/>
            </p:nvSpPr>
            <p:spPr bwMode="auto">
              <a:xfrm>
                <a:off x="200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7" name="Freeform 43"/>
              <p:cNvSpPr>
                <a:spLocks/>
              </p:cNvSpPr>
              <p:nvPr/>
            </p:nvSpPr>
            <p:spPr bwMode="auto">
              <a:xfrm>
                <a:off x="1509" y="486"/>
                <a:ext cx="5" cy="2177"/>
              </a:xfrm>
              <a:custGeom>
                <a:avLst/>
                <a:gdLst/>
                <a:ahLst/>
                <a:cxnLst>
                  <a:cxn ang="0">
                    <a:pos x="5" y="2177"/>
                  </a:cxn>
                  <a:cxn ang="0">
                    <a:pos x="0" y="0"/>
                  </a:cxn>
                </a:cxnLst>
                <a:rect l="0" t="0" r="r" b="b"/>
                <a:pathLst>
                  <a:path w="5" h="2177">
                    <a:moveTo>
                      <a:pt x="5" y="2177"/>
                    </a:moveTo>
                    <a:lnTo>
                      <a:pt x="0" y="0"/>
                    </a:lnTo>
                  </a:path>
                </a:pathLst>
              </a:custGeom>
              <a:noFill/>
              <a:ln w="3175" cmpd="sng">
                <a:solidFill>
                  <a:schemeClr val="accent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8" name="Freeform 44"/>
              <p:cNvSpPr>
                <a:spLocks/>
              </p:cNvSpPr>
              <p:nvPr/>
            </p:nvSpPr>
            <p:spPr bwMode="auto">
              <a:xfrm>
                <a:off x="288" y="486"/>
                <a:ext cx="1" cy="2175"/>
              </a:xfrm>
              <a:custGeom>
                <a:avLst/>
                <a:gdLst/>
                <a:ahLst/>
                <a:cxnLst>
                  <a:cxn ang="0">
                    <a:pos x="0" y="2175"/>
                  </a:cxn>
                  <a:cxn ang="0">
                    <a:pos x="1" y="0"/>
                  </a:cxn>
                </a:cxnLst>
                <a:rect l="0" t="0" r="r" b="b"/>
                <a:pathLst>
                  <a:path w="1" h="2175">
                    <a:moveTo>
                      <a:pt x="0" y="2175"/>
                    </a:moveTo>
                    <a:lnTo>
                      <a:pt x="1" y="0"/>
                    </a:ln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9" name="Line 40"/>
              <p:cNvSpPr>
                <a:spLocks noChangeShapeType="1"/>
              </p:cNvSpPr>
              <p:nvPr/>
            </p:nvSpPr>
            <p:spPr bwMode="auto">
              <a:xfrm>
                <a:off x="126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</p:grpSp>
      <p:sp>
        <p:nvSpPr>
          <p:cNvPr id="88" name="TextBox 87"/>
          <p:cNvSpPr txBox="1"/>
          <p:nvPr/>
        </p:nvSpPr>
        <p:spPr>
          <a:xfrm>
            <a:off x="2397422" y="6088029"/>
            <a:ext cx="2214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S=14 cm</a:t>
            </a:r>
            <a:r>
              <a:rPr lang="ru-RU" sz="3200" b="1" baseline="30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575429" y="6079704"/>
            <a:ext cx="2286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S= 15 cm</a:t>
            </a:r>
            <a:r>
              <a:rPr lang="ru-RU" sz="3200" b="1" baseline="30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067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8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/>
          <p:cNvSpPr/>
          <p:nvPr/>
        </p:nvSpPr>
        <p:spPr>
          <a:xfrm>
            <a:off x="6491560" y="3101397"/>
            <a:ext cx="2601289" cy="29473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6468818" y="4574742"/>
            <a:ext cx="1053951" cy="9377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7040322" y="3096394"/>
            <a:ext cx="1545795" cy="1004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8073026" y="3568629"/>
            <a:ext cx="491844" cy="53587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1611062" y="3082908"/>
            <a:ext cx="3133554" cy="246175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4232720" y="3083673"/>
            <a:ext cx="491844" cy="10047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2662586" y="4097378"/>
            <a:ext cx="1009570" cy="9831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2" name="Group 26"/>
          <p:cNvGrpSpPr>
            <a:grpSpLocks/>
          </p:cNvGrpSpPr>
          <p:nvPr/>
        </p:nvGrpSpPr>
        <p:grpSpPr bwMode="auto">
          <a:xfrm>
            <a:off x="1611062" y="2592338"/>
            <a:ext cx="3672408" cy="3456384"/>
            <a:chOff x="288" y="480"/>
            <a:chExt cx="1728" cy="1698"/>
          </a:xfrm>
        </p:grpSpPr>
        <p:grpSp>
          <p:nvGrpSpPr>
            <p:cNvPr id="53" name="Group 27"/>
            <p:cNvGrpSpPr>
              <a:grpSpLocks/>
            </p:cNvGrpSpPr>
            <p:nvPr/>
          </p:nvGrpSpPr>
          <p:grpSpPr bwMode="auto">
            <a:xfrm>
              <a:off x="288" y="480"/>
              <a:ext cx="1728" cy="1698"/>
              <a:chOff x="288" y="480"/>
              <a:chExt cx="2450" cy="1698"/>
            </a:xfrm>
          </p:grpSpPr>
          <p:sp>
            <p:nvSpPr>
              <p:cNvPr id="63" name="Freeform 28"/>
              <p:cNvSpPr>
                <a:spLocks/>
              </p:cNvSpPr>
              <p:nvPr/>
            </p:nvSpPr>
            <p:spPr bwMode="auto">
              <a:xfrm>
                <a:off x="288" y="1934"/>
                <a:ext cx="244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49" y="0"/>
                  </a:cxn>
                </a:cxnLst>
                <a:rect l="0" t="0" r="r" b="b"/>
                <a:pathLst>
                  <a:path w="2449" h="1">
                    <a:moveTo>
                      <a:pt x="0" y="0"/>
                    </a:moveTo>
                    <a:lnTo>
                      <a:pt x="2449" y="0"/>
                    </a:lnTo>
                  </a:path>
                </a:pathLst>
              </a:custGeom>
              <a:noFill/>
              <a:ln w="3175" cmpd="sng">
                <a:solidFill>
                  <a:schemeClr val="accent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4" name="Line 29"/>
              <p:cNvSpPr>
                <a:spLocks noChangeShapeType="1"/>
              </p:cNvSpPr>
              <p:nvPr/>
            </p:nvSpPr>
            <p:spPr bwMode="auto">
              <a:xfrm>
                <a:off x="288" y="48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5" name="Line 30"/>
              <p:cNvSpPr>
                <a:spLocks noChangeShapeType="1"/>
              </p:cNvSpPr>
              <p:nvPr/>
            </p:nvSpPr>
            <p:spPr bwMode="auto">
              <a:xfrm>
                <a:off x="288" y="722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6" name="Line 31"/>
              <p:cNvSpPr>
                <a:spLocks noChangeShapeType="1"/>
              </p:cNvSpPr>
              <p:nvPr/>
            </p:nvSpPr>
            <p:spPr bwMode="auto">
              <a:xfrm>
                <a:off x="288" y="96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7" name="Line 32"/>
              <p:cNvSpPr>
                <a:spLocks noChangeShapeType="1"/>
              </p:cNvSpPr>
              <p:nvPr/>
            </p:nvSpPr>
            <p:spPr bwMode="auto">
              <a:xfrm>
                <a:off x="288" y="1207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8" name="Line 33"/>
              <p:cNvSpPr>
                <a:spLocks noChangeShapeType="1"/>
              </p:cNvSpPr>
              <p:nvPr/>
            </p:nvSpPr>
            <p:spPr bwMode="auto">
              <a:xfrm>
                <a:off x="288" y="145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9" name="Line 34"/>
              <p:cNvSpPr>
                <a:spLocks noChangeShapeType="1"/>
              </p:cNvSpPr>
              <p:nvPr/>
            </p:nvSpPr>
            <p:spPr bwMode="auto">
              <a:xfrm>
                <a:off x="288" y="169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0" name="Line 35"/>
              <p:cNvSpPr>
                <a:spLocks noChangeShapeType="1"/>
              </p:cNvSpPr>
              <p:nvPr/>
            </p:nvSpPr>
            <p:spPr bwMode="auto">
              <a:xfrm>
                <a:off x="288" y="21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54" name="Group 36"/>
            <p:cNvGrpSpPr>
              <a:grpSpLocks/>
            </p:cNvGrpSpPr>
            <p:nvPr/>
          </p:nvGrpSpPr>
          <p:grpSpPr bwMode="auto">
            <a:xfrm>
              <a:off x="288" y="480"/>
              <a:ext cx="1716" cy="1680"/>
              <a:chOff x="288" y="480"/>
              <a:chExt cx="1716" cy="2183"/>
            </a:xfrm>
          </p:grpSpPr>
          <p:sp>
            <p:nvSpPr>
              <p:cNvPr id="55" name="Line 37"/>
              <p:cNvSpPr>
                <a:spLocks noChangeShapeType="1"/>
              </p:cNvSpPr>
              <p:nvPr/>
            </p:nvSpPr>
            <p:spPr bwMode="auto">
              <a:xfrm>
                <a:off x="53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6" name="Line 38"/>
              <p:cNvSpPr>
                <a:spLocks noChangeShapeType="1"/>
              </p:cNvSpPr>
              <p:nvPr/>
            </p:nvSpPr>
            <p:spPr bwMode="auto">
              <a:xfrm>
                <a:off x="77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7" name="Line 39"/>
              <p:cNvSpPr>
                <a:spLocks noChangeShapeType="1"/>
              </p:cNvSpPr>
              <p:nvPr/>
            </p:nvSpPr>
            <p:spPr bwMode="auto">
              <a:xfrm>
                <a:off x="102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8" name="Line 40"/>
              <p:cNvSpPr>
                <a:spLocks noChangeShapeType="1"/>
              </p:cNvSpPr>
              <p:nvPr/>
            </p:nvSpPr>
            <p:spPr bwMode="auto">
              <a:xfrm>
                <a:off x="126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9" name="Line 41"/>
              <p:cNvSpPr>
                <a:spLocks noChangeShapeType="1"/>
              </p:cNvSpPr>
              <p:nvPr/>
            </p:nvSpPr>
            <p:spPr bwMode="auto">
              <a:xfrm>
                <a:off x="175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0" name="Line 42"/>
              <p:cNvSpPr>
                <a:spLocks noChangeShapeType="1"/>
              </p:cNvSpPr>
              <p:nvPr/>
            </p:nvSpPr>
            <p:spPr bwMode="auto">
              <a:xfrm>
                <a:off x="200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1" name="Freeform 43"/>
              <p:cNvSpPr>
                <a:spLocks/>
              </p:cNvSpPr>
              <p:nvPr/>
            </p:nvSpPr>
            <p:spPr bwMode="auto">
              <a:xfrm>
                <a:off x="1509" y="486"/>
                <a:ext cx="5" cy="2177"/>
              </a:xfrm>
              <a:custGeom>
                <a:avLst/>
                <a:gdLst/>
                <a:ahLst/>
                <a:cxnLst>
                  <a:cxn ang="0">
                    <a:pos x="5" y="2177"/>
                  </a:cxn>
                  <a:cxn ang="0">
                    <a:pos x="0" y="0"/>
                  </a:cxn>
                </a:cxnLst>
                <a:rect l="0" t="0" r="r" b="b"/>
                <a:pathLst>
                  <a:path w="5" h="2177">
                    <a:moveTo>
                      <a:pt x="5" y="2177"/>
                    </a:moveTo>
                    <a:lnTo>
                      <a:pt x="0" y="0"/>
                    </a:lnTo>
                  </a:path>
                </a:pathLst>
              </a:custGeom>
              <a:noFill/>
              <a:ln w="3175" cmpd="sng">
                <a:solidFill>
                  <a:schemeClr val="accent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2" name="Freeform 44"/>
              <p:cNvSpPr>
                <a:spLocks/>
              </p:cNvSpPr>
              <p:nvPr/>
            </p:nvSpPr>
            <p:spPr bwMode="auto">
              <a:xfrm>
                <a:off x="288" y="486"/>
                <a:ext cx="1" cy="2175"/>
              </a:xfrm>
              <a:custGeom>
                <a:avLst/>
                <a:gdLst/>
                <a:ahLst/>
                <a:cxnLst>
                  <a:cxn ang="0">
                    <a:pos x="0" y="2175"/>
                  </a:cxn>
                  <a:cxn ang="0">
                    <a:pos x="1" y="0"/>
                  </a:cxn>
                </a:cxnLst>
                <a:rect l="0" t="0" r="r" b="b"/>
                <a:pathLst>
                  <a:path w="1" h="2175">
                    <a:moveTo>
                      <a:pt x="0" y="2175"/>
                    </a:moveTo>
                    <a:lnTo>
                      <a:pt x="1" y="0"/>
                    </a:ln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</p:grp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1288232" y="1271586"/>
            <a:ext cx="10118358" cy="1077218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Katakli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qog‘ozda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tasvirlangan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shakllarning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yuzini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toping.  1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katak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yuzi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cm</a:t>
            </a:r>
            <a:r>
              <a:rPr lang="ru-RU" sz="3200" b="1" baseline="30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2" name="Group 26"/>
          <p:cNvGrpSpPr>
            <a:grpSpLocks/>
          </p:cNvGrpSpPr>
          <p:nvPr/>
        </p:nvGrpSpPr>
        <p:grpSpPr bwMode="auto">
          <a:xfrm>
            <a:off x="5968752" y="2592338"/>
            <a:ext cx="3672408" cy="3456384"/>
            <a:chOff x="288" y="480"/>
            <a:chExt cx="1728" cy="1698"/>
          </a:xfrm>
        </p:grpSpPr>
        <p:grpSp>
          <p:nvGrpSpPr>
            <p:cNvPr id="73" name="Group 27"/>
            <p:cNvGrpSpPr>
              <a:grpSpLocks/>
            </p:cNvGrpSpPr>
            <p:nvPr/>
          </p:nvGrpSpPr>
          <p:grpSpPr bwMode="auto">
            <a:xfrm>
              <a:off x="288" y="480"/>
              <a:ext cx="1728" cy="1698"/>
              <a:chOff x="288" y="480"/>
              <a:chExt cx="2450" cy="1698"/>
            </a:xfrm>
          </p:grpSpPr>
          <p:sp>
            <p:nvSpPr>
              <p:cNvPr id="83" name="Freeform 28"/>
              <p:cNvSpPr>
                <a:spLocks/>
              </p:cNvSpPr>
              <p:nvPr/>
            </p:nvSpPr>
            <p:spPr bwMode="auto">
              <a:xfrm>
                <a:off x="288" y="1934"/>
                <a:ext cx="244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49" y="0"/>
                  </a:cxn>
                </a:cxnLst>
                <a:rect l="0" t="0" r="r" b="b"/>
                <a:pathLst>
                  <a:path w="2449" h="1">
                    <a:moveTo>
                      <a:pt x="0" y="0"/>
                    </a:moveTo>
                    <a:lnTo>
                      <a:pt x="2449" y="0"/>
                    </a:lnTo>
                  </a:path>
                </a:pathLst>
              </a:custGeom>
              <a:noFill/>
              <a:ln w="3175" cmpd="sng">
                <a:solidFill>
                  <a:schemeClr val="accent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4" name="Line 29"/>
              <p:cNvSpPr>
                <a:spLocks noChangeShapeType="1"/>
              </p:cNvSpPr>
              <p:nvPr/>
            </p:nvSpPr>
            <p:spPr bwMode="auto">
              <a:xfrm>
                <a:off x="288" y="48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5" name="Line 30"/>
              <p:cNvSpPr>
                <a:spLocks noChangeShapeType="1"/>
              </p:cNvSpPr>
              <p:nvPr/>
            </p:nvSpPr>
            <p:spPr bwMode="auto">
              <a:xfrm>
                <a:off x="288" y="722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6" name="Line 31"/>
              <p:cNvSpPr>
                <a:spLocks noChangeShapeType="1"/>
              </p:cNvSpPr>
              <p:nvPr/>
            </p:nvSpPr>
            <p:spPr bwMode="auto">
              <a:xfrm>
                <a:off x="288" y="96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7" name="Line 32"/>
              <p:cNvSpPr>
                <a:spLocks noChangeShapeType="1"/>
              </p:cNvSpPr>
              <p:nvPr/>
            </p:nvSpPr>
            <p:spPr bwMode="auto">
              <a:xfrm>
                <a:off x="288" y="1207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8" name="Line 33"/>
              <p:cNvSpPr>
                <a:spLocks noChangeShapeType="1"/>
              </p:cNvSpPr>
              <p:nvPr/>
            </p:nvSpPr>
            <p:spPr bwMode="auto">
              <a:xfrm>
                <a:off x="288" y="145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9" name="Line 34"/>
              <p:cNvSpPr>
                <a:spLocks noChangeShapeType="1"/>
              </p:cNvSpPr>
              <p:nvPr/>
            </p:nvSpPr>
            <p:spPr bwMode="auto">
              <a:xfrm>
                <a:off x="288" y="169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90" name="Line 35"/>
              <p:cNvSpPr>
                <a:spLocks noChangeShapeType="1"/>
              </p:cNvSpPr>
              <p:nvPr/>
            </p:nvSpPr>
            <p:spPr bwMode="auto">
              <a:xfrm>
                <a:off x="288" y="21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74" name="Group 36"/>
            <p:cNvGrpSpPr>
              <a:grpSpLocks/>
            </p:cNvGrpSpPr>
            <p:nvPr/>
          </p:nvGrpSpPr>
          <p:grpSpPr bwMode="auto">
            <a:xfrm>
              <a:off x="288" y="480"/>
              <a:ext cx="1716" cy="1680"/>
              <a:chOff x="288" y="480"/>
              <a:chExt cx="1716" cy="2183"/>
            </a:xfrm>
          </p:grpSpPr>
          <p:sp>
            <p:nvSpPr>
              <p:cNvPr id="75" name="Line 37"/>
              <p:cNvSpPr>
                <a:spLocks noChangeShapeType="1"/>
              </p:cNvSpPr>
              <p:nvPr/>
            </p:nvSpPr>
            <p:spPr bwMode="auto">
              <a:xfrm>
                <a:off x="53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6" name="Line 38"/>
              <p:cNvSpPr>
                <a:spLocks noChangeShapeType="1"/>
              </p:cNvSpPr>
              <p:nvPr/>
            </p:nvSpPr>
            <p:spPr bwMode="auto">
              <a:xfrm>
                <a:off x="77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7" name="Line 39"/>
              <p:cNvSpPr>
                <a:spLocks noChangeShapeType="1"/>
              </p:cNvSpPr>
              <p:nvPr/>
            </p:nvSpPr>
            <p:spPr bwMode="auto">
              <a:xfrm>
                <a:off x="102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8" name="Line 41"/>
              <p:cNvSpPr>
                <a:spLocks noChangeShapeType="1"/>
              </p:cNvSpPr>
              <p:nvPr/>
            </p:nvSpPr>
            <p:spPr bwMode="auto">
              <a:xfrm>
                <a:off x="175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9" name="Line 42"/>
              <p:cNvSpPr>
                <a:spLocks noChangeShapeType="1"/>
              </p:cNvSpPr>
              <p:nvPr/>
            </p:nvSpPr>
            <p:spPr bwMode="auto">
              <a:xfrm>
                <a:off x="200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0" name="Freeform 43"/>
              <p:cNvSpPr>
                <a:spLocks/>
              </p:cNvSpPr>
              <p:nvPr/>
            </p:nvSpPr>
            <p:spPr bwMode="auto">
              <a:xfrm>
                <a:off x="1509" y="486"/>
                <a:ext cx="5" cy="2177"/>
              </a:xfrm>
              <a:custGeom>
                <a:avLst/>
                <a:gdLst/>
                <a:ahLst/>
                <a:cxnLst>
                  <a:cxn ang="0">
                    <a:pos x="5" y="2177"/>
                  </a:cxn>
                  <a:cxn ang="0">
                    <a:pos x="0" y="0"/>
                  </a:cxn>
                </a:cxnLst>
                <a:rect l="0" t="0" r="r" b="b"/>
                <a:pathLst>
                  <a:path w="5" h="2177">
                    <a:moveTo>
                      <a:pt x="5" y="2177"/>
                    </a:moveTo>
                    <a:lnTo>
                      <a:pt x="0" y="0"/>
                    </a:lnTo>
                  </a:path>
                </a:pathLst>
              </a:custGeom>
              <a:noFill/>
              <a:ln w="3175" cmpd="sng">
                <a:solidFill>
                  <a:schemeClr val="accent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1" name="Freeform 44"/>
              <p:cNvSpPr>
                <a:spLocks/>
              </p:cNvSpPr>
              <p:nvPr/>
            </p:nvSpPr>
            <p:spPr bwMode="auto">
              <a:xfrm>
                <a:off x="288" y="486"/>
                <a:ext cx="1" cy="2175"/>
              </a:xfrm>
              <a:custGeom>
                <a:avLst/>
                <a:gdLst/>
                <a:ahLst/>
                <a:cxnLst>
                  <a:cxn ang="0">
                    <a:pos x="0" y="2175"/>
                  </a:cxn>
                  <a:cxn ang="0">
                    <a:pos x="1" y="0"/>
                  </a:cxn>
                </a:cxnLst>
                <a:rect l="0" t="0" r="r" b="b"/>
                <a:pathLst>
                  <a:path w="1" h="2175">
                    <a:moveTo>
                      <a:pt x="0" y="2175"/>
                    </a:moveTo>
                    <a:lnTo>
                      <a:pt x="1" y="0"/>
                    </a:ln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2" name="Line 40"/>
              <p:cNvSpPr>
                <a:spLocks noChangeShapeType="1"/>
              </p:cNvSpPr>
              <p:nvPr/>
            </p:nvSpPr>
            <p:spPr bwMode="auto">
              <a:xfrm>
                <a:off x="126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</p:grpSp>
      <p:sp>
        <p:nvSpPr>
          <p:cNvPr id="91" name="TextBox 90"/>
          <p:cNvSpPr txBox="1"/>
          <p:nvPr/>
        </p:nvSpPr>
        <p:spPr>
          <a:xfrm>
            <a:off x="2331114" y="6146631"/>
            <a:ext cx="2143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S= 23 cm</a:t>
            </a:r>
            <a:r>
              <a:rPr lang="ru-RU" sz="3200" b="1" baseline="30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6688832" y="6146631"/>
            <a:ext cx="2143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S= 21 cm</a:t>
            </a:r>
            <a:r>
              <a:rPr lang="ru-RU" sz="3200" b="1" baseline="30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4238198" y="4590783"/>
            <a:ext cx="491844" cy="4688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96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9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2"/>
          <p:cNvGrpSpPr>
            <a:grpSpLocks/>
          </p:cNvGrpSpPr>
          <p:nvPr/>
        </p:nvGrpSpPr>
        <p:grpSpPr bwMode="auto">
          <a:xfrm>
            <a:off x="1561966" y="1921866"/>
            <a:ext cx="4720110" cy="4249663"/>
            <a:chOff x="2688" y="288"/>
            <a:chExt cx="3696" cy="3666"/>
          </a:xfrm>
        </p:grpSpPr>
        <p:grpSp>
          <p:nvGrpSpPr>
            <p:cNvPr id="83" name="Group 3"/>
            <p:cNvGrpSpPr>
              <a:grpSpLocks/>
            </p:cNvGrpSpPr>
            <p:nvPr/>
          </p:nvGrpSpPr>
          <p:grpSpPr bwMode="auto">
            <a:xfrm>
              <a:off x="2688" y="288"/>
              <a:ext cx="3683" cy="3643"/>
              <a:chOff x="2688" y="1632"/>
              <a:chExt cx="3683" cy="2299"/>
            </a:xfrm>
          </p:grpSpPr>
          <p:sp>
            <p:nvSpPr>
              <p:cNvPr id="101" name="Line 4"/>
              <p:cNvSpPr>
                <a:spLocks noChangeShapeType="1"/>
              </p:cNvSpPr>
              <p:nvPr/>
            </p:nvSpPr>
            <p:spPr bwMode="auto">
              <a:xfrm>
                <a:off x="3023" y="1632"/>
                <a:ext cx="0" cy="2297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" name="Line 5"/>
              <p:cNvSpPr>
                <a:spLocks noChangeShapeType="1"/>
              </p:cNvSpPr>
              <p:nvPr/>
            </p:nvSpPr>
            <p:spPr bwMode="auto">
              <a:xfrm>
                <a:off x="3355" y="1632"/>
                <a:ext cx="0" cy="2297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" name="Line 6"/>
              <p:cNvSpPr>
                <a:spLocks noChangeShapeType="1"/>
              </p:cNvSpPr>
              <p:nvPr/>
            </p:nvSpPr>
            <p:spPr bwMode="auto">
              <a:xfrm>
                <a:off x="3690" y="1632"/>
                <a:ext cx="0" cy="2297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" name="Line 7"/>
              <p:cNvSpPr>
                <a:spLocks noChangeShapeType="1"/>
              </p:cNvSpPr>
              <p:nvPr/>
            </p:nvSpPr>
            <p:spPr bwMode="auto">
              <a:xfrm>
                <a:off x="4022" y="1632"/>
                <a:ext cx="0" cy="2297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" name="Line 8"/>
              <p:cNvSpPr>
                <a:spLocks noChangeShapeType="1"/>
              </p:cNvSpPr>
              <p:nvPr/>
            </p:nvSpPr>
            <p:spPr bwMode="auto">
              <a:xfrm>
                <a:off x="4689" y="1632"/>
                <a:ext cx="0" cy="2297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" name="Line 9"/>
              <p:cNvSpPr>
                <a:spLocks noChangeShapeType="1"/>
              </p:cNvSpPr>
              <p:nvPr/>
            </p:nvSpPr>
            <p:spPr bwMode="auto">
              <a:xfrm>
                <a:off x="5024" y="1632"/>
                <a:ext cx="0" cy="2297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" name="Freeform 10"/>
              <p:cNvSpPr>
                <a:spLocks/>
              </p:cNvSpPr>
              <p:nvPr/>
            </p:nvSpPr>
            <p:spPr bwMode="auto">
              <a:xfrm>
                <a:off x="4350" y="1638"/>
                <a:ext cx="7" cy="2291"/>
              </a:xfrm>
              <a:custGeom>
                <a:avLst/>
                <a:gdLst>
                  <a:gd name="T0" fmla="*/ 578 w 5"/>
                  <a:gd name="T1" fmla="*/ 4447 h 2177"/>
                  <a:gd name="T2" fmla="*/ 0 w 5"/>
                  <a:gd name="T3" fmla="*/ 0 h 2177"/>
                  <a:gd name="T4" fmla="*/ 0 60000 65536"/>
                  <a:gd name="T5" fmla="*/ 0 60000 65536"/>
                  <a:gd name="T6" fmla="*/ 0 w 5"/>
                  <a:gd name="T7" fmla="*/ 0 h 2177"/>
                  <a:gd name="T8" fmla="*/ 5 w 5"/>
                  <a:gd name="T9" fmla="*/ 2177 h 2177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" h="2177">
                    <a:moveTo>
                      <a:pt x="5" y="2177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108" name="Freeform 11"/>
              <p:cNvSpPr>
                <a:spLocks/>
              </p:cNvSpPr>
              <p:nvPr/>
            </p:nvSpPr>
            <p:spPr bwMode="auto">
              <a:xfrm>
                <a:off x="2688" y="1638"/>
                <a:ext cx="1" cy="2289"/>
              </a:xfrm>
              <a:custGeom>
                <a:avLst/>
                <a:gdLst>
                  <a:gd name="T0" fmla="*/ 0 w 1"/>
                  <a:gd name="T1" fmla="*/ 4448 h 2175"/>
                  <a:gd name="T2" fmla="*/ 1 w 1"/>
                  <a:gd name="T3" fmla="*/ 0 h 2175"/>
                  <a:gd name="T4" fmla="*/ 0 60000 65536"/>
                  <a:gd name="T5" fmla="*/ 0 60000 65536"/>
                  <a:gd name="T6" fmla="*/ 0 w 1"/>
                  <a:gd name="T7" fmla="*/ 0 h 2175"/>
                  <a:gd name="T8" fmla="*/ 1 w 1"/>
                  <a:gd name="T9" fmla="*/ 2175 h 217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2175">
                    <a:moveTo>
                      <a:pt x="0" y="2175"/>
                    </a:moveTo>
                    <a:lnTo>
                      <a:pt x="1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109" name="Line 12"/>
              <p:cNvSpPr>
                <a:spLocks noChangeShapeType="1"/>
              </p:cNvSpPr>
              <p:nvPr/>
            </p:nvSpPr>
            <p:spPr bwMode="auto">
              <a:xfrm>
                <a:off x="5369" y="1634"/>
                <a:ext cx="0" cy="2297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0" name="Line 13"/>
              <p:cNvSpPr>
                <a:spLocks noChangeShapeType="1"/>
              </p:cNvSpPr>
              <p:nvPr/>
            </p:nvSpPr>
            <p:spPr bwMode="auto">
              <a:xfrm>
                <a:off x="6036" y="1634"/>
                <a:ext cx="0" cy="2297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" name="Line 14"/>
              <p:cNvSpPr>
                <a:spLocks noChangeShapeType="1"/>
              </p:cNvSpPr>
              <p:nvPr/>
            </p:nvSpPr>
            <p:spPr bwMode="auto">
              <a:xfrm>
                <a:off x="6371" y="1634"/>
                <a:ext cx="0" cy="2297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" name="Freeform 15"/>
              <p:cNvSpPr>
                <a:spLocks/>
              </p:cNvSpPr>
              <p:nvPr/>
            </p:nvSpPr>
            <p:spPr bwMode="auto">
              <a:xfrm>
                <a:off x="5697" y="1640"/>
                <a:ext cx="7" cy="2291"/>
              </a:xfrm>
              <a:custGeom>
                <a:avLst/>
                <a:gdLst>
                  <a:gd name="T0" fmla="*/ 578 w 5"/>
                  <a:gd name="T1" fmla="*/ 4447 h 2177"/>
                  <a:gd name="T2" fmla="*/ 0 w 5"/>
                  <a:gd name="T3" fmla="*/ 0 h 2177"/>
                  <a:gd name="T4" fmla="*/ 0 60000 65536"/>
                  <a:gd name="T5" fmla="*/ 0 60000 65536"/>
                  <a:gd name="T6" fmla="*/ 0 w 5"/>
                  <a:gd name="T7" fmla="*/ 0 h 2177"/>
                  <a:gd name="T8" fmla="*/ 5 w 5"/>
                  <a:gd name="T9" fmla="*/ 2177 h 2177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" h="2177">
                    <a:moveTo>
                      <a:pt x="5" y="2177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</p:grpSp>
        <p:grpSp>
          <p:nvGrpSpPr>
            <p:cNvPr id="85" name="Group 16"/>
            <p:cNvGrpSpPr>
              <a:grpSpLocks/>
            </p:cNvGrpSpPr>
            <p:nvPr/>
          </p:nvGrpSpPr>
          <p:grpSpPr bwMode="auto">
            <a:xfrm>
              <a:off x="2688" y="310"/>
              <a:ext cx="3696" cy="3644"/>
              <a:chOff x="2688" y="310"/>
              <a:chExt cx="2352" cy="3644"/>
            </a:xfrm>
          </p:grpSpPr>
          <p:sp>
            <p:nvSpPr>
              <p:cNvPr id="86" name="Freeform 17"/>
              <p:cNvSpPr>
                <a:spLocks/>
              </p:cNvSpPr>
              <p:nvPr/>
            </p:nvSpPr>
            <p:spPr bwMode="auto">
              <a:xfrm>
                <a:off x="2688" y="3620"/>
                <a:ext cx="2351" cy="2"/>
              </a:xfrm>
              <a:custGeom>
                <a:avLst/>
                <a:gdLst>
                  <a:gd name="T0" fmla="*/ 0 w 2449"/>
                  <a:gd name="T1" fmla="*/ 0 h 1"/>
                  <a:gd name="T2" fmla="*/ 1381 w 2449"/>
                  <a:gd name="T3" fmla="*/ 0 h 1"/>
                  <a:gd name="T4" fmla="*/ 0 60000 65536"/>
                  <a:gd name="T5" fmla="*/ 0 60000 65536"/>
                  <a:gd name="T6" fmla="*/ 0 w 2449"/>
                  <a:gd name="T7" fmla="*/ 0 h 1"/>
                  <a:gd name="T8" fmla="*/ 2449 w 244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449" h="1">
                    <a:moveTo>
                      <a:pt x="0" y="0"/>
                    </a:moveTo>
                    <a:lnTo>
                      <a:pt x="2449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90" name="Line 18"/>
              <p:cNvSpPr>
                <a:spLocks noChangeShapeType="1"/>
              </p:cNvSpPr>
              <p:nvPr/>
            </p:nvSpPr>
            <p:spPr bwMode="auto">
              <a:xfrm>
                <a:off x="2688" y="1632"/>
                <a:ext cx="2352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1" name="Line 19"/>
              <p:cNvSpPr>
                <a:spLocks noChangeShapeType="1"/>
              </p:cNvSpPr>
              <p:nvPr/>
            </p:nvSpPr>
            <p:spPr bwMode="auto">
              <a:xfrm>
                <a:off x="2688" y="1963"/>
                <a:ext cx="2352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" name="Line 20"/>
              <p:cNvSpPr>
                <a:spLocks noChangeShapeType="1"/>
              </p:cNvSpPr>
              <p:nvPr/>
            </p:nvSpPr>
            <p:spPr bwMode="auto">
              <a:xfrm>
                <a:off x="2688" y="2295"/>
                <a:ext cx="2352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" name="Line 21"/>
              <p:cNvSpPr>
                <a:spLocks noChangeShapeType="1"/>
              </p:cNvSpPr>
              <p:nvPr/>
            </p:nvSpPr>
            <p:spPr bwMode="auto">
              <a:xfrm>
                <a:off x="2688" y="2626"/>
                <a:ext cx="2352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" name="Line 22"/>
              <p:cNvSpPr>
                <a:spLocks noChangeShapeType="1"/>
              </p:cNvSpPr>
              <p:nvPr/>
            </p:nvSpPr>
            <p:spPr bwMode="auto">
              <a:xfrm>
                <a:off x="2688" y="2958"/>
                <a:ext cx="2352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" name="Line 23"/>
              <p:cNvSpPr>
                <a:spLocks noChangeShapeType="1"/>
              </p:cNvSpPr>
              <p:nvPr/>
            </p:nvSpPr>
            <p:spPr bwMode="auto">
              <a:xfrm>
                <a:off x="2688" y="3291"/>
                <a:ext cx="2352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" name="Line 24"/>
              <p:cNvSpPr>
                <a:spLocks noChangeShapeType="1"/>
              </p:cNvSpPr>
              <p:nvPr/>
            </p:nvSpPr>
            <p:spPr bwMode="auto">
              <a:xfrm>
                <a:off x="2688" y="3954"/>
                <a:ext cx="2352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7" name="Line 25"/>
              <p:cNvSpPr>
                <a:spLocks noChangeShapeType="1"/>
              </p:cNvSpPr>
              <p:nvPr/>
            </p:nvSpPr>
            <p:spPr bwMode="auto">
              <a:xfrm>
                <a:off x="2688" y="310"/>
                <a:ext cx="2352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8" name="Line 26"/>
              <p:cNvSpPr>
                <a:spLocks noChangeShapeType="1"/>
              </p:cNvSpPr>
              <p:nvPr/>
            </p:nvSpPr>
            <p:spPr bwMode="auto">
              <a:xfrm>
                <a:off x="2688" y="641"/>
                <a:ext cx="2352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9" name="Line 27"/>
              <p:cNvSpPr>
                <a:spLocks noChangeShapeType="1"/>
              </p:cNvSpPr>
              <p:nvPr/>
            </p:nvSpPr>
            <p:spPr bwMode="auto">
              <a:xfrm>
                <a:off x="2688" y="973"/>
                <a:ext cx="2352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0" name="Line 28"/>
              <p:cNvSpPr>
                <a:spLocks noChangeShapeType="1"/>
              </p:cNvSpPr>
              <p:nvPr/>
            </p:nvSpPr>
            <p:spPr bwMode="auto">
              <a:xfrm>
                <a:off x="2688" y="1304"/>
                <a:ext cx="2352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13" name="Freeform 51"/>
          <p:cNvSpPr>
            <a:spLocks/>
          </p:cNvSpPr>
          <p:nvPr/>
        </p:nvSpPr>
        <p:spPr bwMode="auto">
          <a:xfrm>
            <a:off x="2869858" y="3088038"/>
            <a:ext cx="2951189" cy="1538202"/>
          </a:xfrm>
          <a:custGeom>
            <a:avLst/>
            <a:gdLst>
              <a:gd name="T0" fmla="*/ 2147483647 w 1864"/>
              <a:gd name="T1" fmla="*/ 0 h 1057"/>
              <a:gd name="T2" fmla="*/ 0 w 1864"/>
              <a:gd name="T3" fmla="*/ 2147483647 h 1057"/>
              <a:gd name="T4" fmla="*/ 2147483647 w 1864"/>
              <a:gd name="T5" fmla="*/ 2147483647 h 1057"/>
              <a:gd name="T6" fmla="*/ 2147483647 w 1864"/>
              <a:gd name="T7" fmla="*/ 2147483647 h 1057"/>
              <a:gd name="T8" fmla="*/ 2147483647 w 1864"/>
              <a:gd name="T9" fmla="*/ 0 h 10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64"/>
              <a:gd name="T16" fmla="*/ 0 h 1057"/>
              <a:gd name="T17" fmla="*/ 1864 w 1864"/>
              <a:gd name="T18" fmla="*/ 1057 h 10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64" h="1057">
                <a:moveTo>
                  <a:pt x="1862" y="0"/>
                </a:moveTo>
                <a:lnTo>
                  <a:pt x="0" y="529"/>
                </a:lnTo>
                <a:lnTo>
                  <a:pt x="1864" y="1057"/>
                </a:lnTo>
                <a:lnTo>
                  <a:pt x="522" y="525"/>
                </a:lnTo>
                <a:lnTo>
                  <a:pt x="1862" y="0"/>
                </a:lnTo>
                <a:close/>
              </a:path>
            </a:pathLst>
          </a:custGeom>
          <a:solidFill>
            <a:srgbClr val="FFFF00">
              <a:alpha val="41176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14" name="Rectangle 52"/>
          <p:cNvSpPr>
            <a:spLocks noChangeArrowheads="1"/>
          </p:cNvSpPr>
          <p:nvPr/>
        </p:nvSpPr>
        <p:spPr bwMode="auto">
          <a:xfrm>
            <a:off x="7293473" y="1962432"/>
            <a:ext cx="169309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4000" b="1" dirty="0" smtClean="0">
                <a:solidFill>
                  <a:srgbClr val="FF0000"/>
                </a:solidFill>
              </a:rPr>
              <a:t> </a:t>
            </a:r>
            <a:r>
              <a:rPr lang="en-US" altLang="ru-RU" sz="4400" b="1" dirty="0" smtClean="0">
                <a:solidFill>
                  <a:srgbClr val="FF0000"/>
                </a:solidFill>
              </a:rPr>
              <a:t>N</a:t>
            </a:r>
            <a:r>
              <a:rPr lang="ru-RU" altLang="ru-RU" sz="4400" b="1" dirty="0" smtClean="0">
                <a:solidFill>
                  <a:srgbClr val="FF0000"/>
                </a:solidFill>
              </a:rPr>
              <a:t> </a:t>
            </a:r>
            <a:r>
              <a:rPr lang="ru-RU" altLang="ru-RU" sz="4400" b="1" dirty="0">
                <a:solidFill>
                  <a:srgbClr val="FF0000"/>
                </a:solidFill>
              </a:rPr>
              <a:t>= </a:t>
            </a:r>
            <a:r>
              <a:rPr lang="en-US" altLang="ru-RU" sz="4400" b="1" dirty="0">
                <a:solidFill>
                  <a:srgbClr val="FF0000"/>
                </a:solidFill>
              </a:rPr>
              <a:t>3</a:t>
            </a:r>
            <a:endParaRPr lang="ru-RU" altLang="ru-RU" sz="4000" b="1" dirty="0">
              <a:solidFill>
                <a:srgbClr val="FF0000"/>
              </a:solidFill>
            </a:endParaRPr>
          </a:p>
        </p:txBody>
      </p:sp>
      <p:sp>
        <p:nvSpPr>
          <p:cNvPr id="115" name="Rectangle 53"/>
          <p:cNvSpPr>
            <a:spLocks noChangeArrowheads="1"/>
          </p:cNvSpPr>
          <p:nvPr/>
        </p:nvSpPr>
        <p:spPr bwMode="auto">
          <a:xfrm>
            <a:off x="9356674" y="1944266"/>
            <a:ext cx="161294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4400" b="1" dirty="0" smtClean="0">
                <a:solidFill>
                  <a:srgbClr val="0066FF"/>
                </a:solidFill>
              </a:rPr>
              <a:t>M</a:t>
            </a:r>
            <a:r>
              <a:rPr lang="ru-RU" altLang="ru-RU" sz="4400" b="1" dirty="0" smtClean="0">
                <a:solidFill>
                  <a:srgbClr val="0066FF"/>
                </a:solidFill>
              </a:rPr>
              <a:t> </a:t>
            </a:r>
            <a:r>
              <a:rPr lang="ru-RU" altLang="ru-RU" sz="4400" b="1" dirty="0">
                <a:solidFill>
                  <a:srgbClr val="0066FF"/>
                </a:solidFill>
              </a:rPr>
              <a:t>= </a:t>
            </a:r>
            <a:r>
              <a:rPr lang="en-US" altLang="ru-RU" sz="4400" b="1" dirty="0">
                <a:solidFill>
                  <a:srgbClr val="0066FF"/>
                </a:solidFill>
              </a:rPr>
              <a:t>4</a:t>
            </a:r>
            <a:endParaRPr lang="ru-RU" altLang="ru-RU" sz="4400" b="1" dirty="0">
              <a:solidFill>
                <a:srgbClr val="0066FF"/>
              </a:solidFill>
            </a:endParaRPr>
          </a:p>
        </p:txBody>
      </p:sp>
      <p:graphicFrame>
        <p:nvGraphicFramePr>
          <p:cNvPr id="116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4383797"/>
              </p:ext>
            </p:extLst>
          </p:nvPr>
        </p:nvGraphicFramePr>
        <p:xfrm>
          <a:off x="6969569" y="3780710"/>
          <a:ext cx="4617100" cy="15336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4" imgW="888840" imgH="393480" progId="Equation.DSMT4">
                  <p:embed/>
                </p:oleObj>
              </mc:Choice>
              <mc:Fallback>
                <p:oleObj name="Equation" r:id="rId4" imgW="8888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9569" y="3780710"/>
                        <a:ext cx="4617100" cy="15336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684814"/>
              </p:ext>
            </p:extLst>
          </p:nvPr>
        </p:nvGraphicFramePr>
        <p:xfrm>
          <a:off x="7148487" y="5390814"/>
          <a:ext cx="2778662" cy="693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6" imgW="622080" imgH="177480" progId="Equation.DSMT4">
                  <p:embed/>
                </p:oleObj>
              </mc:Choice>
              <mc:Fallback>
                <p:oleObj name="Equation" r:id="rId6" imgW="6220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8487" y="5390814"/>
                        <a:ext cx="2778662" cy="6932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058704"/>
              </p:ext>
            </p:extLst>
          </p:nvPr>
        </p:nvGraphicFramePr>
        <p:xfrm>
          <a:off x="9889794" y="5339842"/>
          <a:ext cx="1106553" cy="6679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Формула" r:id="rId8" imgW="241091" imgH="164957" progId="Equation.3">
                  <p:embed/>
                </p:oleObj>
              </mc:Choice>
              <mc:Fallback>
                <p:oleObj name="Формула" r:id="rId8" imgW="241091" imgH="16495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89794" y="5339842"/>
                        <a:ext cx="1106553" cy="6679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" name="Oval 78"/>
          <p:cNvSpPr>
            <a:spLocks noChangeArrowheads="1"/>
          </p:cNvSpPr>
          <p:nvPr/>
        </p:nvSpPr>
        <p:spPr bwMode="auto">
          <a:xfrm>
            <a:off x="3219083" y="3795289"/>
            <a:ext cx="91888" cy="87804"/>
          </a:xfrm>
          <a:prstGeom prst="ellipse">
            <a:avLst/>
          </a:prstGeom>
          <a:solidFill>
            <a:srgbClr val="FF0000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0" name="Oval 79"/>
          <p:cNvSpPr>
            <a:spLocks noChangeArrowheads="1"/>
          </p:cNvSpPr>
          <p:nvPr/>
        </p:nvSpPr>
        <p:spPr bwMode="auto">
          <a:xfrm>
            <a:off x="4508712" y="3440638"/>
            <a:ext cx="91888" cy="87804"/>
          </a:xfrm>
          <a:prstGeom prst="ellipse">
            <a:avLst/>
          </a:prstGeom>
          <a:solidFill>
            <a:srgbClr val="FF0000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1" name="Oval 80"/>
          <p:cNvSpPr>
            <a:spLocks noChangeArrowheads="1"/>
          </p:cNvSpPr>
          <p:nvPr/>
        </p:nvSpPr>
        <p:spPr bwMode="auto">
          <a:xfrm>
            <a:off x="4472626" y="4192556"/>
            <a:ext cx="91888" cy="87804"/>
          </a:xfrm>
          <a:prstGeom prst="ellipse">
            <a:avLst/>
          </a:prstGeom>
          <a:solidFill>
            <a:srgbClr val="FF0000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2" name="Oval 84"/>
          <p:cNvSpPr>
            <a:spLocks noChangeArrowheads="1"/>
          </p:cNvSpPr>
          <p:nvPr/>
        </p:nvSpPr>
        <p:spPr bwMode="auto">
          <a:xfrm flipH="1">
            <a:off x="2800400" y="3791472"/>
            <a:ext cx="119292" cy="108290"/>
          </a:xfrm>
          <a:prstGeom prst="ellipse">
            <a:avLst/>
          </a:prstGeom>
          <a:solidFill>
            <a:srgbClr val="0066FF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" name="Oval 85"/>
          <p:cNvSpPr>
            <a:spLocks noChangeArrowheads="1"/>
          </p:cNvSpPr>
          <p:nvPr/>
        </p:nvSpPr>
        <p:spPr bwMode="auto">
          <a:xfrm flipH="1">
            <a:off x="5777452" y="4536554"/>
            <a:ext cx="119292" cy="108290"/>
          </a:xfrm>
          <a:prstGeom prst="ellipse">
            <a:avLst/>
          </a:prstGeom>
          <a:solidFill>
            <a:srgbClr val="0066FF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4" name="Oval 86"/>
          <p:cNvSpPr>
            <a:spLocks noChangeArrowheads="1"/>
          </p:cNvSpPr>
          <p:nvPr/>
        </p:nvSpPr>
        <p:spPr bwMode="auto">
          <a:xfrm flipH="1">
            <a:off x="3622725" y="3796234"/>
            <a:ext cx="119292" cy="108290"/>
          </a:xfrm>
          <a:prstGeom prst="ellipse">
            <a:avLst/>
          </a:prstGeom>
          <a:solidFill>
            <a:srgbClr val="0066FF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5" name="Oval 87"/>
          <p:cNvSpPr>
            <a:spLocks noChangeArrowheads="1"/>
          </p:cNvSpPr>
          <p:nvPr/>
        </p:nvSpPr>
        <p:spPr bwMode="auto">
          <a:xfrm flipH="1">
            <a:off x="5762987" y="3011605"/>
            <a:ext cx="119292" cy="108290"/>
          </a:xfrm>
          <a:prstGeom prst="ellipse">
            <a:avLst/>
          </a:prstGeom>
          <a:solidFill>
            <a:srgbClr val="0066FF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6" name="AutoShape 88"/>
          <p:cNvSpPr>
            <a:spLocks noChangeArrowheads="1"/>
          </p:cNvSpPr>
          <p:nvPr/>
        </p:nvSpPr>
        <p:spPr bwMode="auto">
          <a:xfrm rot="9822325">
            <a:off x="5575066" y="3041014"/>
            <a:ext cx="264378" cy="143411"/>
          </a:xfrm>
          <a:prstGeom prst="rightArrow">
            <a:avLst>
              <a:gd name="adj1" fmla="val 50000"/>
              <a:gd name="adj2" fmla="val 41837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7" name="TextBox 126"/>
          <p:cNvSpPr txBox="1"/>
          <p:nvPr/>
        </p:nvSpPr>
        <p:spPr>
          <a:xfrm>
            <a:off x="496144" y="1264725"/>
            <a:ext cx="12025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Pik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yordamida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ko‘pburchak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yuzini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toping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Прямоугольник 127"/>
          <p:cNvSpPr/>
          <p:nvPr/>
        </p:nvSpPr>
        <p:spPr>
          <a:xfrm>
            <a:off x="2216614" y="6275186"/>
            <a:ext cx="40803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ru-RU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kv.birlik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Прямоугольник 128"/>
              <p:cNvSpPr/>
              <p:nvPr/>
            </p:nvSpPr>
            <p:spPr>
              <a:xfrm>
                <a:off x="7293473" y="2686661"/>
                <a:ext cx="3969292" cy="1063946"/>
              </a:xfrm>
              <a:prstGeom prst="rect">
                <a:avLst/>
              </a:prstGeom>
              <a:ln w="12700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ru-RU" sz="44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alt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𝑴</m:t>
                        </m:r>
                      </m:num>
                      <m:den>
                        <m:r>
                          <a:rPr lang="en-US" alt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altLang="ru-RU" sz="4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𝑵</m:t>
                    </m:r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−</m:t>
                    </m:r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altLang="ru-RU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9" name="Прямоугольник 1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3473" y="2686661"/>
                <a:ext cx="3969292" cy="1063946"/>
              </a:xfrm>
              <a:prstGeom prst="rect">
                <a:avLst/>
              </a:prstGeom>
              <a:blipFill rotWithShape="0">
                <a:blip r:embed="rId10"/>
                <a:stretch>
                  <a:fillRect l="-6135" b="-12069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42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6825E-6 7.76014E-7 L -0.13715 0.05247 L -0.28857 0.10913 " pathEditMode="relative" rAng="0" ptsTypes="AAA">
                                      <p:cBhvr>
                                        <p:cTn id="36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35" y="54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857 0.10913 L -0.30109 0.11552 L -0.31845 0.12191 " pathEditMode="relative" rAng="0" ptsTypes="AAA">
                                      <p:cBhvr>
                                        <p:cTn id="46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00" y="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8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8880000">
                                      <p:cBhvr>
                                        <p:cTn id="49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1771 0.12302 L -0.21912 0.15895 L -0.01984 0.23501 " pathEditMode="relative" rAng="0" ptsTypes="AAA">
                                      <p:cBhvr>
                                        <p:cTn id="52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93" y="5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000"/>
                            </p:stCondLst>
                            <p:childTnLst>
                              <p:par>
                                <p:cTn id="54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6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7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8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500"/>
                            </p:stCondLst>
                            <p:childTnLst>
                              <p:par>
                                <p:cTn id="61" presetID="0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84 0.23501 L -0.01079 0.23809 L 0.00273 0.24339 " pathEditMode="relative" rAng="0" ptsTypes="AAA">
                                      <p:cBhvr>
                                        <p:cTn id="62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8" y="4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8" presetClass="emph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0020000">
                                      <p:cBhvr>
                                        <p:cTn id="65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500"/>
                            </p:stCondLst>
                            <p:childTnLst>
                              <p:par>
                                <p:cTn id="67" presetID="0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8 0.24427 L -0.0997 0.18959 L -0.20933 0.13316 " pathEditMode="relative" rAng="0" ptsTypes="AAA">
                                      <p:cBhvr>
                                        <p:cTn id="68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90" y="-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9500"/>
                            </p:stCondLst>
                            <p:childTnLst>
                              <p:par>
                                <p:cTn id="70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3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0"/>
                            </p:stCondLst>
                            <p:childTnLst>
                              <p:par>
                                <p:cTn id="77" presetID="0" presetClass="path" presetSubtype="0" accel="50000" decel="5000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66 0.13316 L -0.21565 0.12764 L -0.23016 0.12103 " pathEditMode="relative" rAng="0" ptsTypes="AAA">
                                      <p:cBhvr>
                                        <p:cTn id="7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8" y="-6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500"/>
                            </p:stCondLst>
                            <p:childTnLst>
                              <p:par>
                                <p:cTn id="80" presetID="8" presetClass="emph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Rot by="7800000">
                                      <p:cBhvr>
                                        <p:cTn id="81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1000"/>
                            </p:stCondLst>
                            <p:childTnLst>
                              <p:par>
                                <p:cTn id="83" presetID="0" presetClass="path" presetSubtype="0" accel="50000" decel="50000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954 0.12015 L -0.13852 0.07473 L -0.01203 0.00926 " pathEditMode="relative" rAng="0" ptsTypes="AAA">
                                      <p:cBhvr>
                                        <p:cTn id="84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75" y="-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3000"/>
                            </p:stCondLst>
                            <p:childTnLst>
                              <p:par>
                                <p:cTn id="86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8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9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3500"/>
                            </p:stCondLst>
                            <p:childTnLst>
                              <p:par>
                                <p:cTn id="93" presetID="10" presetClass="exit" presetSubtype="0" fill="hold" grpId="1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15" grpId="0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6" grpId="1" animBg="1"/>
      <p:bldP spid="126" grpId="2" animBg="1"/>
      <p:bldP spid="126" grpId="3" animBg="1"/>
      <p:bldP spid="126" grpId="4" animBg="1"/>
      <p:bldP spid="126" grpId="5" animBg="1"/>
      <p:bldP spid="126" grpId="6" animBg="1"/>
      <p:bldP spid="126" grpId="7" animBg="1"/>
      <p:bldP spid="126" grpId="8" animBg="1"/>
      <p:bldP spid="126" grpId="9" animBg="1"/>
      <p:bldP spid="126" grpId="10" animBg="1"/>
      <p:bldP spid="126" grpId="11" animBg="1"/>
      <p:bldP spid="128" grpId="0"/>
      <p:bldP spid="1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Box 44"/>
          <p:cNvSpPr txBox="1">
            <a:spLocks noChangeArrowheads="1"/>
          </p:cNvSpPr>
          <p:nvPr/>
        </p:nvSpPr>
        <p:spPr bwMode="auto">
          <a:xfrm>
            <a:off x="623513" y="5480834"/>
            <a:ext cx="420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800" b="1" i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67" name="Text Box 45"/>
          <p:cNvSpPr txBox="1">
            <a:spLocks noChangeArrowheads="1"/>
          </p:cNvSpPr>
          <p:nvPr/>
        </p:nvSpPr>
        <p:spPr bwMode="auto">
          <a:xfrm>
            <a:off x="4638612" y="3219530"/>
            <a:ext cx="420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ru-RU" sz="2800" b="1" i="1" smtClean="0">
                <a:solidFill>
                  <a:prstClr val="black"/>
                </a:solidFill>
                <a:latin typeface="Times New Roman" panose="02020603050405020304" pitchFamily="18" charset="0"/>
              </a:rPr>
              <a:t>B</a:t>
            </a:r>
            <a:endParaRPr lang="ru-RU" altLang="ru-RU" sz="2800" b="1" i="1" smtClean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68" name="Text Box 46"/>
          <p:cNvSpPr txBox="1">
            <a:spLocks noChangeArrowheads="1"/>
          </p:cNvSpPr>
          <p:nvPr/>
        </p:nvSpPr>
        <p:spPr bwMode="auto">
          <a:xfrm>
            <a:off x="5597340" y="2454868"/>
            <a:ext cx="420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ru-RU" sz="2800" b="1" i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C</a:t>
            </a:r>
            <a:endParaRPr lang="ru-RU" altLang="ru-RU" sz="2800" b="1" i="1" dirty="0" smtClean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69" name="Text Box 47"/>
          <p:cNvSpPr txBox="1">
            <a:spLocks noChangeArrowheads="1"/>
          </p:cNvSpPr>
          <p:nvPr/>
        </p:nvSpPr>
        <p:spPr bwMode="auto">
          <a:xfrm>
            <a:off x="6568355" y="5359065"/>
            <a:ext cx="4206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ru-RU" sz="2800" b="1" i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D</a:t>
            </a:r>
            <a:endParaRPr lang="ru-RU" altLang="ru-RU" sz="2800" b="1" i="1" dirty="0" smtClean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70" name="Rectangle 63"/>
          <p:cNvSpPr>
            <a:spLocks noChangeArrowheads="1"/>
          </p:cNvSpPr>
          <p:nvPr/>
        </p:nvSpPr>
        <p:spPr bwMode="auto">
          <a:xfrm>
            <a:off x="5645448" y="2946985"/>
            <a:ext cx="914400" cy="8409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71" name="Rectangle 76"/>
          <p:cNvSpPr>
            <a:spLocks noChangeArrowheads="1"/>
          </p:cNvSpPr>
          <p:nvPr/>
        </p:nvSpPr>
        <p:spPr bwMode="auto">
          <a:xfrm>
            <a:off x="3808487" y="2946985"/>
            <a:ext cx="914400" cy="8409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72" name="Rectangle 77"/>
          <p:cNvSpPr>
            <a:spLocks noChangeArrowheads="1"/>
          </p:cNvSpPr>
          <p:nvPr/>
        </p:nvSpPr>
        <p:spPr bwMode="auto">
          <a:xfrm>
            <a:off x="2871862" y="2946985"/>
            <a:ext cx="914400" cy="8409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73" name="Rectangle 78"/>
          <p:cNvSpPr>
            <a:spLocks noChangeArrowheads="1"/>
          </p:cNvSpPr>
          <p:nvPr/>
        </p:nvSpPr>
        <p:spPr bwMode="auto">
          <a:xfrm>
            <a:off x="1949751" y="2946985"/>
            <a:ext cx="914400" cy="8409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74" name="Rectangle 79"/>
          <p:cNvSpPr>
            <a:spLocks noChangeArrowheads="1"/>
          </p:cNvSpPr>
          <p:nvPr/>
        </p:nvSpPr>
        <p:spPr bwMode="auto">
          <a:xfrm>
            <a:off x="1030756" y="2946985"/>
            <a:ext cx="914400" cy="8409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75" name="Rectangle 80"/>
          <p:cNvSpPr>
            <a:spLocks noChangeArrowheads="1"/>
          </p:cNvSpPr>
          <p:nvPr/>
        </p:nvSpPr>
        <p:spPr bwMode="auto">
          <a:xfrm>
            <a:off x="4727483" y="2946985"/>
            <a:ext cx="914400" cy="8409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76" name="Rectangle 81"/>
          <p:cNvSpPr>
            <a:spLocks noChangeArrowheads="1"/>
          </p:cNvSpPr>
          <p:nvPr/>
        </p:nvSpPr>
        <p:spPr bwMode="auto">
          <a:xfrm>
            <a:off x="4727483" y="3796092"/>
            <a:ext cx="914400" cy="8409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77" name="Rectangle 82"/>
          <p:cNvSpPr>
            <a:spLocks noChangeArrowheads="1"/>
          </p:cNvSpPr>
          <p:nvPr/>
        </p:nvSpPr>
        <p:spPr bwMode="auto">
          <a:xfrm>
            <a:off x="5645448" y="3796092"/>
            <a:ext cx="914400" cy="8409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78" name="Rectangle 83"/>
          <p:cNvSpPr>
            <a:spLocks noChangeArrowheads="1"/>
          </p:cNvSpPr>
          <p:nvPr/>
        </p:nvSpPr>
        <p:spPr bwMode="auto">
          <a:xfrm>
            <a:off x="2871862" y="3796092"/>
            <a:ext cx="914400" cy="8409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79" name="Rectangle 84"/>
          <p:cNvSpPr>
            <a:spLocks noChangeArrowheads="1"/>
          </p:cNvSpPr>
          <p:nvPr/>
        </p:nvSpPr>
        <p:spPr bwMode="auto">
          <a:xfrm>
            <a:off x="3808487" y="3796092"/>
            <a:ext cx="914400" cy="8409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80" name="Rectangle 85"/>
          <p:cNvSpPr>
            <a:spLocks noChangeArrowheads="1"/>
          </p:cNvSpPr>
          <p:nvPr/>
        </p:nvSpPr>
        <p:spPr bwMode="auto">
          <a:xfrm>
            <a:off x="1030756" y="3796092"/>
            <a:ext cx="914400" cy="8409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81" name="Rectangle 86"/>
          <p:cNvSpPr>
            <a:spLocks noChangeArrowheads="1"/>
          </p:cNvSpPr>
          <p:nvPr/>
        </p:nvSpPr>
        <p:spPr bwMode="auto">
          <a:xfrm>
            <a:off x="1949751" y="3796092"/>
            <a:ext cx="914400" cy="8409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82" name="Rectangle 87"/>
          <p:cNvSpPr>
            <a:spLocks noChangeArrowheads="1"/>
          </p:cNvSpPr>
          <p:nvPr/>
        </p:nvSpPr>
        <p:spPr bwMode="auto">
          <a:xfrm>
            <a:off x="1030756" y="4631727"/>
            <a:ext cx="914400" cy="8409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83" name="Rectangle 88"/>
          <p:cNvSpPr>
            <a:spLocks noChangeArrowheads="1"/>
          </p:cNvSpPr>
          <p:nvPr/>
        </p:nvSpPr>
        <p:spPr bwMode="auto">
          <a:xfrm>
            <a:off x="1949751" y="4631727"/>
            <a:ext cx="914400" cy="8409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84" name="Rectangle 89"/>
          <p:cNvSpPr>
            <a:spLocks noChangeArrowheads="1"/>
          </p:cNvSpPr>
          <p:nvPr/>
        </p:nvSpPr>
        <p:spPr bwMode="auto">
          <a:xfrm>
            <a:off x="2871862" y="4631727"/>
            <a:ext cx="914400" cy="8409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85" name="Rectangle 90"/>
          <p:cNvSpPr>
            <a:spLocks noChangeArrowheads="1"/>
          </p:cNvSpPr>
          <p:nvPr/>
        </p:nvSpPr>
        <p:spPr bwMode="auto">
          <a:xfrm>
            <a:off x="3808487" y="4631727"/>
            <a:ext cx="914400" cy="8409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86" name="Rectangle 91"/>
          <p:cNvSpPr>
            <a:spLocks noChangeArrowheads="1"/>
          </p:cNvSpPr>
          <p:nvPr/>
        </p:nvSpPr>
        <p:spPr bwMode="auto">
          <a:xfrm>
            <a:off x="4727483" y="4631727"/>
            <a:ext cx="914400" cy="8409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87" name="Rectangle 92"/>
          <p:cNvSpPr>
            <a:spLocks noChangeArrowheads="1"/>
          </p:cNvSpPr>
          <p:nvPr/>
        </p:nvSpPr>
        <p:spPr bwMode="auto">
          <a:xfrm>
            <a:off x="5645448" y="4631727"/>
            <a:ext cx="914400" cy="8409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88" name="Freeform 94"/>
          <p:cNvSpPr>
            <a:spLocks/>
          </p:cNvSpPr>
          <p:nvPr/>
        </p:nvSpPr>
        <p:spPr bwMode="auto">
          <a:xfrm>
            <a:off x="996231" y="2963615"/>
            <a:ext cx="5580062" cy="2509043"/>
          </a:xfrm>
          <a:custGeom>
            <a:avLst/>
            <a:gdLst>
              <a:gd name="T0" fmla="*/ 2147483647 w 3515"/>
              <a:gd name="T1" fmla="*/ 2147483647 h 1736"/>
              <a:gd name="T2" fmla="*/ 2147483647 w 3515"/>
              <a:gd name="T3" fmla="*/ 2147483647 h 1736"/>
              <a:gd name="T4" fmla="*/ 2147483647 w 3515"/>
              <a:gd name="T5" fmla="*/ 0 h 1736"/>
              <a:gd name="T6" fmla="*/ 0 w 3515"/>
              <a:gd name="T7" fmla="*/ 2147483647 h 1736"/>
              <a:gd name="T8" fmla="*/ 2147483647 w 3515"/>
              <a:gd name="T9" fmla="*/ 2147483647 h 17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15"/>
              <a:gd name="T16" fmla="*/ 0 h 1736"/>
              <a:gd name="T17" fmla="*/ 3515 w 3515"/>
              <a:gd name="T18" fmla="*/ 1736 h 17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15" h="1736">
                <a:moveTo>
                  <a:pt x="3515" y="1728"/>
                </a:moveTo>
                <a:lnTo>
                  <a:pt x="2939" y="8"/>
                </a:lnTo>
                <a:lnTo>
                  <a:pt x="1169" y="0"/>
                </a:lnTo>
                <a:lnTo>
                  <a:pt x="0" y="1736"/>
                </a:lnTo>
                <a:lnTo>
                  <a:pt x="3515" y="1736"/>
                </a:lnTo>
              </a:path>
            </a:pathLst>
          </a:custGeom>
          <a:noFill/>
          <a:ln w="4445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89" name="Freeform 96"/>
          <p:cNvSpPr>
            <a:spLocks/>
          </p:cNvSpPr>
          <p:nvPr/>
        </p:nvSpPr>
        <p:spPr bwMode="auto">
          <a:xfrm>
            <a:off x="1020837" y="2932154"/>
            <a:ext cx="5580062" cy="2540504"/>
          </a:xfrm>
          <a:custGeom>
            <a:avLst/>
            <a:gdLst>
              <a:gd name="T0" fmla="*/ 2147483647 w 3515"/>
              <a:gd name="T1" fmla="*/ 2147483647 h 1728"/>
              <a:gd name="T2" fmla="*/ 2147483647 w 3515"/>
              <a:gd name="T3" fmla="*/ 2147483647 h 1728"/>
              <a:gd name="T4" fmla="*/ 2147483647 w 3515"/>
              <a:gd name="T5" fmla="*/ 0 h 1728"/>
              <a:gd name="T6" fmla="*/ 0 w 3515"/>
              <a:gd name="T7" fmla="*/ 2147483647 h 1728"/>
              <a:gd name="T8" fmla="*/ 2147483647 w 3515"/>
              <a:gd name="T9" fmla="*/ 2147483647 h 17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15"/>
              <a:gd name="T16" fmla="*/ 0 h 1728"/>
              <a:gd name="T17" fmla="*/ 3515 w 3515"/>
              <a:gd name="T18" fmla="*/ 1728 h 17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15" h="1728">
                <a:moveTo>
                  <a:pt x="3492" y="1719"/>
                </a:moveTo>
                <a:lnTo>
                  <a:pt x="2924" y="17"/>
                </a:lnTo>
                <a:lnTo>
                  <a:pt x="1171" y="0"/>
                </a:lnTo>
                <a:lnTo>
                  <a:pt x="0" y="1728"/>
                </a:lnTo>
                <a:lnTo>
                  <a:pt x="3515" y="1728"/>
                </a:lnTo>
              </a:path>
            </a:pathLst>
          </a:custGeom>
          <a:solidFill>
            <a:srgbClr val="FFFF99">
              <a:alpha val="58038"/>
            </a:srgbClr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90" name="Oval 48"/>
          <p:cNvSpPr>
            <a:spLocks noChangeArrowheads="1"/>
          </p:cNvSpPr>
          <p:nvPr/>
        </p:nvSpPr>
        <p:spPr bwMode="auto">
          <a:xfrm>
            <a:off x="2816526" y="3676319"/>
            <a:ext cx="152400" cy="14015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91" name="Oval 48"/>
          <p:cNvSpPr>
            <a:spLocks noChangeArrowheads="1"/>
          </p:cNvSpPr>
          <p:nvPr/>
        </p:nvSpPr>
        <p:spPr bwMode="auto">
          <a:xfrm>
            <a:off x="3730700" y="3676319"/>
            <a:ext cx="152400" cy="14015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92" name="Oval 48"/>
          <p:cNvSpPr>
            <a:spLocks noChangeArrowheads="1"/>
          </p:cNvSpPr>
          <p:nvPr/>
        </p:nvSpPr>
        <p:spPr bwMode="auto">
          <a:xfrm>
            <a:off x="4643345" y="3676319"/>
            <a:ext cx="152400" cy="14015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93" name="Oval 48"/>
          <p:cNvSpPr>
            <a:spLocks noChangeArrowheads="1"/>
          </p:cNvSpPr>
          <p:nvPr/>
        </p:nvSpPr>
        <p:spPr bwMode="auto">
          <a:xfrm>
            <a:off x="5553373" y="3676319"/>
            <a:ext cx="152400" cy="14015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94" name="Oval 48"/>
          <p:cNvSpPr>
            <a:spLocks noChangeArrowheads="1"/>
          </p:cNvSpPr>
          <p:nvPr/>
        </p:nvSpPr>
        <p:spPr bwMode="auto">
          <a:xfrm>
            <a:off x="1887839" y="4576860"/>
            <a:ext cx="152400" cy="14015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95" name="Oval 48"/>
          <p:cNvSpPr>
            <a:spLocks noChangeArrowheads="1"/>
          </p:cNvSpPr>
          <p:nvPr/>
        </p:nvSpPr>
        <p:spPr bwMode="auto">
          <a:xfrm>
            <a:off x="2816526" y="4576860"/>
            <a:ext cx="152400" cy="14015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96" name="Oval 48"/>
          <p:cNvSpPr>
            <a:spLocks noChangeArrowheads="1"/>
          </p:cNvSpPr>
          <p:nvPr/>
        </p:nvSpPr>
        <p:spPr bwMode="auto">
          <a:xfrm>
            <a:off x="3730700" y="4576860"/>
            <a:ext cx="152400" cy="14015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97" name="Oval 48"/>
          <p:cNvSpPr>
            <a:spLocks noChangeArrowheads="1"/>
          </p:cNvSpPr>
          <p:nvPr/>
        </p:nvSpPr>
        <p:spPr bwMode="auto">
          <a:xfrm>
            <a:off x="4643345" y="4576860"/>
            <a:ext cx="152400" cy="14015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98" name="Oval 48"/>
          <p:cNvSpPr>
            <a:spLocks noChangeArrowheads="1"/>
          </p:cNvSpPr>
          <p:nvPr/>
        </p:nvSpPr>
        <p:spPr bwMode="auto">
          <a:xfrm>
            <a:off x="5553373" y="4576860"/>
            <a:ext cx="152400" cy="14015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99" name="Oval 58"/>
          <p:cNvSpPr>
            <a:spLocks noChangeArrowheads="1"/>
          </p:cNvSpPr>
          <p:nvPr/>
        </p:nvSpPr>
        <p:spPr bwMode="auto">
          <a:xfrm>
            <a:off x="2816526" y="2904024"/>
            <a:ext cx="152400" cy="140155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100" name="Oval 58"/>
          <p:cNvSpPr>
            <a:spLocks noChangeArrowheads="1"/>
          </p:cNvSpPr>
          <p:nvPr/>
        </p:nvSpPr>
        <p:spPr bwMode="auto">
          <a:xfrm>
            <a:off x="959151" y="5364587"/>
            <a:ext cx="152400" cy="140155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101" name="Oval 58"/>
          <p:cNvSpPr>
            <a:spLocks noChangeArrowheads="1"/>
          </p:cNvSpPr>
          <p:nvPr/>
        </p:nvSpPr>
        <p:spPr bwMode="auto">
          <a:xfrm>
            <a:off x="1887839" y="5364587"/>
            <a:ext cx="152400" cy="140155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102" name="Oval 58"/>
          <p:cNvSpPr>
            <a:spLocks noChangeArrowheads="1"/>
          </p:cNvSpPr>
          <p:nvPr/>
        </p:nvSpPr>
        <p:spPr bwMode="auto">
          <a:xfrm>
            <a:off x="2816526" y="5364587"/>
            <a:ext cx="152400" cy="140155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103" name="Oval 58"/>
          <p:cNvSpPr>
            <a:spLocks noChangeArrowheads="1"/>
          </p:cNvSpPr>
          <p:nvPr/>
        </p:nvSpPr>
        <p:spPr bwMode="auto">
          <a:xfrm>
            <a:off x="3730700" y="5364587"/>
            <a:ext cx="152400" cy="140155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104" name="Oval 58"/>
          <p:cNvSpPr>
            <a:spLocks noChangeArrowheads="1"/>
          </p:cNvSpPr>
          <p:nvPr/>
        </p:nvSpPr>
        <p:spPr bwMode="auto">
          <a:xfrm>
            <a:off x="4643345" y="5364587"/>
            <a:ext cx="152400" cy="140155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105" name="Oval 58"/>
          <p:cNvSpPr>
            <a:spLocks noChangeArrowheads="1"/>
          </p:cNvSpPr>
          <p:nvPr/>
        </p:nvSpPr>
        <p:spPr bwMode="auto">
          <a:xfrm>
            <a:off x="5553373" y="5364587"/>
            <a:ext cx="152400" cy="140155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106" name="Oval 58"/>
          <p:cNvSpPr>
            <a:spLocks noChangeArrowheads="1"/>
          </p:cNvSpPr>
          <p:nvPr/>
        </p:nvSpPr>
        <p:spPr bwMode="auto">
          <a:xfrm>
            <a:off x="6482060" y="5364587"/>
            <a:ext cx="152400" cy="140155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107" name="Oval 58"/>
          <p:cNvSpPr>
            <a:spLocks noChangeArrowheads="1"/>
          </p:cNvSpPr>
          <p:nvPr/>
        </p:nvSpPr>
        <p:spPr bwMode="auto">
          <a:xfrm>
            <a:off x="5553373" y="2904024"/>
            <a:ext cx="152400" cy="140155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108" name="Oval 58"/>
          <p:cNvSpPr>
            <a:spLocks noChangeArrowheads="1"/>
          </p:cNvSpPr>
          <p:nvPr/>
        </p:nvSpPr>
        <p:spPr bwMode="auto">
          <a:xfrm>
            <a:off x="4643345" y="2904024"/>
            <a:ext cx="152400" cy="140155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109" name="Oval 58"/>
          <p:cNvSpPr>
            <a:spLocks noChangeArrowheads="1"/>
          </p:cNvSpPr>
          <p:nvPr/>
        </p:nvSpPr>
        <p:spPr bwMode="auto">
          <a:xfrm>
            <a:off x="3730700" y="2904024"/>
            <a:ext cx="152400" cy="140155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110" name="Rectangle 57"/>
          <p:cNvSpPr>
            <a:spLocks noChangeArrowheads="1"/>
          </p:cNvSpPr>
          <p:nvPr/>
        </p:nvSpPr>
        <p:spPr bwMode="auto">
          <a:xfrm>
            <a:off x="7815101" y="2834809"/>
            <a:ext cx="142539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ru-RU" sz="4000" b="1" dirty="0" smtClean="0">
                <a:solidFill>
                  <a:srgbClr val="FF0000"/>
                </a:solidFill>
              </a:rPr>
              <a:t>N</a:t>
            </a:r>
            <a:r>
              <a:rPr lang="ru-RU" altLang="ru-RU" sz="4000" b="1" dirty="0" smtClean="0">
                <a:solidFill>
                  <a:srgbClr val="FF0000"/>
                </a:solidFill>
              </a:rPr>
              <a:t> = </a:t>
            </a:r>
            <a:r>
              <a:rPr lang="en-US" altLang="ru-RU" sz="4000" b="1" dirty="0" smtClean="0">
                <a:solidFill>
                  <a:srgbClr val="FF0000"/>
                </a:solidFill>
              </a:rPr>
              <a:t>9</a:t>
            </a:r>
            <a:endParaRPr lang="ru-RU" altLang="ru-RU" sz="4000" b="1" dirty="0" smtClean="0">
              <a:solidFill>
                <a:srgbClr val="FF0000"/>
              </a:solidFill>
            </a:endParaRPr>
          </a:p>
        </p:txBody>
      </p:sp>
      <p:sp>
        <p:nvSpPr>
          <p:cNvPr id="111" name="Rectangle 65"/>
          <p:cNvSpPr>
            <a:spLocks noChangeArrowheads="1"/>
          </p:cNvSpPr>
          <p:nvPr/>
        </p:nvSpPr>
        <p:spPr bwMode="auto">
          <a:xfrm>
            <a:off x="9579101" y="2791402"/>
            <a:ext cx="174015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ru-RU" sz="4000" b="1" dirty="0" smtClean="0">
                <a:solidFill>
                  <a:srgbClr val="0066FF"/>
                </a:solidFill>
              </a:rPr>
              <a:t>M</a:t>
            </a:r>
            <a:r>
              <a:rPr lang="ru-RU" altLang="ru-RU" sz="4000" b="1" dirty="0" smtClean="0">
                <a:solidFill>
                  <a:srgbClr val="0066FF"/>
                </a:solidFill>
              </a:rPr>
              <a:t> = </a:t>
            </a:r>
            <a:r>
              <a:rPr lang="en-US" altLang="ru-RU" sz="4000" b="1" dirty="0" smtClean="0">
                <a:solidFill>
                  <a:srgbClr val="0066FF"/>
                </a:solidFill>
              </a:rPr>
              <a:t>11</a:t>
            </a:r>
            <a:endParaRPr lang="ru-RU" altLang="ru-RU" sz="4000" b="1" dirty="0" smtClean="0">
              <a:solidFill>
                <a:srgbClr val="0066FF"/>
              </a:solidFill>
            </a:endParaRPr>
          </a:p>
        </p:txBody>
      </p:sp>
      <p:graphicFrame>
        <p:nvGraphicFramePr>
          <p:cNvPr id="112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4057829"/>
              </p:ext>
            </p:extLst>
          </p:nvPr>
        </p:nvGraphicFramePr>
        <p:xfrm>
          <a:off x="1088139" y="5699614"/>
          <a:ext cx="7407269" cy="1264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4" imgW="1968480" imgH="393480" progId="Equation.DSMT4">
                  <p:embed/>
                </p:oleObj>
              </mc:Choice>
              <mc:Fallback>
                <p:oleObj name="Equation" r:id="rId4" imgW="19684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8139" y="5699614"/>
                        <a:ext cx="7407269" cy="12642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" name="TextBox 113"/>
          <p:cNvSpPr txBox="1"/>
          <p:nvPr/>
        </p:nvSpPr>
        <p:spPr>
          <a:xfrm>
            <a:off x="310519" y="1186080"/>
            <a:ext cx="1260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 ABCD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to‘rtburchak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yuzini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Pik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formulasidan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foydalanib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toping.</a:t>
            </a:r>
            <a:r>
              <a:rPr lang="en-US" sz="3600" dirty="0">
                <a:latin typeface="Arial" charset="0"/>
                <a:cs typeface="Arial" charset="0"/>
              </a:rPr>
              <a:t> </a:t>
            </a:r>
            <a:r>
              <a:rPr lang="en-US" sz="3600" dirty="0" err="1">
                <a:latin typeface="Arial" charset="0"/>
                <a:cs typeface="Arial" charset="0"/>
              </a:rPr>
              <a:t>Har</a:t>
            </a:r>
            <a:r>
              <a:rPr lang="en-US" sz="3600" dirty="0">
                <a:latin typeface="Arial" charset="0"/>
                <a:cs typeface="Arial" charset="0"/>
              </a:rPr>
              <a:t> </a:t>
            </a:r>
            <a:r>
              <a:rPr lang="en-US" sz="3600" dirty="0" err="1">
                <a:latin typeface="Arial" charset="0"/>
                <a:cs typeface="Arial" charset="0"/>
              </a:rPr>
              <a:t>bir</a:t>
            </a:r>
            <a:r>
              <a:rPr lang="en-US" sz="3600" dirty="0">
                <a:latin typeface="Arial" charset="0"/>
                <a:cs typeface="Arial" charset="0"/>
              </a:rPr>
              <a:t> </a:t>
            </a:r>
            <a:r>
              <a:rPr lang="en-US" sz="3600" dirty="0" err="1" smtClean="0">
                <a:latin typeface="Arial" charset="0"/>
                <a:cs typeface="Arial" charset="0"/>
              </a:rPr>
              <a:t>katak</a:t>
            </a:r>
            <a:r>
              <a:rPr lang="en-US" sz="3600" dirty="0" smtClean="0">
                <a:latin typeface="Arial" charset="0"/>
                <a:cs typeface="Arial" charset="0"/>
              </a:rPr>
              <a:t> </a:t>
            </a:r>
            <a:r>
              <a:rPr lang="en-US" sz="3600" dirty="0" err="1">
                <a:latin typeface="Arial" charset="0"/>
                <a:cs typeface="Arial" charset="0"/>
              </a:rPr>
              <a:t>tomoni</a:t>
            </a:r>
            <a:r>
              <a:rPr lang="en-US" sz="3600" dirty="0">
                <a:latin typeface="Arial" charset="0"/>
                <a:cs typeface="Arial" charset="0"/>
              </a:rPr>
              <a:t> </a:t>
            </a:r>
            <a:r>
              <a:rPr lang="en-US" sz="3600" dirty="0" err="1" smtClean="0">
                <a:latin typeface="Arial" charset="0"/>
                <a:cs typeface="Arial" charset="0"/>
              </a:rPr>
              <a:t>uzunligini</a:t>
            </a:r>
            <a:r>
              <a:rPr lang="en-US" sz="3600" dirty="0" smtClean="0">
                <a:latin typeface="Arial" charset="0"/>
                <a:cs typeface="Arial" charset="0"/>
              </a:rPr>
              <a:t> 1cm </a:t>
            </a:r>
            <a:r>
              <a:rPr lang="en-US" sz="3600" dirty="0">
                <a:latin typeface="Arial" charset="0"/>
                <a:cs typeface="Arial" charset="0"/>
              </a:rPr>
              <a:t>deb </a:t>
            </a:r>
            <a:r>
              <a:rPr lang="en-US" sz="3600" dirty="0" err="1" smtClean="0">
                <a:latin typeface="Arial" charset="0"/>
                <a:cs typeface="Arial" charset="0"/>
              </a:rPr>
              <a:t>hisoblang</a:t>
            </a:r>
            <a:r>
              <a:rPr lang="en-US" sz="3600" dirty="0" smtClean="0">
                <a:latin typeface="Arial" charset="0"/>
                <a:cs typeface="Arial" charset="0"/>
              </a:rPr>
              <a:t>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2638170" y="2423765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28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8651251" y="4974344"/>
            <a:ext cx="35958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ru-RU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3,5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cm²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Прямоугольник 117"/>
              <p:cNvSpPr/>
              <p:nvPr/>
            </p:nvSpPr>
            <p:spPr>
              <a:xfrm>
                <a:off x="7780732" y="3778282"/>
                <a:ext cx="3969292" cy="1063946"/>
              </a:xfrm>
              <a:prstGeom prst="rect">
                <a:avLst/>
              </a:prstGeom>
              <a:ln w="12700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ru-RU" sz="44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alt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𝑴</m:t>
                        </m:r>
                      </m:num>
                      <m:den>
                        <m:r>
                          <a:rPr lang="en-US" alt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altLang="ru-RU" sz="4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𝑵</m:t>
                    </m:r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−</m:t>
                    </m:r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altLang="ru-RU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8" name="Прямоугольник 1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0732" y="3778282"/>
                <a:ext cx="3969292" cy="1063946"/>
              </a:xfrm>
              <a:prstGeom prst="rect">
                <a:avLst/>
              </a:prstGeom>
              <a:blipFill rotWithShape="0">
                <a:blip r:embed="rId6"/>
                <a:stretch>
                  <a:fillRect l="-6144" b="-12069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38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4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5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500"/>
                            </p:stCondLst>
                            <p:childTnLst>
                              <p:par>
                                <p:cTn id="5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2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8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9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0"/>
                            </p:stCondLst>
                            <p:childTnLst>
                              <p:par>
                                <p:cTn id="7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500"/>
                            </p:stCondLst>
                            <p:childTnLst>
                              <p:par>
                                <p:cTn id="84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6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7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8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000"/>
                            </p:stCondLst>
                            <p:childTnLst>
                              <p:par>
                                <p:cTn id="9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4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6500"/>
                            </p:stCondLst>
                            <p:childTnLst>
                              <p:par>
                                <p:cTn id="98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0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1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7000"/>
                            </p:stCondLst>
                            <p:childTnLst>
                              <p:par>
                                <p:cTn id="10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7500"/>
                            </p:stCondLst>
                            <p:childTnLst>
                              <p:par>
                                <p:cTn id="11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4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5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8000"/>
                            </p:stCondLst>
                            <p:childTnLst>
                              <p:par>
                                <p:cTn id="11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2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8500"/>
                            </p:stCondLst>
                            <p:childTnLst>
                              <p:par>
                                <p:cTn id="126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8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9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9000"/>
                            </p:stCondLst>
                            <p:childTnLst>
                              <p:par>
                                <p:cTn id="133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6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8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9500"/>
                            </p:stCondLst>
                            <p:childTnLst>
                              <p:par>
                                <p:cTn id="140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3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9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0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0500"/>
                            </p:stCondLst>
                            <p:childTnLst>
                              <p:par>
                                <p:cTn id="1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/>
      <p:bldP spid="111" grpId="0"/>
      <p:bldP spid="117" grpId="0"/>
      <p:bldP spid="1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Полилиния 64"/>
          <p:cNvSpPr/>
          <p:nvPr/>
        </p:nvSpPr>
        <p:spPr>
          <a:xfrm>
            <a:off x="2363218" y="3362573"/>
            <a:ext cx="3357562" cy="1875235"/>
          </a:xfrm>
          <a:custGeom>
            <a:avLst/>
            <a:gdLst>
              <a:gd name="connsiteX0" fmla="*/ 0 w 2714644"/>
              <a:gd name="connsiteY0" fmla="*/ 2500330 h 2500330"/>
              <a:gd name="connsiteX1" fmla="*/ 0 w 2714644"/>
              <a:gd name="connsiteY1" fmla="*/ 0 h 2500330"/>
              <a:gd name="connsiteX2" fmla="*/ 2714644 w 2714644"/>
              <a:gd name="connsiteY2" fmla="*/ 2500330 h 2500330"/>
              <a:gd name="connsiteX3" fmla="*/ 0 w 2714644"/>
              <a:gd name="connsiteY3" fmla="*/ 2500330 h 2500330"/>
              <a:gd name="connsiteX0" fmla="*/ 0 w 2714644"/>
              <a:gd name="connsiteY0" fmla="*/ 2500330 h 2500330"/>
              <a:gd name="connsiteX1" fmla="*/ 1357290 w 2714644"/>
              <a:gd name="connsiteY1" fmla="*/ 0 h 2500330"/>
              <a:gd name="connsiteX2" fmla="*/ 2714644 w 2714644"/>
              <a:gd name="connsiteY2" fmla="*/ 2500330 h 2500330"/>
              <a:gd name="connsiteX3" fmla="*/ 0 w 2714644"/>
              <a:gd name="connsiteY3" fmla="*/ 2500330 h 2500330"/>
              <a:gd name="connsiteX0" fmla="*/ 0 w 3357554"/>
              <a:gd name="connsiteY0" fmla="*/ 2500330 h 2500330"/>
              <a:gd name="connsiteX1" fmla="*/ 1357290 w 3357554"/>
              <a:gd name="connsiteY1" fmla="*/ 0 h 2500330"/>
              <a:gd name="connsiteX2" fmla="*/ 3357554 w 3357554"/>
              <a:gd name="connsiteY2" fmla="*/ 642918 h 2500330"/>
              <a:gd name="connsiteX3" fmla="*/ 0 w 3357554"/>
              <a:gd name="connsiteY3" fmla="*/ 2500330 h 2500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57554" h="2500330">
                <a:moveTo>
                  <a:pt x="0" y="2500330"/>
                </a:moveTo>
                <a:lnTo>
                  <a:pt x="1357290" y="0"/>
                </a:lnTo>
                <a:lnTo>
                  <a:pt x="3357554" y="642918"/>
                </a:lnTo>
                <a:lnTo>
                  <a:pt x="0" y="250033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66" name="Group 26"/>
          <p:cNvGrpSpPr>
            <a:grpSpLocks/>
          </p:cNvGrpSpPr>
          <p:nvPr/>
        </p:nvGrpSpPr>
        <p:grpSpPr bwMode="auto">
          <a:xfrm>
            <a:off x="1720280" y="2880370"/>
            <a:ext cx="4643438" cy="3321844"/>
            <a:chOff x="288" y="480"/>
            <a:chExt cx="1728" cy="1698"/>
          </a:xfrm>
        </p:grpSpPr>
        <p:grpSp>
          <p:nvGrpSpPr>
            <p:cNvPr id="67" name="Group 27"/>
            <p:cNvGrpSpPr>
              <a:grpSpLocks/>
            </p:cNvGrpSpPr>
            <p:nvPr/>
          </p:nvGrpSpPr>
          <p:grpSpPr bwMode="auto">
            <a:xfrm>
              <a:off x="288" y="480"/>
              <a:ext cx="1728" cy="1698"/>
              <a:chOff x="288" y="480"/>
              <a:chExt cx="2450" cy="1698"/>
            </a:xfrm>
          </p:grpSpPr>
          <p:sp>
            <p:nvSpPr>
              <p:cNvPr id="77" name="Freeform 28"/>
              <p:cNvSpPr>
                <a:spLocks/>
              </p:cNvSpPr>
              <p:nvPr/>
            </p:nvSpPr>
            <p:spPr bwMode="auto">
              <a:xfrm>
                <a:off x="288" y="1934"/>
                <a:ext cx="244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49" y="0"/>
                  </a:cxn>
                </a:cxnLst>
                <a:rect l="0" t="0" r="r" b="b"/>
                <a:pathLst>
                  <a:path w="2449" h="1">
                    <a:moveTo>
                      <a:pt x="0" y="0"/>
                    </a:moveTo>
                    <a:lnTo>
                      <a:pt x="2449" y="0"/>
                    </a:lnTo>
                  </a:path>
                </a:pathLst>
              </a:custGeom>
              <a:noFill/>
              <a:ln w="3175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8" name="Line 29"/>
              <p:cNvSpPr>
                <a:spLocks noChangeShapeType="1"/>
              </p:cNvSpPr>
              <p:nvPr/>
            </p:nvSpPr>
            <p:spPr bwMode="auto">
              <a:xfrm>
                <a:off x="288" y="48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9" name="Line 30"/>
              <p:cNvSpPr>
                <a:spLocks noChangeShapeType="1"/>
              </p:cNvSpPr>
              <p:nvPr/>
            </p:nvSpPr>
            <p:spPr bwMode="auto">
              <a:xfrm>
                <a:off x="288" y="722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0" name="Line 31"/>
              <p:cNvSpPr>
                <a:spLocks noChangeShapeType="1"/>
              </p:cNvSpPr>
              <p:nvPr/>
            </p:nvSpPr>
            <p:spPr bwMode="auto">
              <a:xfrm>
                <a:off x="288" y="96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1" name="Line 32"/>
              <p:cNvSpPr>
                <a:spLocks noChangeShapeType="1"/>
              </p:cNvSpPr>
              <p:nvPr/>
            </p:nvSpPr>
            <p:spPr bwMode="auto">
              <a:xfrm>
                <a:off x="288" y="1207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2" name="Line 33"/>
              <p:cNvSpPr>
                <a:spLocks noChangeShapeType="1"/>
              </p:cNvSpPr>
              <p:nvPr/>
            </p:nvSpPr>
            <p:spPr bwMode="auto">
              <a:xfrm>
                <a:off x="288" y="145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3" name="Line 34"/>
              <p:cNvSpPr>
                <a:spLocks noChangeShapeType="1"/>
              </p:cNvSpPr>
              <p:nvPr/>
            </p:nvSpPr>
            <p:spPr bwMode="auto">
              <a:xfrm>
                <a:off x="288" y="169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4" name="Line 35"/>
              <p:cNvSpPr>
                <a:spLocks noChangeShapeType="1"/>
              </p:cNvSpPr>
              <p:nvPr/>
            </p:nvSpPr>
            <p:spPr bwMode="auto">
              <a:xfrm>
                <a:off x="288" y="21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68" name="Group 36"/>
            <p:cNvGrpSpPr>
              <a:grpSpLocks/>
            </p:cNvGrpSpPr>
            <p:nvPr/>
          </p:nvGrpSpPr>
          <p:grpSpPr bwMode="auto">
            <a:xfrm>
              <a:off x="288" y="480"/>
              <a:ext cx="1716" cy="1680"/>
              <a:chOff x="288" y="480"/>
              <a:chExt cx="1716" cy="2183"/>
            </a:xfrm>
          </p:grpSpPr>
          <p:sp>
            <p:nvSpPr>
              <p:cNvPr id="69" name="Line 37"/>
              <p:cNvSpPr>
                <a:spLocks noChangeShapeType="1"/>
              </p:cNvSpPr>
              <p:nvPr/>
            </p:nvSpPr>
            <p:spPr bwMode="auto">
              <a:xfrm>
                <a:off x="53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0" name="Line 38"/>
              <p:cNvSpPr>
                <a:spLocks noChangeShapeType="1"/>
              </p:cNvSpPr>
              <p:nvPr/>
            </p:nvSpPr>
            <p:spPr bwMode="auto">
              <a:xfrm>
                <a:off x="77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1" name="Line 39"/>
              <p:cNvSpPr>
                <a:spLocks noChangeShapeType="1"/>
              </p:cNvSpPr>
              <p:nvPr/>
            </p:nvSpPr>
            <p:spPr bwMode="auto">
              <a:xfrm>
                <a:off x="102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2" name="Line 40"/>
              <p:cNvSpPr>
                <a:spLocks noChangeShapeType="1"/>
              </p:cNvSpPr>
              <p:nvPr/>
            </p:nvSpPr>
            <p:spPr bwMode="auto">
              <a:xfrm>
                <a:off x="126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3" name="Line 41"/>
              <p:cNvSpPr>
                <a:spLocks noChangeShapeType="1"/>
              </p:cNvSpPr>
              <p:nvPr/>
            </p:nvSpPr>
            <p:spPr bwMode="auto">
              <a:xfrm>
                <a:off x="175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4" name="Line 42"/>
              <p:cNvSpPr>
                <a:spLocks noChangeShapeType="1"/>
              </p:cNvSpPr>
              <p:nvPr/>
            </p:nvSpPr>
            <p:spPr bwMode="auto">
              <a:xfrm>
                <a:off x="200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5" name="Freeform 43"/>
              <p:cNvSpPr>
                <a:spLocks/>
              </p:cNvSpPr>
              <p:nvPr/>
            </p:nvSpPr>
            <p:spPr bwMode="auto">
              <a:xfrm>
                <a:off x="1509" y="486"/>
                <a:ext cx="5" cy="2176"/>
              </a:xfrm>
              <a:custGeom>
                <a:avLst/>
                <a:gdLst/>
                <a:ahLst/>
                <a:cxnLst>
                  <a:cxn ang="0">
                    <a:pos x="5" y="2177"/>
                  </a:cxn>
                  <a:cxn ang="0">
                    <a:pos x="0" y="0"/>
                  </a:cxn>
                </a:cxnLst>
                <a:rect l="0" t="0" r="r" b="b"/>
                <a:pathLst>
                  <a:path w="5" h="2177">
                    <a:moveTo>
                      <a:pt x="5" y="2177"/>
                    </a:moveTo>
                    <a:lnTo>
                      <a:pt x="0" y="0"/>
                    </a:lnTo>
                  </a:path>
                </a:pathLst>
              </a:custGeom>
              <a:noFill/>
              <a:ln w="3175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6" name="Freeform 44"/>
              <p:cNvSpPr>
                <a:spLocks/>
              </p:cNvSpPr>
              <p:nvPr/>
            </p:nvSpPr>
            <p:spPr bwMode="auto">
              <a:xfrm>
                <a:off x="288" y="486"/>
                <a:ext cx="1" cy="2172"/>
              </a:xfrm>
              <a:custGeom>
                <a:avLst/>
                <a:gdLst/>
                <a:ahLst/>
                <a:cxnLst>
                  <a:cxn ang="0">
                    <a:pos x="0" y="2175"/>
                  </a:cxn>
                  <a:cxn ang="0">
                    <a:pos x="1" y="0"/>
                  </a:cxn>
                </a:cxnLst>
                <a:rect l="0" t="0" r="r" b="b"/>
                <a:pathLst>
                  <a:path w="1" h="2175">
                    <a:moveTo>
                      <a:pt x="0" y="2175"/>
                    </a:moveTo>
                    <a:lnTo>
                      <a:pt x="1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</p:grpSp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6594187" y="2878862"/>
            <a:ext cx="30003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N</a:t>
            </a:r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=6</a:t>
            </a: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Овал 85"/>
          <p:cNvSpPr/>
          <p:nvPr/>
        </p:nvSpPr>
        <p:spPr>
          <a:xfrm>
            <a:off x="2291780" y="5184229"/>
            <a:ext cx="144463" cy="107156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7" name="Овал 86"/>
          <p:cNvSpPr/>
          <p:nvPr/>
        </p:nvSpPr>
        <p:spPr>
          <a:xfrm>
            <a:off x="2977581" y="4265067"/>
            <a:ext cx="144463" cy="107156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8" name="Овал 87"/>
          <p:cNvSpPr/>
          <p:nvPr/>
        </p:nvSpPr>
        <p:spPr>
          <a:xfrm>
            <a:off x="3649093" y="3308995"/>
            <a:ext cx="144462" cy="107156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9" name="Овал 88"/>
          <p:cNvSpPr/>
          <p:nvPr/>
        </p:nvSpPr>
        <p:spPr>
          <a:xfrm>
            <a:off x="5577906" y="3791198"/>
            <a:ext cx="144463" cy="107156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0" name="Овал 89"/>
          <p:cNvSpPr/>
          <p:nvPr/>
        </p:nvSpPr>
        <p:spPr>
          <a:xfrm>
            <a:off x="4934968" y="3779292"/>
            <a:ext cx="144462" cy="10715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1" name="Овал 90"/>
          <p:cNvSpPr/>
          <p:nvPr/>
        </p:nvSpPr>
        <p:spPr>
          <a:xfrm>
            <a:off x="4292031" y="4238873"/>
            <a:ext cx="144463" cy="10715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2" name="Овал 91"/>
          <p:cNvSpPr/>
          <p:nvPr/>
        </p:nvSpPr>
        <p:spPr>
          <a:xfrm>
            <a:off x="3625281" y="4238873"/>
            <a:ext cx="144463" cy="10715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3" name="Овал 92"/>
          <p:cNvSpPr/>
          <p:nvPr/>
        </p:nvSpPr>
        <p:spPr>
          <a:xfrm>
            <a:off x="2977581" y="4702027"/>
            <a:ext cx="144463" cy="10715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4" name="Овал 93"/>
          <p:cNvSpPr/>
          <p:nvPr/>
        </p:nvSpPr>
        <p:spPr>
          <a:xfrm>
            <a:off x="3649093" y="3779292"/>
            <a:ext cx="144462" cy="10715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5" name="Овал 94"/>
          <p:cNvSpPr/>
          <p:nvPr/>
        </p:nvSpPr>
        <p:spPr>
          <a:xfrm>
            <a:off x="4292031" y="3779292"/>
            <a:ext cx="144463" cy="10715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6" name="TextBox 95"/>
          <p:cNvSpPr txBox="1">
            <a:spLocks noChangeArrowheads="1"/>
          </p:cNvSpPr>
          <p:nvPr/>
        </p:nvSpPr>
        <p:spPr bwMode="auto">
          <a:xfrm>
            <a:off x="9302462" y="2806169"/>
            <a:ext cx="15716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=4</a:t>
            </a:r>
            <a:endParaRPr lang="ru-RU" sz="4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TextBox 96"/>
          <p:cNvSpPr txBox="1">
            <a:spLocks noChangeArrowheads="1"/>
          </p:cNvSpPr>
          <p:nvPr/>
        </p:nvSpPr>
        <p:spPr bwMode="auto">
          <a:xfrm>
            <a:off x="7050362" y="4883864"/>
            <a:ext cx="565595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S =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2 +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– 1 =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000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128192" y="1136191"/>
            <a:ext cx="12321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Pik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yordamida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ko‘pburchak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yuzini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toping. </a:t>
            </a:r>
            <a:r>
              <a:rPr lang="en-US" sz="4000" dirty="0" err="1" smtClean="0">
                <a:latin typeface="Arial" charset="0"/>
                <a:cs typeface="Arial" charset="0"/>
              </a:rPr>
              <a:t>Har</a:t>
            </a:r>
            <a:r>
              <a:rPr lang="en-US" sz="4000" dirty="0" smtClean="0">
                <a:latin typeface="Arial" charset="0"/>
                <a:cs typeface="Arial" charset="0"/>
              </a:rPr>
              <a:t> </a:t>
            </a:r>
            <a:r>
              <a:rPr lang="en-US" sz="4000" dirty="0" err="1">
                <a:latin typeface="Arial" charset="0"/>
                <a:cs typeface="Arial" charset="0"/>
              </a:rPr>
              <a:t>bir</a:t>
            </a:r>
            <a:r>
              <a:rPr lang="en-US" sz="4000" dirty="0">
                <a:latin typeface="Arial" charset="0"/>
                <a:cs typeface="Arial" charset="0"/>
              </a:rPr>
              <a:t> </a:t>
            </a:r>
            <a:r>
              <a:rPr lang="en-US" sz="4000" dirty="0" err="1" smtClean="0">
                <a:latin typeface="Arial" charset="0"/>
                <a:cs typeface="Arial" charset="0"/>
              </a:rPr>
              <a:t>katak</a:t>
            </a:r>
            <a:r>
              <a:rPr lang="en-US" sz="4000" dirty="0" smtClean="0">
                <a:latin typeface="Arial" charset="0"/>
                <a:cs typeface="Arial" charset="0"/>
              </a:rPr>
              <a:t> </a:t>
            </a:r>
            <a:r>
              <a:rPr lang="en-US" sz="4000" dirty="0" err="1" smtClean="0">
                <a:latin typeface="Arial" charset="0"/>
                <a:cs typeface="Arial" charset="0"/>
              </a:rPr>
              <a:t>tomoni</a:t>
            </a:r>
            <a:r>
              <a:rPr lang="en-US" sz="4000" dirty="0" smtClean="0">
                <a:latin typeface="Arial" charset="0"/>
                <a:cs typeface="Arial" charset="0"/>
              </a:rPr>
              <a:t> </a:t>
            </a:r>
            <a:r>
              <a:rPr lang="en-US" sz="4000" dirty="0" err="1" smtClean="0">
                <a:latin typeface="Arial" charset="0"/>
                <a:cs typeface="Arial" charset="0"/>
              </a:rPr>
              <a:t>uzunligini</a:t>
            </a:r>
            <a:r>
              <a:rPr lang="en-US" sz="4000" dirty="0" smtClean="0">
                <a:latin typeface="Arial" charset="0"/>
                <a:cs typeface="Arial" charset="0"/>
              </a:rPr>
              <a:t> 1cm </a:t>
            </a:r>
            <a:r>
              <a:rPr lang="en-US" sz="4000" dirty="0">
                <a:latin typeface="Arial" charset="0"/>
                <a:cs typeface="Arial" charset="0"/>
              </a:rPr>
              <a:t>deb </a:t>
            </a:r>
            <a:r>
              <a:rPr lang="en-US" sz="4000" dirty="0" err="1" smtClean="0">
                <a:latin typeface="Arial" charset="0"/>
                <a:cs typeface="Arial" charset="0"/>
              </a:rPr>
              <a:t>hisoblang</a:t>
            </a:r>
            <a:r>
              <a:rPr lang="en-US" sz="4000" dirty="0" smtClean="0">
                <a:latin typeface="Arial" charset="0"/>
                <a:cs typeface="Arial" charset="0"/>
              </a:rPr>
              <a:t>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2406392" y="6286965"/>
            <a:ext cx="32640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ru-RU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cm²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Прямоугольник 100"/>
              <p:cNvSpPr/>
              <p:nvPr/>
            </p:nvSpPr>
            <p:spPr>
              <a:xfrm>
                <a:off x="7353427" y="3586748"/>
                <a:ext cx="3907520" cy="975588"/>
              </a:xfrm>
              <a:prstGeom prst="rect">
                <a:avLst/>
              </a:prstGeom>
              <a:ln w="12700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ru-RU" sz="40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altLang="ru-RU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0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𝑴</m:t>
                        </m:r>
                      </m:num>
                      <m:den>
                        <m:r>
                          <a:rPr lang="en-US" alt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altLang="ru-RU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altLang="ru-RU" sz="4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𝑵</m:t>
                    </m:r>
                    <m:r>
                      <a:rPr lang="en-US" altLang="ru-RU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−</m:t>
                    </m:r>
                    <m:r>
                      <a:rPr lang="en-US" altLang="ru-RU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alt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1" name="Прямоугольник 10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3427" y="3586748"/>
                <a:ext cx="3907520" cy="975588"/>
              </a:xfrm>
              <a:prstGeom prst="rect">
                <a:avLst/>
              </a:prstGeom>
              <a:blipFill rotWithShape="0">
                <a:blip r:embed="rId3"/>
                <a:stretch>
                  <a:fillRect l="-5460" b="-11875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779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/>
      <p:bldP spid="97" grpId="0"/>
      <p:bldP spid="100" grpId="0"/>
      <p:bldP spid="10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24"/>
          <p:cNvGrpSpPr>
            <a:grpSpLocks/>
          </p:cNvGrpSpPr>
          <p:nvPr/>
        </p:nvGrpSpPr>
        <p:grpSpPr bwMode="auto">
          <a:xfrm>
            <a:off x="1907762" y="2681789"/>
            <a:ext cx="3733800" cy="3713125"/>
            <a:chOff x="288" y="480"/>
            <a:chExt cx="1728" cy="1698"/>
          </a:xfrm>
        </p:grpSpPr>
        <p:grpSp>
          <p:nvGrpSpPr>
            <p:cNvPr id="39" name="Group 25"/>
            <p:cNvGrpSpPr>
              <a:grpSpLocks/>
            </p:cNvGrpSpPr>
            <p:nvPr/>
          </p:nvGrpSpPr>
          <p:grpSpPr bwMode="auto">
            <a:xfrm>
              <a:off x="288" y="480"/>
              <a:ext cx="1728" cy="1698"/>
              <a:chOff x="288" y="480"/>
              <a:chExt cx="2450" cy="1698"/>
            </a:xfrm>
          </p:grpSpPr>
          <p:sp>
            <p:nvSpPr>
              <p:cNvPr id="49" name="Freeform 26"/>
              <p:cNvSpPr>
                <a:spLocks/>
              </p:cNvSpPr>
              <p:nvPr/>
            </p:nvSpPr>
            <p:spPr bwMode="auto">
              <a:xfrm>
                <a:off x="288" y="1934"/>
                <a:ext cx="2449" cy="1"/>
              </a:xfrm>
              <a:custGeom>
                <a:avLst/>
                <a:gdLst>
                  <a:gd name="T0" fmla="*/ 0 w 2449"/>
                  <a:gd name="T1" fmla="*/ 0 h 1"/>
                  <a:gd name="T2" fmla="*/ 2449 w 2449"/>
                  <a:gd name="T3" fmla="*/ 0 h 1"/>
                  <a:gd name="T4" fmla="*/ 0 60000 65536"/>
                  <a:gd name="T5" fmla="*/ 0 60000 65536"/>
                  <a:gd name="T6" fmla="*/ 0 w 2449"/>
                  <a:gd name="T7" fmla="*/ 0 h 1"/>
                  <a:gd name="T8" fmla="*/ 2449 w 244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449" h="1">
                    <a:moveTo>
                      <a:pt x="0" y="0"/>
                    </a:moveTo>
                    <a:lnTo>
                      <a:pt x="2449" y="0"/>
                    </a:lnTo>
                  </a:path>
                </a:pathLst>
              </a:custGeom>
              <a:noFill/>
              <a:ln w="3175">
                <a:solidFill>
                  <a:srgbClr val="5F5F5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50" name="Line 27"/>
              <p:cNvSpPr>
                <a:spLocks noChangeShapeType="1"/>
              </p:cNvSpPr>
              <p:nvPr/>
            </p:nvSpPr>
            <p:spPr bwMode="auto">
              <a:xfrm>
                <a:off x="288" y="48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5F5F5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" name="Line 28"/>
              <p:cNvSpPr>
                <a:spLocks noChangeShapeType="1"/>
              </p:cNvSpPr>
              <p:nvPr/>
            </p:nvSpPr>
            <p:spPr bwMode="auto">
              <a:xfrm>
                <a:off x="288" y="722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5F5F5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" name="Line 29"/>
              <p:cNvSpPr>
                <a:spLocks noChangeShapeType="1"/>
              </p:cNvSpPr>
              <p:nvPr/>
            </p:nvSpPr>
            <p:spPr bwMode="auto">
              <a:xfrm>
                <a:off x="288" y="96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5F5F5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3" name="Line 30"/>
              <p:cNvSpPr>
                <a:spLocks noChangeShapeType="1"/>
              </p:cNvSpPr>
              <p:nvPr/>
            </p:nvSpPr>
            <p:spPr bwMode="auto">
              <a:xfrm>
                <a:off x="288" y="1207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5F5F5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4" name="Line 31"/>
              <p:cNvSpPr>
                <a:spLocks noChangeShapeType="1"/>
              </p:cNvSpPr>
              <p:nvPr/>
            </p:nvSpPr>
            <p:spPr bwMode="auto">
              <a:xfrm>
                <a:off x="288" y="145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5F5F5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" name="Line 32"/>
              <p:cNvSpPr>
                <a:spLocks noChangeShapeType="1"/>
              </p:cNvSpPr>
              <p:nvPr/>
            </p:nvSpPr>
            <p:spPr bwMode="auto">
              <a:xfrm>
                <a:off x="288" y="169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5F5F5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6" name="Line 33"/>
              <p:cNvSpPr>
                <a:spLocks noChangeShapeType="1"/>
              </p:cNvSpPr>
              <p:nvPr/>
            </p:nvSpPr>
            <p:spPr bwMode="auto">
              <a:xfrm>
                <a:off x="288" y="21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5F5F5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" name="Group 34"/>
            <p:cNvGrpSpPr>
              <a:grpSpLocks/>
            </p:cNvGrpSpPr>
            <p:nvPr/>
          </p:nvGrpSpPr>
          <p:grpSpPr bwMode="auto">
            <a:xfrm>
              <a:off x="288" y="480"/>
              <a:ext cx="1716" cy="1680"/>
              <a:chOff x="288" y="480"/>
              <a:chExt cx="1716" cy="2183"/>
            </a:xfrm>
          </p:grpSpPr>
          <p:sp>
            <p:nvSpPr>
              <p:cNvPr id="41" name="Line 35"/>
              <p:cNvSpPr>
                <a:spLocks noChangeShapeType="1"/>
              </p:cNvSpPr>
              <p:nvPr/>
            </p:nvSpPr>
            <p:spPr bwMode="auto">
              <a:xfrm>
                <a:off x="53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5F5F5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" name="Line 36"/>
              <p:cNvSpPr>
                <a:spLocks noChangeShapeType="1"/>
              </p:cNvSpPr>
              <p:nvPr/>
            </p:nvSpPr>
            <p:spPr bwMode="auto">
              <a:xfrm>
                <a:off x="77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5F5F5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3" name="Line 37"/>
              <p:cNvSpPr>
                <a:spLocks noChangeShapeType="1"/>
              </p:cNvSpPr>
              <p:nvPr/>
            </p:nvSpPr>
            <p:spPr bwMode="auto">
              <a:xfrm>
                <a:off x="102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5F5F5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" name="Line 38"/>
              <p:cNvSpPr>
                <a:spLocks noChangeShapeType="1"/>
              </p:cNvSpPr>
              <p:nvPr/>
            </p:nvSpPr>
            <p:spPr bwMode="auto">
              <a:xfrm>
                <a:off x="126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5F5F5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" name="Line 39"/>
              <p:cNvSpPr>
                <a:spLocks noChangeShapeType="1"/>
              </p:cNvSpPr>
              <p:nvPr/>
            </p:nvSpPr>
            <p:spPr bwMode="auto">
              <a:xfrm>
                <a:off x="175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5F5F5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6" name="Line 40"/>
              <p:cNvSpPr>
                <a:spLocks noChangeShapeType="1"/>
              </p:cNvSpPr>
              <p:nvPr/>
            </p:nvSpPr>
            <p:spPr bwMode="auto">
              <a:xfrm>
                <a:off x="200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5F5F5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" name="Freeform 41"/>
              <p:cNvSpPr>
                <a:spLocks/>
              </p:cNvSpPr>
              <p:nvPr/>
            </p:nvSpPr>
            <p:spPr bwMode="auto">
              <a:xfrm>
                <a:off x="1509" y="486"/>
                <a:ext cx="5" cy="2177"/>
              </a:xfrm>
              <a:custGeom>
                <a:avLst/>
                <a:gdLst>
                  <a:gd name="T0" fmla="*/ 5 w 5"/>
                  <a:gd name="T1" fmla="*/ 2177 h 2177"/>
                  <a:gd name="T2" fmla="*/ 0 w 5"/>
                  <a:gd name="T3" fmla="*/ 0 h 2177"/>
                  <a:gd name="T4" fmla="*/ 0 60000 65536"/>
                  <a:gd name="T5" fmla="*/ 0 60000 65536"/>
                  <a:gd name="T6" fmla="*/ 0 w 5"/>
                  <a:gd name="T7" fmla="*/ 0 h 2177"/>
                  <a:gd name="T8" fmla="*/ 5 w 5"/>
                  <a:gd name="T9" fmla="*/ 2177 h 2177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" h="2177">
                    <a:moveTo>
                      <a:pt x="5" y="2177"/>
                    </a:moveTo>
                    <a:lnTo>
                      <a:pt x="0" y="0"/>
                    </a:lnTo>
                  </a:path>
                </a:pathLst>
              </a:custGeom>
              <a:noFill/>
              <a:ln w="3175">
                <a:solidFill>
                  <a:srgbClr val="5F5F5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48" name="Freeform 42"/>
              <p:cNvSpPr>
                <a:spLocks/>
              </p:cNvSpPr>
              <p:nvPr/>
            </p:nvSpPr>
            <p:spPr bwMode="auto">
              <a:xfrm>
                <a:off x="288" y="486"/>
                <a:ext cx="1" cy="2175"/>
              </a:xfrm>
              <a:custGeom>
                <a:avLst/>
                <a:gdLst>
                  <a:gd name="T0" fmla="*/ 0 w 1"/>
                  <a:gd name="T1" fmla="*/ 2175 h 2175"/>
                  <a:gd name="T2" fmla="*/ 1 w 1"/>
                  <a:gd name="T3" fmla="*/ 0 h 2175"/>
                  <a:gd name="T4" fmla="*/ 0 60000 65536"/>
                  <a:gd name="T5" fmla="*/ 0 60000 65536"/>
                  <a:gd name="T6" fmla="*/ 0 w 1"/>
                  <a:gd name="T7" fmla="*/ 0 h 2175"/>
                  <a:gd name="T8" fmla="*/ 1 w 1"/>
                  <a:gd name="T9" fmla="*/ 2175 h 217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2175">
                    <a:moveTo>
                      <a:pt x="0" y="2175"/>
                    </a:moveTo>
                    <a:lnTo>
                      <a:pt x="1" y="0"/>
                    </a:lnTo>
                  </a:path>
                </a:pathLst>
              </a:custGeom>
              <a:noFill/>
              <a:ln w="9525">
                <a:solidFill>
                  <a:srgbClr val="5F5F5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</p:grpSp>
      </p:grpSp>
      <p:sp>
        <p:nvSpPr>
          <p:cNvPr id="57" name="Freeform 43"/>
          <p:cNvSpPr>
            <a:spLocks/>
          </p:cNvSpPr>
          <p:nvPr/>
        </p:nvSpPr>
        <p:spPr bwMode="auto">
          <a:xfrm>
            <a:off x="2458793" y="3208800"/>
            <a:ext cx="1566518" cy="1602314"/>
          </a:xfrm>
          <a:custGeom>
            <a:avLst/>
            <a:gdLst>
              <a:gd name="T0" fmla="*/ 2147483647 w 1008"/>
              <a:gd name="T1" fmla="*/ 2147483647 h 996"/>
              <a:gd name="T2" fmla="*/ 0 w 1008"/>
              <a:gd name="T3" fmla="*/ 0 h 996"/>
              <a:gd name="T4" fmla="*/ 2147483647 w 1008"/>
              <a:gd name="T5" fmla="*/ 2147483647 h 996"/>
              <a:gd name="T6" fmla="*/ 2147483647 w 1008"/>
              <a:gd name="T7" fmla="*/ 2147483647 h 996"/>
              <a:gd name="T8" fmla="*/ 2147483647 w 1008"/>
              <a:gd name="T9" fmla="*/ 2147483647 h 9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08"/>
              <a:gd name="T16" fmla="*/ 0 h 996"/>
              <a:gd name="T17" fmla="*/ 1008 w 1008"/>
              <a:gd name="T18" fmla="*/ 996 h 9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08" h="996">
                <a:moveTo>
                  <a:pt x="1008" y="664"/>
                </a:moveTo>
                <a:lnTo>
                  <a:pt x="0" y="0"/>
                </a:lnTo>
                <a:lnTo>
                  <a:pt x="674" y="996"/>
                </a:lnTo>
                <a:lnTo>
                  <a:pt x="338" y="330"/>
                </a:lnTo>
                <a:lnTo>
                  <a:pt x="1008" y="664"/>
                </a:lnTo>
                <a:close/>
              </a:path>
            </a:pathLst>
          </a:custGeom>
          <a:solidFill>
            <a:srgbClr val="FFFF00">
              <a:alpha val="65097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58" name="Rectangle 54"/>
          <p:cNvSpPr>
            <a:spLocks noChangeArrowheads="1"/>
          </p:cNvSpPr>
          <p:nvPr/>
        </p:nvSpPr>
        <p:spPr bwMode="auto">
          <a:xfrm>
            <a:off x="6619324" y="2977600"/>
            <a:ext cx="142539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4000" b="1" dirty="0" smtClean="0">
                <a:solidFill>
                  <a:srgbClr val="FF0000"/>
                </a:solidFill>
              </a:rPr>
              <a:t>N</a:t>
            </a:r>
            <a:r>
              <a:rPr lang="ru-RU" altLang="ru-RU" sz="4000" b="1" dirty="0" smtClean="0">
                <a:solidFill>
                  <a:srgbClr val="FF0000"/>
                </a:solidFill>
              </a:rPr>
              <a:t> </a:t>
            </a:r>
            <a:r>
              <a:rPr lang="ru-RU" altLang="ru-RU" sz="4000" b="1" dirty="0">
                <a:solidFill>
                  <a:srgbClr val="FF0000"/>
                </a:solidFill>
              </a:rPr>
              <a:t>= 0</a:t>
            </a:r>
          </a:p>
        </p:txBody>
      </p:sp>
      <p:sp>
        <p:nvSpPr>
          <p:cNvPr id="59" name="Rectangle 62"/>
          <p:cNvSpPr>
            <a:spLocks noChangeArrowheads="1"/>
          </p:cNvSpPr>
          <p:nvPr/>
        </p:nvSpPr>
        <p:spPr bwMode="auto">
          <a:xfrm>
            <a:off x="8534287" y="2971321"/>
            <a:ext cx="162576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4000" b="1" dirty="0" smtClean="0">
                <a:solidFill>
                  <a:srgbClr val="0066FF"/>
                </a:solidFill>
              </a:rPr>
              <a:t>  M</a:t>
            </a:r>
            <a:r>
              <a:rPr lang="ru-RU" altLang="ru-RU" sz="4000" b="1" dirty="0" smtClean="0">
                <a:solidFill>
                  <a:srgbClr val="0066FF"/>
                </a:solidFill>
              </a:rPr>
              <a:t>= </a:t>
            </a:r>
            <a:r>
              <a:rPr lang="ru-RU" altLang="ru-RU" sz="4000" b="1" dirty="0">
                <a:solidFill>
                  <a:srgbClr val="0066FF"/>
                </a:solidFill>
              </a:rPr>
              <a:t>4</a:t>
            </a:r>
          </a:p>
        </p:txBody>
      </p:sp>
      <p:graphicFrame>
        <p:nvGraphicFramePr>
          <p:cNvPr id="60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3431230"/>
              </p:ext>
            </p:extLst>
          </p:nvPr>
        </p:nvGraphicFramePr>
        <p:xfrm>
          <a:off x="6005819" y="3786294"/>
          <a:ext cx="3415965" cy="1363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4" imgW="787320" imgH="393480" progId="Equation.DSMT4">
                  <p:embed/>
                </p:oleObj>
              </mc:Choice>
              <mc:Fallback>
                <p:oleObj name="Equation" r:id="rId4" imgW="787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5819" y="3786294"/>
                        <a:ext cx="3415965" cy="13632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310539"/>
              </p:ext>
            </p:extLst>
          </p:nvPr>
        </p:nvGraphicFramePr>
        <p:xfrm>
          <a:off x="9421784" y="4062753"/>
          <a:ext cx="1903238" cy="68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Формула" r:id="rId6" imgW="418918" imgH="165028" progId="Equation.3">
                  <p:embed/>
                </p:oleObj>
              </mc:Choice>
              <mc:Fallback>
                <p:oleObj name="Формула" r:id="rId6" imgW="418918" imgH="16502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1784" y="4062753"/>
                        <a:ext cx="1903238" cy="680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9789184"/>
              </p:ext>
            </p:extLst>
          </p:nvPr>
        </p:nvGraphicFramePr>
        <p:xfrm>
          <a:off x="11225336" y="4038786"/>
          <a:ext cx="1232048" cy="719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Формула" r:id="rId8" imgW="215619" imgH="164885" progId="Equation.3">
                  <p:embed/>
                </p:oleObj>
              </mc:Choice>
              <mc:Fallback>
                <p:oleObj name="Формула" r:id="rId8" imgW="215619" imgH="16488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5336" y="4038786"/>
                        <a:ext cx="1232048" cy="7190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Oval 91"/>
          <p:cNvSpPr>
            <a:spLocks noChangeArrowheads="1"/>
          </p:cNvSpPr>
          <p:nvPr/>
        </p:nvSpPr>
        <p:spPr bwMode="auto">
          <a:xfrm>
            <a:off x="2390021" y="3168402"/>
            <a:ext cx="122347" cy="104537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4" name="Oval 92"/>
          <p:cNvSpPr>
            <a:spLocks noChangeArrowheads="1"/>
          </p:cNvSpPr>
          <p:nvPr/>
        </p:nvSpPr>
        <p:spPr bwMode="auto">
          <a:xfrm>
            <a:off x="3453328" y="4752578"/>
            <a:ext cx="67152" cy="91049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1" name="Oval 93"/>
          <p:cNvSpPr>
            <a:spLocks noChangeArrowheads="1"/>
          </p:cNvSpPr>
          <p:nvPr/>
        </p:nvSpPr>
        <p:spPr bwMode="auto">
          <a:xfrm>
            <a:off x="3948910" y="4198495"/>
            <a:ext cx="115090" cy="83219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2" name="Oval 94"/>
          <p:cNvSpPr>
            <a:spLocks noChangeArrowheads="1"/>
          </p:cNvSpPr>
          <p:nvPr/>
        </p:nvSpPr>
        <p:spPr bwMode="auto">
          <a:xfrm>
            <a:off x="2907002" y="3679207"/>
            <a:ext cx="112440" cy="107087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4" name="Прямоугольник 103"/>
          <p:cNvSpPr/>
          <p:nvPr/>
        </p:nvSpPr>
        <p:spPr>
          <a:xfrm>
            <a:off x="6605954" y="5250392"/>
            <a:ext cx="32640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ru-RU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cm²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136104" y="1112496"/>
            <a:ext cx="12321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Pik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yordamida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ko‘pburchak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yuzini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toping. </a:t>
            </a:r>
            <a:r>
              <a:rPr lang="en-US" sz="4000" dirty="0" err="1" smtClean="0">
                <a:latin typeface="Arial" charset="0"/>
                <a:cs typeface="Arial" charset="0"/>
              </a:rPr>
              <a:t>Har</a:t>
            </a:r>
            <a:r>
              <a:rPr lang="en-US" sz="4000" dirty="0" smtClean="0">
                <a:latin typeface="Arial" charset="0"/>
                <a:cs typeface="Arial" charset="0"/>
              </a:rPr>
              <a:t> </a:t>
            </a:r>
            <a:r>
              <a:rPr lang="en-US" sz="4000" dirty="0" err="1">
                <a:latin typeface="Arial" charset="0"/>
                <a:cs typeface="Arial" charset="0"/>
              </a:rPr>
              <a:t>bir</a:t>
            </a:r>
            <a:r>
              <a:rPr lang="en-US" sz="4000" dirty="0">
                <a:latin typeface="Arial" charset="0"/>
                <a:cs typeface="Arial" charset="0"/>
              </a:rPr>
              <a:t> </a:t>
            </a:r>
            <a:r>
              <a:rPr lang="en-US" sz="4000" dirty="0" err="1" smtClean="0">
                <a:latin typeface="Arial" charset="0"/>
                <a:cs typeface="Arial" charset="0"/>
              </a:rPr>
              <a:t>katak</a:t>
            </a:r>
            <a:r>
              <a:rPr lang="en-US" sz="4000" dirty="0" smtClean="0">
                <a:latin typeface="Arial" charset="0"/>
                <a:cs typeface="Arial" charset="0"/>
              </a:rPr>
              <a:t> </a:t>
            </a:r>
            <a:r>
              <a:rPr lang="en-US" sz="4000" dirty="0" err="1" smtClean="0">
                <a:latin typeface="Arial" charset="0"/>
                <a:cs typeface="Arial" charset="0"/>
              </a:rPr>
              <a:t>tomoni</a:t>
            </a:r>
            <a:r>
              <a:rPr lang="en-US" sz="4000" dirty="0" smtClean="0">
                <a:latin typeface="Arial" charset="0"/>
                <a:cs typeface="Arial" charset="0"/>
              </a:rPr>
              <a:t> </a:t>
            </a:r>
            <a:r>
              <a:rPr lang="en-US" sz="4000" dirty="0" err="1" smtClean="0">
                <a:latin typeface="Arial" charset="0"/>
                <a:cs typeface="Arial" charset="0"/>
              </a:rPr>
              <a:t>uzunligini</a:t>
            </a:r>
            <a:r>
              <a:rPr lang="en-US" sz="4000" dirty="0" smtClean="0">
                <a:latin typeface="Arial" charset="0"/>
                <a:cs typeface="Arial" charset="0"/>
              </a:rPr>
              <a:t> 1cm </a:t>
            </a:r>
            <a:r>
              <a:rPr lang="en-US" sz="4000" dirty="0">
                <a:latin typeface="Arial" charset="0"/>
                <a:cs typeface="Arial" charset="0"/>
              </a:rPr>
              <a:t>deb </a:t>
            </a:r>
            <a:r>
              <a:rPr lang="en-US" sz="4000" dirty="0" err="1" smtClean="0">
                <a:latin typeface="Arial" charset="0"/>
                <a:cs typeface="Arial" charset="0"/>
              </a:rPr>
              <a:t>hisoblang</a:t>
            </a:r>
            <a:r>
              <a:rPr lang="en-US" sz="4000" dirty="0" smtClean="0">
                <a:latin typeface="Arial" charset="0"/>
                <a:cs typeface="Arial" charset="0"/>
              </a:rPr>
              <a:t>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576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3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59" grpId="0"/>
      <p:bldP spid="63" grpId="0" animBg="1"/>
      <p:bldP spid="64" grpId="0" animBg="1"/>
      <p:bldP spid="101" grpId="0" animBg="1"/>
      <p:bldP spid="102" grpId="0" animBg="1"/>
      <p:bldP spid="10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одержимое 2"/>
          <p:cNvSpPr>
            <a:spLocks noGrp="1"/>
          </p:cNvSpPr>
          <p:nvPr>
            <p:ph idx="4294967295"/>
          </p:nvPr>
        </p:nvSpPr>
        <p:spPr>
          <a:xfrm>
            <a:off x="6015508" y="4126768"/>
            <a:ext cx="6458694" cy="841833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    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</a:t>
            </a:r>
            <a:r>
              <a:rPr 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+ 10 − 1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 12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</a:p>
          <a:p>
            <a:pPr>
              <a:buNone/>
            </a:pP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4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13" name="Picture 2" descr="28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5918" y="2800809"/>
            <a:ext cx="4143404" cy="2878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рямоугольник 18"/>
          <p:cNvSpPr/>
          <p:nvPr/>
        </p:nvSpPr>
        <p:spPr>
          <a:xfrm>
            <a:off x="6584032" y="5309294"/>
            <a:ext cx="42484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ru-RU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12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cm²</a:t>
            </a:r>
            <a:endParaRPr lang="ru-RU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128192" y="1136191"/>
            <a:ext cx="12321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Pik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yordamida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ko‘pburchak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yuzini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toping. </a:t>
            </a:r>
            <a:r>
              <a:rPr lang="en-US" sz="4000" dirty="0" err="1" smtClean="0">
                <a:latin typeface="Arial" charset="0"/>
                <a:cs typeface="Arial" charset="0"/>
              </a:rPr>
              <a:t>Har</a:t>
            </a:r>
            <a:r>
              <a:rPr lang="en-US" sz="4000" dirty="0" smtClean="0">
                <a:latin typeface="Arial" charset="0"/>
                <a:cs typeface="Arial" charset="0"/>
              </a:rPr>
              <a:t> </a:t>
            </a:r>
            <a:r>
              <a:rPr lang="en-US" sz="4000" dirty="0" err="1">
                <a:latin typeface="Arial" charset="0"/>
                <a:cs typeface="Arial" charset="0"/>
              </a:rPr>
              <a:t>bir</a:t>
            </a:r>
            <a:r>
              <a:rPr lang="en-US" sz="4000" dirty="0">
                <a:latin typeface="Arial" charset="0"/>
                <a:cs typeface="Arial" charset="0"/>
              </a:rPr>
              <a:t> </a:t>
            </a:r>
            <a:r>
              <a:rPr lang="en-US" sz="4000" dirty="0" err="1" smtClean="0">
                <a:latin typeface="Arial" charset="0"/>
                <a:cs typeface="Arial" charset="0"/>
              </a:rPr>
              <a:t>katak</a:t>
            </a:r>
            <a:r>
              <a:rPr lang="en-US" sz="4000" dirty="0" smtClean="0">
                <a:latin typeface="Arial" charset="0"/>
                <a:cs typeface="Arial" charset="0"/>
              </a:rPr>
              <a:t> </a:t>
            </a:r>
            <a:r>
              <a:rPr lang="en-US" sz="4000" dirty="0" err="1" smtClean="0">
                <a:latin typeface="Arial" charset="0"/>
                <a:cs typeface="Arial" charset="0"/>
              </a:rPr>
              <a:t>tomoni</a:t>
            </a:r>
            <a:r>
              <a:rPr lang="en-US" sz="4000" dirty="0" smtClean="0">
                <a:latin typeface="Arial" charset="0"/>
                <a:cs typeface="Arial" charset="0"/>
              </a:rPr>
              <a:t> </a:t>
            </a:r>
            <a:r>
              <a:rPr lang="en-US" sz="4000" dirty="0" err="1" smtClean="0">
                <a:latin typeface="Arial" charset="0"/>
                <a:cs typeface="Arial" charset="0"/>
              </a:rPr>
              <a:t>uzunligini</a:t>
            </a:r>
            <a:r>
              <a:rPr lang="en-US" sz="4000" dirty="0" smtClean="0">
                <a:latin typeface="Arial" charset="0"/>
                <a:cs typeface="Arial" charset="0"/>
              </a:rPr>
              <a:t> 1cm </a:t>
            </a:r>
            <a:r>
              <a:rPr lang="en-US" sz="4000" dirty="0">
                <a:latin typeface="Arial" charset="0"/>
                <a:cs typeface="Arial" charset="0"/>
              </a:rPr>
              <a:t>deb </a:t>
            </a:r>
            <a:r>
              <a:rPr lang="en-US" sz="4000" dirty="0" err="1" smtClean="0">
                <a:latin typeface="Arial" charset="0"/>
                <a:cs typeface="Arial" charset="0"/>
              </a:rPr>
              <a:t>hisoblang</a:t>
            </a:r>
            <a:r>
              <a:rPr lang="en-US" sz="4000" dirty="0" smtClean="0">
                <a:latin typeface="Arial" charset="0"/>
                <a:cs typeface="Arial" charset="0"/>
              </a:rPr>
              <a:t>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616824" y="2975864"/>
            <a:ext cx="18245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= 10</a:t>
            </a:r>
            <a:r>
              <a:rPr lang="ru-RU" dirty="0"/>
              <a:t>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921080" y="2939256"/>
            <a:ext cx="15969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= 6</a:t>
            </a:r>
            <a:r>
              <a:rPr lang="ru-RU" dirty="0"/>
              <a:t> </a:t>
            </a:r>
            <a:endParaRPr lang="en-US" dirty="0"/>
          </a:p>
        </p:txBody>
      </p:sp>
      <p:sp>
        <p:nvSpPr>
          <p:cNvPr id="9" name="object 3"/>
          <p:cNvSpPr txBox="1">
            <a:spLocks/>
          </p:cNvSpPr>
          <p:nvPr/>
        </p:nvSpPr>
        <p:spPr>
          <a:xfrm>
            <a:off x="648544" y="2878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32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  <p:bldP spid="19" grpId="0"/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744616" y="173522"/>
            <a:ext cx="398987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1150- masala</a:t>
            </a:r>
            <a:endParaRPr lang="ru-RU" sz="4400" dirty="0">
              <a:solidFill>
                <a:schemeClr val="bg1"/>
              </a:solidFill>
            </a:endParaRPr>
          </a:p>
        </p:txBody>
      </p:sp>
      <p:sp>
        <p:nvSpPr>
          <p:cNvPr id="8" name="Содержимое 2"/>
          <p:cNvSpPr>
            <a:spLocks noGrp="1"/>
          </p:cNvSpPr>
          <p:nvPr>
            <p:ph idx="4294967295"/>
          </p:nvPr>
        </p:nvSpPr>
        <p:spPr>
          <a:xfrm>
            <a:off x="364963" y="1201839"/>
            <a:ext cx="12472340" cy="1285884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yuzi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40 cm²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tomonlarining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nisbati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2:5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Shu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perimetrini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toping. </a:t>
            </a:r>
            <a:endParaRPr lang="ru-RU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9356" y="3084767"/>
            <a:ext cx="95009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x-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proporsionallik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koeffitsiyenti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x&gt;0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a = 2x ,   b = 5x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6654" y="6046224"/>
            <a:ext cx="81898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P=2(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a+b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= 2( 4+10)= 28 (cm)  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4925" y="5151118"/>
            <a:ext cx="119527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a = 2x = 2 ∙ 2 =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(cm),     b = 5x = 5 ∙ 2 = 10 (cm)   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131846" y="2625778"/>
            <a:ext cx="2071702" cy="9644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6"/>
          <p:cNvSpPr txBox="1">
            <a:spLocks noChangeArrowheads="1"/>
          </p:cNvSpPr>
          <p:nvPr/>
        </p:nvSpPr>
        <p:spPr bwMode="auto">
          <a:xfrm>
            <a:off x="9631780" y="2893671"/>
            <a:ext cx="3770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itchFamily="34" charset="0"/>
                <a:cs typeface="Arial" pitchFamily="34" charset="0"/>
              </a:rPr>
              <a:t>a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10846226" y="3536613"/>
            <a:ext cx="3770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67265" y="4425719"/>
            <a:ext cx="52134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S = ab = 2x ∙ 5x = 40,  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08312" y="2482001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894200" y="4434874"/>
            <a:ext cx="27671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10x² =40,  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447824" y="4388524"/>
            <a:ext cx="19111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x² = 4, 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567469" y="4353447"/>
            <a:ext cx="13115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x = 2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831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/>
      <p:bldP spid="4" grpId="0"/>
      <p:bldP spid="5" grpId="0"/>
      <p:bldP spid="6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12029</TotalTime>
  <Words>510</Words>
  <Application>Microsoft Office PowerPoint</Application>
  <PresentationFormat>Произвольный</PresentationFormat>
  <Paragraphs>119</Paragraphs>
  <Slides>13</Slides>
  <Notes>11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 Math</vt:lpstr>
      <vt:lpstr>Times New Roman</vt:lpstr>
      <vt:lpstr>Office Theme</vt:lpstr>
      <vt:lpstr>Equation</vt:lpstr>
      <vt:lpstr>Формула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MASALA</vt:lpstr>
      <vt:lpstr>MASALA</vt:lpstr>
      <vt:lpstr>MASALA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635</cp:revision>
  <dcterms:created xsi:type="dcterms:W3CDTF">2020-04-09T07:32:19Z</dcterms:created>
  <dcterms:modified xsi:type="dcterms:W3CDTF">2021-03-26T08:41:24Z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