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90" r:id="rId2"/>
    <p:sldId id="454" r:id="rId3"/>
    <p:sldId id="464" r:id="rId4"/>
    <p:sldId id="465" r:id="rId5"/>
    <p:sldId id="466" r:id="rId6"/>
    <p:sldId id="467" r:id="rId7"/>
    <p:sldId id="456" r:id="rId8"/>
    <p:sldId id="470" r:id="rId9"/>
    <p:sldId id="455" r:id="rId10"/>
    <p:sldId id="471" r:id="rId11"/>
    <p:sldId id="439" r:id="rId12"/>
    <p:sldId id="446" r:id="rId13"/>
    <p:sldId id="447" r:id="rId14"/>
    <p:sldId id="436" r:id="rId15"/>
    <p:sldId id="448" r:id="rId16"/>
    <p:sldId id="468" r:id="rId17"/>
    <p:sldId id="469" r:id="rId18"/>
    <p:sldId id="458" r:id="rId19"/>
    <p:sldId id="297" r:id="rId2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3" autoAdjust="0"/>
    <p:restoredTop sz="89228" autoAdjust="0"/>
  </p:normalViewPr>
  <p:slideViewPr>
    <p:cSldViewPr>
      <p:cViewPr varScale="1">
        <p:scale>
          <a:sx n="55" d="100"/>
          <a:sy n="55" d="100"/>
        </p:scale>
        <p:origin x="768" y="52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3129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564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4600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146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8693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5673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245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7786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41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0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327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881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172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910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236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586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59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2.wmf"/><Relationship Id="rId10" Type="http://schemas.openxmlformats.org/officeDocument/2006/relationships/image" Target="../media/image15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920" y="0"/>
            <a:ext cx="12902732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401629" y="2325804"/>
            <a:ext cx="10689049" cy="2247311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spcBef>
                <a:spcPts val="245"/>
              </a:spcBef>
            </a:pP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48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/>
                <a:cs typeface="Arial"/>
              </a:rPr>
              <a:t>KATAKLI QOG‘OZDA YUZLARNI HISOBLASHGA OID SODDA MASALALAR</a:t>
            </a:r>
            <a:endParaRPr sz="48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928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pPr algn="ctr"/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 l="47767" t="29297" r="18741" b="13086"/>
          <a:stretch>
            <a:fillRect/>
          </a:stretch>
        </p:blipFill>
        <p:spPr bwMode="auto">
          <a:xfrm>
            <a:off x="3736504" y="4680570"/>
            <a:ext cx="2075439" cy="200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 descr="10"/>
          <p:cNvPicPr>
            <a:picLocks noChangeAspect="1" noChangeArrowheads="1"/>
          </p:cNvPicPr>
          <p:nvPr/>
        </p:nvPicPr>
        <p:blipFill>
          <a:blip r:embed="rId3" cstate="print"/>
          <a:srcRect b="11903"/>
          <a:stretch>
            <a:fillRect/>
          </a:stretch>
        </p:blipFill>
        <p:spPr bwMode="auto">
          <a:xfrm>
            <a:off x="7048872" y="4752578"/>
            <a:ext cx="2204691" cy="1633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3" name="Group 26"/>
          <p:cNvGrpSpPr>
            <a:grpSpLocks/>
          </p:cNvGrpSpPr>
          <p:nvPr/>
        </p:nvGrpSpPr>
        <p:grpSpPr bwMode="auto">
          <a:xfrm>
            <a:off x="1181324" y="2226433"/>
            <a:ext cx="3733800" cy="3620159"/>
            <a:chOff x="288" y="480"/>
            <a:chExt cx="1728" cy="1698"/>
          </a:xfrm>
        </p:grpSpPr>
        <p:grpSp>
          <p:nvGrpSpPr>
            <p:cNvPr id="64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81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>
                  <a:gd name="T0" fmla="*/ 0 w 2449"/>
                  <a:gd name="T1" fmla="*/ 0 h 1"/>
                  <a:gd name="T2" fmla="*/ 2449 w 2449"/>
                  <a:gd name="T3" fmla="*/ 0 h 1"/>
                  <a:gd name="T4" fmla="*/ 0 60000 65536"/>
                  <a:gd name="T5" fmla="*/ 0 60000 65536"/>
                  <a:gd name="T6" fmla="*/ 0 w 2449"/>
                  <a:gd name="T7" fmla="*/ 0 h 1"/>
                  <a:gd name="T8" fmla="*/ 2449 w 244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82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5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7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5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66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4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6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9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7"/>
              </a:xfrm>
              <a:custGeom>
                <a:avLst/>
                <a:gdLst>
                  <a:gd name="T0" fmla="*/ 5 w 5"/>
                  <a:gd name="T1" fmla="*/ 2177 h 2177"/>
                  <a:gd name="T2" fmla="*/ 0 w 5"/>
                  <a:gd name="T3" fmla="*/ 0 h 2177"/>
                  <a:gd name="T4" fmla="*/ 0 60000 65536"/>
                  <a:gd name="T5" fmla="*/ 0 60000 65536"/>
                  <a:gd name="T6" fmla="*/ 0 w 5"/>
                  <a:gd name="T7" fmla="*/ 0 h 2177"/>
                  <a:gd name="T8" fmla="*/ 5 w 5"/>
                  <a:gd name="T9" fmla="*/ 2177 h 217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80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5"/>
              </a:xfrm>
              <a:custGeom>
                <a:avLst/>
                <a:gdLst>
                  <a:gd name="T0" fmla="*/ 0 w 1"/>
                  <a:gd name="T1" fmla="*/ 2175 h 2175"/>
                  <a:gd name="T2" fmla="*/ 1 w 1"/>
                  <a:gd name="T3" fmla="*/ 0 h 2175"/>
                  <a:gd name="T4" fmla="*/ 0 60000 65536"/>
                  <a:gd name="T5" fmla="*/ 0 60000 65536"/>
                  <a:gd name="T6" fmla="*/ 0 w 1"/>
                  <a:gd name="T7" fmla="*/ 0 h 2175"/>
                  <a:gd name="T8" fmla="*/ 1 w 1"/>
                  <a:gd name="T9" fmla="*/ 2175 h 217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</p:grpSp>
      <p:sp>
        <p:nvSpPr>
          <p:cNvPr id="89" name="Freeform 45"/>
          <p:cNvSpPr>
            <a:spLocks/>
          </p:cNvSpPr>
          <p:nvPr/>
        </p:nvSpPr>
        <p:spPr bwMode="auto">
          <a:xfrm>
            <a:off x="1728989" y="2744988"/>
            <a:ext cx="2647950" cy="2583379"/>
          </a:xfrm>
          <a:custGeom>
            <a:avLst/>
            <a:gdLst>
              <a:gd name="T0" fmla="*/ 2147483647 w 1668"/>
              <a:gd name="T1" fmla="*/ 0 h 1657"/>
              <a:gd name="T2" fmla="*/ 0 w 1668"/>
              <a:gd name="T3" fmla="*/ 2147483647 h 1657"/>
              <a:gd name="T4" fmla="*/ 2147483647 w 1668"/>
              <a:gd name="T5" fmla="*/ 2147483647 h 1657"/>
              <a:gd name="T6" fmla="*/ 2147483647 w 1668"/>
              <a:gd name="T7" fmla="*/ 2147483647 h 1657"/>
              <a:gd name="T8" fmla="*/ 2147483647 w 1668"/>
              <a:gd name="T9" fmla="*/ 0 h 16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68"/>
              <a:gd name="T16" fmla="*/ 0 h 1657"/>
              <a:gd name="T17" fmla="*/ 1668 w 1668"/>
              <a:gd name="T18" fmla="*/ 1657 h 16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68" h="1657">
                <a:moveTo>
                  <a:pt x="1326" y="0"/>
                </a:moveTo>
                <a:lnTo>
                  <a:pt x="0" y="658"/>
                </a:lnTo>
                <a:lnTo>
                  <a:pt x="664" y="1657"/>
                </a:lnTo>
                <a:lnTo>
                  <a:pt x="1668" y="663"/>
                </a:lnTo>
                <a:lnTo>
                  <a:pt x="1326" y="0"/>
                </a:lnTo>
                <a:close/>
              </a:path>
            </a:pathLst>
          </a:custGeom>
          <a:solidFill>
            <a:srgbClr val="FFFF00">
              <a:alpha val="4117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0" name="Oval 46"/>
          <p:cNvSpPr>
            <a:spLocks noChangeArrowheads="1"/>
          </p:cNvSpPr>
          <p:nvPr/>
        </p:nvSpPr>
        <p:spPr bwMode="auto">
          <a:xfrm>
            <a:off x="2187776" y="3686745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1" name="Oval 48"/>
          <p:cNvSpPr>
            <a:spLocks noChangeArrowheads="1"/>
          </p:cNvSpPr>
          <p:nvPr/>
        </p:nvSpPr>
        <p:spPr bwMode="auto">
          <a:xfrm>
            <a:off x="2721176" y="3683173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" name="Oval 49"/>
          <p:cNvSpPr>
            <a:spLocks noChangeArrowheads="1"/>
          </p:cNvSpPr>
          <p:nvPr/>
        </p:nvSpPr>
        <p:spPr bwMode="auto">
          <a:xfrm>
            <a:off x="3258085" y="3686745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3" name="Oval 50"/>
          <p:cNvSpPr>
            <a:spLocks noChangeArrowheads="1"/>
          </p:cNvSpPr>
          <p:nvPr/>
        </p:nvSpPr>
        <p:spPr bwMode="auto">
          <a:xfrm>
            <a:off x="3783214" y="3672458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4" name="Oval 51"/>
          <p:cNvSpPr>
            <a:spLocks noChangeArrowheads="1"/>
          </p:cNvSpPr>
          <p:nvPr/>
        </p:nvSpPr>
        <p:spPr bwMode="auto">
          <a:xfrm>
            <a:off x="3773689" y="3175546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5" name="Oval 52"/>
          <p:cNvSpPr>
            <a:spLocks noChangeArrowheads="1"/>
          </p:cNvSpPr>
          <p:nvPr/>
        </p:nvSpPr>
        <p:spPr bwMode="auto">
          <a:xfrm>
            <a:off x="3242043" y="3168402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6" name="Oval 53"/>
          <p:cNvSpPr>
            <a:spLocks noChangeArrowheads="1"/>
          </p:cNvSpPr>
          <p:nvPr/>
        </p:nvSpPr>
        <p:spPr bwMode="auto">
          <a:xfrm>
            <a:off x="2771629" y="4221437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7" name="Oval 54"/>
          <p:cNvSpPr>
            <a:spLocks noChangeArrowheads="1"/>
          </p:cNvSpPr>
          <p:nvPr/>
        </p:nvSpPr>
        <p:spPr bwMode="auto">
          <a:xfrm>
            <a:off x="3276454" y="4225009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8" name="Oval 55"/>
          <p:cNvSpPr>
            <a:spLocks noChangeArrowheads="1"/>
          </p:cNvSpPr>
          <p:nvPr/>
        </p:nvSpPr>
        <p:spPr bwMode="auto">
          <a:xfrm>
            <a:off x="2737218" y="4730882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9" name="Oval 56"/>
          <p:cNvSpPr>
            <a:spLocks noChangeArrowheads="1"/>
          </p:cNvSpPr>
          <p:nvPr/>
        </p:nvSpPr>
        <p:spPr bwMode="auto">
          <a:xfrm>
            <a:off x="2252517" y="4242868"/>
            <a:ext cx="152400" cy="1496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0" name="Rectangle 57"/>
          <p:cNvSpPr>
            <a:spLocks noChangeArrowheads="1"/>
          </p:cNvSpPr>
          <p:nvPr/>
        </p:nvSpPr>
        <p:spPr bwMode="auto">
          <a:xfrm>
            <a:off x="6681553" y="1989363"/>
            <a:ext cx="15568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dirty="0" smtClean="0">
                <a:solidFill>
                  <a:srgbClr val="FF0000"/>
                </a:solidFill>
              </a:rPr>
              <a:t>N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600" b="1" dirty="0">
                <a:solidFill>
                  <a:srgbClr val="FF0000"/>
                </a:solidFill>
              </a:rPr>
              <a:t>= 10</a:t>
            </a:r>
          </a:p>
        </p:txBody>
      </p:sp>
      <p:sp>
        <p:nvSpPr>
          <p:cNvPr id="101" name="Oval 58"/>
          <p:cNvSpPr>
            <a:spLocks noChangeArrowheads="1"/>
          </p:cNvSpPr>
          <p:nvPr/>
        </p:nvSpPr>
        <p:spPr bwMode="auto">
          <a:xfrm>
            <a:off x="2722764" y="3184444"/>
            <a:ext cx="152400" cy="14967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" name="Oval 59"/>
          <p:cNvSpPr>
            <a:spLocks noChangeArrowheads="1"/>
          </p:cNvSpPr>
          <p:nvPr/>
        </p:nvSpPr>
        <p:spPr bwMode="auto">
          <a:xfrm>
            <a:off x="1649614" y="3708551"/>
            <a:ext cx="152400" cy="14967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3" name="Oval 60"/>
          <p:cNvSpPr>
            <a:spLocks noChangeArrowheads="1"/>
          </p:cNvSpPr>
          <p:nvPr/>
        </p:nvSpPr>
        <p:spPr bwMode="auto">
          <a:xfrm>
            <a:off x="2711818" y="5234938"/>
            <a:ext cx="152400" cy="14967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4" name="Oval 61"/>
          <p:cNvSpPr>
            <a:spLocks noChangeArrowheads="1"/>
          </p:cNvSpPr>
          <p:nvPr/>
        </p:nvSpPr>
        <p:spPr bwMode="auto">
          <a:xfrm>
            <a:off x="3276454" y="4714840"/>
            <a:ext cx="152400" cy="14967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5" name="Oval 62"/>
          <p:cNvSpPr>
            <a:spLocks noChangeArrowheads="1"/>
          </p:cNvSpPr>
          <p:nvPr/>
        </p:nvSpPr>
        <p:spPr bwMode="auto">
          <a:xfrm>
            <a:off x="3791318" y="4192556"/>
            <a:ext cx="152400" cy="14967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6" name="Oval 63"/>
          <p:cNvSpPr>
            <a:spLocks noChangeArrowheads="1"/>
          </p:cNvSpPr>
          <p:nvPr/>
        </p:nvSpPr>
        <p:spPr bwMode="auto">
          <a:xfrm>
            <a:off x="4308676" y="3687936"/>
            <a:ext cx="152400" cy="14967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7" name="Oval 64"/>
          <p:cNvSpPr>
            <a:spLocks noChangeArrowheads="1"/>
          </p:cNvSpPr>
          <p:nvPr/>
        </p:nvSpPr>
        <p:spPr bwMode="auto">
          <a:xfrm>
            <a:off x="3762576" y="2664346"/>
            <a:ext cx="152400" cy="14967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8" name="Rectangle 65"/>
          <p:cNvSpPr>
            <a:spLocks noChangeArrowheads="1"/>
          </p:cNvSpPr>
          <p:nvPr/>
        </p:nvSpPr>
        <p:spPr bwMode="auto">
          <a:xfrm>
            <a:off x="8629237" y="1964025"/>
            <a:ext cx="13516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dirty="0" smtClean="0">
                <a:solidFill>
                  <a:srgbClr val="0066FF"/>
                </a:solidFill>
              </a:rPr>
              <a:t>M</a:t>
            </a:r>
            <a:r>
              <a:rPr lang="ru-RU" altLang="ru-RU" sz="3600" b="1" dirty="0" smtClean="0">
                <a:solidFill>
                  <a:srgbClr val="0066FF"/>
                </a:solidFill>
              </a:rPr>
              <a:t> </a:t>
            </a:r>
            <a:r>
              <a:rPr lang="ru-RU" altLang="ru-RU" sz="3600" b="1" dirty="0">
                <a:solidFill>
                  <a:srgbClr val="0066FF"/>
                </a:solidFill>
              </a:rPr>
              <a:t>= 7</a:t>
            </a:r>
          </a:p>
        </p:txBody>
      </p:sp>
      <p:sp>
        <p:nvSpPr>
          <p:cNvPr id="109" name="AutoShape 24"/>
          <p:cNvSpPr>
            <a:spLocks noChangeArrowheads="1"/>
          </p:cNvSpPr>
          <p:nvPr/>
        </p:nvSpPr>
        <p:spPr bwMode="auto">
          <a:xfrm rot="8884000">
            <a:off x="3710113" y="2649631"/>
            <a:ext cx="260350" cy="152788"/>
          </a:xfrm>
          <a:prstGeom prst="rightArrow">
            <a:avLst>
              <a:gd name="adj1" fmla="val 50000"/>
              <a:gd name="adj2" fmla="val 41837"/>
            </a:avLst>
          </a:prstGeom>
          <a:solidFill>
            <a:srgbClr val="FF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0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172493"/>
              </p:ext>
            </p:extLst>
          </p:nvPr>
        </p:nvGraphicFramePr>
        <p:xfrm>
          <a:off x="6681553" y="3817317"/>
          <a:ext cx="3945621" cy="1295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4" imgW="965160" imgH="393480" progId="Equation.DSMT4">
                  <p:embed/>
                </p:oleObj>
              </mc:Choice>
              <mc:Fallback>
                <p:oleObj name="Equation" r:id="rId4" imgW="965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1553" y="3817317"/>
                        <a:ext cx="3945621" cy="12951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112839"/>
              </p:ext>
            </p:extLst>
          </p:nvPr>
        </p:nvGraphicFramePr>
        <p:xfrm>
          <a:off x="5975009" y="5154065"/>
          <a:ext cx="3730766" cy="698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6" imgW="812520" imgH="203040" progId="Equation.DSMT4">
                  <p:embed/>
                </p:oleObj>
              </mc:Choice>
              <mc:Fallback>
                <p:oleObj name="Equation" r:id="rId6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009" y="5154065"/>
                        <a:ext cx="3730766" cy="6983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2771"/>
              </p:ext>
            </p:extLst>
          </p:nvPr>
        </p:nvGraphicFramePr>
        <p:xfrm>
          <a:off x="9681371" y="5138381"/>
          <a:ext cx="1891605" cy="708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Формула" r:id="rId8" imgW="406048" imgH="203024" progId="Equation.3">
                  <p:embed/>
                </p:oleObj>
              </mc:Choice>
              <mc:Fallback>
                <p:oleObj name="Формула" r:id="rId8" imgW="406048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1371" y="5138381"/>
                        <a:ext cx="1891605" cy="7082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TextBox 112"/>
          <p:cNvSpPr txBox="1"/>
          <p:nvPr/>
        </p:nvSpPr>
        <p:spPr>
          <a:xfrm>
            <a:off x="496144" y="1199345"/>
            <a:ext cx="112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181324" y="6168385"/>
            <a:ext cx="47936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kv.birlik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Прямоугольник 114"/>
              <p:cNvSpPr/>
              <p:nvPr/>
            </p:nvSpPr>
            <p:spPr>
              <a:xfrm>
                <a:off x="6681553" y="2651378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5" name="Прямоугольник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1553" y="2651378"/>
                <a:ext cx="3969292" cy="1063946"/>
              </a:xfrm>
              <a:prstGeom prst="rect">
                <a:avLst/>
              </a:prstGeom>
              <a:blipFill rotWithShape="0">
                <a:blip r:embed="rId10"/>
                <a:stretch>
                  <a:fillRect l="-6144" b="-1206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817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4762E-6 -1.00529E-6 L -0.03435 0.02513 L -0.08631 0.0646 " pathEditMode="relative" rAng="0" ptsTypes="AAA">
                                      <p:cBhvr>
                                        <p:cTn id="85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15" y="32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31 0.06459 L -0.15663 0.12456 L -0.18478 0.14374 " pathEditMode="relative" rAng="0" ptsTypes="AAA">
                                      <p:cBhvr>
                                        <p:cTn id="95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23" y="39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0"/>
                            </p:stCondLst>
                            <p:childTnLst>
                              <p:par>
                                <p:cTn id="9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500"/>
                            </p:stCondLst>
                            <p:childTnLst>
                              <p:par>
                                <p:cTn id="10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477 0.14374 L -0.19469 0.1497 L -0.20659 0.15873 " pathEditMode="relative" rAng="0" ptsTypes="AAA">
                                      <p:cBhvr>
                                        <p:cTn id="10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1" y="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000"/>
                            </p:stCondLst>
                            <p:childTnLst>
                              <p:par>
                                <p:cTn id="107" presetID="8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0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500"/>
                            </p:stCondLst>
                            <p:childTnLst>
                              <p:par>
                                <p:cTn id="110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478 0.14374 L -0.14683 0.24735 L -0.10826 0.35582 " pathEditMode="relative" rAng="0" ptsTypes="AAA">
                                      <p:cBhvr>
                                        <p:cTn id="111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9" y="106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500"/>
                            </p:stCondLst>
                            <p:childTnLst>
                              <p:par>
                                <p:cTn id="11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0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26 0.35582 L -0.10355 0.36353 L -0.09748 0.37632 " pathEditMode="relative" rAng="0" ptsTypes="AAA">
                                      <p:cBhvr>
                                        <p:cTn id="12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" y="1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9500"/>
                            </p:stCondLst>
                            <p:childTnLst>
                              <p:par>
                                <p:cTn id="123" presetID="8" presetClass="emph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6120000">
                                      <p:cBhvr>
                                        <p:cTn id="12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6" presetID="0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533 0.38271 L -0.08197 0.33994 L -0.07119 0.32451 L -0.07218 0.32341 " pathEditMode="relative" rAng="0" ptsTypes="AAAA">
                                      <p:cBhvr>
                                        <p:cTn id="12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7" y="-29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6" presetID="0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19 0.32407 L -0.03894 0.28263 L -0.01117 0.24735 " pathEditMode="relative" rAng="0" ptsTypes="AAA">
                                      <p:cBhvr>
                                        <p:cTn id="13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1" y="-38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46" presetID="0" presetClass="path" presetSubtype="0" accel="50000" decel="5000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17 0.24735 L 0.02777 0.19378 L 0.0434 0.17416 " pathEditMode="relative" rAng="0" ptsTypes="AAA">
                                      <p:cBhvr>
                                        <p:cTn id="14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8" y="-36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4500"/>
                            </p:stCondLst>
                            <p:childTnLst>
                              <p:par>
                                <p:cTn id="156" presetID="0" presetClass="path" presetSubtype="0" accel="50000" decel="50000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77 0.17482 L 0.05121 0.16358 L 0.05915 0.15278 " pathEditMode="relative" rAng="0" ptsTypes="AAA">
                                      <p:cBhvr>
                                        <p:cTn id="15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9" y="-1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9" presetID="8" presetClass="emph" presetSubtype="0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320000">
                                      <p:cBhvr>
                                        <p:cTn id="16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5500"/>
                            </p:stCondLst>
                            <p:childTnLst>
                              <p:par>
                                <p:cTn id="162" presetID="0" presetClass="path" presetSubtype="0" accel="50000" decel="50000" fill="hold" grpId="1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2 0.15388 L 0.02641 0.0679 L 0.00694 0.01962 " pathEditMode="relative" rAng="0" ptsTypes="AAA">
                                      <p:cBhvr>
                                        <p:cTn id="163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9" y="-67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6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2" presetID="10" presetClass="exit" presetSubtype="0" fill="hold" grpId="1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/>
      <p:bldP spid="109" grpId="0" animBg="1"/>
      <p:bldP spid="109" grpId="1" animBg="1"/>
      <p:bldP spid="109" grpId="2" animBg="1"/>
      <p:bldP spid="109" grpId="3" animBg="1"/>
      <p:bldP spid="109" grpId="4" animBg="1"/>
      <p:bldP spid="109" grpId="5" animBg="1"/>
      <p:bldP spid="109" grpId="6" animBg="1"/>
      <p:bldP spid="109" grpId="7" animBg="1"/>
      <p:bldP spid="109" grpId="8" animBg="1"/>
      <p:bldP spid="109" grpId="9" animBg="1"/>
      <p:bldP spid="109" grpId="10" animBg="1"/>
      <p:bldP spid="109" grpId="11" animBg="1"/>
      <p:bldP spid="109" grpId="12" animBg="1"/>
      <p:bldP spid="109" grpId="13" animBg="1"/>
      <p:bldP spid="109" grpId="14" animBg="1"/>
      <p:bldP spid="114" grpId="0"/>
      <p:bldP spid="1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6" name="Group 26"/>
          <p:cNvGrpSpPr>
            <a:grpSpLocks/>
          </p:cNvGrpSpPr>
          <p:nvPr/>
        </p:nvGrpSpPr>
        <p:grpSpPr bwMode="auto">
          <a:xfrm>
            <a:off x="7157962" y="1838497"/>
            <a:ext cx="4643438" cy="4429125"/>
            <a:chOff x="288" y="480"/>
            <a:chExt cx="1728" cy="1698"/>
          </a:xfrm>
        </p:grpSpPr>
        <p:grpSp>
          <p:nvGrpSpPr>
            <p:cNvPr id="67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77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8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9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0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1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2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3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4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68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69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0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1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2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3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4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5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6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6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2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85" name="Freeform 45"/>
          <p:cNvSpPr>
            <a:spLocks/>
          </p:cNvSpPr>
          <p:nvPr/>
        </p:nvSpPr>
        <p:spPr bwMode="auto">
          <a:xfrm>
            <a:off x="7800529" y="2476219"/>
            <a:ext cx="3359521" cy="3154944"/>
          </a:xfrm>
          <a:custGeom>
            <a:avLst/>
            <a:gdLst>
              <a:gd name="T0" fmla="*/ 2147483647 w 2118"/>
              <a:gd name="T1" fmla="*/ 0 h 1972"/>
              <a:gd name="T2" fmla="*/ 0 w 2118"/>
              <a:gd name="T3" fmla="*/ 2147483647 h 1972"/>
              <a:gd name="T4" fmla="*/ 2147483647 w 2118"/>
              <a:gd name="T5" fmla="*/ 2147483647 h 1972"/>
              <a:gd name="T6" fmla="*/ 2147483647 w 2118"/>
              <a:gd name="T7" fmla="*/ 2147483647 h 1972"/>
              <a:gd name="T8" fmla="*/ 2147483647 w 2118"/>
              <a:gd name="T9" fmla="*/ 2147483647 h 1972"/>
              <a:gd name="T10" fmla="*/ 2147483647 w 2118"/>
              <a:gd name="T11" fmla="*/ 2147483647 h 1972"/>
              <a:gd name="T12" fmla="*/ 2147483647 w 2118"/>
              <a:gd name="T13" fmla="*/ 2147483647 h 1972"/>
              <a:gd name="T14" fmla="*/ 2147483647 w 2118"/>
              <a:gd name="T15" fmla="*/ 2147483647 h 1972"/>
              <a:gd name="T16" fmla="*/ 2147483647 w 2118"/>
              <a:gd name="T17" fmla="*/ 0 h 19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18"/>
              <a:gd name="T28" fmla="*/ 0 h 1972"/>
              <a:gd name="T29" fmla="*/ 2118 w 2118"/>
              <a:gd name="T30" fmla="*/ 1972 h 19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18" h="1972">
                <a:moveTo>
                  <a:pt x="831" y="0"/>
                </a:moveTo>
                <a:lnTo>
                  <a:pt x="0" y="793"/>
                </a:lnTo>
                <a:lnTo>
                  <a:pt x="855" y="1195"/>
                </a:lnTo>
                <a:lnTo>
                  <a:pt x="1249" y="1972"/>
                </a:lnTo>
                <a:lnTo>
                  <a:pt x="2080" y="1579"/>
                </a:lnTo>
                <a:cubicBezTo>
                  <a:pt x="2093" y="1319"/>
                  <a:pt x="2105" y="1058"/>
                  <a:pt x="2118" y="798"/>
                </a:cubicBezTo>
                <a:cubicBezTo>
                  <a:pt x="2117" y="801"/>
                  <a:pt x="2116" y="468"/>
                  <a:pt x="2115" y="401"/>
                </a:cubicBezTo>
                <a:cubicBezTo>
                  <a:pt x="2114" y="334"/>
                  <a:pt x="2112" y="398"/>
                  <a:pt x="2111" y="397"/>
                </a:cubicBezTo>
                <a:lnTo>
                  <a:pt x="831" y="0"/>
                </a:ln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6" name="Овал 85"/>
          <p:cNvSpPr/>
          <p:nvPr/>
        </p:nvSpPr>
        <p:spPr>
          <a:xfrm>
            <a:off x="9729712" y="3052935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7" name="Овал 86"/>
          <p:cNvSpPr/>
          <p:nvPr/>
        </p:nvSpPr>
        <p:spPr>
          <a:xfrm>
            <a:off x="8413675" y="3653010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9086775" y="3052935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10372650" y="4910310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9728125" y="3624435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10372650" y="3653010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9086775" y="3624435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9729712" y="4267372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10372650" y="4267372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9729712" y="4910310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Овал 95"/>
          <p:cNvSpPr/>
          <p:nvPr/>
        </p:nvSpPr>
        <p:spPr>
          <a:xfrm>
            <a:off x="8372400" y="3052935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Овал 96"/>
          <p:cNvSpPr/>
          <p:nvPr/>
        </p:nvSpPr>
        <p:spPr>
          <a:xfrm>
            <a:off x="7754862" y="3637135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9729712" y="5481810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11087025" y="3052935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9053437" y="2409997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11015587" y="4910310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" name="Овал 101"/>
          <p:cNvSpPr/>
          <p:nvPr/>
        </p:nvSpPr>
        <p:spPr>
          <a:xfrm>
            <a:off x="11015587" y="4267372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" name="TextBox 102"/>
          <p:cNvSpPr txBox="1"/>
          <p:nvPr/>
        </p:nvSpPr>
        <p:spPr>
          <a:xfrm>
            <a:off x="769280" y="2151455"/>
            <a:ext cx="29289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TextBox 68"/>
          <p:cNvSpPr txBox="1">
            <a:spLocks noChangeArrowheads="1"/>
          </p:cNvSpPr>
          <p:nvPr/>
        </p:nvSpPr>
        <p:spPr bwMode="auto">
          <a:xfrm>
            <a:off x="3201921" y="2176621"/>
            <a:ext cx="23574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70"/>
          <p:cNvSpPr txBox="1">
            <a:spLocks noChangeArrowheads="1"/>
          </p:cNvSpPr>
          <p:nvPr/>
        </p:nvSpPr>
        <p:spPr bwMode="auto">
          <a:xfrm>
            <a:off x="369057" y="4336380"/>
            <a:ext cx="69684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+ 1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 1 = 1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,5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Овал 105"/>
          <p:cNvSpPr/>
          <p:nvPr/>
        </p:nvSpPr>
        <p:spPr>
          <a:xfrm>
            <a:off x="9086775" y="4267372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7" name="Овал 106"/>
          <p:cNvSpPr/>
          <p:nvPr/>
        </p:nvSpPr>
        <p:spPr>
          <a:xfrm>
            <a:off x="11087025" y="3695872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8" name="Овал 107"/>
          <p:cNvSpPr/>
          <p:nvPr/>
        </p:nvSpPr>
        <p:spPr>
          <a:xfrm>
            <a:off x="10372650" y="3052935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0" name="TextBox 109"/>
          <p:cNvSpPr txBox="1"/>
          <p:nvPr/>
        </p:nvSpPr>
        <p:spPr>
          <a:xfrm>
            <a:off x="496144" y="1199345"/>
            <a:ext cx="112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Прямоугольник 110"/>
              <p:cNvSpPr/>
              <p:nvPr/>
            </p:nvSpPr>
            <p:spPr>
              <a:xfrm>
                <a:off x="855973" y="2957320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1" name="Прямоугольник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973" y="2957320"/>
                <a:ext cx="3969292" cy="1063946"/>
              </a:xfrm>
              <a:prstGeom prst="rect">
                <a:avLst/>
              </a:prstGeom>
              <a:blipFill rotWithShape="0">
                <a:blip r:embed="rId3"/>
                <a:stretch>
                  <a:fillRect l="-6135" b="-1142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Прямоугольник 111"/>
          <p:cNvSpPr/>
          <p:nvPr/>
        </p:nvSpPr>
        <p:spPr>
          <a:xfrm>
            <a:off x="1047562" y="5703298"/>
            <a:ext cx="47936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4,5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kv.birlik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bject 3"/>
          <p:cNvSpPr txBox="1">
            <a:spLocks/>
          </p:cNvSpPr>
          <p:nvPr/>
        </p:nvSpPr>
        <p:spPr>
          <a:xfrm>
            <a:off x="648544" y="2878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38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5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500"/>
                            </p:stCondLst>
                            <p:childTnLst>
                              <p:par>
                                <p:cTn id="9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50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500"/>
                            </p:stCondLst>
                            <p:childTnLst>
                              <p:par>
                                <p:cTn id="10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0"/>
                            </p:stCondLst>
                            <p:childTnLst>
                              <p:par>
                                <p:cTn id="10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500"/>
                            </p:stCondLst>
                            <p:childTnLst>
                              <p:par>
                                <p:cTn id="111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/>
      <p:bldP spid="104" grpId="0"/>
      <p:bldP spid="105" grpId="0"/>
      <p:bldP spid="106" grpId="0" animBg="1"/>
      <p:bldP spid="107" grpId="0" animBg="1"/>
      <p:bldP spid="108" grpId="0" animBg="1"/>
      <p:bldP spid="111" grpId="0"/>
      <p:bldP spid="1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26"/>
          <p:cNvGrpSpPr>
            <a:grpSpLocks/>
          </p:cNvGrpSpPr>
          <p:nvPr/>
        </p:nvGrpSpPr>
        <p:grpSpPr bwMode="auto">
          <a:xfrm>
            <a:off x="496144" y="2051645"/>
            <a:ext cx="4643438" cy="4429125"/>
            <a:chOff x="288" y="480"/>
            <a:chExt cx="1728" cy="1698"/>
          </a:xfrm>
        </p:grpSpPr>
        <p:grpSp>
          <p:nvGrpSpPr>
            <p:cNvPr id="66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76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7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8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9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0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1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2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3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67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68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9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0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1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2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3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4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6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5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2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84" name="Freeform 45"/>
          <p:cNvSpPr>
            <a:spLocks/>
          </p:cNvSpPr>
          <p:nvPr/>
        </p:nvSpPr>
        <p:spPr bwMode="auto">
          <a:xfrm>
            <a:off x="1139082" y="2675533"/>
            <a:ext cx="2647950" cy="3149600"/>
          </a:xfrm>
          <a:custGeom>
            <a:avLst/>
            <a:gdLst>
              <a:gd name="T0" fmla="*/ 2147483647 w 1668"/>
              <a:gd name="T1" fmla="*/ 2147483647 h 1984"/>
              <a:gd name="T2" fmla="*/ 0 w 1668"/>
              <a:gd name="T3" fmla="*/ 2147483647 h 1984"/>
              <a:gd name="T4" fmla="*/ 2147483647 w 1668"/>
              <a:gd name="T5" fmla="*/ 2147483647 h 1984"/>
              <a:gd name="T6" fmla="*/ 2147483647 w 1668"/>
              <a:gd name="T7" fmla="*/ 0 h 1984"/>
              <a:gd name="T8" fmla="*/ 2147483647 w 1668"/>
              <a:gd name="T9" fmla="*/ 2147483647 h 19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68"/>
              <a:gd name="T16" fmla="*/ 0 h 1984"/>
              <a:gd name="T17" fmla="*/ 1668 w 1668"/>
              <a:gd name="T18" fmla="*/ 1984 h 19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68" h="1984">
                <a:moveTo>
                  <a:pt x="1641" y="12"/>
                </a:moveTo>
                <a:lnTo>
                  <a:pt x="0" y="805"/>
                </a:lnTo>
                <a:lnTo>
                  <a:pt x="844" y="1984"/>
                </a:lnTo>
                <a:lnTo>
                  <a:pt x="1668" y="0"/>
                </a:lnTo>
                <a:lnTo>
                  <a:pt x="1641" y="12"/>
                </a:lnTo>
                <a:close/>
              </a:path>
            </a:pathLst>
          </a:custGeom>
          <a:solidFill>
            <a:srgbClr val="FFC000">
              <a:alpha val="4117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3067894" y="3266083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6" name="Овал 85"/>
          <p:cNvSpPr/>
          <p:nvPr/>
        </p:nvSpPr>
        <p:spPr>
          <a:xfrm>
            <a:off x="1751857" y="3866158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2353519" y="4480520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3066307" y="3837583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2424957" y="3837583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2353519" y="5123458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1710582" y="4480520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3710832" y="2623145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1067644" y="3837583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2424957" y="5766395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2424957" y="3218458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0" name="TextBox 99"/>
          <p:cNvSpPr txBox="1"/>
          <p:nvPr/>
        </p:nvSpPr>
        <p:spPr>
          <a:xfrm>
            <a:off x="6699929" y="1851923"/>
            <a:ext cx="29289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Box 68"/>
          <p:cNvSpPr txBox="1">
            <a:spLocks noChangeArrowheads="1"/>
          </p:cNvSpPr>
          <p:nvPr/>
        </p:nvSpPr>
        <p:spPr bwMode="auto">
          <a:xfrm>
            <a:off x="9036654" y="1805895"/>
            <a:ext cx="23574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70"/>
          <p:cNvSpPr txBox="1">
            <a:spLocks noChangeArrowheads="1"/>
          </p:cNvSpPr>
          <p:nvPr/>
        </p:nvSpPr>
        <p:spPr bwMode="auto">
          <a:xfrm>
            <a:off x="5809466" y="4031384"/>
            <a:ext cx="69684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4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+ 7 – 1 = 8 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Прямоугольник 102"/>
              <p:cNvSpPr/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3" name="Прямоугольник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blipFill rotWithShape="0">
                <a:blip r:embed="rId3"/>
                <a:stretch>
                  <a:fillRect l="-6135" b="-1142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Прямоугольник 103"/>
          <p:cNvSpPr/>
          <p:nvPr/>
        </p:nvSpPr>
        <p:spPr>
          <a:xfrm>
            <a:off x="6721583" y="5035421"/>
            <a:ext cx="39126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kv.birlik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96144" y="1199345"/>
            <a:ext cx="112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77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50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100" grpId="0"/>
      <p:bldP spid="101" grpId="0"/>
      <p:bldP spid="102" grpId="0"/>
      <p:bldP spid="103" grpId="0"/>
      <p:bldP spid="1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/>
          <p:nvPr/>
        </p:nvSpPr>
        <p:spPr>
          <a:xfrm rot="3250421">
            <a:off x="1690340" y="2675893"/>
            <a:ext cx="3217863" cy="2287587"/>
          </a:xfrm>
          <a:custGeom>
            <a:avLst/>
            <a:gdLst>
              <a:gd name="connsiteX0" fmla="*/ 0 w 2786082"/>
              <a:gd name="connsiteY0" fmla="*/ 2500330 h 2500330"/>
              <a:gd name="connsiteX1" fmla="*/ 625083 w 2786082"/>
              <a:gd name="connsiteY1" fmla="*/ 0 h 2500330"/>
              <a:gd name="connsiteX2" fmla="*/ 2161000 w 2786082"/>
              <a:gd name="connsiteY2" fmla="*/ 0 h 2500330"/>
              <a:gd name="connsiteX3" fmla="*/ 2786082 w 2786082"/>
              <a:gd name="connsiteY3" fmla="*/ 2500330 h 2500330"/>
              <a:gd name="connsiteX4" fmla="*/ 0 w 2786082"/>
              <a:gd name="connsiteY4" fmla="*/ 2500330 h 2500330"/>
              <a:gd name="connsiteX0" fmla="*/ 0 w 3429056"/>
              <a:gd name="connsiteY0" fmla="*/ 2500330 h 2500330"/>
              <a:gd name="connsiteX1" fmla="*/ 1268057 w 3429056"/>
              <a:gd name="connsiteY1" fmla="*/ 0 h 2500330"/>
              <a:gd name="connsiteX2" fmla="*/ 2803974 w 3429056"/>
              <a:gd name="connsiteY2" fmla="*/ 0 h 2500330"/>
              <a:gd name="connsiteX3" fmla="*/ 3429056 w 3429056"/>
              <a:gd name="connsiteY3" fmla="*/ 2500330 h 2500330"/>
              <a:gd name="connsiteX4" fmla="*/ 0 w 3429056"/>
              <a:gd name="connsiteY4" fmla="*/ 2500330 h 2500330"/>
              <a:gd name="connsiteX0" fmla="*/ 0 w 3336651"/>
              <a:gd name="connsiteY0" fmla="*/ 2569233 h 2569233"/>
              <a:gd name="connsiteX1" fmla="*/ 1175652 w 3336651"/>
              <a:gd name="connsiteY1" fmla="*/ 0 h 2569233"/>
              <a:gd name="connsiteX2" fmla="*/ 2711569 w 3336651"/>
              <a:gd name="connsiteY2" fmla="*/ 0 h 2569233"/>
              <a:gd name="connsiteX3" fmla="*/ 3336651 w 3336651"/>
              <a:gd name="connsiteY3" fmla="*/ 2500330 h 2569233"/>
              <a:gd name="connsiteX4" fmla="*/ 0 w 3336651"/>
              <a:gd name="connsiteY4" fmla="*/ 2569233 h 2569233"/>
              <a:gd name="connsiteX0" fmla="*/ 0 w 3274354"/>
              <a:gd name="connsiteY0" fmla="*/ 2569233 h 2569233"/>
              <a:gd name="connsiteX1" fmla="*/ 1175652 w 3274354"/>
              <a:gd name="connsiteY1" fmla="*/ 0 h 2569233"/>
              <a:gd name="connsiteX2" fmla="*/ 2711569 w 3274354"/>
              <a:gd name="connsiteY2" fmla="*/ 0 h 2569233"/>
              <a:gd name="connsiteX3" fmla="*/ 3274354 w 3274354"/>
              <a:gd name="connsiteY3" fmla="*/ 2498528 h 2569233"/>
              <a:gd name="connsiteX4" fmla="*/ 0 w 3274354"/>
              <a:gd name="connsiteY4" fmla="*/ 2569233 h 2569233"/>
              <a:gd name="connsiteX0" fmla="*/ 0 w 3274354"/>
              <a:gd name="connsiteY0" fmla="*/ 2619197 h 2619197"/>
              <a:gd name="connsiteX1" fmla="*/ 1175652 w 3274354"/>
              <a:gd name="connsiteY1" fmla="*/ 49964 h 2619197"/>
              <a:gd name="connsiteX2" fmla="*/ 2626495 w 3274354"/>
              <a:gd name="connsiteY2" fmla="*/ 0 h 2619197"/>
              <a:gd name="connsiteX3" fmla="*/ 3274354 w 3274354"/>
              <a:gd name="connsiteY3" fmla="*/ 2548492 h 2619197"/>
              <a:gd name="connsiteX4" fmla="*/ 0 w 3274354"/>
              <a:gd name="connsiteY4" fmla="*/ 2619197 h 2619197"/>
              <a:gd name="connsiteX0" fmla="*/ 0 w 3274354"/>
              <a:gd name="connsiteY0" fmla="*/ 2619197 h 2619197"/>
              <a:gd name="connsiteX1" fmla="*/ 1577272 w 3274354"/>
              <a:gd name="connsiteY1" fmla="*/ 119712 h 2619197"/>
              <a:gd name="connsiteX2" fmla="*/ 2626495 w 3274354"/>
              <a:gd name="connsiteY2" fmla="*/ 0 h 2619197"/>
              <a:gd name="connsiteX3" fmla="*/ 3274354 w 3274354"/>
              <a:gd name="connsiteY3" fmla="*/ 2548492 h 2619197"/>
              <a:gd name="connsiteX4" fmla="*/ 0 w 3274354"/>
              <a:gd name="connsiteY4" fmla="*/ 2619197 h 2619197"/>
              <a:gd name="connsiteX0" fmla="*/ 0 w 3274354"/>
              <a:gd name="connsiteY0" fmla="*/ 2619197 h 2619197"/>
              <a:gd name="connsiteX1" fmla="*/ 1621772 w 3274354"/>
              <a:gd name="connsiteY1" fmla="*/ 181295 h 2619197"/>
              <a:gd name="connsiteX2" fmla="*/ 2626495 w 3274354"/>
              <a:gd name="connsiteY2" fmla="*/ 0 h 2619197"/>
              <a:gd name="connsiteX3" fmla="*/ 3274354 w 3274354"/>
              <a:gd name="connsiteY3" fmla="*/ 2548492 h 2619197"/>
              <a:gd name="connsiteX4" fmla="*/ 0 w 3274354"/>
              <a:gd name="connsiteY4" fmla="*/ 2619197 h 2619197"/>
              <a:gd name="connsiteX0" fmla="*/ 0 w 3274354"/>
              <a:gd name="connsiteY0" fmla="*/ 2619197 h 2619197"/>
              <a:gd name="connsiteX1" fmla="*/ 1617887 w 3274354"/>
              <a:gd name="connsiteY1" fmla="*/ 97701 h 2619197"/>
              <a:gd name="connsiteX2" fmla="*/ 2626495 w 3274354"/>
              <a:gd name="connsiteY2" fmla="*/ 0 h 2619197"/>
              <a:gd name="connsiteX3" fmla="*/ 3274354 w 3274354"/>
              <a:gd name="connsiteY3" fmla="*/ 2548492 h 2619197"/>
              <a:gd name="connsiteX4" fmla="*/ 0 w 3274354"/>
              <a:gd name="connsiteY4" fmla="*/ 2619197 h 2619197"/>
              <a:gd name="connsiteX0" fmla="*/ 0 w 3219704"/>
              <a:gd name="connsiteY0" fmla="*/ 2584672 h 2584672"/>
              <a:gd name="connsiteX1" fmla="*/ 1563237 w 3219704"/>
              <a:gd name="connsiteY1" fmla="*/ 97701 h 2584672"/>
              <a:gd name="connsiteX2" fmla="*/ 2571845 w 3219704"/>
              <a:gd name="connsiteY2" fmla="*/ 0 h 2584672"/>
              <a:gd name="connsiteX3" fmla="*/ 3219704 w 3219704"/>
              <a:gd name="connsiteY3" fmla="*/ 2548492 h 2584672"/>
              <a:gd name="connsiteX4" fmla="*/ 0 w 3219704"/>
              <a:gd name="connsiteY4" fmla="*/ 2584672 h 2584672"/>
              <a:gd name="connsiteX0" fmla="*/ 0 w 3219704"/>
              <a:gd name="connsiteY0" fmla="*/ 2684451 h 2684451"/>
              <a:gd name="connsiteX1" fmla="*/ 1563237 w 3219704"/>
              <a:gd name="connsiteY1" fmla="*/ 197480 h 2684451"/>
              <a:gd name="connsiteX2" fmla="*/ 2510145 w 3219704"/>
              <a:gd name="connsiteY2" fmla="*/ 0 h 2684451"/>
              <a:gd name="connsiteX3" fmla="*/ 3219704 w 3219704"/>
              <a:gd name="connsiteY3" fmla="*/ 2648271 h 2684451"/>
              <a:gd name="connsiteX4" fmla="*/ 0 w 3219704"/>
              <a:gd name="connsiteY4" fmla="*/ 2684451 h 2684451"/>
              <a:gd name="connsiteX0" fmla="*/ 0 w 3251376"/>
              <a:gd name="connsiteY0" fmla="*/ 2684451 h 2684451"/>
              <a:gd name="connsiteX1" fmla="*/ 1563237 w 3251376"/>
              <a:gd name="connsiteY1" fmla="*/ 197480 h 2684451"/>
              <a:gd name="connsiteX2" fmla="*/ 2510145 w 3251376"/>
              <a:gd name="connsiteY2" fmla="*/ 0 h 2684451"/>
              <a:gd name="connsiteX3" fmla="*/ 3251376 w 3251376"/>
              <a:gd name="connsiteY3" fmla="*/ 2618249 h 2684451"/>
              <a:gd name="connsiteX4" fmla="*/ 0 w 3251376"/>
              <a:gd name="connsiteY4" fmla="*/ 2684451 h 2684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1376" h="2684451">
                <a:moveTo>
                  <a:pt x="0" y="2684451"/>
                </a:moveTo>
                <a:lnTo>
                  <a:pt x="1563237" y="197480"/>
                </a:lnTo>
                <a:lnTo>
                  <a:pt x="2510145" y="0"/>
                </a:lnTo>
                <a:lnTo>
                  <a:pt x="3251376" y="2618249"/>
                </a:lnTo>
                <a:lnTo>
                  <a:pt x="0" y="2684451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n w="127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747365" y="1936118"/>
            <a:ext cx="4643438" cy="4429125"/>
            <a:chOff x="288" y="480"/>
            <a:chExt cx="1728" cy="1698"/>
          </a:xfrm>
        </p:grpSpPr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22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3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4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5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6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7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8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9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9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11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2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3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7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8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9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0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6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1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2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32" name="Овал 31"/>
          <p:cNvSpPr/>
          <p:nvPr/>
        </p:nvSpPr>
        <p:spPr>
          <a:xfrm>
            <a:off x="2004665" y="3098168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2676178" y="3098168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319115" y="3098168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962053" y="3134680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4676428" y="3793493"/>
            <a:ext cx="144462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3319115" y="5650868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2004665" y="3747455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3962053" y="3722055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3319115" y="3747455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2652365" y="3747455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2676178" y="4364993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3319115" y="4364993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3962053" y="4395155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3319115" y="5007930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496144" y="1199345"/>
            <a:ext cx="112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683864" y="209391"/>
            <a:ext cx="672902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BAJARING</a:t>
            </a:r>
            <a:endParaRPr lang="ru-RU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691073" y="1986440"/>
            <a:ext cx="29289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68"/>
          <p:cNvSpPr txBox="1">
            <a:spLocks noChangeArrowheads="1"/>
          </p:cNvSpPr>
          <p:nvPr/>
        </p:nvSpPr>
        <p:spPr bwMode="auto">
          <a:xfrm>
            <a:off x="8950846" y="1998378"/>
            <a:ext cx="23574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70"/>
          <p:cNvSpPr txBox="1">
            <a:spLocks noChangeArrowheads="1"/>
          </p:cNvSpPr>
          <p:nvPr/>
        </p:nvSpPr>
        <p:spPr bwMode="auto">
          <a:xfrm>
            <a:off x="5809466" y="4031384"/>
            <a:ext cx="69684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7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+ 8 – 1 = 10,5 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blipFill rotWithShape="0">
                <a:blip r:embed="rId3"/>
                <a:stretch>
                  <a:fillRect l="-6135" b="-1142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Прямоугольник 54"/>
          <p:cNvSpPr/>
          <p:nvPr/>
        </p:nvSpPr>
        <p:spPr>
          <a:xfrm>
            <a:off x="6721583" y="5035421"/>
            <a:ext cx="49363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10,5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kv.birlik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1323429" y="3089387"/>
            <a:ext cx="144463" cy="142875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3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51" grpId="0"/>
      <p:bldP spid="52" grpId="0"/>
      <p:bldP spid="53" grpId="0"/>
      <p:bldP spid="54" grpId="0"/>
      <p:bldP spid="55" grpId="0"/>
      <p:bldP spid="5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араллелограмм 4"/>
          <p:cNvSpPr/>
          <p:nvPr/>
        </p:nvSpPr>
        <p:spPr>
          <a:xfrm>
            <a:off x="1393206" y="2659211"/>
            <a:ext cx="3248025" cy="2500313"/>
          </a:xfrm>
          <a:prstGeom prst="parallelogram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n w="127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712168" y="2016274"/>
            <a:ext cx="4643438" cy="4429125"/>
            <a:chOff x="288" y="480"/>
            <a:chExt cx="1728" cy="1698"/>
          </a:xfrm>
        </p:grpSpPr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19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0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1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2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3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8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9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0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3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4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5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6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7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6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8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2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28" name="Овал 27"/>
          <p:cNvSpPr/>
          <p:nvPr/>
        </p:nvSpPr>
        <p:spPr>
          <a:xfrm>
            <a:off x="1926606" y="2587774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640981" y="2587774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3212481" y="2587774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926856" y="2587774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4569793" y="2587774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3926856" y="5088086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283918" y="5088086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1969468" y="3827611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949081" y="3827611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3283918" y="3827611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2617168" y="3827611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2640981" y="4445149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3283918" y="4445149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3926856" y="4475311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969468" y="3214836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1283668" y="5088086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1926606" y="5088086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640981" y="5088086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1969468" y="4475311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2617168" y="3214836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3283918" y="3230711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3949081" y="3214836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496144" y="1199345"/>
            <a:ext cx="112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2683864" y="209391"/>
            <a:ext cx="672902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BAJARING</a:t>
            </a:r>
            <a:endParaRPr lang="ru-RU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699929" y="1851923"/>
            <a:ext cx="29289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68"/>
          <p:cNvSpPr txBox="1">
            <a:spLocks noChangeArrowheads="1"/>
          </p:cNvSpPr>
          <p:nvPr/>
        </p:nvSpPr>
        <p:spPr bwMode="auto">
          <a:xfrm>
            <a:off x="9036654" y="1805895"/>
            <a:ext cx="23574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70"/>
          <p:cNvSpPr txBox="1">
            <a:spLocks noChangeArrowheads="1"/>
          </p:cNvSpPr>
          <p:nvPr/>
        </p:nvSpPr>
        <p:spPr bwMode="auto">
          <a:xfrm>
            <a:off x="5809466" y="4031384"/>
            <a:ext cx="69684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10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+ 12 – 1 = 16 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blipFill rotWithShape="0">
                <a:blip r:embed="rId3"/>
                <a:stretch>
                  <a:fillRect l="-6135" b="-1142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Прямоугольник 57"/>
          <p:cNvSpPr/>
          <p:nvPr/>
        </p:nvSpPr>
        <p:spPr>
          <a:xfrm>
            <a:off x="6721583" y="5035421"/>
            <a:ext cx="41980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kv.birlik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83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4" grpId="0"/>
      <p:bldP spid="55" grpId="0"/>
      <p:bldP spid="56" grpId="0"/>
      <p:bldP spid="57" grpId="0"/>
      <p:bldP spid="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/>
        </p:nvSpPr>
        <p:spPr>
          <a:xfrm rot="3250421">
            <a:off x="1610123" y="2703661"/>
            <a:ext cx="2757487" cy="2119313"/>
          </a:xfrm>
          <a:custGeom>
            <a:avLst/>
            <a:gdLst>
              <a:gd name="connsiteX0" fmla="*/ 0 w 2786082"/>
              <a:gd name="connsiteY0" fmla="*/ 2500330 h 2500330"/>
              <a:gd name="connsiteX1" fmla="*/ 625083 w 2786082"/>
              <a:gd name="connsiteY1" fmla="*/ 0 h 2500330"/>
              <a:gd name="connsiteX2" fmla="*/ 2161000 w 2786082"/>
              <a:gd name="connsiteY2" fmla="*/ 0 h 2500330"/>
              <a:gd name="connsiteX3" fmla="*/ 2786082 w 2786082"/>
              <a:gd name="connsiteY3" fmla="*/ 2500330 h 2500330"/>
              <a:gd name="connsiteX4" fmla="*/ 0 w 2786082"/>
              <a:gd name="connsiteY4" fmla="*/ 2500330 h 2500330"/>
              <a:gd name="connsiteX0" fmla="*/ 0 w 3429056"/>
              <a:gd name="connsiteY0" fmla="*/ 2500330 h 2500330"/>
              <a:gd name="connsiteX1" fmla="*/ 1268057 w 3429056"/>
              <a:gd name="connsiteY1" fmla="*/ 0 h 2500330"/>
              <a:gd name="connsiteX2" fmla="*/ 2803974 w 3429056"/>
              <a:gd name="connsiteY2" fmla="*/ 0 h 2500330"/>
              <a:gd name="connsiteX3" fmla="*/ 3429056 w 3429056"/>
              <a:gd name="connsiteY3" fmla="*/ 2500330 h 2500330"/>
              <a:gd name="connsiteX4" fmla="*/ 0 w 3429056"/>
              <a:gd name="connsiteY4" fmla="*/ 2500330 h 2500330"/>
              <a:gd name="connsiteX0" fmla="*/ 0 w 3336651"/>
              <a:gd name="connsiteY0" fmla="*/ 2569233 h 2569233"/>
              <a:gd name="connsiteX1" fmla="*/ 1175652 w 3336651"/>
              <a:gd name="connsiteY1" fmla="*/ 0 h 2569233"/>
              <a:gd name="connsiteX2" fmla="*/ 2711569 w 3336651"/>
              <a:gd name="connsiteY2" fmla="*/ 0 h 2569233"/>
              <a:gd name="connsiteX3" fmla="*/ 3336651 w 3336651"/>
              <a:gd name="connsiteY3" fmla="*/ 2500330 h 2569233"/>
              <a:gd name="connsiteX4" fmla="*/ 0 w 3336651"/>
              <a:gd name="connsiteY4" fmla="*/ 2569233 h 2569233"/>
              <a:gd name="connsiteX0" fmla="*/ 0 w 3274354"/>
              <a:gd name="connsiteY0" fmla="*/ 2569233 h 2569233"/>
              <a:gd name="connsiteX1" fmla="*/ 1175652 w 3274354"/>
              <a:gd name="connsiteY1" fmla="*/ 0 h 2569233"/>
              <a:gd name="connsiteX2" fmla="*/ 2711569 w 3274354"/>
              <a:gd name="connsiteY2" fmla="*/ 0 h 2569233"/>
              <a:gd name="connsiteX3" fmla="*/ 3274354 w 3274354"/>
              <a:gd name="connsiteY3" fmla="*/ 2498528 h 2569233"/>
              <a:gd name="connsiteX4" fmla="*/ 0 w 3274354"/>
              <a:gd name="connsiteY4" fmla="*/ 2569233 h 2569233"/>
              <a:gd name="connsiteX0" fmla="*/ 0 w 3274354"/>
              <a:gd name="connsiteY0" fmla="*/ 2619197 h 2619197"/>
              <a:gd name="connsiteX1" fmla="*/ 1175652 w 3274354"/>
              <a:gd name="connsiteY1" fmla="*/ 49964 h 2619197"/>
              <a:gd name="connsiteX2" fmla="*/ 2626495 w 3274354"/>
              <a:gd name="connsiteY2" fmla="*/ 0 h 2619197"/>
              <a:gd name="connsiteX3" fmla="*/ 3274354 w 3274354"/>
              <a:gd name="connsiteY3" fmla="*/ 2548492 h 2619197"/>
              <a:gd name="connsiteX4" fmla="*/ 0 w 3274354"/>
              <a:gd name="connsiteY4" fmla="*/ 2619197 h 2619197"/>
              <a:gd name="connsiteX0" fmla="*/ 0 w 3274354"/>
              <a:gd name="connsiteY0" fmla="*/ 2619197 h 2619197"/>
              <a:gd name="connsiteX1" fmla="*/ 1577272 w 3274354"/>
              <a:gd name="connsiteY1" fmla="*/ 119712 h 2619197"/>
              <a:gd name="connsiteX2" fmla="*/ 2626495 w 3274354"/>
              <a:gd name="connsiteY2" fmla="*/ 0 h 2619197"/>
              <a:gd name="connsiteX3" fmla="*/ 3274354 w 3274354"/>
              <a:gd name="connsiteY3" fmla="*/ 2548492 h 2619197"/>
              <a:gd name="connsiteX4" fmla="*/ 0 w 3274354"/>
              <a:gd name="connsiteY4" fmla="*/ 2619197 h 2619197"/>
              <a:gd name="connsiteX0" fmla="*/ 0 w 3274354"/>
              <a:gd name="connsiteY0" fmla="*/ 2619197 h 2619197"/>
              <a:gd name="connsiteX1" fmla="*/ 1621772 w 3274354"/>
              <a:gd name="connsiteY1" fmla="*/ 181295 h 2619197"/>
              <a:gd name="connsiteX2" fmla="*/ 2626495 w 3274354"/>
              <a:gd name="connsiteY2" fmla="*/ 0 h 2619197"/>
              <a:gd name="connsiteX3" fmla="*/ 3274354 w 3274354"/>
              <a:gd name="connsiteY3" fmla="*/ 2548492 h 2619197"/>
              <a:gd name="connsiteX4" fmla="*/ 0 w 3274354"/>
              <a:gd name="connsiteY4" fmla="*/ 2619197 h 2619197"/>
              <a:gd name="connsiteX0" fmla="*/ 0 w 3274354"/>
              <a:gd name="connsiteY0" fmla="*/ 2619197 h 2619197"/>
              <a:gd name="connsiteX1" fmla="*/ 1617887 w 3274354"/>
              <a:gd name="connsiteY1" fmla="*/ 97701 h 2619197"/>
              <a:gd name="connsiteX2" fmla="*/ 2626495 w 3274354"/>
              <a:gd name="connsiteY2" fmla="*/ 0 h 2619197"/>
              <a:gd name="connsiteX3" fmla="*/ 3274354 w 3274354"/>
              <a:gd name="connsiteY3" fmla="*/ 2548492 h 2619197"/>
              <a:gd name="connsiteX4" fmla="*/ 0 w 3274354"/>
              <a:gd name="connsiteY4" fmla="*/ 2619197 h 2619197"/>
              <a:gd name="connsiteX0" fmla="*/ 0 w 3219704"/>
              <a:gd name="connsiteY0" fmla="*/ 2584672 h 2584672"/>
              <a:gd name="connsiteX1" fmla="*/ 1563237 w 3219704"/>
              <a:gd name="connsiteY1" fmla="*/ 97701 h 2584672"/>
              <a:gd name="connsiteX2" fmla="*/ 2571845 w 3219704"/>
              <a:gd name="connsiteY2" fmla="*/ 0 h 2584672"/>
              <a:gd name="connsiteX3" fmla="*/ 3219704 w 3219704"/>
              <a:gd name="connsiteY3" fmla="*/ 2548492 h 2584672"/>
              <a:gd name="connsiteX4" fmla="*/ 0 w 3219704"/>
              <a:gd name="connsiteY4" fmla="*/ 2584672 h 2584672"/>
              <a:gd name="connsiteX0" fmla="*/ 0 w 3219704"/>
              <a:gd name="connsiteY0" fmla="*/ 2684451 h 2684451"/>
              <a:gd name="connsiteX1" fmla="*/ 1563237 w 3219704"/>
              <a:gd name="connsiteY1" fmla="*/ 197480 h 2684451"/>
              <a:gd name="connsiteX2" fmla="*/ 2510145 w 3219704"/>
              <a:gd name="connsiteY2" fmla="*/ 0 h 2684451"/>
              <a:gd name="connsiteX3" fmla="*/ 3219704 w 3219704"/>
              <a:gd name="connsiteY3" fmla="*/ 2648271 h 2684451"/>
              <a:gd name="connsiteX4" fmla="*/ 0 w 3219704"/>
              <a:gd name="connsiteY4" fmla="*/ 2684451 h 2684451"/>
              <a:gd name="connsiteX0" fmla="*/ 0 w 3251376"/>
              <a:gd name="connsiteY0" fmla="*/ 2684451 h 2684451"/>
              <a:gd name="connsiteX1" fmla="*/ 1563237 w 3251376"/>
              <a:gd name="connsiteY1" fmla="*/ 197480 h 2684451"/>
              <a:gd name="connsiteX2" fmla="*/ 2510145 w 3251376"/>
              <a:gd name="connsiteY2" fmla="*/ 0 h 2684451"/>
              <a:gd name="connsiteX3" fmla="*/ 3251376 w 3251376"/>
              <a:gd name="connsiteY3" fmla="*/ 2618249 h 2684451"/>
              <a:gd name="connsiteX4" fmla="*/ 0 w 3251376"/>
              <a:gd name="connsiteY4" fmla="*/ 2684451 h 2684451"/>
              <a:gd name="connsiteX0" fmla="*/ 0 w 2510145"/>
              <a:gd name="connsiteY0" fmla="*/ 2684451 h 2684451"/>
              <a:gd name="connsiteX1" fmla="*/ 1563237 w 2510145"/>
              <a:gd name="connsiteY1" fmla="*/ 197480 h 2684451"/>
              <a:gd name="connsiteX2" fmla="*/ 2510145 w 2510145"/>
              <a:gd name="connsiteY2" fmla="*/ 0 h 2684451"/>
              <a:gd name="connsiteX3" fmla="*/ 1653759 w 2510145"/>
              <a:gd name="connsiteY3" fmla="*/ 1346253 h 2684451"/>
              <a:gd name="connsiteX4" fmla="*/ 0 w 2510145"/>
              <a:gd name="connsiteY4" fmla="*/ 2684451 h 2684451"/>
              <a:gd name="connsiteX0" fmla="*/ 0 w 2786916"/>
              <a:gd name="connsiteY0" fmla="*/ 2486972 h 2486972"/>
              <a:gd name="connsiteX1" fmla="*/ 1563237 w 2786916"/>
              <a:gd name="connsiteY1" fmla="*/ 1 h 2486972"/>
              <a:gd name="connsiteX2" fmla="*/ 2786916 w 2786916"/>
              <a:gd name="connsiteY2" fmla="*/ 2002060 h 2486972"/>
              <a:gd name="connsiteX3" fmla="*/ 1653759 w 2786916"/>
              <a:gd name="connsiteY3" fmla="*/ 1148774 h 2486972"/>
              <a:gd name="connsiteX4" fmla="*/ 0 w 2786916"/>
              <a:gd name="connsiteY4" fmla="*/ 2486972 h 2486972"/>
              <a:gd name="connsiteX0" fmla="*/ 0 w 2786916"/>
              <a:gd name="connsiteY0" fmla="*/ 2486971 h 2486971"/>
              <a:gd name="connsiteX1" fmla="*/ 1563237 w 2786916"/>
              <a:gd name="connsiteY1" fmla="*/ 0 h 2486971"/>
              <a:gd name="connsiteX2" fmla="*/ 2786916 w 2786916"/>
              <a:gd name="connsiteY2" fmla="*/ 2002059 h 2486971"/>
              <a:gd name="connsiteX3" fmla="*/ 1738772 w 2786916"/>
              <a:gd name="connsiteY3" fmla="*/ 1108156 h 2486971"/>
              <a:gd name="connsiteX4" fmla="*/ 0 w 2786916"/>
              <a:gd name="connsiteY4" fmla="*/ 2486971 h 2486971"/>
              <a:gd name="connsiteX0" fmla="*/ 0 w 2786916"/>
              <a:gd name="connsiteY0" fmla="*/ 2486971 h 2486971"/>
              <a:gd name="connsiteX1" fmla="*/ 1563237 w 2786916"/>
              <a:gd name="connsiteY1" fmla="*/ 0 h 2486971"/>
              <a:gd name="connsiteX2" fmla="*/ 2786916 w 2786916"/>
              <a:gd name="connsiteY2" fmla="*/ 2002059 h 2486971"/>
              <a:gd name="connsiteX3" fmla="*/ 1722991 w 2786916"/>
              <a:gd name="connsiteY3" fmla="*/ 1086440 h 2486971"/>
              <a:gd name="connsiteX4" fmla="*/ 0 w 2786916"/>
              <a:gd name="connsiteY4" fmla="*/ 2486971 h 2486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6916" h="2486971">
                <a:moveTo>
                  <a:pt x="0" y="2486971"/>
                </a:moveTo>
                <a:lnTo>
                  <a:pt x="1563237" y="0"/>
                </a:lnTo>
                <a:lnTo>
                  <a:pt x="2786916" y="2002059"/>
                </a:lnTo>
                <a:lnTo>
                  <a:pt x="1722991" y="1086440"/>
                </a:lnTo>
                <a:lnTo>
                  <a:pt x="0" y="248697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n w="127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640160" y="2016274"/>
            <a:ext cx="4643438" cy="4429125"/>
            <a:chOff x="288" y="480"/>
            <a:chExt cx="1728" cy="1698"/>
          </a:xfrm>
        </p:grpSpPr>
        <p:grpSp>
          <p:nvGrpSpPr>
            <p:cNvPr id="9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19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0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1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2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3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5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8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9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0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11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2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3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4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5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6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7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6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18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2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31" name="Овал 30"/>
          <p:cNvSpPr/>
          <p:nvPr/>
        </p:nvSpPr>
        <p:spPr>
          <a:xfrm>
            <a:off x="1248173" y="3178324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1897460" y="3178324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2568973" y="3178324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211910" y="3178324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854848" y="3214836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211910" y="3873649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3211910" y="5088086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3192860" y="4475311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496144" y="1199345"/>
            <a:ext cx="112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683864" y="209391"/>
            <a:ext cx="672902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BAJARING</a:t>
            </a:r>
            <a:endParaRPr lang="ru-RU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699929" y="1851923"/>
            <a:ext cx="29289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68"/>
          <p:cNvSpPr txBox="1">
            <a:spLocks noChangeArrowheads="1"/>
          </p:cNvSpPr>
          <p:nvPr/>
        </p:nvSpPr>
        <p:spPr bwMode="auto">
          <a:xfrm>
            <a:off x="9036654" y="1805895"/>
            <a:ext cx="23574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70"/>
          <p:cNvSpPr txBox="1">
            <a:spLocks noChangeArrowheads="1"/>
          </p:cNvSpPr>
          <p:nvPr/>
        </p:nvSpPr>
        <p:spPr bwMode="auto">
          <a:xfrm>
            <a:off x="5809466" y="4031384"/>
            <a:ext cx="69684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8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+ 0 – 1 = 3 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blipFill rotWithShape="0">
                <a:blip r:embed="rId3"/>
                <a:stretch>
                  <a:fillRect l="-6135" b="-1142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Прямоугольник 46"/>
          <p:cNvSpPr/>
          <p:nvPr/>
        </p:nvSpPr>
        <p:spPr>
          <a:xfrm>
            <a:off x="6721583" y="5035421"/>
            <a:ext cx="40803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kv.birlik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24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0" grpId="0" animBg="1"/>
      <p:bldP spid="43" grpId="0"/>
      <p:bldP spid="44" grpId="0"/>
      <p:bldP spid="45" grpId="0"/>
      <p:bldP spid="46" grpId="0"/>
      <p:bldP spid="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олилиния 40"/>
          <p:cNvSpPr/>
          <p:nvPr/>
        </p:nvSpPr>
        <p:spPr>
          <a:xfrm>
            <a:off x="1536204" y="2731219"/>
            <a:ext cx="3357562" cy="2500313"/>
          </a:xfrm>
          <a:custGeom>
            <a:avLst/>
            <a:gdLst>
              <a:gd name="connsiteX0" fmla="*/ 0 w 2714644"/>
              <a:gd name="connsiteY0" fmla="*/ 2500330 h 2500330"/>
              <a:gd name="connsiteX1" fmla="*/ 0 w 2714644"/>
              <a:gd name="connsiteY1" fmla="*/ 0 h 2500330"/>
              <a:gd name="connsiteX2" fmla="*/ 2714644 w 2714644"/>
              <a:gd name="connsiteY2" fmla="*/ 2500330 h 2500330"/>
              <a:gd name="connsiteX3" fmla="*/ 0 w 2714644"/>
              <a:gd name="connsiteY3" fmla="*/ 2500330 h 2500330"/>
              <a:gd name="connsiteX0" fmla="*/ 0 w 2714644"/>
              <a:gd name="connsiteY0" fmla="*/ 2500330 h 2500330"/>
              <a:gd name="connsiteX1" fmla="*/ 1357290 w 2714644"/>
              <a:gd name="connsiteY1" fmla="*/ 0 h 2500330"/>
              <a:gd name="connsiteX2" fmla="*/ 2714644 w 2714644"/>
              <a:gd name="connsiteY2" fmla="*/ 2500330 h 2500330"/>
              <a:gd name="connsiteX3" fmla="*/ 0 w 2714644"/>
              <a:gd name="connsiteY3" fmla="*/ 2500330 h 2500330"/>
              <a:gd name="connsiteX0" fmla="*/ 0 w 3357554"/>
              <a:gd name="connsiteY0" fmla="*/ 2500330 h 2500330"/>
              <a:gd name="connsiteX1" fmla="*/ 1357290 w 3357554"/>
              <a:gd name="connsiteY1" fmla="*/ 0 h 2500330"/>
              <a:gd name="connsiteX2" fmla="*/ 3357554 w 3357554"/>
              <a:gd name="connsiteY2" fmla="*/ 642918 h 2500330"/>
              <a:gd name="connsiteX3" fmla="*/ 0 w 3357554"/>
              <a:gd name="connsiteY3" fmla="*/ 2500330 h 250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7554" h="2500330">
                <a:moveTo>
                  <a:pt x="0" y="2500330"/>
                </a:moveTo>
                <a:lnTo>
                  <a:pt x="1357290" y="0"/>
                </a:lnTo>
                <a:lnTo>
                  <a:pt x="3357554" y="642918"/>
                </a:lnTo>
                <a:lnTo>
                  <a:pt x="0" y="250033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42" name="Group 26"/>
          <p:cNvGrpSpPr>
            <a:grpSpLocks/>
          </p:cNvGrpSpPr>
          <p:nvPr/>
        </p:nvGrpSpPr>
        <p:grpSpPr bwMode="auto">
          <a:xfrm>
            <a:off x="893266" y="2088282"/>
            <a:ext cx="4643438" cy="4429125"/>
            <a:chOff x="288" y="480"/>
            <a:chExt cx="1728" cy="1698"/>
          </a:xfrm>
        </p:grpSpPr>
        <p:grpSp>
          <p:nvGrpSpPr>
            <p:cNvPr id="43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53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4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5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6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7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8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9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0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44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45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46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47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48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49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0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1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6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2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2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62" name="Овал 61"/>
          <p:cNvSpPr/>
          <p:nvPr/>
        </p:nvSpPr>
        <p:spPr>
          <a:xfrm>
            <a:off x="1464766" y="5160094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2150566" y="3934544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2822079" y="2659782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Овал 64"/>
          <p:cNvSpPr/>
          <p:nvPr/>
        </p:nvSpPr>
        <p:spPr>
          <a:xfrm>
            <a:off x="4750891" y="3302719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4107954" y="3286844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3465016" y="3899619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8" name="Овал 67"/>
          <p:cNvSpPr/>
          <p:nvPr/>
        </p:nvSpPr>
        <p:spPr>
          <a:xfrm>
            <a:off x="2798266" y="3899619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2150566" y="4517157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0" name="Овал 69"/>
          <p:cNvSpPr/>
          <p:nvPr/>
        </p:nvSpPr>
        <p:spPr>
          <a:xfrm>
            <a:off x="2822079" y="3286844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3465016" y="3286844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4" name="TextBox 73"/>
          <p:cNvSpPr txBox="1"/>
          <p:nvPr/>
        </p:nvSpPr>
        <p:spPr>
          <a:xfrm>
            <a:off x="496144" y="1199345"/>
            <a:ext cx="112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683864" y="209391"/>
            <a:ext cx="672902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BAJARING</a:t>
            </a:r>
            <a:endParaRPr lang="ru-RU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699929" y="1851923"/>
            <a:ext cx="29289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68"/>
          <p:cNvSpPr txBox="1">
            <a:spLocks noChangeArrowheads="1"/>
          </p:cNvSpPr>
          <p:nvPr/>
        </p:nvSpPr>
        <p:spPr bwMode="auto">
          <a:xfrm>
            <a:off x="9036654" y="1805895"/>
            <a:ext cx="23574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0"/>
          <p:cNvSpPr txBox="1">
            <a:spLocks noChangeArrowheads="1"/>
          </p:cNvSpPr>
          <p:nvPr/>
        </p:nvSpPr>
        <p:spPr bwMode="auto">
          <a:xfrm>
            <a:off x="5809466" y="4031384"/>
            <a:ext cx="69684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4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+ 6 – 1 = 7 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blipFill rotWithShape="0">
                <a:blip r:embed="rId3"/>
                <a:stretch>
                  <a:fillRect l="-6135" b="-1142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Прямоугольник 79"/>
          <p:cNvSpPr/>
          <p:nvPr/>
        </p:nvSpPr>
        <p:spPr>
          <a:xfrm>
            <a:off x="6721583" y="5035421"/>
            <a:ext cx="40803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7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kv.birlik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66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6" grpId="0"/>
      <p:bldP spid="77" grpId="0"/>
      <p:bldP spid="78" grpId="0"/>
      <p:bldP spid="79" grpId="0"/>
      <p:bldP spid="8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олилиния 34"/>
          <p:cNvSpPr/>
          <p:nvPr/>
        </p:nvSpPr>
        <p:spPr>
          <a:xfrm>
            <a:off x="1609230" y="2745953"/>
            <a:ext cx="3929062" cy="2571750"/>
          </a:xfrm>
          <a:custGeom>
            <a:avLst/>
            <a:gdLst>
              <a:gd name="connsiteX0" fmla="*/ 0 w 3248462"/>
              <a:gd name="connsiteY0" fmla="*/ 1571636 h 3143272"/>
              <a:gd name="connsiteX1" fmla="*/ 1624231 w 3248462"/>
              <a:gd name="connsiteY1" fmla="*/ 0 h 3143272"/>
              <a:gd name="connsiteX2" fmla="*/ 3248462 w 3248462"/>
              <a:gd name="connsiteY2" fmla="*/ 1571636 h 3143272"/>
              <a:gd name="connsiteX3" fmla="*/ 1624231 w 3248462"/>
              <a:gd name="connsiteY3" fmla="*/ 3143272 h 3143272"/>
              <a:gd name="connsiteX4" fmla="*/ 0 w 3248462"/>
              <a:gd name="connsiteY4" fmla="*/ 1571636 h 3143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8462" h="3143272">
                <a:moveTo>
                  <a:pt x="0" y="1571636"/>
                </a:moveTo>
                <a:lnTo>
                  <a:pt x="1624231" y="0"/>
                </a:lnTo>
                <a:lnTo>
                  <a:pt x="3248462" y="1571636"/>
                </a:lnTo>
                <a:lnTo>
                  <a:pt x="1624231" y="3143272"/>
                </a:lnTo>
                <a:lnTo>
                  <a:pt x="0" y="1571636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n w="127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grpSp>
        <p:nvGrpSpPr>
          <p:cNvPr id="36" name="Group 26"/>
          <p:cNvGrpSpPr>
            <a:grpSpLocks/>
          </p:cNvGrpSpPr>
          <p:nvPr/>
        </p:nvGrpSpPr>
        <p:grpSpPr bwMode="auto">
          <a:xfrm>
            <a:off x="928192" y="2123653"/>
            <a:ext cx="4643438" cy="4429125"/>
            <a:chOff x="288" y="480"/>
            <a:chExt cx="1728" cy="1698"/>
          </a:xfrm>
        </p:grpSpPr>
        <p:grpSp>
          <p:nvGrpSpPr>
            <p:cNvPr id="37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80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1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2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3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4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5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6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7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38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39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40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4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5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6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7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8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6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9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2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89" name="Овал 88"/>
          <p:cNvSpPr/>
          <p:nvPr/>
        </p:nvSpPr>
        <p:spPr>
          <a:xfrm>
            <a:off x="3517405" y="2695153"/>
            <a:ext cx="144462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5500192" y="3981028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3499942" y="5195465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2185492" y="3934990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4165105" y="3934990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3499942" y="3934990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2833192" y="3934990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Овал 95"/>
          <p:cNvSpPr/>
          <p:nvPr/>
        </p:nvSpPr>
        <p:spPr>
          <a:xfrm>
            <a:off x="2857005" y="4552528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Овал 96"/>
          <p:cNvSpPr/>
          <p:nvPr/>
        </p:nvSpPr>
        <p:spPr>
          <a:xfrm>
            <a:off x="3499942" y="4552528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4142880" y="4582690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1499692" y="3981028"/>
            <a:ext cx="144463" cy="14287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" name="Овал 101"/>
          <p:cNvSpPr/>
          <p:nvPr/>
        </p:nvSpPr>
        <p:spPr>
          <a:xfrm>
            <a:off x="4785817" y="3981028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" name="Овал 102"/>
          <p:cNvSpPr/>
          <p:nvPr/>
        </p:nvSpPr>
        <p:spPr>
          <a:xfrm>
            <a:off x="2833192" y="3322215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4" name="Овал 103"/>
          <p:cNvSpPr/>
          <p:nvPr/>
        </p:nvSpPr>
        <p:spPr>
          <a:xfrm>
            <a:off x="3499942" y="3338090"/>
            <a:ext cx="144463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5" name="Овал 104"/>
          <p:cNvSpPr/>
          <p:nvPr/>
        </p:nvSpPr>
        <p:spPr>
          <a:xfrm>
            <a:off x="4165105" y="3322215"/>
            <a:ext cx="144462" cy="1428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6" name="TextBox 105"/>
          <p:cNvSpPr txBox="1"/>
          <p:nvPr/>
        </p:nvSpPr>
        <p:spPr>
          <a:xfrm>
            <a:off x="496144" y="1199345"/>
            <a:ext cx="11253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Ko‘pburchak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yuzini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2683864" y="209391"/>
            <a:ext cx="672902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BAJARING</a:t>
            </a:r>
            <a:endParaRPr lang="ru-RU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699929" y="1851923"/>
            <a:ext cx="29289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TextBox 68"/>
          <p:cNvSpPr txBox="1">
            <a:spLocks noChangeArrowheads="1"/>
          </p:cNvSpPr>
          <p:nvPr/>
        </p:nvSpPr>
        <p:spPr bwMode="auto">
          <a:xfrm>
            <a:off x="9036654" y="1805895"/>
            <a:ext cx="23574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TextBox 70"/>
          <p:cNvSpPr txBox="1">
            <a:spLocks noChangeArrowheads="1"/>
          </p:cNvSpPr>
          <p:nvPr/>
        </p:nvSpPr>
        <p:spPr bwMode="auto">
          <a:xfrm>
            <a:off x="5809466" y="4031384"/>
            <a:ext cx="696840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4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+ 11 – 1 = 12 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Прямоугольник 110"/>
              <p:cNvSpPr/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ln w="1270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ru-RU" sz="44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𝑴</m:t>
                        </m:r>
                      </m:num>
                      <m:den>
                        <m:r>
                          <a:rPr lang="en-US" alt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RU" sz="4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US" altLang="ru-RU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altLang="ru-RU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1" name="Прямоугольник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877" y="2757922"/>
                <a:ext cx="3969292" cy="1063946"/>
              </a:xfrm>
              <a:prstGeom prst="rect">
                <a:avLst/>
              </a:prstGeom>
              <a:blipFill rotWithShape="0">
                <a:blip r:embed="rId3"/>
                <a:stretch>
                  <a:fillRect l="-6135" b="-11429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Прямоугольник 111"/>
          <p:cNvSpPr/>
          <p:nvPr/>
        </p:nvSpPr>
        <p:spPr>
          <a:xfrm>
            <a:off x="6721583" y="5035421"/>
            <a:ext cx="41980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12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kv.birlik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93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8" grpId="0"/>
      <p:bldP spid="109" grpId="0"/>
      <p:bldP spid="110" grpId="0"/>
      <p:bldP spid="111" grpId="0"/>
      <p:bldP spid="1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648764" y="147050"/>
            <a:ext cx="39898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1146- masala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0120" y="1131830"/>
            <a:ext cx="12235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2060"/>
                </a:solidFill>
              </a:rPr>
              <a:t>  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26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4544" y="3751595"/>
            <a:ext cx="7048055" cy="3067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8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P=2(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=26</a:t>
            </a:r>
          </a:p>
          <a:p>
            <a:pPr>
              <a:lnSpc>
                <a:spcPts val="58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+ b =13 ,  b =13 - a</a:t>
            </a:r>
          </a:p>
          <a:p>
            <a:pPr>
              <a:lnSpc>
                <a:spcPts val="58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13 - 9 =4(cm)</a:t>
            </a:r>
          </a:p>
          <a:p>
            <a:pPr>
              <a:lnSpc>
                <a:spcPts val="58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ab = 9 ∙ 4 = 36(cm</a:t>
            </a:r>
            <a:r>
              <a:rPr lang="ru-RU" sz="4000" baseline="30000" dirty="0">
                <a:cs typeface="Gautami" pitchFamily="2"/>
              </a:rPr>
              <a:t>2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457558" y="3072934"/>
            <a:ext cx="2571768" cy="13573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854202" y="3359462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43442" y="4351940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643701" y="2886156"/>
            <a:ext cx="1675740" cy="15746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896507" y="3319055"/>
            <a:ext cx="184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= 36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8475" y="3397652"/>
            <a:ext cx="285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95909" y="4540653"/>
            <a:ext cx="25252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c</a:t>
            </a:r>
            <a:r>
              <a:rPr lang="ru-RU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36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35596" y="5352513"/>
            <a:ext cx="2567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 = 6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4544" y="2886156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36848" y="3390239"/>
            <a:ext cx="184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= 36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450421" y="6169779"/>
            <a:ext cx="30925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 cm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83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3" grpId="0"/>
      <p:bldP spid="18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6870" y="281112"/>
            <a:ext cx="12754937" cy="1231106"/>
          </a:xfrm>
        </p:spPr>
        <p:txBody>
          <a:bodyPr/>
          <a:lstStyle/>
          <a:p>
            <a:r>
              <a:rPr lang="en-US" sz="4000" b="1" dirty="0" smtClean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84176" y="1404205"/>
            <a:ext cx="8784976" cy="3139321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1145-, 1147-, 1148-, 1149- </a:t>
            </a:r>
            <a:r>
              <a:rPr lang="en-US" sz="44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4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</a:rPr>
              <a:t>(221-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f20090918141730-stud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44576" y="1716084"/>
            <a:ext cx="2319468" cy="25155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Управляющая кнопка: настраиваемая 33">
            <a:hlinkClick r:id="" action="ppaction://noaction" highlightClick="1"/>
          </p:cNvPr>
          <p:cNvSpPr/>
          <p:nvPr/>
        </p:nvSpPr>
        <p:spPr>
          <a:xfrm>
            <a:off x="785786" y="1968100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5" name="Скругленная прямоугольная выноска 34"/>
          <p:cNvSpPr/>
          <p:nvPr/>
        </p:nvSpPr>
        <p:spPr>
          <a:xfrm>
            <a:off x="3128342" y="1435863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7"/>
          <p:cNvSpPr>
            <a:spLocks noChangeArrowheads="1"/>
          </p:cNvSpPr>
          <p:nvPr/>
        </p:nvSpPr>
        <p:spPr bwMode="auto">
          <a:xfrm>
            <a:off x="5828546" y="1388394"/>
            <a:ext cx="679792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056984" y="3000372"/>
            <a:ext cx="3059044" cy="1218606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285875" y="2039549"/>
            <a:ext cx="26058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 =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Управляющая кнопка: настраиваемая 48">
            <a:hlinkClick r:id="" action="ppaction://noaction" highlightClick="1"/>
          </p:cNvPr>
          <p:cNvSpPr/>
          <p:nvPr/>
        </p:nvSpPr>
        <p:spPr>
          <a:xfrm>
            <a:off x="785786" y="3314726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3278505" y="5331724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13"/>
          <p:cNvSpPr>
            <a:spLocks noChangeArrowheads="1"/>
          </p:cNvSpPr>
          <p:nvPr/>
        </p:nvSpPr>
        <p:spPr bwMode="auto">
          <a:xfrm>
            <a:off x="1285875" y="3386167"/>
            <a:ext cx="260585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P=ab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8059265" y="3000371"/>
            <a:ext cx="237" cy="121860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559425" y="3440588"/>
            <a:ext cx="5664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8056984" y="4254791"/>
            <a:ext cx="3059044" cy="19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9371523" y="4208364"/>
            <a:ext cx="7930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Управляющая кнопка: настраиваемая 55">
            <a:hlinkClick r:id="" action="ppaction://noaction" highlightClick="1"/>
          </p:cNvPr>
          <p:cNvSpPr/>
          <p:nvPr/>
        </p:nvSpPr>
        <p:spPr>
          <a:xfrm>
            <a:off x="785786" y="4538868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1285875" y="4610303"/>
                <a:ext cx="2605853" cy="961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875" y="4610303"/>
                <a:ext cx="2605853" cy="961545"/>
              </a:xfrm>
              <a:prstGeom prst="rect">
                <a:avLst/>
              </a:prstGeom>
              <a:blipFill rotWithShape="0">
                <a:blip r:embed="rId3"/>
                <a:stretch>
                  <a:fillRect l="-8431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Управляющая кнопка: настраиваемая 57">
            <a:hlinkClick r:id="" action="ppaction://noaction" highlightClick="1"/>
          </p:cNvPr>
          <p:cNvSpPr/>
          <p:nvPr/>
        </p:nvSpPr>
        <p:spPr>
          <a:xfrm>
            <a:off x="785786" y="5835021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285875" y="5906447"/>
            <a:ext cx="3059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P=2(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Скругленная прямоугольная выноска 59"/>
          <p:cNvSpPr/>
          <p:nvPr/>
        </p:nvSpPr>
        <p:spPr>
          <a:xfrm>
            <a:off x="3188164" y="2671358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ая прямоугольная выноска 60"/>
          <p:cNvSpPr/>
          <p:nvPr/>
        </p:nvSpPr>
        <p:spPr>
          <a:xfrm>
            <a:off x="3374857" y="3950121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06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 animBg="1"/>
      <p:bldP spid="60" grpId="0" animBg="1"/>
      <p:bldP spid="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Управляющая кнопка: настраиваемая 33">
            <a:hlinkClick r:id="" action="ppaction://noaction" highlightClick="1"/>
          </p:cNvPr>
          <p:cNvSpPr/>
          <p:nvPr/>
        </p:nvSpPr>
        <p:spPr>
          <a:xfrm>
            <a:off x="568152" y="2001472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5" name="Скругленная прямоугольная выноска 34"/>
          <p:cNvSpPr/>
          <p:nvPr/>
        </p:nvSpPr>
        <p:spPr>
          <a:xfrm>
            <a:off x="3128342" y="1435863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7"/>
          <p:cNvSpPr>
            <a:spLocks noChangeArrowheads="1"/>
          </p:cNvSpPr>
          <p:nvPr/>
        </p:nvSpPr>
        <p:spPr bwMode="auto">
          <a:xfrm>
            <a:off x="5828546" y="1388394"/>
            <a:ext cx="679792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056984" y="3000372"/>
            <a:ext cx="3059044" cy="1218606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285875" y="2039549"/>
            <a:ext cx="26058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Управляющая кнопка: настраиваемая 48">
            <a:hlinkClick r:id="" action="ppaction://noaction" highlightClick="1"/>
          </p:cNvPr>
          <p:cNvSpPr/>
          <p:nvPr/>
        </p:nvSpPr>
        <p:spPr>
          <a:xfrm>
            <a:off x="568152" y="3348098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3139357" y="2754204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13"/>
          <p:cNvSpPr>
            <a:spLocks noChangeArrowheads="1"/>
          </p:cNvSpPr>
          <p:nvPr/>
        </p:nvSpPr>
        <p:spPr bwMode="auto">
          <a:xfrm>
            <a:off x="1285875" y="3386167"/>
            <a:ext cx="260585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S=ab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8059265" y="3000371"/>
            <a:ext cx="237" cy="121860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559425" y="3440588"/>
            <a:ext cx="5664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8056984" y="4254791"/>
            <a:ext cx="3059044" cy="19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9371523" y="4208364"/>
            <a:ext cx="7930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Управляющая кнопка: настраиваемая 55">
            <a:hlinkClick r:id="" action="ppaction://noaction" highlightClick="1"/>
          </p:cNvPr>
          <p:cNvSpPr/>
          <p:nvPr/>
        </p:nvSpPr>
        <p:spPr>
          <a:xfrm>
            <a:off x="568152" y="4642516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/>
              <p:cNvSpPr/>
              <p:nvPr/>
            </p:nvSpPr>
            <p:spPr>
              <a:xfrm>
                <a:off x="1285875" y="4536554"/>
                <a:ext cx="2605853" cy="961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875" y="4536554"/>
                <a:ext cx="2605853" cy="961545"/>
              </a:xfrm>
              <a:prstGeom prst="rect">
                <a:avLst/>
              </a:prstGeom>
              <a:blipFill rotWithShape="0">
                <a:blip r:embed="rId3"/>
                <a:stretch>
                  <a:fillRect l="-8431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Управляющая кнопка: настраиваемая 57">
            <a:hlinkClick r:id="" action="ppaction://noaction" highlightClick="1"/>
          </p:cNvPr>
          <p:cNvSpPr/>
          <p:nvPr/>
        </p:nvSpPr>
        <p:spPr>
          <a:xfrm>
            <a:off x="568152" y="5868393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285875" y="5906447"/>
            <a:ext cx="3059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S=2(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Скругленная прямоугольная выноска 59"/>
          <p:cNvSpPr/>
          <p:nvPr/>
        </p:nvSpPr>
        <p:spPr>
          <a:xfrm>
            <a:off x="3695031" y="5326901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ая прямоугольная выноска 60"/>
          <p:cNvSpPr/>
          <p:nvPr/>
        </p:nvSpPr>
        <p:spPr>
          <a:xfrm>
            <a:off x="3374857" y="3950121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23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 animBg="1"/>
      <p:bldP spid="60" grpId="0" animBg="1"/>
      <p:bldP spid="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Управляющая кнопка: настраиваемая 33">
            <a:hlinkClick r:id="" action="ppaction://noaction" highlightClick="1"/>
          </p:cNvPr>
          <p:cNvSpPr/>
          <p:nvPr/>
        </p:nvSpPr>
        <p:spPr>
          <a:xfrm>
            <a:off x="568152" y="2001472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5" name="Скругленная прямоугольная выноска 34"/>
          <p:cNvSpPr/>
          <p:nvPr/>
        </p:nvSpPr>
        <p:spPr>
          <a:xfrm>
            <a:off x="3128342" y="1435863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7"/>
          <p:cNvSpPr>
            <a:spLocks noChangeArrowheads="1"/>
          </p:cNvSpPr>
          <p:nvPr/>
        </p:nvSpPr>
        <p:spPr bwMode="auto">
          <a:xfrm>
            <a:off x="5976114" y="1561577"/>
            <a:ext cx="679792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285875" y="2039549"/>
            <a:ext cx="26058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 = ab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Управляющая кнопка: настраиваемая 48">
            <a:hlinkClick r:id="" action="ppaction://noaction" highlightClick="1"/>
          </p:cNvPr>
          <p:cNvSpPr/>
          <p:nvPr/>
        </p:nvSpPr>
        <p:spPr>
          <a:xfrm>
            <a:off x="568152" y="3348098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3785021" y="3990618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13"/>
          <p:cNvSpPr>
            <a:spLocks noChangeArrowheads="1"/>
          </p:cNvSpPr>
          <p:nvPr/>
        </p:nvSpPr>
        <p:spPr bwMode="auto">
          <a:xfrm>
            <a:off x="1285875" y="3386167"/>
            <a:ext cx="3126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P=2(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a+b+c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Управляющая кнопка: настраиваемая 55">
            <a:hlinkClick r:id="" action="ppaction://noaction" highlightClick="1"/>
          </p:cNvPr>
          <p:cNvSpPr/>
          <p:nvPr/>
        </p:nvSpPr>
        <p:spPr>
          <a:xfrm>
            <a:off x="568152" y="4642516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1285875" y="4536554"/>
            <a:ext cx="26058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P=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a+b+c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Управляющая кнопка: настраиваемая 57">
            <a:hlinkClick r:id="" action="ppaction://noaction" highlightClick="1"/>
          </p:cNvPr>
          <p:cNvSpPr/>
          <p:nvPr/>
        </p:nvSpPr>
        <p:spPr>
          <a:xfrm>
            <a:off x="568152" y="5868393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285875" y="5906447"/>
            <a:ext cx="3059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P=2(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Скругленная прямоугольная выноска 59"/>
          <p:cNvSpPr/>
          <p:nvPr/>
        </p:nvSpPr>
        <p:spPr>
          <a:xfrm>
            <a:off x="3695031" y="5326901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ая прямоугольная выноска 60"/>
          <p:cNvSpPr/>
          <p:nvPr/>
        </p:nvSpPr>
        <p:spPr>
          <a:xfrm>
            <a:off x="3990997" y="2831855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719178" y="4136317"/>
            <a:ext cx="1926614" cy="484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2400" dirty="0"/>
          </a:p>
        </p:txBody>
      </p:sp>
      <p:sp>
        <p:nvSpPr>
          <p:cNvPr id="22" name="Полилиния 21"/>
          <p:cNvSpPr/>
          <p:nvPr/>
        </p:nvSpPr>
        <p:spPr>
          <a:xfrm>
            <a:off x="7903528" y="3187567"/>
            <a:ext cx="3177791" cy="1754667"/>
          </a:xfrm>
          <a:custGeom>
            <a:avLst/>
            <a:gdLst>
              <a:gd name="connsiteX0" fmla="*/ 0 w 1571625"/>
              <a:gd name="connsiteY0" fmla="*/ 1285875 h 1285875"/>
              <a:gd name="connsiteX1" fmla="*/ 785813 w 1571625"/>
              <a:gd name="connsiteY1" fmla="*/ 0 h 1285875"/>
              <a:gd name="connsiteX2" fmla="*/ 1571625 w 1571625"/>
              <a:gd name="connsiteY2" fmla="*/ 1285875 h 1285875"/>
              <a:gd name="connsiteX3" fmla="*/ 0 w 1571625"/>
              <a:gd name="connsiteY3" fmla="*/ 1285875 h 1285875"/>
              <a:gd name="connsiteX0" fmla="*/ 0 w 2500351"/>
              <a:gd name="connsiteY0" fmla="*/ 1285875 h 1285875"/>
              <a:gd name="connsiteX1" fmla="*/ 1714539 w 2500351"/>
              <a:gd name="connsiteY1" fmla="*/ 0 h 1285875"/>
              <a:gd name="connsiteX2" fmla="*/ 2500351 w 2500351"/>
              <a:gd name="connsiteY2" fmla="*/ 1285875 h 1285875"/>
              <a:gd name="connsiteX3" fmla="*/ 0 w 2500351"/>
              <a:gd name="connsiteY3" fmla="*/ 1285875 h 128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0351" h="1285875">
                <a:moveTo>
                  <a:pt x="0" y="1285875"/>
                </a:moveTo>
                <a:lnTo>
                  <a:pt x="1714539" y="0"/>
                </a:lnTo>
                <a:lnTo>
                  <a:pt x="2500351" y="1285875"/>
                </a:lnTo>
                <a:lnTo>
                  <a:pt x="0" y="1285875"/>
                </a:lnTo>
                <a:close/>
              </a:path>
            </a:pathLst>
          </a:cu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481681" y="3531215"/>
            <a:ext cx="50259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0567619" y="3407089"/>
            <a:ext cx="5863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9471894" y="4984708"/>
            <a:ext cx="5863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08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 animBg="1"/>
      <p:bldP spid="60" grpId="0" animBg="1"/>
      <p:bldP spid="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Управляющая кнопка: настраиваемая 33">
            <a:hlinkClick r:id="" action="ppaction://noaction" highlightClick="1"/>
          </p:cNvPr>
          <p:cNvSpPr/>
          <p:nvPr/>
        </p:nvSpPr>
        <p:spPr>
          <a:xfrm>
            <a:off x="568152" y="2001472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5" name="Скругленная прямоугольная выноска 34"/>
          <p:cNvSpPr/>
          <p:nvPr/>
        </p:nvSpPr>
        <p:spPr>
          <a:xfrm>
            <a:off x="3128342" y="1435863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7"/>
          <p:cNvSpPr>
            <a:spLocks noChangeArrowheads="1"/>
          </p:cNvSpPr>
          <p:nvPr/>
        </p:nvSpPr>
        <p:spPr bwMode="auto">
          <a:xfrm>
            <a:off x="5976114" y="1561577"/>
            <a:ext cx="679792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285875" y="2039549"/>
            <a:ext cx="26058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2ah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Управляющая кнопка: настраиваемая 48">
            <a:hlinkClick r:id="" action="ppaction://noaction" highlightClick="1"/>
          </p:cNvPr>
          <p:cNvSpPr/>
          <p:nvPr/>
        </p:nvSpPr>
        <p:spPr>
          <a:xfrm>
            <a:off x="568152" y="3348098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3466454" y="3990618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13"/>
          <p:cNvSpPr>
            <a:spLocks noChangeArrowheads="1"/>
          </p:cNvSpPr>
          <p:nvPr/>
        </p:nvSpPr>
        <p:spPr bwMode="auto">
          <a:xfrm>
            <a:off x="1285875" y="3386167"/>
            <a:ext cx="3126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S=ah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Управляющая кнопка: настраиваемая 55">
            <a:hlinkClick r:id="" action="ppaction://noaction" highlightClick="1"/>
          </p:cNvPr>
          <p:cNvSpPr/>
          <p:nvPr/>
        </p:nvSpPr>
        <p:spPr>
          <a:xfrm>
            <a:off x="568152" y="4642516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8" name="Управляющая кнопка: настраиваемая 57">
            <a:hlinkClick r:id="" action="ppaction://noaction" highlightClick="1"/>
          </p:cNvPr>
          <p:cNvSpPr/>
          <p:nvPr/>
        </p:nvSpPr>
        <p:spPr>
          <a:xfrm>
            <a:off x="568152" y="5868393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285875" y="5906447"/>
            <a:ext cx="3059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S=2ab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Скругленная прямоугольная выноска 59"/>
          <p:cNvSpPr/>
          <p:nvPr/>
        </p:nvSpPr>
        <p:spPr>
          <a:xfrm>
            <a:off x="3376464" y="5326901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ая прямоугольная выноска 60"/>
          <p:cNvSpPr/>
          <p:nvPr/>
        </p:nvSpPr>
        <p:spPr>
          <a:xfrm>
            <a:off x="3448472" y="2831855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олилиния 25"/>
          <p:cNvSpPr/>
          <p:nvPr/>
        </p:nvSpPr>
        <p:spPr>
          <a:xfrm>
            <a:off x="8504092" y="3096395"/>
            <a:ext cx="3153292" cy="1803050"/>
          </a:xfrm>
          <a:custGeom>
            <a:avLst/>
            <a:gdLst>
              <a:gd name="connsiteX0" fmla="*/ 0 w 1571625"/>
              <a:gd name="connsiteY0" fmla="*/ 1285875 h 1285875"/>
              <a:gd name="connsiteX1" fmla="*/ 785813 w 1571625"/>
              <a:gd name="connsiteY1" fmla="*/ 0 h 1285875"/>
              <a:gd name="connsiteX2" fmla="*/ 1571625 w 1571625"/>
              <a:gd name="connsiteY2" fmla="*/ 1285875 h 1285875"/>
              <a:gd name="connsiteX3" fmla="*/ 0 w 1571625"/>
              <a:gd name="connsiteY3" fmla="*/ 1285875 h 1285875"/>
              <a:gd name="connsiteX0" fmla="*/ 0 w 2500351"/>
              <a:gd name="connsiteY0" fmla="*/ 1285875 h 1285875"/>
              <a:gd name="connsiteX1" fmla="*/ 1714539 w 2500351"/>
              <a:gd name="connsiteY1" fmla="*/ 0 h 1285875"/>
              <a:gd name="connsiteX2" fmla="*/ 2500351 w 2500351"/>
              <a:gd name="connsiteY2" fmla="*/ 1285875 h 1285875"/>
              <a:gd name="connsiteX3" fmla="*/ 0 w 2500351"/>
              <a:gd name="connsiteY3" fmla="*/ 1285875 h 128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0351" h="1285875">
                <a:moveTo>
                  <a:pt x="0" y="1285875"/>
                </a:moveTo>
                <a:lnTo>
                  <a:pt x="1714539" y="0"/>
                </a:lnTo>
                <a:lnTo>
                  <a:pt x="2500351" y="1285875"/>
                </a:lnTo>
                <a:lnTo>
                  <a:pt x="0" y="1285875"/>
                </a:lnTo>
                <a:close/>
              </a:path>
            </a:pathLst>
          </a:cu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8505680" y="4896910"/>
            <a:ext cx="3157477" cy="94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9980985" y="4818397"/>
            <a:ext cx="5405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dirty="0">
                <a:latin typeface="Times New Roman" pitchFamily="18" charset="0"/>
              </a:rPr>
              <a:t>a</a:t>
            </a:r>
            <a:endParaRPr lang="ru-RU" sz="4400" dirty="0">
              <a:latin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10649132" y="3095748"/>
            <a:ext cx="140" cy="18052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0116232" y="3751030"/>
            <a:ext cx="63065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dirty="0">
                <a:latin typeface="Times New Roman" pitchFamily="18" charset="0"/>
              </a:rPr>
              <a:t>h</a:t>
            </a:r>
            <a:endParaRPr lang="ru-RU" sz="4400" dirty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1340486" y="4435393"/>
                <a:ext cx="2605853" cy="10484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ah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486" y="4435393"/>
                <a:ext cx="2605853" cy="1048429"/>
              </a:xfrm>
              <a:prstGeom prst="rect">
                <a:avLst/>
              </a:prstGeom>
              <a:blipFill rotWithShape="0">
                <a:blip r:embed="rId3"/>
                <a:stretch>
                  <a:fillRect l="-9602" t="-1163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857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 animBg="1"/>
      <p:bldP spid="60" grpId="0" animBg="1"/>
      <p:bldP spid="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Управляющая кнопка: настраиваемая 33">
            <a:hlinkClick r:id="" action="ppaction://noaction" highlightClick="1"/>
          </p:cNvPr>
          <p:cNvSpPr/>
          <p:nvPr/>
        </p:nvSpPr>
        <p:spPr>
          <a:xfrm>
            <a:off x="568152" y="2001472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5" name="Скругленная прямоугольная выноска 34"/>
          <p:cNvSpPr/>
          <p:nvPr/>
        </p:nvSpPr>
        <p:spPr>
          <a:xfrm>
            <a:off x="3875654" y="1435631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7"/>
          <p:cNvSpPr>
            <a:spLocks noChangeArrowheads="1"/>
          </p:cNvSpPr>
          <p:nvPr/>
        </p:nvSpPr>
        <p:spPr bwMode="auto">
          <a:xfrm>
            <a:off x="6016308" y="1235053"/>
            <a:ext cx="679792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Управляющая кнопка: настраиваемая 48">
            <a:hlinkClick r:id="" action="ppaction://noaction" highlightClick="1"/>
          </p:cNvPr>
          <p:cNvSpPr/>
          <p:nvPr/>
        </p:nvSpPr>
        <p:spPr>
          <a:xfrm>
            <a:off x="568152" y="3348098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0" name="Скругленная прямоугольная выноска 49"/>
          <p:cNvSpPr/>
          <p:nvPr/>
        </p:nvSpPr>
        <p:spPr>
          <a:xfrm>
            <a:off x="3767347" y="2732006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13"/>
          <p:cNvSpPr>
            <a:spLocks noChangeArrowheads="1"/>
          </p:cNvSpPr>
          <p:nvPr/>
        </p:nvSpPr>
        <p:spPr bwMode="auto">
          <a:xfrm>
            <a:off x="1285874" y="4776133"/>
            <a:ext cx="3126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=ab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Управляющая кнопка: настраиваемая 55">
            <a:hlinkClick r:id="" action="ppaction://noaction" highlightClick="1"/>
          </p:cNvPr>
          <p:cNvSpPr/>
          <p:nvPr/>
        </p:nvSpPr>
        <p:spPr>
          <a:xfrm>
            <a:off x="568152" y="4642516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8" name="Управляющая кнопка: настраиваемая 57">
            <a:hlinkClick r:id="" action="ppaction://noaction" highlightClick="1"/>
          </p:cNvPr>
          <p:cNvSpPr/>
          <p:nvPr/>
        </p:nvSpPr>
        <p:spPr>
          <a:xfrm>
            <a:off x="568152" y="5868393"/>
            <a:ext cx="566494" cy="684385"/>
          </a:xfrm>
          <a:prstGeom prst="actionButtonBlank">
            <a:avLst/>
          </a:prstGeom>
          <a:gradFill flip="none" rotWithShape="1">
            <a:gsLst>
              <a:gs pos="0">
                <a:srgbClr val="00CC00">
                  <a:shade val="30000"/>
                  <a:satMod val="115000"/>
                </a:srgbClr>
              </a:gs>
              <a:gs pos="50000">
                <a:srgbClr val="00CC00">
                  <a:shade val="67500"/>
                  <a:satMod val="115000"/>
                </a:srgbClr>
              </a:gs>
              <a:gs pos="100000">
                <a:srgbClr val="00CC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285875" y="5906447"/>
            <a:ext cx="3059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S=2ab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Скругленная прямоугольная выноска 59"/>
          <p:cNvSpPr/>
          <p:nvPr/>
        </p:nvSpPr>
        <p:spPr>
          <a:xfrm>
            <a:off x="3695031" y="5326901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ая прямоугольная выноска 60"/>
          <p:cNvSpPr/>
          <p:nvPr/>
        </p:nvSpPr>
        <p:spPr>
          <a:xfrm>
            <a:off x="3620927" y="4039469"/>
            <a:ext cx="2719150" cy="684380"/>
          </a:xfrm>
          <a:prstGeom prst="wedgeRoundRectCallout">
            <a:avLst>
              <a:gd name="adj1" fmla="val -54592"/>
              <a:gd name="adj2" fmla="val 12499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1285874" y="3160827"/>
                <a:ext cx="2605853" cy="10484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874" y="3160827"/>
                <a:ext cx="2605853" cy="1048429"/>
              </a:xfrm>
              <a:prstGeom prst="rect">
                <a:avLst/>
              </a:prstGeom>
              <a:blipFill rotWithShape="0">
                <a:blip r:embed="rId3"/>
                <a:stretch>
                  <a:fillRect l="-8431" t="-1170" b="-122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ый треугольник 20"/>
          <p:cNvSpPr/>
          <p:nvPr/>
        </p:nvSpPr>
        <p:spPr>
          <a:xfrm>
            <a:off x="9062176" y="3174046"/>
            <a:ext cx="1443079" cy="1950756"/>
          </a:xfrm>
          <a:prstGeom prst="rtTriangle">
            <a:avLst/>
          </a:prstGeom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>
            <a:stCxn id="21" idx="2"/>
          </p:cNvCxnSpPr>
          <p:nvPr/>
        </p:nvCxnSpPr>
        <p:spPr>
          <a:xfrm flipV="1">
            <a:off x="9062176" y="3174048"/>
            <a:ext cx="2008" cy="19507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633548" y="4025351"/>
            <a:ext cx="4509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/>
          <p:cNvCxnSpPr>
            <a:endCxn id="21" idx="2"/>
          </p:cNvCxnSpPr>
          <p:nvPr/>
        </p:nvCxnSpPr>
        <p:spPr>
          <a:xfrm flipH="1">
            <a:off x="9062176" y="5124429"/>
            <a:ext cx="1443081" cy="3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9347929" y="4954045"/>
            <a:ext cx="6313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Группа 28"/>
          <p:cNvGrpSpPr>
            <a:grpSpLocks/>
          </p:cNvGrpSpPr>
          <p:nvPr/>
        </p:nvGrpSpPr>
        <p:grpSpPr bwMode="auto">
          <a:xfrm>
            <a:off x="1405774" y="1847020"/>
            <a:ext cx="2585223" cy="1644840"/>
            <a:chOff x="7029819" y="2000240"/>
            <a:chExt cx="1614143" cy="1644844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7029819" y="2198531"/>
              <a:ext cx="714379" cy="1446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400" dirty="0">
                  <a:latin typeface="+mj-lt"/>
                </a:rPr>
                <a:t>S=</a:t>
              </a:r>
              <a:endParaRPr lang="ru-RU" sz="4400" dirty="0">
                <a:latin typeface="+mj-lt"/>
              </a:endParaRP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7429518" y="2000240"/>
              <a:ext cx="1214444" cy="769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400" u="sng" dirty="0" err="1" smtClean="0">
                  <a:latin typeface="+mj-lt"/>
                </a:rPr>
                <a:t>a+b</a:t>
              </a:r>
              <a:endParaRPr lang="ru-RU" sz="4400" u="sng" dirty="0">
                <a:latin typeface="+mj-lt"/>
              </a:endParaRP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7588588" y="2560196"/>
              <a:ext cx="500066" cy="769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400" dirty="0">
                  <a:latin typeface="+mj-lt"/>
                </a:rPr>
                <a:t>2</a:t>
              </a:r>
              <a:endParaRPr lang="ru-RU" sz="44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441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0" grpId="0" animBg="1"/>
      <p:bldP spid="60" grpId="0" animBg="1"/>
      <p:bldP spid="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676730" y="3769042"/>
            <a:ext cx="2714644" cy="21431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890516" y="3224997"/>
            <a:ext cx="1053890" cy="104411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944406" y="2710699"/>
            <a:ext cx="1089250" cy="105834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319012" y="2197406"/>
            <a:ext cx="2714644" cy="50006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grpSp>
        <p:nvGrpSpPr>
          <p:cNvPr id="40" name="Group 26"/>
          <p:cNvGrpSpPr>
            <a:grpSpLocks/>
          </p:cNvGrpSpPr>
          <p:nvPr/>
        </p:nvGrpSpPr>
        <p:grpSpPr bwMode="auto">
          <a:xfrm>
            <a:off x="818974" y="1125858"/>
            <a:ext cx="3733800" cy="3686175"/>
            <a:chOff x="288" y="480"/>
            <a:chExt cx="1728" cy="1698"/>
          </a:xfrm>
        </p:grpSpPr>
        <p:grpSp>
          <p:nvGrpSpPr>
            <p:cNvPr id="50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60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1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2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3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4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5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6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67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51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52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3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4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5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6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7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8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7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59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5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4822999" y="1264617"/>
            <a:ext cx="7978601" cy="1754326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Katakli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qog‘ozda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shakllarning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</a:p>
          <a:p>
            <a:pPr algn="ctr">
              <a:defRPr/>
            </a:pP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 ta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katak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60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748300" y="4340546"/>
            <a:ext cx="1071570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>
            <a:off x="6748300" y="4840612"/>
            <a:ext cx="571504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grpSp>
        <p:nvGrpSpPr>
          <p:cNvPr id="71" name="Group 26"/>
          <p:cNvGrpSpPr>
            <a:grpSpLocks/>
          </p:cNvGrpSpPr>
          <p:nvPr/>
        </p:nvGrpSpPr>
        <p:grpSpPr bwMode="auto">
          <a:xfrm>
            <a:off x="5176664" y="3268976"/>
            <a:ext cx="3733800" cy="3686175"/>
            <a:chOff x="288" y="480"/>
            <a:chExt cx="1728" cy="1698"/>
          </a:xfrm>
        </p:grpSpPr>
        <p:grpSp>
          <p:nvGrpSpPr>
            <p:cNvPr id="72" name="Group 27"/>
            <p:cNvGrpSpPr>
              <a:grpSpLocks/>
            </p:cNvGrpSpPr>
            <p:nvPr/>
          </p:nvGrpSpPr>
          <p:grpSpPr bwMode="auto">
            <a:xfrm>
              <a:off x="288" y="480"/>
              <a:ext cx="1728" cy="1698"/>
              <a:chOff x="288" y="480"/>
              <a:chExt cx="2450" cy="1698"/>
            </a:xfrm>
          </p:grpSpPr>
          <p:sp>
            <p:nvSpPr>
              <p:cNvPr id="82" name="Freeform 28"/>
              <p:cNvSpPr>
                <a:spLocks/>
              </p:cNvSpPr>
              <p:nvPr/>
            </p:nvSpPr>
            <p:spPr bwMode="auto">
              <a:xfrm>
                <a:off x="288" y="1934"/>
                <a:ext cx="2449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49" y="0"/>
                  </a:cxn>
                </a:cxnLst>
                <a:rect l="0" t="0" r="r" b="b"/>
                <a:pathLst>
                  <a:path w="2449" h="1">
                    <a:moveTo>
                      <a:pt x="0" y="0"/>
                    </a:moveTo>
                    <a:lnTo>
                      <a:pt x="2449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3" name="Line 29"/>
              <p:cNvSpPr>
                <a:spLocks noChangeShapeType="1"/>
              </p:cNvSpPr>
              <p:nvPr/>
            </p:nvSpPr>
            <p:spPr bwMode="auto">
              <a:xfrm>
                <a:off x="288" y="48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4" name="Line 30"/>
              <p:cNvSpPr>
                <a:spLocks noChangeShapeType="1"/>
              </p:cNvSpPr>
              <p:nvPr/>
            </p:nvSpPr>
            <p:spPr bwMode="auto">
              <a:xfrm>
                <a:off x="288" y="722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5" name="Line 31"/>
              <p:cNvSpPr>
                <a:spLocks noChangeShapeType="1"/>
              </p:cNvSpPr>
              <p:nvPr/>
            </p:nvSpPr>
            <p:spPr bwMode="auto">
              <a:xfrm>
                <a:off x="288" y="965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6" name="Line 32"/>
              <p:cNvSpPr>
                <a:spLocks noChangeShapeType="1"/>
              </p:cNvSpPr>
              <p:nvPr/>
            </p:nvSpPr>
            <p:spPr bwMode="auto">
              <a:xfrm>
                <a:off x="288" y="1207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7" name="Line 33"/>
              <p:cNvSpPr>
                <a:spLocks noChangeShapeType="1"/>
              </p:cNvSpPr>
              <p:nvPr/>
            </p:nvSpPr>
            <p:spPr bwMode="auto">
              <a:xfrm>
                <a:off x="288" y="1450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8" name="Line 34"/>
              <p:cNvSpPr>
                <a:spLocks noChangeShapeType="1"/>
              </p:cNvSpPr>
              <p:nvPr/>
            </p:nvSpPr>
            <p:spPr bwMode="auto">
              <a:xfrm>
                <a:off x="288" y="1693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9" name="Line 35"/>
              <p:cNvSpPr>
                <a:spLocks noChangeShapeType="1"/>
              </p:cNvSpPr>
              <p:nvPr/>
            </p:nvSpPr>
            <p:spPr bwMode="auto">
              <a:xfrm>
                <a:off x="288" y="2178"/>
                <a:ext cx="2450" cy="0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73" name="Group 36"/>
            <p:cNvGrpSpPr>
              <a:grpSpLocks/>
            </p:cNvGrpSpPr>
            <p:nvPr/>
          </p:nvGrpSpPr>
          <p:grpSpPr bwMode="auto">
            <a:xfrm>
              <a:off x="288" y="480"/>
              <a:ext cx="1716" cy="1680"/>
              <a:chOff x="288" y="480"/>
              <a:chExt cx="1716" cy="2183"/>
            </a:xfrm>
          </p:grpSpPr>
          <p:sp>
            <p:nvSpPr>
              <p:cNvPr id="74" name="Line 37"/>
              <p:cNvSpPr>
                <a:spLocks noChangeShapeType="1"/>
              </p:cNvSpPr>
              <p:nvPr/>
            </p:nvSpPr>
            <p:spPr bwMode="auto">
              <a:xfrm>
                <a:off x="53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5" name="Line 38"/>
              <p:cNvSpPr>
                <a:spLocks noChangeShapeType="1"/>
              </p:cNvSpPr>
              <p:nvPr/>
            </p:nvSpPr>
            <p:spPr bwMode="auto">
              <a:xfrm>
                <a:off x="77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6" name="Line 39"/>
              <p:cNvSpPr>
                <a:spLocks noChangeShapeType="1"/>
              </p:cNvSpPr>
              <p:nvPr/>
            </p:nvSpPr>
            <p:spPr bwMode="auto">
              <a:xfrm>
                <a:off x="102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7" name="Line 41"/>
              <p:cNvSpPr>
                <a:spLocks noChangeShapeType="1"/>
              </p:cNvSpPr>
              <p:nvPr/>
            </p:nvSpPr>
            <p:spPr bwMode="auto">
              <a:xfrm>
                <a:off x="175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8" name="Line 42"/>
              <p:cNvSpPr>
                <a:spLocks noChangeShapeType="1"/>
              </p:cNvSpPr>
              <p:nvPr/>
            </p:nvSpPr>
            <p:spPr bwMode="auto">
              <a:xfrm>
                <a:off x="2004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79" name="Freeform 43"/>
              <p:cNvSpPr>
                <a:spLocks/>
              </p:cNvSpPr>
              <p:nvPr/>
            </p:nvSpPr>
            <p:spPr bwMode="auto">
              <a:xfrm>
                <a:off x="1509" y="486"/>
                <a:ext cx="5" cy="2177"/>
              </a:xfrm>
              <a:custGeom>
                <a:avLst/>
                <a:gdLst/>
                <a:ahLst/>
                <a:cxnLst>
                  <a:cxn ang="0">
                    <a:pos x="5" y="2177"/>
                  </a:cxn>
                  <a:cxn ang="0">
                    <a:pos x="0" y="0"/>
                  </a:cxn>
                </a:cxnLst>
                <a:rect l="0" t="0" r="r" b="b"/>
                <a:pathLst>
                  <a:path w="5" h="2177">
                    <a:moveTo>
                      <a:pt x="5" y="2177"/>
                    </a:moveTo>
                    <a:lnTo>
                      <a:pt x="0" y="0"/>
                    </a:lnTo>
                  </a:path>
                </a:pathLst>
              </a:custGeom>
              <a:noFill/>
              <a:ln w="3175" cmpd="sng">
                <a:solidFill>
                  <a:schemeClr val="accent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0" name="Freeform 44"/>
              <p:cNvSpPr>
                <a:spLocks/>
              </p:cNvSpPr>
              <p:nvPr/>
            </p:nvSpPr>
            <p:spPr bwMode="auto">
              <a:xfrm>
                <a:off x="288" y="486"/>
                <a:ext cx="1" cy="2175"/>
              </a:xfrm>
              <a:custGeom>
                <a:avLst/>
                <a:gdLst/>
                <a:ahLst/>
                <a:cxnLst>
                  <a:cxn ang="0">
                    <a:pos x="0" y="2175"/>
                  </a:cxn>
                  <a:cxn ang="0">
                    <a:pos x="1" y="0"/>
                  </a:cxn>
                </a:cxnLst>
                <a:rect l="0" t="0" r="r" b="b"/>
                <a:pathLst>
                  <a:path w="1" h="2175">
                    <a:moveTo>
                      <a:pt x="0" y="2175"/>
                    </a:moveTo>
                    <a:lnTo>
                      <a:pt x="1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81" name="Line 40"/>
              <p:cNvSpPr>
                <a:spLocks noChangeShapeType="1"/>
              </p:cNvSpPr>
              <p:nvPr/>
            </p:nvSpPr>
            <p:spPr bwMode="auto">
              <a:xfrm>
                <a:off x="1268" y="480"/>
                <a:ext cx="0" cy="2183"/>
              </a:xfrm>
              <a:prstGeom prst="line">
                <a:avLst/>
              </a:pr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sp>
        <p:nvSpPr>
          <p:cNvPr id="90" name="TextBox 89"/>
          <p:cNvSpPr txBox="1"/>
          <p:nvPr/>
        </p:nvSpPr>
        <p:spPr>
          <a:xfrm>
            <a:off x="997855" y="4833173"/>
            <a:ext cx="2922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13 cm</a:t>
            </a:r>
            <a:r>
              <a:rPr lang="ru-RU" sz="4000" b="1" baseline="300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9411761" y="3747052"/>
            <a:ext cx="30815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 17 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4000" b="1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96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 b="19231"/>
          <a:stretch>
            <a:fillRect/>
          </a:stretch>
        </p:blipFill>
        <p:spPr bwMode="auto">
          <a:xfrm>
            <a:off x="712168" y="2630447"/>
            <a:ext cx="5008311" cy="2454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4" cstate="print"/>
          <a:srcRect b="19446"/>
          <a:stretch>
            <a:fillRect/>
          </a:stretch>
        </p:blipFill>
        <p:spPr bwMode="auto">
          <a:xfrm>
            <a:off x="6544816" y="2610917"/>
            <a:ext cx="4824536" cy="2474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Прямая соединительная линия 17"/>
          <p:cNvCxnSpPr/>
          <p:nvPr/>
        </p:nvCxnSpPr>
        <p:spPr>
          <a:xfrm flipH="1">
            <a:off x="1344198" y="3274780"/>
            <a:ext cx="796" cy="111775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344198" y="4464546"/>
            <a:ext cx="3760458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7722973" y="3247250"/>
            <a:ext cx="23685" cy="1237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7192888" y="4464546"/>
            <a:ext cx="3600400" cy="169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712168" y="781552"/>
            <a:ext cx="12648702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200" b="1" dirty="0" smtClean="0"/>
          </a:p>
          <a:p>
            <a:pPr>
              <a:defRPr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Katakli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qog‘ozda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toping.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 ta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 cm</a:t>
            </a:r>
            <a:r>
              <a:rPr lang="ru-RU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462971" y="5395294"/>
                <a:ext cx="7969224" cy="961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∙ 2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 = 6(cm</a:t>
                </a:r>
                <a:r>
                  <a:rPr lang="ru-RU" sz="40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971" y="5395294"/>
                <a:ext cx="7969224" cy="961545"/>
              </a:xfrm>
              <a:prstGeom prst="rect">
                <a:avLst/>
              </a:prstGeom>
              <a:blipFill rotWithShape="0">
                <a:blip r:embed="rId5"/>
                <a:stretch>
                  <a:fillRect l="-2754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7532028" y="5168180"/>
            <a:ext cx="2922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6 cm</a:t>
            </a:r>
            <a:r>
              <a:rPr lang="ru-RU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73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1" descr="3"/>
          <p:cNvPicPr>
            <a:picLocks noChangeAspect="1" noChangeArrowheads="1"/>
          </p:cNvPicPr>
          <p:nvPr/>
        </p:nvPicPr>
        <p:blipFill>
          <a:blip r:embed="rId3" cstate="print"/>
          <a:srcRect b="17391"/>
          <a:stretch>
            <a:fillRect/>
          </a:stretch>
        </p:blipFill>
        <p:spPr bwMode="auto">
          <a:xfrm>
            <a:off x="668654" y="2812551"/>
            <a:ext cx="5464644" cy="201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576264" y="4248522"/>
            <a:ext cx="40324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400987" y="3659039"/>
            <a:ext cx="212" cy="1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" descr="5"/>
          <p:cNvPicPr>
            <a:picLocks noChangeAspect="1" noChangeArrowheads="1"/>
          </p:cNvPicPr>
          <p:nvPr/>
        </p:nvPicPr>
        <p:blipFill>
          <a:blip r:embed="rId4" cstate="print"/>
          <a:srcRect b="12727"/>
          <a:stretch>
            <a:fillRect/>
          </a:stretch>
        </p:blipFill>
        <p:spPr bwMode="auto">
          <a:xfrm>
            <a:off x="7264896" y="1977965"/>
            <a:ext cx="4320480" cy="37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Прямая соединительная линия 26"/>
          <p:cNvCxnSpPr/>
          <p:nvPr/>
        </p:nvCxnSpPr>
        <p:spPr>
          <a:xfrm flipH="1">
            <a:off x="7765536" y="2416238"/>
            <a:ext cx="3416" cy="11829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7765536" y="5470964"/>
            <a:ext cx="3353728" cy="16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512540" y="893029"/>
            <a:ext cx="12648702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200" b="1" dirty="0" smtClean="0"/>
          </a:p>
          <a:p>
            <a:pPr>
              <a:defRPr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Katakli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qog‘ozda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toping.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 ta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 cm</a:t>
            </a:r>
            <a:r>
              <a:rPr lang="ru-RU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1138792" y="3304279"/>
            <a:ext cx="4382" cy="10081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939916" y="4991014"/>
            <a:ext cx="2922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9 cm</a:t>
            </a:r>
            <a:r>
              <a:rPr lang="ru-RU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104656" y="5923030"/>
            <a:ext cx="2922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12 cm</a:t>
            </a:r>
            <a:r>
              <a:rPr lang="ru-RU" sz="4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39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12062</TotalTime>
  <Words>574</Words>
  <Application>Microsoft Office PowerPoint</Application>
  <PresentationFormat>Произвольный</PresentationFormat>
  <Paragraphs>193</Paragraphs>
  <Slides>19</Slides>
  <Notes>17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 Math</vt:lpstr>
      <vt:lpstr>Gautami</vt:lpstr>
      <vt:lpstr>Times New Roman</vt:lpstr>
      <vt:lpstr>Office Theme</vt:lpstr>
      <vt:lpstr>Equation</vt:lpstr>
      <vt:lpstr>Формула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635</cp:revision>
  <dcterms:created xsi:type="dcterms:W3CDTF">2020-04-09T07:32:19Z</dcterms:created>
  <dcterms:modified xsi:type="dcterms:W3CDTF">2021-03-26T08:23:50Z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