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90" r:id="rId2"/>
    <p:sldId id="454" r:id="rId3"/>
    <p:sldId id="456" r:id="rId4"/>
    <p:sldId id="455" r:id="rId5"/>
    <p:sldId id="445" r:id="rId6"/>
    <p:sldId id="439" r:id="rId7"/>
    <p:sldId id="446" r:id="rId8"/>
    <p:sldId id="447" r:id="rId9"/>
    <p:sldId id="436" r:id="rId10"/>
    <p:sldId id="448" r:id="rId11"/>
    <p:sldId id="458" r:id="rId12"/>
    <p:sldId id="460" r:id="rId13"/>
    <p:sldId id="457" r:id="rId14"/>
    <p:sldId id="461" r:id="rId15"/>
    <p:sldId id="463" r:id="rId16"/>
    <p:sldId id="297" r:id="rId17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89228" autoAdjust="0"/>
  </p:normalViewPr>
  <p:slideViewPr>
    <p:cSldViewPr>
      <p:cViewPr varScale="1">
        <p:scale>
          <a:sx n="55" d="100"/>
          <a:sy n="55" d="100"/>
        </p:scale>
        <p:origin x="768" y="5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312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41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414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29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437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804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10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86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17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564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460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146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69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567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920" y="0"/>
            <a:ext cx="12902732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383859" y="2426446"/>
            <a:ext cx="10689049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KATAKLI QOG‘OZDA YUZLARNI HISOBLASH</a:t>
            </a:r>
            <a:endParaRPr sz="5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  <p:sp>
        <p:nvSpPr>
          <p:cNvPr id="11" name="object 11"/>
          <p:cNvSpPr/>
          <p:nvPr/>
        </p:nvSpPr>
        <p:spPr>
          <a:xfrm>
            <a:off x="5260000" y="4524673"/>
            <a:ext cx="2336713" cy="22065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1"/>
          <p:cNvSpPr>
            <a:spLocks noChangeArrowheads="1"/>
          </p:cNvSpPr>
          <p:nvPr/>
        </p:nvSpPr>
        <p:spPr bwMode="auto">
          <a:xfrm>
            <a:off x="352128" y="1265642"/>
            <a:ext cx="1195332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Katakli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qog‘ozdan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ko‘pburchakning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formula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3"/>
          <p:cNvSpPr txBox="1">
            <a:spLocks noChangeArrowheads="1"/>
          </p:cNvSpPr>
          <p:nvPr/>
        </p:nvSpPr>
        <p:spPr bwMode="auto">
          <a:xfrm>
            <a:off x="1144216" y="6048722"/>
            <a:ext cx="125570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Bu  formula   </a:t>
            </a:r>
            <a:r>
              <a:rPr lang="en-US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ru-RU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</a:t>
            </a:r>
            <a:r>
              <a:rPr lang="en-US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deb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4"/>
          <p:cNvSpPr txBox="1">
            <a:spLocks noChangeArrowheads="1"/>
          </p:cNvSpPr>
          <p:nvPr/>
        </p:nvSpPr>
        <p:spPr bwMode="auto">
          <a:xfrm>
            <a:off x="352128" y="4176514"/>
            <a:ext cx="1207407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-</a:t>
            </a:r>
            <a:r>
              <a:rPr lang="en-US" alt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alt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chegarasida</a:t>
            </a:r>
            <a:r>
              <a:rPr lang="en-US" alt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alt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tugun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-</a:t>
            </a:r>
            <a:r>
              <a:rPr lang="en-US" alt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ko‘pburchakning</a:t>
            </a:r>
            <a:r>
              <a:rPr lang="en-US" alt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alt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altLang="ru-RU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tugun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48472" y="2700326"/>
                <a:ext cx="4863832" cy="1284775"/>
              </a:xfrm>
              <a:prstGeom prst="rect">
                <a:avLst/>
              </a:prstGeom>
              <a:ln w="12700">
                <a:solidFill>
                  <a:schemeClr val="accent2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5400" b="1" i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40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54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54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54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54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36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472" y="2700326"/>
                <a:ext cx="4863832" cy="1284775"/>
              </a:xfrm>
              <a:prstGeom prst="rect">
                <a:avLst/>
              </a:prstGeom>
              <a:blipFill rotWithShape="0">
                <a:blip r:embed="rId3"/>
                <a:stretch>
                  <a:fillRect l="-6625" b="-12676"/>
                </a:stretch>
              </a:blipFill>
              <a:ln w="127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168552" y="245564"/>
            <a:ext cx="52132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  FORMULASI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24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"/>
          <p:cNvSpPr txBox="1">
            <a:spLocks noChangeArrowheads="1"/>
          </p:cNvSpPr>
          <p:nvPr/>
        </p:nvSpPr>
        <p:spPr bwMode="auto">
          <a:xfrm>
            <a:off x="280120" y="1199496"/>
            <a:ext cx="1238537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toping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799626" y="5400650"/>
            <a:ext cx="117373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   S = 8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5 = 40 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(cm</a:t>
            </a:r>
            <a:r>
              <a:rPr lang="ru-RU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44616" y="173522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5" name="TextBox 30"/>
          <p:cNvSpPr txBox="1">
            <a:spLocks noChangeArrowheads="1"/>
          </p:cNvSpPr>
          <p:nvPr/>
        </p:nvSpPr>
        <p:spPr bwMode="auto">
          <a:xfrm>
            <a:off x="5392688" y="3046154"/>
            <a:ext cx="2963304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8 cm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5 cm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- ?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9626" y="3174499"/>
            <a:ext cx="42312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1-usul. </a:t>
            </a:r>
            <a:endParaRPr lang="en-US" alt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83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496668" y="1258008"/>
            <a:ext cx="11809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altLang="ru-RU" sz="4000" b="1" dirty="0" err="1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altLang="ru-RU" sz="40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Pik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formulasidan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74"/>
          <p:cNvSpPr txBox="1">
            <a:spLocks noChangeArrowheads="1"/>
          </p:cNvSpPr>
          <p:nvPr/>
        </p:nvSpPr>
        <p:spPr bwMode="auto">
          <a:xfrm>
            <a:off x="7624936" y="2192207"/>
            <a:ext cx="33146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M= 26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 28</a:t>
            </a:r>
            <a:endParaRPr lang="ru-RU" altLang="ru-RU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76"/>
          <p:cNvSpPr txBox="1">
            <a:spLocks noChangeArrowheads="1"/>
          </p:cNvSpPr>
          <p:nvPr/>
        </p:nvSpPr>
        <p:spPr bwMode="auto">
          <a:xfrm>
            <a:off x="3828540" y="5027850"/>
            <a:ext cx="14963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77"/>
          <p:cNvSpPr txBox="1">
            <a:spLocks noChangeArrowheads="1"/>
          </p:cNvSpPr>
          <p:nvPr/>
        </p:nvSpPr>
        <p:spPr bwMode="auto">
          <a:xfrm>
            <a:off x="794102" y="3157471"/>
            <a:ext cx="1628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1" t="42245" r="46017" b="33449"/>
          <a:stretch>
            <a:fillRect/>
          </a:stretch>
        </p:blipFill>
        <p:spPr bwMode="auto">
          <a:xfrm>
            <a:off x="2152328" y="1907893"/>
            <a:ext cx="4928782" cy="3101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52128" y="5754672"/>
                <a:ext cx="4972772" cy="1152239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altLang="ru-RU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altLang="ru-RU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28" y="5754672"/>
                <a:ext cx="4972772" cy="1152239"/>
              </a:xfrm>
              <a:prstGeom prst="rect">
                <a:avLst/>
              </a:prstGeom>
              <a:blipFill rotWithShape="0">
                <a:blip r:embed="rId4"/>
                <a:stretch>
                  <a:fillRect l="-5637" b="-1216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039730" y="5639448"/>
                <a:ext cx="5892960" cy="1267463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5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26</m:t>
                        </m:r>
                      </m:num>
                      <m:den>
                        <m:r>
                          <a:rPr lang="en-US" altLang="ru-RU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+ 28 – 1 = 40 (cm</a:t>
                </a:r>
                <a:r>
                  <a:rPr lang="ru-RU" sz="44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alt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9730" y="5639448"/>
                <a:ext cx="5892960" cy="1267463"/>
              </a:xfrm>
              <a:prstGeom prst="rect">
                <a:avLst/>
              </a:prstGeom>
              <a:blipFill rotWithShape="0">
                <a:blip r:embed="rId5"/>
                <a:stretch>
                  <a:fillRect r="-3416" b="-4327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4744616" y="173522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21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352128" y="1342757"/>
            <a:ext cx="126013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 </a:t>
            </a:r>
            <a:r>
              <a:rPr lang="en-US" altLang="ru-RU" sz="3600" dirty="0" err="1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To‘g‘ri</a:t>
            </a:r>
            <a:r>
              <a:rPr lang="en-US" altLang="ru-RU" sz="36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burchakli</a:t>
            </a:r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ucburchakning</a:t>
            </a:r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katetlari</a:t>
            </a:r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7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dm</a:t>
            </a:r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va</a:t>
            </a:r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6 dm. 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Uning</a:t>
            </a:r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yuzini</a:t>
            </a:r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toping. 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Mos</a:t>
            </a:r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rasmni</a:t>
            </a:r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chizing</a:t>
            </a:r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8" name="TextBox 72"/>
          <p:cNvSpPr txBox="1">
            <a:spLocks noChangeArrowheads="1"/>
          </p:cNvSpPr>
          <p:nvPr/>
        </p:nvSpPr>
        <p:spPr bwMode="auto">
          <a:xfrm>
            <a:off x="535353" y="2820084"/>
            <a:ext cx="461086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Yechish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</a:t>
            </a:r>
          </a:p>
          <a:p>
            <a:pPr eaLnBrk="1" hangingPunct="1"/>
            <a:r>
              <a:rPr lang="en-US" altLang="ru-RU" sz="3600" b="1" dirty="0">
                <a:solidFill>
                  <a:srgbClr val="00A859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1-usul. </a:t>
            </a:r>
            <a:endParaRPr lang="ru-RU" altLang="ru-RU" sz="3600" b="1" dirty="0">
              <a:solidFill>
                <a:srgbClr val="00A859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" name="Прямоугольный треугольник 74"/>
          <p:cNvSpPr>
            <a:spLocks noChangeArrowheads="1"/>
          </p:cNvSpPr>
          <p:nvPr/>
        </p:nvSpPr>
        <p:spPr bwMode="auto">
          <a:xfrm>
            <a:off x="8548159" y="2543086"/>
            <a:ext cx="2952328" cy="2452777"/>
          </a:xfrm>
          <a:prstGeom prst="rtTriangle">
            <a:avLst/>
          </a:prstGeom>
          <a:solidFill>
            <a:srgbClr val="9AF62A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 sz="360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4" name="TextBox 75"/>
          <p:cNvSpPr txBox="1">
            <a:spLocks noChangeArrowheads="1"/>
          </p:cNvSpPr>
          <p:nvPr/>
        </p:nvSpPr>
        <p:spPr bwMode="auto">
          <a:xfrm>
            <a:off x="9209112" y="5063078"/>
            <a:ext cx="19916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7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dm</a:t>
            </a:r>
            <a:endParaRPr lang="ru-RU" altLang="ru-RU" sz="36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5" name="TextBox 76"/>
          <p:cNvSpPr txBox="1">
            <a:spLocks noChangeArrowheads="1"/>
          </p:cNvSpPr>
          <p:nvPr/>
        </p:nvSpPr>
        <p:spPr bwMode="auto">
          <a:xfrm>
            <a:off x="7243802" y="3420249"/>
            <a:ext cx="16344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6 </a:t>
            </a:r>
            <a:r>
              <a:rPr lang="en-US" altLang="ru-RU" sz="36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dm</a:t>
            </a:r>
            <a:endParaRPr lang="ru-RU" altLang="ru-RU" sz="36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08178" y="4968277"/>
                <a:ext cx="7256795" cy="1135311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8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ru-RU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altLang="ru-RU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𝑎𝑏</m:t>
                    </m:r>
                    <m:r>
                      <a:rPr lang="en-US" altLang="ru-RU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ru-RU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ru-RU" sz="4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∙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 ∙ 7 = 21(dm²)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178" y="4968277"/>
                <a:ext cx="7256795" cy="1135311"/>
              </a:xfrm>
              <a:prstGeom prst="rect">
                <a:avLst/>
              </a:prstGeom>
              <a:blipFill rotWithShape="0">
                <a:blip r:embed="rId3"/>
                <a:stretch>
                  <a:fillRect l="-3778" t="-1075" r="-2099" b="-12366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4744616" y="173522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0" name="TextBox 30"/>
          <p:cNvSpPr txBox="1">
            <a:spLocks noChangeArrowheads="1"/>
          </p:cNvSpPr>
          <p:nvPr/>
        </p:nvSpPr>
        <p:spPr bwMode="auto">
          <a:xfrm>
            <a:off x="3487275" y="2693198"/>
            <a:ext cx="2963304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7 cm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6 cm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- ?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55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7" t="32063" r="48210" b="38878"/>
          <a:stretch>
            <a:fillRect/>
          </a:stretch>
        </p:blipFill>
        <p:spPr bwMode="auto">
          <a:xfrm>
            <a:off x="724148" y="2176202"/>
            <a:ext cx="5487516" cy="4589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711548" y="1237583"/>
            <a:ext cx="120900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b="1" dirty="0">
                <a:solidFill>
                  <a:srgbClr val="00A859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2- </a:t>
            </a:r>
            <a:r>
              <a:rPr lang="en-US" altLang="ru-RU" sz="4000" b="1" dirty="0" err="1">
                <a:solidFill>
                  <a:srgbClr val="00A859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usul</a:t>
            </a:r>
            <a:r>
              <a:rPr lang="en-US" altLang="ru-RU" sz="4000" b="1" dirty="0">
                <a:solidFill>
                  <a:srgbClr val="00A859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.  </a:t>
            </a:r>
            <a:r>
              <a:rPr lang="en-US" altLang="ru-RU" sz="40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Pik</a:t>
            </a:r>
            <a:r>
              <a:rPr lang="en-US" altLang="ru-RU" sz="4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formulasidan</a:t>
            </a:r>
            <a:r>
              <a:rPr lang="en-US" altLang="ru-RU" sz="4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foydalanib</a:t>
            </a:r>
            <a:r>
              <a:rPr lang="en-US" altLang="ru-RU" sz="4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hisoblaymiz</a:t>
            </a:r>
            <a:endParaRPr lang="ru-RU" altLang="ru-RU" sz="4000" dirty="0"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24136" y="4324711"/>
            <a:ext cx="13230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6 </a:t>
            </a:r>
            <a:r>
              <a:rPr lang="en-US" altLang="ru-RU" sz="36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dm</a:t>
            </a:r>
            <a:endParaRPr lang="ru-RU" altLang="ru-RU" sz="3600" dirty="0"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>
            <a:cxnSpLocks noChangeShapeType="1"/>
          </p:cNvCxnSpPr>
          <p:nvPr/>
        </p:nvCxnSpPr>
        <p:spPr bwMode="auto">
          <a:xfrm>
            <a:off x="1947736" y="2914448"/>
            <a:ext cx="0" cy="3164744"/>
          </a:xfrm>
          <a:prstGeom prst="line">
            <a:avLst/>
          </a:prstGeom>
          <a:noFill/>
          <a:ln w="57150" algn="ctr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Прямая соединительная линия 15"/>
          <p:cNvCxnSpPr>
            <a:cxnSpLocks noChangeShapeType="1"/>
          </p:cNvCxnSpPr>
          <p:nvPr/>
        </p:nvCxnSpPr>
        <p:spPr bwMode="auto">
          <a:xfrm flipH="1">
            <a:off x="1947736" y="6079192"/>
            <a:ext cx="3615856" cy="0"/>
          </a:xfrm>
          <a:prstGeom prst="line">
            <a:avLst/>
          </a:prstGeom>
          <a:noFill/>
          <a:ln w="57150" algn="ctr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единительная линия 18"/>
          <p:cNvCxnSpPr>
            <a:cxnSpLocks noChangeShapeType="1"/>
          </p:cNvCxnSpPr>
          <p:nvPr/>
        </p:nvCxnSpPr>
        <p:spPr bwMode="auto">
          <a:xfrm>
            <a:off x="1947736" y="2914448"/>
            <a:ext cx="3615856" cy="3164744"/>
          </a:xfrm>
          <a:prstGeom prst="line">
            <a:avLst/>
          </a:prstGeom>
          <a:noFill/>
          <a:ln w="57150" algn="ctr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Прямоугольник 19"/>
          <p:cNvSpPr/>
          <p:nvPr/>
        </p:nvSpPr>
        <p:spPr>
          <a:xfrm>
            <a:off x="4744616" y="173522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899296" y="6080136"/>
            <a:ext cx="13230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7 </a:t>
            </a:r>
            <a:r>
              <a:rPr lang="en-US" altLang="ru-RU" sz="36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dm</a:t>
            </a:r>
            <a:endParaRPr lang="ru-RU" altLang="ru-RU" sz="3600" dirty="0"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29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0" t="50926" r="47408" b="23032"/>
          <a:stretch>
            <a:fillRect/>
          </a:stretch>
        </p:blipFill>
        <p:spPr bwMode="auto">
          <a:xfrm>
            <a:off x="745146" y="2302667"/>
            <a:ext cx="5387292" cy="446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711548" y="1237583"/>
            <a:ext cx="120900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b="1" dirty="0">
                <a:solidFill>
                  <a:srgbClr val="00A859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2- </a:t>
            </a:r>
            <a:r>
              <a:rPr lang="en-US" altLang="ru-RU" sz="4000" b="1" dirty="0" err="1">
                <a:solidFill>
                  <a:srgbClr val="00A859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usul</a:t>
            </a:r>
            <a:r>
              <a:rPr lang="en-US" altLang="ru-RU" sz="4000" b="1" dirty="0">
                <a:solidFill>
                  <a:srgbClr val="00A859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.  </a:t>
            </a:r>
            <a:r>
              <a:rPr lang="en-US" altLang="ru-RU" sz="40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Pik</a:t>
            </a:r>
            <a:r>
              <a:rPr lang="en-US" altLang="ru-RU" sz="4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formulasidan</a:t>
            </a:r>
            <a:r>
              <a:rPr lang="en-US" altLang="ru-RU" sz="4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foydalanib</a:t>
            </a:r>
            <a:r>
              <a:rPr lang="en-US" altLang="ru-RU" sz="4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hisoblaymiz</a:t>
            </a:r>
            <a:endParaRPr lang="ru-RU" altLang="ru-RU" sz="4000" dirty="0"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24136" y="4324711"/>
            <a:ext cx="13230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6 </a:t>
            </a:r>
            <a:r>
              <a:rPr lang="en-US" altLang="ru-RU" sz="36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dm</a:t>
            </a:r>
            <a:endParaRPr lang="ru-RU" altLang="ru-RU" sz="3600" dirty="0"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44616" y="173522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937198" y="6205919"/>
            <a:ext cx="13230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7 </a:t>
            </a:r>
            <a:r>
              <a:rPr lang="en-US" altLang="ru-RU" sz="3600" dirty="0" err="1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dm</a:t>
            </a:r>
            <a:endParaRPr lang="ru-RU" altLang="ru-RU" sz="3600" dirty="0"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0120" y="2189180"/>
            <a:ext cx="25969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dirty="0" smtClean="0">
                <a:solidFill>
                  <a:srgbClr val="C00000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M =</a:t>
            </a:r>
            <a:r>
              <a:rPr lang="en-US" altLang="ru-RU" sz="4000" dirty="0">
                <a:solidFill>
                  <a:srgbClr val="C00000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14</a:t>
            </a:r>
            <a:endParaRPr lang="ru-RU" altLang="ru-RU" sz="4000" dirty="0">
              <a:solidFill>
                <a:srgbClr val="C00000"/>
              </a:solidFill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9341938" y="2189180"/>
            <a:ext cx="25969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dirty="0" smtClean="0">
                <a:solidFill>
                  <a:srgbClr val="07B918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N =</a:t>
            </a:r>
            <a:r>
              <a:rPr lang="en-US" altLang="ru-RU" sz="4000" dirty="0">
                <a:solidFill>
                  <a:srgbClr val="07B918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15</a:t>
            </a:r>
            <a:endParaRPr lang="ru-RU" altLang="ru-RU" sz="4000" dirty="0">
              <a:solidFill>
                <a:srgbClr val="07B918"/>
              </a:solidFill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72"/>
          <p:cNvSpPr txBox="1">
            <a:spLocks noChangeArrowheads="1"/>
          </p:cNvSpPr>
          <p:nvPr/>
        </p:nvSpPr>
        <p:spPr bwMode="auto">
          <a:xfrm>
            <a:off x="7027167" y="5280606"/>
            <a:ext cx="46108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600" b="1" dirty="0" err="1" smtClean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Javob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en-US" altLang="ru-RU" sz="40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21 dm²</a:t>
            </a:r>
            <a:endParaRPr lang="en-US" altLang="ru-RU" sz="40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140120" y="2944229"/>
                <a:ext cx="4130233" cy="975588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alt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altLang="ru-RU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0120" y="2944229"/>
                <a:ext cx="4130233" cy="975588"/>
              </a:xfrm>
              <a:prstGeom prst="rect">
                <a:avLst/>
              </a:prstGeom>
              <a:blipFill rotWithShape="0">
                <a:blip r:embed="rId4"/>
                <a:stretch>
                  <a:fillRect l="-5162" b="-11875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53448" y="4014144"/>
                <a:ext cx="5787162" cy="1135311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num>
                      <m:den>
                        <m:r>
                          <a:rPr lang="en-US" altLang="ru-RU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+ 15 – 1 = 21 (</a:t>
                </a:r>
                <a:r>
                  <a:rPr lang="en-US" altLang="ru-RU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ru-RU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448" y="4014144"/>
                <a:ext cx="5787162" cy="1135311"/>
              </a:xfrm>
              <a:prstGeom prst="rect">
                <a:avLst/>
              </a:prstGeom>
              <a:blipFill rotWithShape="0">
                <a:blip r:embed="rId5"/>
                <a:stretch>
                  <a:fillRect l="-1054" r="-2845" b="-4813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89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8" grpId="0"/>
      <p:bldP spid="11" grpId="0"/>
      <p:bldP spid="13" grpId="0"/>
      <p:bldP spid="18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84176" y="1404205"/>
            <a:ext cx="8784976" cy="3139321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1141-, 1142-, 1143-, 1144-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tx1"/>
                </a:solidFill>
              </a:rPr>
              <a:t>(219-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61249" t="20986" r="12234" b="20986"/>
          <a:stretch/>
        </p:blipFill>
        <p:spPr bwMode="auto">
          <a:xfrm>
            <a:off x="9856458" y="1626395"/>
            <a:ext cx="2190750" cy="2694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28"/>
          <p:cNvGrpSpPr>
            <a:grpSpLocks/>
          </p:cNvGrpSpPr>
          <p:nvPr/>
        </p:nvGrpSpPr>
        <p:grpSpPr bwMode="auto">
          <a:xfrm rot="2763387" flipH="1">
            <a:off x="10408494" y="4092740"/>
            <a:ext cx="1352550" cy="3065463"/>
            <a:chOff x="3797" y="754"/>
            <a:chExt cx="852" cy="1931"/>
          </a:xfrm>
        </p:grpSpPr>
        <p:sp>
          <p:nvSpPr>
            <p:cNvPr id="15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1 h 3125"/>
                <a:gd name="T2" fmla="*/ 1 w 1252"/>
                <a:gd name="T3" fmla="*/ 0 h 3125"/>
                <a:gd name="T4" fmla="*/ 1 w 1252"/>
                <a:gd name="T5" fmla="*/ 1 h 3125"/>
                <a:gd name="T6" fmla="*/ 1 w 1252"/>
                <a:gd name="T7" fmla="*/ 1 h 3125"/>
                <a:gd name="T8" fmla="*/ 1 w 1252"/>
                <a:gd name="T9" fmla="*/ 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 sz="3200"/>
            </a:p>
          </p:txBody>
        </p:sp>
        <p:sp>
          <p:nvSpPr>
            <p:cNvPr id="16" name="Freeform 30"/>
            <p:cNvSpPr>
              <a:spLocks/>
            </p:cNvSpPr>
            <p:nvPr/>
          </p:nvSpPr>
          <p:spPr bwMode="auto">
            <a:xfrm rot="78698">
              <a:off x="4431" y="2312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4400"/>
            </a:p>
          </p:txBody>
        </p:sp>
        <p:sp>
          <p:nvSpPr>
            <p:cNvPr id="17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1 w 121"/>
                <a:gd name="T1" fmla="*/ 0 h 230"/>
                <a:gd name="T2" fmla="*/ 0 w 121"/>
                <a:gd name="T3" fmla="*/ 1 h 230"/>
                <a:gd name="T4" fmla="*/ 1 w 121"/>
                <a:gd name="T5" fmla="*/ 1 h 230"/>
                <a:gd name="T6" fmla="*/ 1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 sz="3200"/>
            </a:p>
          </p:txBody>
        </p:sp>
        <p:sp>
          <p:nvSpPr>
            <p:cNvPr id="18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1 w 1094"/>
                <a:gd name="T1" fmla="*/ 1 h 2612"/>
                <a:gd name="T2" fmla="*/ 1 w 1094"/>
                <a:gd name="T3" fmla="*/ 1 h 2612"/>
                <a:gd name="T4" fmla="*/ 1 w 1094"/>
                <a:gd name="T5" fmla="*/ 1 h 2612"/>
                <a:gd name="T6" fmla="*/ 1 w 1094"/>
                <a:gd name="T7" fmla="*/ 0 h 2612"/>
                <a:gd name="T8" fmla="*/ 0 w 1094"/>
                <a:gd name="T9" fmla="*/ 1 h 2612"/>
                <a:gd name="T10" fmla="*/ 1 w 1094"/>
                <a:gd name="T11" fmla="*/ 1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 sz="3200"/>
            </a:p>
          </p:txBody>
        </p:sp>
      </p:grpSp>
      <p:grpSp>
        <p:nvGrpSpPr>
          <p:cNvPr id="24" name="Group 5"/>
          <p:cNvGrpSpPr>
            <a:grpSpLocks/>
          </p:cNvGrpSpPr>
          <p:nvPr/>
        </p:nvGrpSpPr>
        <p:grpSpPr bwMode="auto">
          <a:xfrm rot="366378">
            <a:off x="11252250" y="3669672"/>
            <a:ext cx="1390650" cy="3206750"/>
            <a:chOff x="746" y="796"/>
            <a:chExt cx="903" cy="1999"/>
          </a:xfrm>
        </p:grpSpPr>
        <p:sp>
          <p:nvSpPr>
            <p:cNvPr id="25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1 h 3125"/>
                <a:gd name="T2" fmla="*/ 1 w 1252"/>
                <a:gd name="T3" fmla="*/ 0 h 3125"/>
                <a:gd name="T4" fmla="*/ 1 w 1252"/>
                <a:gd name="T5" fmla="*/ 1 h 3125"/>
                <a:gd name="T6" fmla="*/ 1 w 1252"/>
                <a:gd name="T7" fmla="*/ 1 h 3125"/>
                <a:gd name="T8" fmla="*/ 1 w 1252"/>
                <a:gd name="T9" fmla="*/ 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 sz="3200"/>
            </a:p>
          </p:txBody>
        </p:sp>
        <p:sp>
          <p:nvSpPr>
            <p:cNvPr id="26" name="Freeform 7"/>
            <p:cNvSpPr>
              <a:spLocks/>
            </p:cNvSpPr>
            <p:nvPr/>
          </p:nvSpPr>
          <p:spPr bwMode="auto">
            <a:xfrm rot="78698">
              <a:off x="1428" y="2349"/>
              <a:ext cx="204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4400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1 w 121"/>
                <a:gd name="T1" fmla="*/ 0 h 230"/>
                <a:gd name="T2" fmla="*/ 0 w 121"/>
                <a:gd name="T3" fmla="*/ 1 h 230"/>
                <a:gd name="T4" fmla="*/ 1 w 121"/>
                <a:gd name="T5" fmla="*/ 1 h 230"/>
                <a:gd name="T6" fmla="*/ 1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 sz="3200"/>
            </a:p>
          </p:txBody>
        </p:sp>
        <p:grpSp>
          <p:nvGrpSpPr>
            <p:cNvPr id="28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1 w 1094"/>
                  <a:gd name="T1" fmla="*/ 1 h 2612"/>
                  <a:gd name="T2" fmla="*/ 1 w 1094"/>
                  <a:gd name="T3" fmla="*/ 1 h 2612"/>
                  <a:gd name="T4" fmla="*/ 1 w 1094"/>
                  <a:gd name="T5" fmla="*/ 1 h 2612"/>
                  <a:gd name="T6" fmla="*/ 1 w 1094"/>
                  <a:gd name="T7" fmla="*/ 0 h 2612"/>
                  <a:gd name="T8" fmla="*/ 0 w 1094"/>
                  <a:gd name="T9" fmla="*/ 1 h 2612"/>
                  <a:gd name="T10" fmla="*/ 1 w 1094"/>
                  <a:gd name="T11" fmla="*/ 1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 sz="3200"/>
              </a:p>
            </p:txBody>
          </p:sp>
          <p:grpSp>
            <p:nvGrpSpPr>
              <p:cNvPr id="30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31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/>
                  <a:endParaRPr lang="ru-RU" altLang="ru-RU" sz="3200"/>
                </a:p>
              </p:txBody>
            </p:sp>
            <p:sp>
              <p:nvSpPr>
                <p:cNvPr id="32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/>
                  <a:endParaRPr lang="ru-RU" altLang="ru-RU" sz="3200"/>
                </a:p>
              </p:txBody>
            </p:sp>
          </p:grpSp>
        </p:grpSp>
      </p:grpSp>
      <p:sp>
        <p:nvSpPr>
          <p:cNvPr id="37" name="Прямоугольный треугольник 26"/>
          <p:cNvSpPr>
            <a:spLocks noChangeArrowheads="1"/>
          </p:cNvSpPr>
          <p:nvPr/>
        </p:nvSpPr>
        <p:spPr bwMode="auto">
          <a:xfrm>
            <a:off x="931766" y="1302744"/>
            <a:ext cx="2602728" cy="2877253"/>
          </a:xfrm>
          <a:prstGeom prst="rtTriangle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 sz="3200"/>
          </a:p>
        </p:txBody>
      </p:sp>
      <p:sp>
        <p:nvSpPr>
          <p:cNvPr id="39" name="TextBox 28"/>
          <p:cNvSpPr txBox="1">
            <a:spLocks noChangeArrowheads="1"/>
          </p:cNvSpPr>
          <p:nvPr/>
        </p:nvSpPr>
        <p:spPr bwMode="auto">
          <a:xfrm>
            <a:off x="1676542" y="4116700"/>
            <a:ext cx="285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altLang="ru-RU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29"/>
          <p:cNvSpPr>
            <a:spLocks noChangeArrowheads="1"/>
          </p:cNvSpPr>
          <p:nvPr/>
        </p:nvSpPr>
        <p:spPr bwMode="auto">
          <a:xfrm>
            <a:off x="927922" y="3701161"/>
            <a:ext cx="451321" cy="487473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 sz="3200"/>
          </a:p>
        </p:txBody>
      </p:sp>
      <p:sp>
        <p:nvSpPr>
          <p:cNvPr id="41" name="TextBox 30"/>
          <p:cNvSpPr txBox="1">
            <a:spLocks noChangeArrowheads="1"/>
          </p:cNvSpPr>
          <p:nvPr/>
        </p:nvSpPr>
        <p:spPr bwMode="auto">
          <a:xfrm>
            <a:off x="5512339" y="1239310"/>
            <a:ext cx="2963304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- ?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2767" y="2564165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altLang="ru-RU" sz="4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61262" y="5969339"/>
            <a:ext cx="354937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4000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²</a:t>
            </a:r>
            <a:endParaRPr lang="en-US" altLang="ru-RU" sz="40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Freeform 24" descr="Папирус"/>
          <p:cNvSpPr>
            <a:spLocks/>
          </p:cNvSpPr>
          <p:nvPr/>
        </p:nvSpPr>
        <p:spPr bwMode="auto">
          <a:xfrm>
            <a:off x="5248672" y="6334744"/>
            <a:ext cx="6159500" cy="560388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2147483647 h 344"/>
              <a:gd name="T4" fmla="*/ 2147483647 w 3880"/>
              <a:gd name="T5" fmla="*/ 2147483647 h 344"/>
              <a:gd name="T6" fmla="*/ 2147483647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" name="Oval 25"/>
          <p:cNvSpPr>
            <a:spLocks noChangeArrowheads="1"/>
          </p:cNvSpPr>
          <p:nvPr/>
        </p:nvSpPr>
        <p:spPr bwMode="auto">
          <a:xfrm rot="17576266">
            <a:off x="5606653" y="6523933"/>
            <a:ext cx="149225" cy="141287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" name="Text Box 26"/>
          <p:cNvSpPr txBox="1">
            <a:spLocks noChangeArrowheads="1"/>
          </p:cNvSpPr>
          <p:nvPr/>
        </p:nvSpPr>
        <p:spPr bwMode="auto">
          <a:xfrm rot="10800000">
            <a:off x="5318522" y="6240564"/>
            <a:ext cx="61944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endParaRPr lang="ru-RU" altLang="ru-RU" sz="9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7" name="Text Box 27"/>
          <p:cNvSpPr txBox="1">
            <a:spLocks noChangeArrowheads="1"/>
          </p:cNvSpPr>
          <p:nvPr/>
        </p:nvSpPr>
        <p:spPr bwMode="auto">
          <a:xfrm>
            <a:off x="5248672" y="6456464"/>
            <a:ext cx="619601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000000"/>
                </a:solidFill>
              </a:rPr>
              <a:t>   </a:t>
            </a:r>
            <a:r>
              <a:rPr lang="en-US" altLang="ru-RU" sz="900" b="1" dirty="0">
                <a:solidFill>
                  <a:srgbClr val="000000"/>
                </a:solidFill>
              </a:rPr>
              <a:t>0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 1     </a:t>
            </a:r>
            <a:r>
              <a:rPr lang="ru-RU" altLang="ru-RU" sz="900" b="1" dirty="0">
                <a:solidFill>
                  <a:srgbClr val="000000"/>
                </a:solidFill>
              </a:rPr>
              <a:t>  </a:t>
            </a:r>
            <a:r>
              <a:rPr lang="en-US" altLang="ru-RU" sz="900" b="1" dirty="0">
                <a:solidFill>
                  <a:srgbClr val="000000"/>
                </a:solidFill>
              </a:rPr>
              <a:t>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2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 3 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4 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 5  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6        7        8  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9       10      11      12       13      14      15      16   </a:t>
            </a:r>
            <a:endParaRPr lang="ru-RU" altLang="ru-RU" sz="900" b="1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313097" y="4459281"/>
                <a:ext cx="6278031" cy="961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𝑎𝑏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 = 21(cm²)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97" y="4459281"/>
                <a:ext cx="6278031" cy="961545"/>
              </a:xfrm>
              <a:prstGeom prst="rect">
                <a:avLst/>
              </a:prstGeom>
              <a:blipFill rotWithShape="0">
                <a:blip r:embed="rId4"/>
                <a:stretch>
                  <a:fillRect l="-3398" r="-1456" b="-12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806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 bwMode="auto">
          <a:xfrm>
            <a:off x="6171910" y="1498504"/>
            <a:ext cx="3016020" cy="2203744"/>
          </a:xfrm>
          <a:prstGeom prst="triangle">
            <a:avLst>
              <a:gd name="adj" fmla="val 73676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defRPr/>
            </a:pPr>
            <a:endParaRPr lang="ru-RU" sz="5400"/>
          </a:p>
        </p:txBody>
      </p:sp>
      <p:grpSp>
        <p:nvGrpSpPr>
          <p:cNvPr id="17" name="Group 28"/>
          <p:cNvGrpSpPr>
            <a:grpSpLocks/>
          </p:cNvGrpSpPr>
          <p:nvPr/>
        </p:nvGrpSpPr>
        <p:grpSpPr bwMode="auto">
          <a:xfrm rot="2763387" flipH="1">
            <a:off x="10256474" y="3859082"/>
            <a:ext cx="1352550" cy="3065463"/>
            <a:chOff x="3797" y="754"/>
            <a:chExt cx="852" cy="1931"/>
          </a:xfrm>
        </p:grpSpPr>
        <p:sp>
          <p:nvSpPr>
            <p:cNvPr id="18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1 h 3125"/>
                <a:gd name="T2" fmla="*/ 1 w 1252"/>
                <a:gd name="T3" fmla="*/ 0 h 3125"/>
                <a:gd name="T4" fmla="*/ 1 w 1252"/>
                <a:gd name="T5" fmla="*/ 1 h 3125"/>
                <a:gd name="T6" fmla="*/ 1 w 1252"/>
                <a:gd name="T7" fmla="*/ 1 h 3125"/>
                <a:gd name="T8" fmla="*/ 1 w 1252"/>
                <a:gd name="T9" fmla="*/ 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9" name="Freeform 30"/>
            <p:cNvSpPr>
              <a:spLocks/>
            </p:cNvSpPr>
            <p:nvPr/>
          </p:nvSpPr>
          <p:spPr bwMode="auto">
            <a:xfrm rot="78698">
              <a:off x="4431" y="2312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1 w 121"/>
                <a:gd name="T1" fmla="*/ 0 h 230"/>
                <a:gd name="T2" fmla="*/ 0 w 121"/>
                <a:gd name="T3" fmla="*/ 1 h 230"/>
                <a:gd name="T4" fmla="*/ 1 w 121"/>
                <a:gd name="T5" fmla="*/ 1 h 230"/>
                <a:gd name="T6" fmla="*/ 1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1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1 w 1094"/>
                <a:gd name="T1" fmla="*/ 1 h 2612"/>
                <a:gd name="T2" fmla="*/ 1 w 1094"/>
                <a:gd name="T3" fmla="*/ 1 h 2612"/>
                <a:gd name="T4" fmla="*/ 1 w 1094"/>
                <a:gd name="T5" fmla="*/ 1 h 2612"/>
                <a:gd name="T6" fmla="*/ 1 w 1094"/>
                <a:gd name="T7" fmla="*/ 0 h 2612"/>
                <a:gd name="T8" fmla="*/ 0 w 1094"/>
                <a:gd name="T9" fmla="*/ 1 h 2612"/>
                <a:gd name="T10" fmla="*/ 1 w 1094"/>
                <a:gd name="T11" fmla="*/ 1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27" name="Group 5"/>
          <p:cNvGrpSpPr>
            <a:grpSpLocks/>
          </p:cNvGrpSpPr>
          <p:nvPr/>
        </p:nvGrpSpPr>
        <p:grpSpPr bwMode="auto">
          <a:xfrm rot="366378">
            <a:off x="10986620" y="3308571"/>
            <a:ext cx="1390650" cy="3206750"/>
            <a:chOff x="746" y="796"/>
            <a:chExt cx="903" cy="1999"/>
          </a:xfrm>
        </p:grpSpPr>
        <p:sp>
          <p:nvSpPr>
            <p:cNvPr id="28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1 h 3125"/>
                <a:gd name="T2" fmla="*/ 1 w 1252"/>
                <a:gd name="T3" fmla="*/ 0 h 3125"/>
                <a:gd name="T4" fmla="*/ 1 w 1252"/>
                <a:gd name="T5" fmla="*/ 1 h 3125"/>
                <a:gd name="T6" fmla="*/ 1 w 1252"/>
                <a:gd name="T7" fmla="*/ 1 h 3125"/>
                <a:gd name="T8" fmla="*/ 1 w 1252"/>
                <a:gd name="T9" fmla="*/ 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 rot="78698">
              <a:off x="1428" y="2349"/>
              <a:ext cx="204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1 w 121"/>
                <a:gd name="T1" fmla="*/ 0 h 230"/>
                <a:gd name="T2" fmla="*/ 0 w 121"/>
                <a:gd name="T3" fmla="*/ 1 h 230"/>
                <a:gd name="T4" fmla="*/ 1 w 121"/>
                <a:gd name="T5" fmla="*/ 1 h 230"/>
                <a:gd name="T6" fmla="*/ 1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31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32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1 w 1094"/>
                  <a:gd name="T1" fmla="*/ 1 h 2612"/>
                  <a:gd name="T2" fmla="*/ 1 w 1094"/>
                  <a:gd name="T3" fmla="*/ 1 h 2612"/>
                  <a:gd name="T4" fmla="*/ 1 w 1094"/>
                  <a:gd name="T5" fmla="*/ 1 h 2612"/>
                  <a:gd name="T6" fmla="*/ 1 w 1094"/>
                  <a:gd name="T7" fmla="*/ 0 h 2612"/>
                  <a:gd name="T8" fmla="*/ 0 w 1094"/>
                  <a:gd name="T9" fmla="*/ 1 h 2612"/>
                  <a:gd name="T10" fmla="*/ 1 w 1094"/>
                  <a:gd name="T11" fmla="*/ 1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grpSp>
            <p:nvGrpSpPr>
              <p:cNvPr id="33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34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/>
                  <a:endParaRPr lang="ru-RU" altLang="ru-RU"/>
                </a:p>
              </p:txBody>
            </p:sp>
            <p:sp>
              <p:nvSpPr>
                <p:cNvPr id="35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/>
                  <a:endParaRPr lang="ru-RU" altLang="ru-RU"/>
                </a:p>
              </p:txBody>
            </p:sp>
          </p:grpSp>
        </p:grpSp>
      </p:grpSp>
      <p:sp>
        <p:nvSpPr>
          <p:cNvPr id="41" name="Freeform 24" descr="Папирус"/>
          <p:cNvSpPr>
            <a:spLocks/>
          </p:cNvSpPr>
          <p:nvPr/>
        </p:nvSpPr>
        <p:spPr bwMode="auto">
          <a:xfrm>
            <a:off x="5248672" y="6334744"/>
            <a:ext cx="6159500" cy="560388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2147483647 h 344"/>
              <a:gd name="T4" fmla="*/ 2147483647 w 3880"/>
              <a:gd name="T5" fmla="*/ 2147483647 h 344"/>
              <a:gd name="T6" fmla="*/ 2147483647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2" name="Oval 25"/>
          <p:cNvSpPr>
            <a:spLocks noChangeArrowheads="1"/>
          </p:cNvSpPr>
          <p:nvPr/>
        </p:nvSpPr>
        <p:spPr bwMode="auto">
          <a:xfrm rot="17576266">
            <a:off x="5606653" y="6523933"/>
            <a:ext cx="149225" cy="141287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3" name="Text Box 26"/>
          <p:cNvSpPr txBox="1">
            <a:spLocks noChangeArrowheads="1"/>
          </p:cNvSpPr>
          <p:nvPr/>
        </p:nvSpPr>
        <p:spPr bwMode="auto">
          <a:xfrm rot="10800000">
            <a:off x="5318522" y="6240564"/>
            <a:ext cx="61944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8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ru-RU" sz="900">
                <a:solidFill>
                  <a:srgbClr val="000000"/>
                </a:solidFill>
                <a:latin typeface="Arial" panose="020B0604020202020204" pitchFamily="34" charset="0"/>
              </a:rPr>
              <a:t>IIII</a:t>
            </a:r>
            <a:r>
              <a:rPr lang="en-US" altLang="ru-RU" sz="14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endParaRPr lang="ru-RU" altLang="ru-RU" sz="9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5248672" y="6456464"/>
            <a:ext cx="619601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000000"/>
                </a:solidFill>
              </a:rPr>
              <a:t>   </a:t>
            </a:r>
            <a:r>
              <a:rPr lang="en-US" altLang="ru-RU" sz="900" b="1" dirty="0">
                <a:solidFill>
                  <a:srgbClr val="000000"/>
                </a:solidFill>
              </a:rPr>
              <a:t>0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 1     </a:t>
            </a:r>
            <a:r>
              <a:rPr lang="ru-RU" altLang="ru-RU" sz="900" b="1" dirty="0">
                <a:solidFill>
                  <a:srgbClr val="000000"/>
                </a:solidFill>
              </a:rPr>
              <a:t>  </a:t>
            </a:r>
            <a:r>
              <a:rPr lang="en-US" altLang="ru-RU" sz="900" b="1" dirty="0">
                <a:solidFill>
                  <a:srgbClr val="000000"/>
                </a:solidFill>
              </a:rPr>
              <a:t>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2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 3 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4 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 5  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6        7        8        </a:t>
            </a:r>
            <a:r>
              <a:rPr lang="ru-RU" altLang="ru-RU" sz="900" b="1" dirty="0">
                <a:solidFill>
                  <a:srgbClr val="000000"/>
                </a:solidFill>
              </a:rPr>
              <a:t> </a:t>
            </a:r>
            <a:r>
              <a:rPr lang="en-US" altLang="ru-RU" sz="900" b="1" dirty="0">
                <a:solidFill>
                  <a:srgbClr val="000000"/>
                </a:solidFill>
              </a:rPr>
              <a:t>9       10      11      12       13      14      15      16   </a:t>
            </a:r>
            <a:endParaRPr lang="ru-RU" altLang="ru-RU" sz="900" b="1" dirty="0">
              <a:solidFill>
                <a:srgbClr val="000000"/>
              </a:solidFill>
            </a:endParaRPr>
          </a:p>
        </p:txBody>
      </p:sp>
      <p:sp>
        <p:nvSpPr>
          <p:cNvPr id="45" name="TextBox 27"/>
          <p:cNvSpPr txBox="1">
            <a:spLocks noChangeArrowheads="1"/>
          </p:cNvSpPr>
          <p:nvPr/>
        </p:nvSpPr>
        <p:spPr bwMode="auto">
          <a:xfrm>
            <a:off x="7696944" y="3600450"/>
            <a:ext cx="36557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alt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28"/>
          <p:cNvSpPr txBox="1">
            <a:spLocks noChangeArrowheads="1"/>
          </p:cNvSpPr>
          <p:nvPr/>
        </p:nvSpPr>
        <p:spPr bwMode="auto">
          <a:xfrm>
            <a:off x="8011631" y="2258288"/>
            <a:ext cx="3655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dirty="0"/>
              <a:t>h</a:t>
            </a:r>
            <a:endParaRPr lang="ru-RU" altLang="ru-RU" sz="4000" dirty="0"/>
          </a:p>
        </p:txBody>
      </p:sp>
      <p:sp>
        <p:nvSpPr>
          <p:cNvPr id="47" name="TextBox 30"/>
          <p:cNvSpPr txBox="1">
            <a:spLocks noChangeArrowheads="1"/>
          </p:cNvSpPr>
          <p:nvPr/>
        </p:nvSpPr>
        <p:spPr bwMode="auto">
          <a:xfrm>
            <a:off x="1302542" y="1245383"/>
            <a:ext cx="5392429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 =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- ?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Прямая соединительная линия 33"/>
          <p:cNvCxnSpPr>
            <a:cxnSpLocks noChangeShapeType="1"/>
            <a:stCxn id="15" idx="0"/>
            <a:endCxn id="15" idx="3"/>
          </p:cNvCxnSpPr>
          <p:nvPr/>
        </p:nvCxnSpPr>
        <p:spPr bwMode="auto">
          <a:xfrm>
            <a:off x="8393993" y="1498504"/>
            <a:ext cx="0" cy="2203744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Прямоугольник 1"/>
          <p:cNvSpPr/>
          <p:nvPr/>
        </p:nvSpPr>
        <p:spPr>
          <a:xfrm>
            <a:off x="807757" y="5495288"/>
            <a:ext cx="323678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54 dm</a:t>
            </a:r>
            <a:r>
              <a:rPr lang="en-US" altLang="ru-RU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²</a:t>
            </a:r>
          </a:p>
          <a:p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1431065" y="4284638"/>
                <a:ext cx="7422124" cy="961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12∙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54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m²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065" y="4284638"/>
                <a:ext cx="7422124" cy="961545"/>
              </a:xfrm>
              <a:prstGeom prst="rect">
                <a:avLst/>
              </a:prstGeom>
              <a:blipFill>
                <a:blip r:embed="rId4"/>
                <a:stretch>
                  <a:fillRect l="-2958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696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640161" y="1269528"/>
            <a:ext cx="1188132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Shaklning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alt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kvadratdan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topganini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alt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852931" y="3809369"/>
            <a:ext cx="645334" cy="59459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defRPr/>
            </a:pPr>
            <a:endParaRPr lang="ru-RU"/>
          </a:p>
        </p:txBody>
      </p:sp>
      <p:graphicFrame>
        <p:nvGraphicFramePr>
          <p:cNvPr id="4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1885749"/>
              </p:ext>
            </p:extLst>
          </p:nvPr>
        </p:nvGraphicFramePr>
        <p:xfrm>
          <a:off x="4048179" y="2808362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4" imgW="914400" imgH="198720" progId="Equation.DSMT4">
                  <p:embed/>
                </p:oleObj>
              </mc:Choice>
              <mc:Fallback>
                <p:oleObj name="Equation" r:id="rId4" imgW="914400" imgH="19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8179" y="2808362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486997"/>
              </p:ext>
            </p:extLst>
          </p:nvPr>
        </p:nvGraphicFramePr>
        <p:xfrm>
          <a:off x="2780087" y="3076464"/>
          <a:ext cx="2349824" cy="17877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7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7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7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7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59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9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9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8" name="Таблица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887803"/>
              </p:ext>
            </p:extLst>
          </p:nvPr>
        </p:nvGraphicFramePr>
        <p:xfrm>
          <a:off x="6244401" y="2993058"/>
          <a:ext cx="2913150" cy="17877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2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26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26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26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59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9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9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9" name="Таблица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745759"/>
              </p:ext>
            </p:extLst>
          </p:nvPr>
        </p:nvGraphicFramePr>
        <p:xfrm>
          <a:off x="10217224" y="3374416"/>
          <a:ext cx="1762368" cy="11918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7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59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9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0" name="TextBox 69"/>
          <p:cNvSpPr txBox="1"/>
          <p:nvPr/>
        </p:nvSpPr>
        <p:spPr>
          <a:xfrm>
            <a:off x="507395" y="4958930"/>
            <a:ext cx="198484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 cm²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145069" y="4958930"/>
            <a:ext cx="198484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9 cm²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172709" y="4958930"/>
            <a:ext cx="198484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cm²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536639" y="4958929"/>
            <a:ext cx="198484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 cm²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575147" y="252620"/>
            <a:ext cx="7498690" cy="1021556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4800" kern="0" dirty="0" smtClean="0">
                <a:solidFill>
                  <a:schemeClr val="bg1"/>
                </a:solidFill>
              </a:rPr>
              <a:t> SHAKLLARNING YUZI</a:t>
            </a:r>
            <a:endParaRPr lang="ru-RU" sz="48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39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1"/>
          <p:cNvSpPr>
            <a:spLocks noChangeArrowheads="1"/>
          </p:cNvSpPr>
          <p:nvPr/>
        </p:nvSpPr>
        <p:spPr bwMode="auto">
          <a:xfrm>
            <a:off x="0" y="1094444"/>
            <a:ext cx="1241740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Katakli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qog‘ozda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 ta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katak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1 c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altLang="ru-RU" sz="4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3"/>
          <p:cNvSpPr>
            <a:spLocks noChangeArrowheads="1"/>
          </p:cNvSpPr>
          <p:nvPr/>
        </p:nvSpPr>
        <p:spPr bwMode="auto">
          <a:xfrm>
            <a:off x="1677272" y="3308652"/>
            <a:ext cx="3503254" cy="2095394"/>
          </a:xfrm>
          <a:prstGeom prst="rect">
            <a:avLst/>
          </a:prstGeom>
          <a:solidFill>
            <a:srgbClr val="3DA3F7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42" name="Group 26"/>
          <p:cNvGrpSpPr>
            <a:grpSpLocks/>
          </p:cNvGrpSpPr>
          <p:nvPr/>
        </p:nvGrpSpPr>
        <p:grpSpPr bwMode="auto">
          <a:xfrm>
            <a:off x="913191" y="2617832"/>
            <a:ext cx="5011817" cy="4867273"/>
            <a:chOff x="272" y="480"/>
            <a:chExt cx="1744" cy="1698"/>
          </a:xfrm>
        </p:grpSpPr>
        <p:grpSp>
          <p:nvGrpSpPr>
            <p:cNvPr id="43" name="Group 27"/>
            <p:cNvGrpSpPr>
              <a:grpSpLocks/>
            </p:cNvGrpSpPr>
            <p:nvPr/>
          </p:nvGrpSpPr>
          <p:grpSpPr bwMode="auto">
            <a:xfrm>
              <a:off x="272" y="480"/>
              <a:ext cx="1744" cy="1455"/>
              <a:chOff x="265" y="480"/>
              <a:chExt cx="2473" cy="1455"/>
            </a:xfrm>
          </p:grpSpPr>
          <p:sp>
            <p:nvSpPr>
              <p:cNvPr id="53" name="Freeform 28"/>
              <p:cNvSpPr>
                <a:spLocks/>
              </p:cNvSpPr>
              <p:nvPr/>
            </p:nvSpPr>
            <p:spPr bwMode="auto">
              <a:xfrm>
                <a:off x="265" y="1916"/>
                <a:ext cx="2472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4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5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6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7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8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9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44" name="Group 36"/>
            <p:cNvGrpSpPr>
              <a:grpSpLocks/>
            </p:cNvGrpSpPr>
            <p:nvPr/>
          </p:nvGrpSpPr>
          <p:grpSpPr bwMode="auto">
            <a:xfrm>
              <a:off x="272" y="480"/>
              <a:ext cx="1732" cy="1698"/>
              <a:chOff x="272" y="480"/>
              <a:chExt cx="1732" cy="2206"/>
            </a:xfrm>
          </p:grpSpPr>
          <p:sp>
            <p:nvSpPr>
              <p:cNvPr id="45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8" cy="2009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6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7" name="Line 39"/>
              <p:cNvSpPr>
                <a:spLocks noChangeShapeType="1"/>
              </p:cNvSpPr>
              <p:nvPr/>
            </p:nvSpPr>
            <p:spPr bwMode="auto">
              <a:xfrm>
                <a:off x="1015" y="503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8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9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0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1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2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2" name="Freeform 44"/>
              <p:cNvSpPr>
                <a:spLocks/>
              </p:cNvSpPr>
              <p:nvPr/>
            </p:nvSpPr>
            <p:spPr bwMode="auto">
              <a:xfrm flipH="1">
                <a:off x="272" y="486"/>
                <a:ext cx="16" cy="1906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61" name="Прямоугольник 46"/>
          <p:cNvSpPr>
            <a:spLocks noChangeArrowheads="1"/>
          </p:cNvSpPr>
          <p:nvPr/>
        </p:nvSpPr>
        <p:spPr bwMode="auto">
          <a:xfrm>
            <a:off x="7415681" y="3245294"/>
            <a:ext cx="2753179" cy="2592369"/>
          </a:xfrm>
          <a:prstGeom prst="rect">
            <a:avLst/>
          </a:prstGeom>
          <a:solidFill>
            <a:srgbClr val="FB9BBD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62" name="Group 26"/>
          <p:cNvGrpSpPr>
            <a:grpSpLocks/>
          </p:cNvGrpSpPr>
          <p:nvPr/>
        </p:nvGrpSpPr>
        <p:grpSpPr bwMode="auto">
          <a:xfrm>
            <a:off x="6719639" y="2605575"/>
            <a:ext cx="4869486" cy="4507233"/>
            <a:chOff x="288" y="480"/>
            <a:chExt cx="1728" cy="1698"/>
          </a:xfrm>
        </p:grpSpPr>
        <p:grpSp>
          <p:nvGrpSpPr>
            <p:cNvPr id="63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73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4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5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6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7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8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9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0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64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65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6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7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8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9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0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1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2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2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0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cxnSp>
        <p:nvCxnSpPr>
          <p:cNvPr id="81" name="Прямая соединительная линия 80"/>
          <p:cNvCxnSpPr>
            <a:endCxn id="59" idx="0"/>
          </p:cNvCxnSpPr>
          <p:nvPr/>
        </p:nvCxnSpPr>
        <p:spPr bwMode="auto">
          <a:xfrm flipH="1">
            <a:off x="959171" y="6094865"/>
            <a:ext cx="708054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82" name="TextBox 56"/>
          <p:cNvSpPr txBox="1">
            <a:spLocks noChangeArrowheads="1"/>
          </p:cNvSpPr>
          <p:nvPr/>
        </p:nvSpPr>
        <p:spPr bwMode="auto">
          <a:xfrm>
            <a:off x="862387" y="6153521"/>
            <a:ext cx="11413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1cm</a:t>
            </a:r>
            <a:endParaRPr lang="ru-RU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59"/>
          <p:cNvSpPr txBox="1">
            <a:spLocks noChangeArrowheads="1"/>
          </p:cNvSpPr>
          <p:nvPr/>
        </p:nvSpPr>
        <p:spPr bwMode="auto">
          <a:xfrm>
            <a:off x="2693878" y="5343332"/>
            <a:ext cx="13503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ru-RU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2081748" y="6025537"/>
            <a:ext cx="36729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 15 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altLang="ru-RU" sz="40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7409288" y="6021294"/>
            <a:ext cx="38850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 16 </a:t>
            </a:r>
            <a:r>
              <a:rPr lang="en-US" altLang="ru-RU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altLang="ru-RU" sz="4000" b="1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59"/>
          <p:cNvSpPr txBox="1">
            <a:spLocks noChangeArrowheads="1"/>
          </p:cNvSpPr>
          <p:nvPr/>
        </p:nvSpPr>
        <p:spPr bwMode="auto">
          <a:xfrm>
            <a:off x="5194739" y="3892509"/>
            <a:ext cx="13503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cm</a:t>
            </a:r>
            <a:endParaRPr lang="ru-RU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ject 3"/>
          <p:cNvSpPr txBox="1">
            <a:spLocks/>
          </p:cNvSpPr>
          <p:nvPr/>
        </p:nvSpPr>
        <p:spPr>
          <a:xfrm>
            <a:off x="340051" y="219332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42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5"/>
          <p:cNvSpPr>
            <a:spLocks noChangeArrowheads="1"/>
          </p:cNvSpPr>
          <p:nvPr/>
        </p:nvSpPr>
        <p:spPr bwMode="auto">
          <a:xfrm>
            <a:off x="1643062" y="2200276"/>
            <a:ext cx="571500" cy="500062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762794" y="3168402"/>
            <a:ext cx="3034780" cy="214959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defRPr/>
            </a:pPr>
            <a:endParaRPr lang="ru-RU"/>
          </a:p>
        </p:txBody>
      </p:sp>
      <p:sp>
        <p:nvSpPr>
          <p:cNvPr id="14" name="Прямоугольник 44"/>
          <p:cNvSpPr>
            <a:spLocks noChangeArrowheads="1"/>
          </p:cNvSpPr>
          <p:nvPr/>
        </p:nvSpPr>
        <p:spPr bwMode="auto">
          <a:xfrm>
            <a:off x="2339582" y="3719726"/>
            <a:ext cx="623521" cy="1044992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5" name="Group 26"/>
          <p:cNvGrpSpPr>
            <a:grpSpLocks/>
          </p:cNvGrpSpPr>
          <p:nvPr/>
        </p:nvGrpSpPr>
        <p:grpSpPr bwMode="auto">
          <a:xfrm>
            <a:off x="1144216" y="2668862"/>
            <a:ext cx="4270436" cy="3694340"/>
            <a:chOff x="288" y="480"/>
            <a:chExt cx="1728" cy="1698"/>
          </a:xfrm>
        </p:grpSpPr>
        <p:grpSp>
          <p:nvGrpSpPr>
            <p:cNvPr id="16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31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3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4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5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6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7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8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17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18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9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0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6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7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8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2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0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39" name="Прямоугольник 45"/>
          <p:cNvSpPr>
            <a:spLocks noChangeArrowheads="1"/>
          </p:cNvSpPr>
          <p:nvPr/>
        </p:nvSpPr>
        <p:spPr bwMode="auto">
          <a:xfrm>
            <a:off x="2969740" y="4241450"/>
            <a:ext cx="596365" cy="523965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0" name="Прямоугольник 46"/>
          <p:cNvSpPr>
            <a:spLocks noChangeArrowheads="1"/>
          </p:cNvSpPr>
          <p:nvPr/>
        </p:nvSpPr>
        <p:spPr bwMode="auto">
          <a:xfrm>
            <a:off x="7939452" y="3214277"/>
            <a:ext cx="2192017" cy="2722913"/>
          </a:xfrm>
          <a:prstGeom prst="rect">
            <a:avLst/>
          </a:prstGeom>
          <a:solidFill>
            <a:srgbClr val="92D050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" name="Прямоугольник 47"/>
          <p:cNvSpPr>
            <a:spLocks noChangeArrowheads="1"/>
          </p:cNvSpPr>
          <p:nvPr/>
        </p:nvSpPr>
        <p:spPr bwMode="auto">
          <a:xfrm>
            <a:off x="9585952" y="4278269"/>
            <a:ext cx="537769" cy="1122382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2" name="Прямоугольник 48"/>
          <p:cNvSpPr>
            <a:spLocks noChangeArrowheads="1"/>
          </p:cNvSpPr>
          <p:nvPr/>
        </p:nvSpPr>
        <p:spPr bwMode="auto">
          <a:xfrm>
            <a:off x="9045972" y="5396408"/>
            <a:ext cx="1084390" cy="534285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43" name="Group 26"/>
          <p:cNvGrpSpPr>
            <a:grpSpLocks/>
          </p:cNvGrpSpPr>
          <p:nvPr/>
        </p:nvGrpSpPr>
        <p:grpSpPr bwMode="auto">
          <a:xfrm>
            <a:off x="6877192" y="2619344"/>
            <a:ext cx="3824133" cy="3874626"/>
            <a:chOff x="288" y="480"/>
            <a:chExt cx="1728" cy="1698"/>
          </a:xfrm>
        </p:grpSpPr>
        <p:grpSp>
          <p:nvGrpSpPr>
            <p:cNvPr id="44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54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5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6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7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8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9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0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1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45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46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7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8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9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0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1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2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2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3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0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1928812" y="6337916"/>
            <a:ext cx="30416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 17 </a:t>
            </a:r>
            <a:r>
              <a:rPr lang="en-US" alt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altLang="ru-RU" sz="40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7003237" y="6412344"/>
            <a:ext cx="30055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40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 16 </a:t>
            </a:r>
            <a:r>
              <a:rPr lang="en-US" altLang="ru-RU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altLang="ru-RU" sz="4000" b="1" baseline="30000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1"/>
          <p:cNvSpPr>
            <a:spLocks noChangeArrowheads="1"/>
          </p:cNvSpPr>
          <p:nvPr/>
        </p:nvSpPr>
        <p:spPr bwMode="auto">
          <a:xfrm>
            <a:off x="0" y="1174959"/>
            <a:ext cx="1241740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Katakli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qog‘ozda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 ta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katak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1 c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altLang="ru-RU" sz="4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object 3"/>
          <p:cNvSpPr txBox="1">
            <a:spLocks/>
          </p:cNvSpPr>
          <p:nvPr/>
        </p:nvSpPr>
        <p:spPr>
          <a:xfrm>
            <a:off x="340051" y="220692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38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3"/>
          <p:cNvSpPr>
            <a:spLocks noChangeArrowheads="1"/>
          </p:cNvSpPr>
          <p:nvPr/>
        </p:nvSpPr>
        <p:spPr bwMode="auto">
          <a:xfrm>
            <a:off x="1567909" y="3187000"/>
            <a:ext cx="2228289" cy="1860908"/>
          </a:xfrm>
          <a:prstGeom prst="rect">
            <a:avLst/>
          </a:prstGeom>
          <a:solidFill>
            <a:srgbClr val="002060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" name="Прямоугольник 44"/>
          <p:cNvSpPr>
            <a:spLocks noChangeArrowheads="1"/>
          </p:cNvSpPr>
          <p:nvPr/>
        </p:nvSpPr>
        <p:spPr bwMode="auto">
          <a:xfrm>
            <a:off x="2450213" y="3186999"/>
            <a:ext cx="454898" cy="1395025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" name="Прямоугольник 45"/>
          <p:cNvSpPr>
            <a:spLocks noChangeArrowheads="1"/>
          </p:cNvSpPr>
          <p:nvPr/>
        </p:nvSpPr>
        <p:spPr bwMode="auto">
          <a:xfrm>
            <a:off x="2908190" y="4119371"/>
            <a:ext cx="440531" cy="462653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7526186" y="3204645"/>
            <a:ext cx="1746166" cy="23137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defRPr/>
            </a:pPr>
            <a:endParaRPr lang="ru-RU"/>
          </a:p>
        </p:txBody>
      </p:sp>
      <p:sp>
        <p:nvSpPr>
          <p:cNvPr id="18" name="Прямоугольник 47"/>
          <p:cNvSpPr>
            <a:spLocks noChangeArrowheads="1"/>
          </p:cNvSpPr>
          <p:nvPr/>
        </p:nvSpPr>
        <p:spPr bwMode="auto">
          <a:xfrm>
            <a:off x="8852495" y="4589670"/>
            <a:ext cx="423893" cy="928687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Прямоугольник 48"/>
          <p:cNvSpPr>
            <a:spLocks noChangeArrowheads="1"/>
          </p:cNvSpPr>
          <p:nvPr/>
        </p:nvSpPr>
        <p:spPr bwMode="auto">
          <a:xfrm>
            <a:off x="7971228" y="5055554"/>
            <a:ext cx="881267" cy="46280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" name="Прямоугольник 49"/>
          <p:cNvSpPr>
            <a:spLocks noChangeArrowheads="1"/>
          </p:cNvSpPr>
          <p:nvPr/>
        </p:nvSpPr>
        <p:spPr bwMode="auto">
          <a:xfrm>
            <a:off x="1559599" y="3186999"/>
            <a:ext cx="460419" cy="94002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2" name="Group 26"/>
          <p:cNvGrpSpPr>
            <a:grpSpLocks/>
          </p:cNvGrpSpPr>
          <p:nvPr/>
        </p:nvGrpSpPr>
        <p:grpSpPr bwMode="auto">
          <a:xfrm>
            <a:off x="1122253" y="2724649"/>
            <a:ext cx="3143250" cy="3257550"/>
            <a:chOff x="288" y="480"/>
            <a:chExt cx="1728" cy="1698"/>
          </a:xfrm>
        </p:grpSpPr>
        <p:grpSp>
          <p:nvGrpSpPr>
            <p:cNvPr id="23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33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4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5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6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7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8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9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0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24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25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6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7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8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9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0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1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2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2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0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41" name="Прямоугольник 50"/>
          <p:cNvSpPr>
            <a:spLocks noChangeArrowheads="1"/>
          </p:cNvSpPr>
          <p:nvPr/>
        </p:nvSpPr>
        <p:spPr bwMode="auto">
          <a:xfrm>
            <a:off x="7533381" y="3204646"/>
            <a:ext cx="881721" cy="928688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42" name="Group 26"/>
          <p:cNvGrpSpPr>
            <a:grpSpLocks/>
          </p:cNvGrpSpPr>
          <p:nvPr/>
        </p:nvGrpSpPr>
        <p:grpSpPr bwMode="auto">
          <a:xfrm>
            <a:off x="6667179" y="2732295"/>
            <a:ext cx="3071812" cy="3257550"/>
            <a:chOff x="288" y="480"/>
            <a:chExt cx="1728" cy="1698"/>
          </a:xfrm>
        </p:grpSpPr>
        <p:grpSp>
          <p:nvGrpSpPr>
            <p:cNvPr id="43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53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12700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4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5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6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7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8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9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0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44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45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6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7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8" name="Line 40"/>
              <p:cNvSpPr>
                <a:spLocks noChangeShapeType="1"/>
              </p:cNvSpPr>
              <p:nvPr/>
            </p:nvSpPr>
            <p:spPr bwMode="auto">
              <a:xfrm>
                <a:off x="1269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9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0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1" name="Freeform 43"/>
              <p:cNvSpPr>
                <a:spLocks/>
              </p:cNvSpPr>
              <p:nvPr/>
            </p:nvSpPr>
            <p:spPr bwMode="auto">
              <a:xfrm>
                <a:off x="1511" y="486"/>
                <a:ext cx="4" cy="2172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12700" cmpd="sng">
                <a:solidFill>
                  <a:schemeClr val="bg2">
                    <a:lumMod val="1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2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0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61" name="TextBox 60"/>
          <p:cNvSpPr txBox="1"/>
          <p:nvPr/>
        </p:nvSpPr>
        <p:spPr>
          <a:xfrm>
            <a:off x="1428750" y="6264746"/>
            <a:ext cx="4214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 14 c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4000" b="1" baseline="30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429250" y="6336183"/>
            <a:ext cx="47879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 12 c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40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Прямоугольник 1"/>
          <p:cNvSpPr>
            <a:spLocks noChangeArrowheads="1"/>
          </p:cNvSpPr>
          <p:nvPr/>
        </p:nvSpPr>
        <p:spPr bwMode="auto">
          <a:xfrm>
            <a:off x="80646" y="1223426"/>
            <a:ext cx="1241740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Katakli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qog‘ozda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 ta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katak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1 c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altLang="ru-RU" sz="4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object 3"/>
          <p:cNvSpPr txBox="1">
            <a:spLocks/>
          </p:cNvSpPr>
          <p:nvPr/>
        </p:nvSpPr>
        <p:spPr>
          <a:xfrm>
            <a:off x="340051" y="220692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77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424136" y="4176514"/>
            <a:ext cx="11809312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Katakli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qog‘ozda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ko‘pburchakning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Pik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”  deb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formulani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keltiramiz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/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4" t="66733" r="24960" b="14027"/>
          <a:stretch>
            <a:fillRect/>
          </a:stretch>
        </p:blipFill>
        <p:spPr bwMode="auto">
          <a:xfrm>
            <a:off x="2512368" y="1459905"/>
            <a:ext cx="7079729" cy="2500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Овал 5"/>
          <p:cNvSpPr>
            <a:spLocks noChangeArrowheads="1"/>
          </p:cNvSpPr>
          <p:nvPr/>
        </p:nvSpPr>
        <p:spPr bwMode="auto">
          <a:xfrm>
            <a:off x="2440360" y="1459905"/>
            <a:ext cx="571500" cy="500062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168552" y="245564"/>
            <a:ext cx="52132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  FORMULASI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"/>
          <p:cNvSpPr>
            <a:spLocks noChangeArrowheads="1"/>
          </p:cNvSpPr>
          <p:nvPr/>
        </p:nvSpPr>
        <p:spPr bwMode="auto">
          <a:xfrm>
            <a:off x="280120" y="1296194"/>
            <a:ext cx="1231336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en-US" altLang="ru-RU" sz="2800" dirty="0"/>
              <a:t> </a:t>
            </a:r>
            <a:r>
              <a:rPr lang="en-US" altLang="ru-RU" sz="2800" dirty="0" smtClean="0"/>
              <a:t>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katak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Katakli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qog‘ozdagi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ataymiz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5" t="50926" r="27963" b="21297"/>
          <a:stretch>
            <a:fillRect/>
          </a:stretch>
        </p:blipFill>
        <p:spPr bwMode="auto">
          <a:xfrm>
            <a:off x="3520480" y="3456434"/>
            <a:ext cx="5472608" cy="3367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95305" y="223039"/>
            <a:ext cx="61229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 NUQTALAR 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83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11853</TotalTime>
  <Words>472</Words>
  <Application>Microsoft Office PowerPoint</Application>
  <PresentationFormat>Произвольный</PresentationFormat>
  <Paragraphs>115</Paragraphs>
  <Slides>16</Slides>
  <Notes>14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SimSun</vt:lpstr>
      <vt:lpstr>Arial</vt:lpstr>
      <vt:lpstr>Calibri</vt:lpstr>
      <vt:lpstr>Cambria Math</vt:lpstr>
      <vt:lpstr>Segoe UI Symbol</vt:lpstr>
      <vt:lpstr>Tahoma</vt:lpstr>
      <vt:lpstr>Times New Roman</vt:lpstr>
      <vt:lpstr>Office Theme</vt:lpstr>
      <vt:lpstr>Equation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623</cp:revision>
  <dcterms:created xsi:type="dcterms:W3CDTF">2020-04-09T07:32:19Z</dcterms:created>
  <dcterms:modified xsi:type="dcterms:W3CDTF">2021-03-26T08:03:25Z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