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90" r:id="rId2"/>
    <p:sldId id="454" r:id="rId3"/>
    <p:sldId id="456" r:id="rId4"/>
    <p:sldId id="455" r:id="rId5"/>
    <p:sldId id="445" r:id="rId6"/>
    <p:sldId id="439" r:id="rId7"/>
    <p:sldId id="446" r:id="rId8"/>
    <p:sldId id="447" r:id="rId9"/>
    <p:sldId id="436" r:id="rId10"/>
    <p:sldId id="448" r:id="rId11"/>
    <p:sldId id="458" r:id="rId12"/>
    <p:sldId id="460" r:id="rId13"/>
    <p:sldId id="457" r:id="rId14"/>
    <p:sldId id="461" r:id="rId15"/>
    <p:sldId id="463" r:id="rId16"/>
    <p:sldId id="297" r:id="rId17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89228" autoAdjust="0"/>
  </p:normalViewPr>
  <p:slideViewPr>
    <p:cSldViewPr>
      <p:cViewPr varScale="1">
        <p:scale>
          <a:sx n="55" d="100"/>
          <a:sy n="55" d="100"/>
        </p:scale>
        <p:origin x="768" y="52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12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41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414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9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37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80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910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8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17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64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6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14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6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6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9920" y="0"/>
            <a:ext cx="12902732" cy="205030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65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8066" y="270311"/>
            <a:ext cx="7136016" cy="1194470"/>
          </a:xfrm>
          <a:prstGeom prst="rect">
            <a:avLst/>
          </a:prstGeom>
        </p:spPr>
        <p:txBody>
          <a:bodyPr vert="horz" wrap="square" lIns="0" tIns="32425" rIns="0" bIns="0" rtlCol="0">
            <a:spAutoFit/>
          </a:bodyPr>
          <a:lstStyle/>
          <a:p>
            <a:pPr marL="28199">
              <a:spcBef>
                <a:spcPts val="253"/>
              </a:spcBef>
            </a:pPr>
            <a:r>
              <a:rPr lang="en-US" sz="7549" spc="11" dirty="0"/>
              <a:t>MATEMATIKA</a:t>
            </a:r>
            <a:endParaRPr lang="en-US" sz="7549" dirty="0"/>
          </a:p>
        </p:txBody>
      </p:sp>
      <p:sp>
        <p:nvSpPr>
          <p:cNvPr id="4" name="object 4"/>
          <p:cNvSpPr txBox="1"/>
          <p:nvPr/>
        </p:nvSpPr>
        <p:spPr>
          <a:xfrm>
            <a:off x="1383859" y="2426446"/>
            <a:ext cx="10689049" cy="1693313"/>
          </a:xfrm>
          <a:prstGeom prst="rect">
            <a:avLst/>
          </a:prstGeom>
        </p:spPr>
        <p:txBody>
          <a:bodyPr vert="horz" wrap="square" lIns="0" tIns="31017" rIns="0" bIns="0" rtlCol="0">
            <a:spAutoFit/>
          </a:bodyPr>
          <a:lstStyle/>
          <a:p>
            <a:pPr indent="39688" algn="ctr">
              <a:spcBef>
                <a:spcPts val="245"/>
              </a:spcBef>
            </a:pP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AVZU</a:t>
            </a:r>
            <a:r>
              <a:rPr sz="5400" b="1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KATAKLI QOG‘OZDA YUZLARNI HISOBLASH</a:t>
            </a:r>
            <a:endParaRPr sz="54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95036" y="454530"/>
            <a:ext cx="11094394" cy="876938"/>
            <a:chOff x="439458" y="322808"/>
            <a:chExt cx="4996880" cy="394970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8659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6444" y="339820"/>
              <a:ext cx="849894" cy="377958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pPr algn="ctr"/>
              <a:r>
                <a:rPr lang="en-US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6-sinf</a:t>
              </a:r>
              <a:endParaRPr sz="8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94458" y="2504830"/>
            <a:ext cx="809798" cy="195971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835" y="4680570"/>
            <a:ext cx="789421" cy="189282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pPr algn="ctr"/>
            <a:endParaRPr lang="ru-RU" dirty="0"/>
          </a:p>
        </p:txBody>
      </p:sp>
      <p:sp>
        <p:nvSpPr>
          <p:cNvPr id="11" name="object 11"/>
          <p:cNvSpPr/>
          <p:nvPr/>
        </p:nvSpPr>
        <p:spPr>
          <a:xfrm>
            <a:off x="5260000" y="4524673"/>
            <a:ext cx="2336713" cy="2206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659"/>
          </a:p>
        </p:txBody>
      </p:sp>
    </p:spTree>
    <p:extLst>
      <p:ext uri="{BB962C8B-B14F-4D97-AF65-F5344CB8AC3E}">
        <p14:creationId xmlns:p14="http://schemas.microsoft.com/office/powerpoint/2010/main" val="15456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"/>
          <p:cNvSpPr>
            <a:spLocks noChangeArrowheads="1"/>
          </p:cNvSpPr>
          <p:nvPr/>
        </p:nvSpPr>
        <p:spPr bwMode="auto">
          <a:xfrm>
            <a:off x="352128" y="1265642"/>
            <a:ext cx="119533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Katakli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qog‘ozdan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ko‘pburchakning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formula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1144216" y="6048722"/>
            <a:ext cx="125570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Bu  formula   </a:t>
            </a:r>
            <a:r>
              <a:rPr lang="en-US" alt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ru-RU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</a:t>
            </a:r>
            <a:r>
              <a:rPr lang="en-US" alt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alt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deb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4"/>
          <p:cNvSpPr txBox="1">
            <a:spLocks noChangeArrowheads="1"/>
          </p:cNvSpPr>
          <p:nvPr/>
        </p:nvSpPr>
        <p:spPr bwMode="auto">
          <a:xfrm>
            <a:off x="352128" y="4176514"/>
            <a:ext cx="1207407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-</a:t>
            </a:r>
            <a:r>
              <a:rPr lang="en-US" alt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ko‘pburchak</a:t>
            </a:r>
            <a:r>
              <a:rPr lang="en-US" alt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chegarasida</a:t>
            </a:r>
            <a:r>
              <a:rPr lang="en-US" alt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alt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tugun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-</a:t>
            </a:r>
            <a:r>
              <a:rPr lang="en-US" alt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ko‘pburchakning</a:t>
            </a:r>
            <a:r>
              <a:rPr lang="en-US" alt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alt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altLang="ru-RU" sz="3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tugun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448472" y="2700326"/>
                <a:ext cx="4863832" cy="1284775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5400" b="1" i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ru-RU" sz="40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𝑴</m:t>
                        </m:r>
                      </m:num>
                      <m:den>
                        <m:r>
                          <a:rPr lang="en-US" altLang="ru-RU" sz="5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altLang="ru-RU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ru-RU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en-US" altLang="ru-RU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en-US" altLang="ru-RU" sz="54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altLang="ru-RU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72" y="2700326"/>
                <a:ext cx="4863832" cy="1284775"/>
              </a:xfrm>
              <a:prstGeom prst="rect">
                <a:avLst/>
              </a:prstGeom>
              <a:blipFill rotWithShape="0">
                <a:blip r:embed="rId3"/>
                <a:stretch>
                  <a:fillRect l="-6625" b="-12676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168552" y="245564"/>
            <a:ext cx="5213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  FORMULASI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280120" y="1199496"/>
            <a:ext cx="123853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Shu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to‘rtburchakning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toping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99626" y="5400650"/>
            <a:ext cx="117373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,   S = 8 </a:t>
            </a:r>
            <a:r>
              <a:rPr lang="en-US" alt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5 = 40 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(cm</a:t>
            </a:r>
            <a:r>
              <a:rPr lang="ru-RU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44616" y="173522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5" name="TextBox 30"/>
          <p:cNvSpPr txBox="1">
            <a:spLocks noChangeArrowheads="1"/>
          </p:cNvSpPr>
          <p:nvPr/>
        </p:nvSpPr>
        <p:spPr bwMode="auto">
          <a:xfrm>
            <a:off x="5392688" y="3046154"/>
            <a:ext cx="296330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8 cm</a:t>
            </a:r>
            <a:endParaRPr lang="en-US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5 cm</a:t>
            </a:r>
            <a:endParaRPr lang="en-US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 - ?</a:t>
            </a:r>
            <a:endParaRPr lang="en-US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9626" y="3174499"/>
            <a:ext cx="4231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alt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40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1-usul. </a:t>
            </a:r>
            <a:endParaRPr lang="en-US" alt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83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496668" y="1258008"/>
            <a:ext cx="11809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altLang="ru-RU" sz="4000" b="1" dirty="0" err="1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altLang="ru-RU" sz="40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Pik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formulasidan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hisoblaymiz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74"/>
          <p:cNvSpPr txBox="1">
            <a:spLocks noChangeArrowheads="1"/>
          </p:cNvSpPr>
          <p:nvPr/>
        </p:nvSpPr>
        <p:spPr bwMode="auto">
          <a:xfrm>
            <a:off x="7624936" y="2192207"/>
            <a:ext cx="33146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ru-RU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M= 26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ru-RU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 28</a:t>
            </a:r>
            <a:endParaRPr lang="ru-RU" altLang="ru-RU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76"/>
          <p:cNvSpPr txBox="1">
            <a:spLocks noChangeArrowheads="1"/>
          </p:cNvSpPr>
          <p:nvPr/>
        </p:nvSpPr>
        <p:spPr bwMode="auto">
          <a:xfrm>
            <a:off x="3828540" y="5027850"/>
            <a:ext cx="14963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77"/>
          <p:cNvSpPr txBox="1">
            <a:spLocks noChangeArrowheads="1"/>
          </p:cNvSpPr>
          <p:nvPr/>
        </p:nvSpPr>
        <p:spPr bwMode="auto">
          <a:xfrm>
            <a:off x="794102" y="3157471"/>
            <a:ext cx="162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1" t="42245" r="46017" b="33449"/>
          <a:stretch>
            <a:fillRect/>
          </a:stretch>
        </p:blipFill>
        <p:spPr bwMode="auto">
          <a:xfrm>
            <a:off x="2152328" y="1907893"/>
            <a:ext cx="4928782" cy="310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52128" y="5754672"/>
                <a:ext cx="4972772" cy="1152239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48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ru-RU" sz="36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𝑴</m:t>
                        </m:r>
                      </m:num>
                      <m:den>
                        <m:r>
                          <a:rPr lang="en-US" altLang="ru-RU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altLang="ru-RU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ru-RU" sz="4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en-US" altLang="ru-RU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en-US" altLang="ru-RU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altLang="ru-RU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ru-RU" sz="32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28" y="5754672"/>
                <a:ext cx="4972772" cy="1152239"/>
              </a:xfrm>
              <a:prstGeom prst="rect">
                <a:avLst/>
              </a:prstGeom>
              <a:blipFill rotWithShape="0">
                <a:blip r:embed="rId4"/>
                <a:stretch>
                  <a:fillRect l="-5637" b="-1216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039730" y="5639448"/>
                <a:ext cx="5892960" cy="1267463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26</m:t>
                        </m:r>
                      </m:num>
                      <m:den>
                        <m:r>
                          <a:rPr lang="en-US" altLang="ru-RU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+ 28 – 1 = 40 (cm</a:t>
                </a:r>
                <a:r>
                  <a:rPr lang="ru-RU" sz="4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ru-RU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730" y="5639448"/>
                <a:ext cx="5892960" cy="1267463"/>
              </a:xfrm>
              <a:prstGeom prst="rect">
                <a:avLst/>
              </a:prstGeom>
              <a:blipFill rotWithShape="0">
                <a:blip r:embed="rId5"/>
                <a:stretch>
                  <a:fillRect r="-3416" b="-432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4744616" y="173522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2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352128" y="1342757"/>
            <a:ext cx="12601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en-US" altLang="ru-RU" sz="3600" dirty="0" err="1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To‘g‘ri</a:t>
            </a:r>
            <a:r>
              <a:rPr lang="en-US" altLang="ru-RU" sz="36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burchakli</a:t>
            </a:r>
            <a:r>
              <a:rPr lang="en-US" altLang="ru-R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ucburchakning</a:t>
            </a:r>
            <a:r>
              <a:rPr lang="en-US" altLang="ru-R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katetlari</a:t>
            </a:r>
            <a:r>
              <a:rPr lang="en-US" altLang="ru-R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7 </a:t>
            </a:r>
            <a:r>
              <a:rPr lang="en-US" altLang="ru-RU" sz="36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dm</a:t>
            </a:r>
            <a:r>
              <a:rPr lang="en-US" altLang="ru-R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va</a:t>
            </a:r>
            <a:r>
              <a:rPr lang="en-US" altLang="ru-R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6 dm.  </a:t>
            </a:r>
            <a:r>
              <a:rPr lang="en-US" altLang="ru-RU" sz="36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Uning</a:t>
            </a:r>
            <a:r>
              <a:rPr lang="en-US" altLang="ru-R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yuzini</a:t>
            </a:r>
            <a:r>
              <a:rPr lang="en-US" altLang="ru-R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toping.  </a:t>
            </a:r>
            <a:r>
              <a:rPr lang="en-US" altLang="ru-RU" sz="36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Mos</a:t>
            </a:r>
            <a:r>
              <a:rPr lang="en-US" altLang="ru-R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rasmni</a:t>
            </a:r>
            <a:r>
              <a:rPr lang="en-US" altLang="ru-R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altLang="ru-RU" sz="36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chizing</a:t>
            </a:r>
            <a:r>
              <a:rPr lang="en-US" altLang="ru-R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ru-RU" altLang="ru-RU" sz="3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TextBox 72"/>
          <p:cNvSpPr txBox="1">
            <a:spLocks noChangeArrowheads="1"/>
          </p:cNvSpPr>
          <p:nvPr/>
        </p:nvSpPr>
        <p:spPr bwMode="auto">
          <a:xfrm>
            <a:off x="535353" y="2820084"/>
            <a:ext cx="46108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600" b="1" dirty="0" err="1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Yechish</a:t>
            </a:r>
            <a:r>
              <a:rPr lang="en-US" altLang="ru-RU" sz="3600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altLang="ru-RU" sz="3600" b="1" dirty="0">
                <a:solidFill>
                  <a:srgbClr val="00A859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1-usul. </a:t>
            </a:r>
            <a:endParaRPr lang="ru-RU" altLang="ru-RU" sz="3600" b="1" dirty="0">
              <a:solidFill>
                <a:srgbClr val="00A859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Прямоугольный треугольник 74"/>
          <p:cNvSpPr>
            <a:spLocks noChangeArrowheads="1"/>
          </p:cNvSpPr>
          <p:nvPr/>
        </p:nvSpPr>
        <p:spPr bwMode="auto">
          <a:xfrm>
            <a:off x="8548159" y="2543086"/>
            <a:ext cx="2952328" cy="2452777"/>
          </a:xfrm>
          <a:prstGeom prst="rtTriangle">
            <a:avLst/>
          </a:prstGeom>
          <a:solidFill>
            <a:srgbClr val="9AF62A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 sz="360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TextBox 75"/>
          <p:cNvSpPr txBox="1">
            <a:spLocks noChangeArrowheads="1"/>
          </p:cNvSpPr>
          <p:nvPr/>
        </p:nvSpPr>
        <p:spPr bwMode="auto">
          <a:xfrm>
            <a:off x="9209112" y="5063078"/>
            <a:ext cx="19916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7 </a:t>
            </a:r>
            <a:r>
              <a:rPr lang="en-US" altLang="ru-RU" sz="36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dm</a:t>
            </a:r>
            <a:endParaRPr lang="ru-RU" altLang="ru-RU" sz="3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TextBox 76"/>
          <p:cNvSpPr txBox="1">
            <a:spLocks noChangeArrowheads="1"/>
          </p:cNvSpPr>
          <p:nvPr/>
        </p:nvSpPr>
        <p:spPr bwMode="auto">
          <a:xfrm>
            <a:off x="7243802" y="3420249"/>
            <a:ext cx="16344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 </a:t>
            </a:r>
            <a:r>
              <a:rPr lang="en-US" altLang="ru-RU" sz="36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dm</a:t>
            </a:r>
            <a:endParaRPr lang="ru-RU" altLang="ru-RU" sz="36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508178" y="4968277"/>
                <a:ext cx="7256795" cy="1135311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48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ru-RU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ru-RU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altLang="ru-RU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𝑎𝑏</m:t>
                    </m:r>
                    <m:r>
                      <a:rPr lang="en-US" altLang="ru-RU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ru-RU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4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ru-RU" sz="4800" b="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∙ </a:t>
                </a:r>
                <a:r>
                  <a:rPr lang="en-US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∙ 7 = 21(dm²)</a:t>
                </a:r>
                <a:endParaRPr lang="ru-RU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78" y="4968277"/>
                <a:ext cx="7256795" cy="1135311"/>
              </a:xfrm>
              <a:prstGeom prst="rect">
                <a:avLst/>
              </a:prstGeom>
              <a:blipFill rotWithShape="0">
                <a:blip r:embed="rId3"/>
                <a:stretch>
                  <a:fillRect l="-3778" t="-1075" r="-2099" b="-12366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4744616" y="173522"/>
            <a:ext cx="28167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0" name="TextBox 30"/>
          <p:cNvSpPr txBox="1">
            <a:spLocks noChangeArrowheads="1"/>
          </p:cNvSpPr>
          <p:nvPr/>
        </p:nvSpPr>
        <p:spPr bwMode="auto">
          <a:xfrm>
            <a:off x="3487275" y="2693198"/>
            <a:ext cx="2963304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7 cm</a:t>
            </a:r>
            <a:endParaRPr lang="en-US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6 cm</a:t>
            </a:r>
            <a:endParaRPr lang="en-US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 - ?</a:t>
            </a:r>
            <a:endParaRPr lang="en-US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5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t="32063" r="48210" b="38878"/>
          <a:stretch>
            <a:fillRect/>
          </a:stretch>
        </p:blipFill>
        <p:spPr bwMode="auto">
          <a:xfrm>
            <a:off x="724148" y="2176202"/>
            <a:ext cx="5487516" cy="45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711548" y="1237583"/>
            <a:ext cx="120900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b="1" dirty="0">
                <a:solidFill>
                  <a:srgbClr val="00A859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2- </a:t>
            </a:r>
            <a:r>
              <a:rPr lang="en-US" altLang="ru-RU" sz="4000" b="1" dirty="0" err="1">
                <a:solidFill>
                  <a:srgbClr val="00A859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usul</a:t>
            </a:r>
            <a:r>
              <a:rPr lang="en-US" altLang="ru-RU" sz="4000" b="1" dirty="0">
                <a:solidFill>
                  <a:srgbClr val="00A859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 </a:t>
            </a:r>
            <a:r>
              <a:rPr lang="en-US" altLang="ru-RU" sz="4000" dirty="0" err="1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Pik</a:t>
            </a:r>
            <a:r>
              <a:rPr lang="en-US" altLang="ru-RU" sz="4000" dirty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formulasidan</a:t>
            </a:r>
            <a:r>
              <a:rPr lang="en-US" altLang="ru-RU" sz="4000" dirty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foydalanib</a:t>
            </a:r>
            <a:r>
              <a:rPr lang="en-US" altLang="ru-RU" sz="4000" dirty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hisoblaymiz</a:t>
            </a:r>
            <a:endParaRPr lang="ru-RU" altLang="ru-RU" sz="4000" dirty="0"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4136" y="4324711"/>
            <a:ext cx="13230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600" dirty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6 </a:t>
            </a:r>
            <a:r>
              <a:rPr lang="en-US" altLang="ru-RU" sz="3600" dirty="0" err="1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dm</a:t>
            </a:r>
            <a:endParaRPr lang="ru-RU" altLang="ru-RU" sz="3600" dirty="0"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1947736" y="2914448"/>
            <a:ext cx="0" cy="3164744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Прямая соединительная линия 15"/>
          <p:cNvCxnSpPr>
            <a:cxnSpLocks noChangeShapeType="1"/>
          </p:cNvCxnSpPr>
          <p:nvPr/>
        </p:nvCxnSpPr>
        <p:spPr bwMode="auto">
          <a:xfrm flipH="1">
            <a:off x="1947736" y="6079192"/>
            <a:ext cx="3615856" cy="0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1947736" y="2914448"/>
            <a:ext cx="3615856" cy="3164744"/>
          </a:xfrm>
          <a:prstGeom prst="line">
            <a:avLst/>
          </a:prstGeom>
          <a:noFill/>
          <a:ln w="57150" algn="ctr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Прямоугольник 19"/>
          <p:cNvSpPr/>
          <p:nvPr/>
        </p:nvSpPr>
        <p:spPr>
          <a:xfrm>
            <a:off x="4744616" y="173522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99296" y="6080136"/>
            <a:ext cx="13230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600" dirty="0" smtClean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7 </a:t>
            </a:r>
            <a:r>
              <a:rPr lang="en-US" altLang="ru-RU" sz="3600" dirty="0" err="1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dm</a:t>
            </a:r>
            <a:endParaRPr lang="ru-RU" altLang="ru-RU" sz="3600" dirty="0"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0" t="50926" r="47408" b="23032"/>
          <a:stretch>
            <a:fillRect/>
          </a:stretch>
        </p:blipFill>
        <p:spPr bwMode="auto">
          <a:xfrm>
            <a:off x="745146" y="2302667"/>
            <a:ext cx="5387292" cy="446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711548" y="1237583"/>
            <a:ext cx="120900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b="1" dirty="0">
                <a:solidFill>
                  <a:srgbClr val="00A859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2- </a:t>
            </a:r>
            <a:r>
              <a:rPr lang="en-US" altLang="ru-RU" sz="4000" b="1" dirty="0" err="1">
                <a:solidFill>
                  <a:srgbClr val="00A859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usul</a:t>
            </a:r>
            <a:r>
              <a:rPr lang="en-US" altLang="ru-RU" sz="4000" b="1" dirty="0">
                <a:solidFill>
                  <a:srgbClr val="00A859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.  </a:t>
            </a:r>
            <a:r>
              <a:rPr lang="en-US" altLang="ru-RU" sz="4000" dirty="0" err="1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Pik</a:t>
            </a:r>
            <a:r>
              <a:rPr lang="en-US" altLang="ru-RU" sz="4000" dirty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formulasidan</a:t>
            </a:r>
            <a:r>
              <a:rPr lang="en-US" altLang="ru-RU" sz="4000" dirty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foydalanib</a:t>
            </a:r>
            <a:r>
              <a:rPr lang="en-US" altLang="ru-RU" sz="4000" dirty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hisoblaymiz</a:t>
            </a:r>
            <a:endParaRPr lang="ru-RU" altLang="ru-RU" sz="4000" dirty="0"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24136" y="4324711"/>
            <a:ext cx="13230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600" dirty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6 </a:t>
            </a:r>
            <a:r>
              <a:rPr lang="en-US" altLang="ru-RU" sz="3600" dirty="0" err="1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dm</a:t>
            </a:r>
            <a:endParaRPr lang="ru-RU" altLang="ru-RU" sz="3600" dirty="0"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44616" y="173522"/>
            <a:ext cx="29193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37198" y="6205919"/>
            <a:ext cx="13230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600" dirty="0" smtClean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7 </a:t>
            </a:r>
            <a:r>
              <a:rPr lang="en-US" altLang="ru-RU" sz="3600" dirty="0" err="1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dm</a:t>
            </a:r>
            <a:endParaRPr lang="ru-RU" altLang="ru-RU" sz="3600" dirty="0"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40120" y="2189180"/>
            <a:ext cx="25969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dirty="0" smtClean="0">
                <a:solidFill>
                  <a:srgbClr val="C00000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M =</a:t>
            </a:r>
            <a:r>
              <a:rPr lang="en-US" altLang="ru-RU" sz="4000" dirty="0">
                <a:solidFill>
                  <a:srgbClr val="C00000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14</a:t>
            </a:r>
            <a:endParaRPr lang="ru-RU" altLang="ru-RU" sz="4000" dirty="0">
              <a:solidFill>
                <a:srgbClr val="C0000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341938" y="2189180"/>
            <a:ext cx="25969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dirty="0" smtClean="0">
                <a:solidFill>
                  <a:srgbClr val="07B918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N =</a:t>
            </a:r>
            <a:r>
              <a:rPr lang="en-US" altLang="ru-RU" sz="4000" dirty="0">
                <a:solidFill>
                  <a:srgbClr val="07B918"/>
                </a:solidFill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15</a:t>
            </a:r>
            <a:endParaRPr lang="ru-RU" altLang="ru-RU" sz="4000" dirty="0">
              <a:solidFill>
                <a:srgbClr val="07B918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72"/>
          <p:cNvSpPr txBox="1">
            <a:spLocks noChangeArrowheads="1"/>
          </p:cNvSpPr>
          <p:nvPr/>
        </p:nvSpPr>
        <p:spPr bwMode="auto">
          <a:xfrm>
            <a:off x="7027167" y="5280606"/>
            <a:ext cx="46108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600" b="1" dirty="0" err="1" smtClean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Javob</a:t>
            </a:r>
            <a:r>
              <a:rPr lang="en-US" altLang="ru-RU" sz="3600" b="1" dirty="0" smtClean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 </a:t>
            </a:r>
            <a:r>
              <a:rPr lang="en-US" altLang="ru-RU" sz="4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21 dm²</a:t>
            </a:r>
            <a:endParaRPr lang="en-US" altLang="ru-RU" sz="4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140120" y="2944229"/>
                <a:ext cx="4130233" cy="975588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4000" b="1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altLang="ru-RU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4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𝑴</m:t>
                        </m:r>
                      </m:num>
                      <m:den>
                        <m:r>
                          <a:rPr lang="en-US" altLang="ru-RU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alt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altLang="ru-RU" sz="4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  <m:r>
                      <a:rPr lang="en-US" alt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r>
                      <a:rPr lang="en-US" alt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altLang="ru-RU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altLang="ru-RU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120" y="2944229"/>
                <a:ext cx="4130233" cy="975588"/>
              </a:xfrm>
              <a:prstGeom prst="rect">
                <a:avLst/>
              </a:prstGeom>
              <a:blipFill rotWithShape="0">
                <a:blip r:embed="rId4"/>
                <a:stretch>
                  <a:fillRect l="-5162" b="-11875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6453448" y="4014144"/>
                <a:ext cx="5787162" cy="1135311"/>
              </a:xfrm>
              <a:prstGeom prst="rect">
                <a:avLst/>
              </a:prstGeom>
              <a:ln w="1270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ru-RU" sz="3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altLang="ru-RU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ru-RU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+ 15 – 1 = 21 (</a:t>
                </a:r>
                <a:r>
                  <a:rPr lang="en-US" altLang="ru-RU" sz="4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ru-RU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ru-RU" sz="4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448" y="4014144"/>
                <a:ext cx="5787162" cy="1135311"/>
              </a:xfrm>
              <a:prstGeom prst="rect">
                <a:avLst/>
              </a:prstGeom>
              <a:blipFill rotWithShape="0">
                <a:blip r:embed="rId5"/>
                <a:stretch>
                  <a:fillRect l="-1054" r="-2845" b="-4813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89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11" grpId="0"/>
      <p:bldP spid="13" grpId="0"/>
      <p:bldP spid="18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6870" y="281112"/>
            <a:ext cx="12754937" cy="1231106"/>
          </a:xfrm>
        </p:spPr>
        <p:txBody>
          <a:bodyPr/>
          <a:lstStyle/>
          <a:p>
            <a:r>
              <a:rPr lang="en-US" sz="4000" b="1" dirty="0" smtClean="0"/>
              <a:t>MUSTAQIL  BAJARISH  UCHUN  TOPSHIRIQLAR: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784176" y="1404205"/>
            <a:ext cx="8784976" cy="3139321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Darslikdagi</a:t>
            </a:r>
            <a:r>
              <a:rPr lang="en-US" sz="4400" b="1" dirty="0" smtClean="0">
                <a:solidFill>
                  <a:schemeClr val="tx1"/>
                </a:solidFill>
              </a:rPr>
              <a:t> 1141-, 1142-, 1143-, 1144- </a:t>
            </a:r>
            <a:r>
              <a:rPr lang="en-US" sz="4400" b="1" dirty="0" err="1" smtClean="0">
                <a:solidFill>
                  <a:schemeClr val="tx1"/>
                </a:solidFill>
              </a:rPr>
              <a:t>masalalarni</a:t>
            </a:r>
            <a:r>
              <a:rPr lang="en-US" sz="44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yechish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chemeClr val="tx1"/>
                </a:solidFill>
              </a:rPr>
              <a:t>(219- bet).                                            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61249" t="20986" r="12234" b="20986"/>
          <a:stretch/>
        </p:blipFill>
        <p:spPr bwMode="auto">
          <a:xfrm>
            <a:off x="9856458" y="1626395"/>
            <a:ext cx="2190750" cy="2694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74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 rot="2763387" flipH="1">
            <a:off x="10408494" y="4092740"/>
            <a:ext cx="1352550" cy="3065463"/>
            <a:chOff x="3797" y="754"/>
            <a:chExt cx="852" cy="1931"/>
          </a:xfrm>
        </p:grpSpPr>
        <p:sp>
          <p:nvSpPr>
            <p:cNvPr id="15" name="Freeform 29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 h 3125"/>
                <a:gd name="T2" fmla="*/ 1 w 1252"/>
                <a:gd name="T3" fmla="*/ 0 h 3125"/>
                <a:gd name="T4" fmla="*/ 1 w 1252"/>
                <a:gd name="T5" fmla="*/ 1 h 3125"/>
                <a:gd name="T6" fmla="*/ 1 w 1252"/>
                <a:gd name="T7" fmla="*/ 1 h 3125"/>
                <a:gd name="T8" fmla="*/ 1 w 1252"/>
                <a:gd name="T9" fmla="*/ 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 sz="3200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 rot="78698">
              <a:off x="4431" y="2312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4400"/>
            </a:p>
          </p:txBody>
        </p:sp>
        <p:sp>
          <p:nvSpPr>
            <p:cNvPr id="17" name="Freeform 31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 w 121"/>
                <a:gd name="T1" fmla="*/ 0 h 230"/>
                <a:gd name="T2" fmla="*/ 0 w 121"/>
                <a:gd name="T3" fmla="*/ 1 h 230"/>
                <a:gd name="T4" fmla="*/ 1 w 121"/>
                <a:gd name="T5" fmla="*/ 1 h 230"/>
                <a:gd name="T6" fmla="*/ 1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 sz="3200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 w 1094"/>
                <a:gd name="T1" fmla="*/ 1 h 2612"/>
                <a:gd name="T2" fmla="*/ 1 w 1094"/>
                <a:gd name="T3" fmla="*/ 1 h 2612"/>
                <a:gd name="T4" fmla="*/ 1 w 1094"/>
                <a:gd name="T5" fmla="*/ 1 h 2612"/>
                <a:gd name="T6" fmla="*/ 1 w 1094"/>
                <a:gd name="T7" fmla="*/ 0 h 2612"/>
                <a:gd name="T8" fmla="*/ 0 w 1094"/>
                <a:gd name="T9" fmla="*/ 1 h 2612"/>
                <a:gd name="T10" fmla="*/ 1 w 1094"/>
                <a:gd name="T11" fmla="*/ 1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 sz="3200"/>
            </a:p>
          </p:txBody>
        </p:sp>
      </p:grpSp>
      <p:grpSp>
        <p:nvGrpSpPr>
          <p:cNvPr id="24" name="Group 5"/>
          <p:cNvGrpSpPr>
            <a:grpSpLocks/>
          </p:cNvGrpSpPr>
          <p:nvPr/>
        </p:nvGrpSpPr>
        <p:grpSpPr bwMode="auto">
          <a:xfrm rot="366378">
            <a:off x="11252250" y="3669672"/>
            <a:ext cx="1390650" cy="3206750"/>
            <a:chOff x="746" y="796"/>
            <a:chExt cx="903" cy="1999"/>
          </a:xfrm>
        </p:grpSpPr>
        <p:sp>
          <p:nvSpPr>
            <p:cNvPr id="25" name="Freeform 6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1 h 3125"/>
                <a:gd name="T2" fmla="*/ 1 w 1252"/>
                <a:gd name="T3" fmla="*/ 0 h 3125"/>
                <a:gd name="T4" fmla="*/ 1 w 1252"/>
                <a:gd name="T5" fmla="*/ 1 h 3125"/>
                <a:gd name="T6" fmla="*/ 1 w 1252"/>
                <a:gd name="T7" fmla="*/ 1 h 3125"/>
                <a:gd name="T8" fmla="*/ 1 w 1252"/>
                <a:gd name="T9" fmla="*/ 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 sz="3200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 rot="78698">
              <a:off x="1428" y="2349"/>
              <a:ext cx="204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4400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1 w 121"/>
                <a:gd name="T1" fmla="*/ 0 h 230"/>
                <a:gd name="T2" fmla="*/ 0 w 121"/>
                <a:gd name="T3" fmla="*/ 1 h 230"/>
                <a:gd name="T4" fmla="*/ 1 w 121"/>
                <a:gd name="T5" fmla="*/ 1 h 230"/>
                <a:gd name="T6" fmla="*/ 1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 sz="3200"/>
            </a:p>
          </p:txBody>
        </p:sp>
        <p:grpSp>
          <p:nvGrpSpPr>
            <p:cNvPr id="28" name="Group 9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1 w 1094"/>
                  <a:gd name="T1" fmla="*/ 1 h 2612"/>
                  <a:gd name="T2" fmla="*/ 1 w 1094"/>
                  <a:gd name="T3" fmla="*/ 1 h 2612"/>
                  <a:gd name="T4" fmla="*/ 1 w 1094"/>
                  <a:gd name="T5" fmla="*/ 1 h 2612"/>
                  <a:gd name="T6" fmla="*/ 1 w 1094"/>
                  <a:gd name="T7" fmla="*/ 0 h 2612"/>
                  <a:gd name="T8" fmla="*/ 0 w 1094"/>
                  <a:gd name="T9" fmla="*/ 1 h 2612"/>
                  <a:gd name="T10" fmla="*/ 1 w 1094"/>
                  <a:gd name="T11" fmla="*/ 1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ru-RU" altLang="ru-RU" sz="3200"/>
              </a:p>
            </p:txBody>
          </p:sp>
          <p:grpSp>
            <p:nvGrpSpPr>
              <p:cNvPr id="30" name="Group 11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31" name="Freeform 12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endParaRPr lang="ru-RU" altLang="ru-RU" sz="3200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endParaRPr lang="ru-RU" altLang="ru-RU" sz="3200"/>
                </a:p>
              </p:txBody>
            </p:sp>
          </p:grpSp>
        </p:grpSp>
      </p:grpSp>
      <p:sp>
        <p:nvSpPr>
          <p:cNvPr id="37" name="Прямоугольный треугольник 26"/>
          <p:cNvSpPr>
            <a:spLocks noChangeArrowheads="1"/>
          </p:cNvSpPr>
          <p:nvPr/>
        </p:nvSpPr>
        <p:spPr bwMode="auto">
          <a:xfrm>
            <a:off x="931766" y="1302744"/>
            <a:ext cx="2602728" cy="2877253"/>
          </a:xfrm>
          <a:prstGeom prst="rtTriangle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 sz="3200"/>
          </a:p>
        </p:txBody>
      </p:sp>
      <p:sp>
        <p:nvSpPr>
          <p:cNvPr id="39" name="TextBox 28"/>
          <p:cNvSpPr txBox="1">
            <a:spLocks noChangeArrowheads="1"/>
          </p:cNvSpPr>
          <p:nvPr/>
        </p:nvSpPr>
        <p:spPr bwMode="auto">
          <a:xfrm>
            <a:off x="1676542" y="4116700"/>
            <a:ext cx="285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alt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29"/>
          <p:cNvSpPr>
            <a:spLocks noChangeArrowheads="1"/>
          </p:cNvSpPr>
          <p:nvPr/>
        </p:nvSpPr>
        <p:spPr bwMode="auto">
          <a:xfrm>
            <a:off x="927922" y="3701161"/>
            <a:ext cx="451321" cy="487473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 sz="3200"/>
          </a:p>
        </p:txBody>
      </p: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5512339" y="1239310"/>
            <a:ext cx="296330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en-US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 - ?</a:t>
            </a:r>
            <a:endParaRPr lang="en-US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altLang="ru-RU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767" y="2564165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alt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61262" y="5969339"/>
            <a:ext cx="354937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alt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21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sz="40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²</a:t>
            </a:r>
            <a:endParaRPr lang="en-US" altLang="ru-RU" sz="400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24" descr="Папирус"/>
          <p:cNvSpPr>
            <a:spLocks/>
          </p:cNvSpPr>
          <p:nvPr/>
        </p:nvSpPr>
        <p:spPr bwMode="auto">
          <a:xfrm>
            <a:off x="5248672" y="6334744"/>
            <a:ext cx="6159500" cy="560388"/>
          </a:xfrm>
          <a:custGeom>
            <a:avLst/>
            <a:gdLst>
              <a:gd name="T0" fmla="*/ 0 w 3880"/>
              <a:gd name="T1" fmla="*/ 0 h 344"/>
              <a:gd name="T2" fmla="*/ 0 w 3880"/>
              <a:gd name="T3" fmla="*/ 2147483647 h 344"/>
              <a:gd name="T4" fmla="*/ 2147483647 w 3880"/>
              <a:gd name="T5" fmla="*/ 2147483647 h 344"/>
              <a:gd name="T6" fmla="*/ 2147483647 w 3880"/>
              <a:gd name="T7" fmla="*/ 0 h 344"/>
              <a:gd name="T8" fmla="*/ 0 w 3880"/>
              <a:gd name="T9" fmla="*/ 0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80"/>
              <a:gd name="T16" fmla="*/ 0 h 344"/>
              <a:gd name="T17" fmla="*/ 3880 w 3880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80" h="344">
                <a:moveTo>
                  <a:pt x="0" y="0"/>
                </a:moveTo>
                <a:lnTo>
                  <a:pt x="0" y="344"/>
                </a:lnTo>
                <a:lnTo>
                  <a:pt x="3872" y="344"/>
                </a:lnTo>
                <a:lnTo>
                  <a:pt x="388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 rot="17576266">
            <a:off x="5606653" y="6523933"/>
            <a:ext cx="149225" cy="141287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 rot="10800000">
            <a:off x="5318522" y="6240564"/>
            <a:ext cx="61944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8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8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8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8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8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8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endParaRPr lang="ru-RU" altLang="ru-RU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auto">
          <a:xfrm>
            <a:off x="5248672" y="6456464"/>
            <a:ext cx="61960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0000"/>
                </a:solidFill>
              </a:rPr>
              <a:t>   </a:t>
            </a:r>
            <a:r>
              <a:rPr lang="en-US" altLang="ru-RU" sz="900" b="1" dirty="0">
                <a:solidFill>
                  <a:srgbClr val="000000"/>
                </a:solidFill>
              </a:rPr>
              <a:t>0     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 1     </a:t>
            </a:r>
            <a:r>
              <a:rPr lang="ru-RU" altLang="ru-RU" sz="900" b="1" dirty="0">
                <a:solidFill>
                  <a:srgbClr val="000000"/>
                </a:solidFill>
              </a:rPr>
              <a:t>  </a:t>
            </a:r>
            <a:r>
              <a:rPr lang="en-US" altLang="ru-RU" sz="900" b="1" dirty="0">
                <a:solidFill>
                  <a:srgbClr val="000000"/>
                </a:solidFill>
              </a:rPr>
              <a:t>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2     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 3      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4      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 5       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6        7        8       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9       10      11      12       13      14      15      16   </a:t>
            </a:r>
            <a:endParaRPr lang="ru-RU" altLang="ru-RU" sz="9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313097" y="4459281"/>
                <a:ext cx="6278031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𝑎𝑏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7 = 21(cm²)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097" y="4459281"/>
                <a:ext cx="6278031" cy="961545"/>
              </a:xfrm>
              <a:prstGeom prst="rect">
                <a:avLst/>
              </a:prstGeom>
              <a:blipFill rotWithShape="0">
                <a:blip r:embed="rId4"/>
                <a:stretch>
                  <a:fillRect l="-3398" r="-1456" b="-121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06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/>
          <p:cNvSpPr txBox="1">
            <a:spLocks/>
          </p:cNvSpPr>
          <p:nvPr/>
        </p:nvSpPr>
        <p:spPr>
          <a:xfrm>
            <a:off x="496144" y="135460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 bwMode="auto">
          <a:xfrm>
            <a:off x="6171910" y="1498504"/>
            <a:ext cx="3016020" cy="2203744"/>
          </a:xfrm>
          <a:prstGeom prst="triangle">
            <a:avLst>
              <a:gd name="adj" fmla="val 73676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ru-RU" sz="5400"/>
          </a:p>
        </p:txBody>
      </p:sp>
      <p:grpSp>
        <p:nvGrpSpPr>
          <p:cNvPr id="17" name="Group 28"/>
          <p:cNvGrpSpPr>
            <a:grpSpLocks/>
          </p:cNvGrpSpPr>
          <p:nvPr/>
        </p:nvGrpSpPr>
        <p:grpSpPr bwMode="auto">
          <a:xfrm rot="2763387" flipH="1">
            <a:off x="10256474" y="3859082"/>
            <a:ext cx="1352550" cy="3065463"/>
            <a:chOff x="3797" y="754"/>
            <a:chExt cx="852" cy="1931"/>
          </a:xfrm>
        </p:grpSpPr>
        <p:sp>
          <p:nvSpPr>
            <p:cNvPr id="18" name="Freeform 29"/>
            <p:cNvSpPr>
              <a:spLocks/>
            </p:cNvSpPr>
            <p:nvPr/>
          </p:nvSpPr>
          <p:spPr bwMode="auto">
            <a:xfrm rot="78698">
              <a:off x="3797" y="754"/>
              <a:ext cx="852" cy="1909"/>
            </a:xfrm>
            <a:custGeom>
              <a:avLst/>
              <a:gdLst>
                <a:gd name="T0" fmla="*/ 0 w 1252"/>
                <a:gd name="T1" fmla="*/ 1 h 3125"/>
                <a:gd name="T2" fmla="*/ 1 w 1252"/>
                <a:gd name="T3" fmla="*/ 0 h 3125"/>
                <a:gd name="T4" fmla="*/ 1 w 1252"/>
                <a:gd name="T5" fmla="*/ 1 h 3125"/>
                <a:gd name="T6" fmla="*/ 1 w 1252"/>
                <a:gd name="T7" fmla="*/ 1 h 3125"/>
                <a:gd name="T8" fmla="*/ 1 w 1252"/>
                <a:gd name="T9" fmla="*/ 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" name="Freeform 30"/>
            <p:cNvSpPr>
              <a:spLocks/>
            </p:cNvSpPr>
            <p:nvPr/>
          </p:nvSpPr>
          <p:spPr bwMode="auto">
            <a:xfrm rot="78698">
              <a:off x="4431" y="2312"/>
              <a:ext cx="215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31"/>
            <p:cNvSpPr>
              <a:spLocks/>
            </p:cNvSpPr>
            <p:nvPr/>
          </p:nvSpPr>
          <p:spPr bwMode="auto">
            <a:xfrm rot="78698">
              <a:off x="4554" y="2536"/>
              <a:ext cx="82" cy="141"/>
            </a:xfrm>
            <a:custGeom>
              <a:avLst/>
              <a:gdLst>
                <a:gd name="T0" fmla="*/ 1 w 121"/>
                <a:gd name="T1" fmla="*/ 0 h 230"/>
                <a:gd name="T2" fmla="*/ 0 w 121"/>
                <a:gd name="T3" fmla="*/ 1 h 230"/>
                <a:gd name="T4" fmla="*/ 1 w 121"/>
                <a:gd name="T5" fmla="*/ 1 h 230"/>
                <a:gd name="T6" fmla="*/ 1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" name="Freeform 32"/>
            <p:cNvSpPr>
              <a:spLocks/>
            </p:cNvSpPr>
            <p:nvPr/>
          </p:nvSpPr>
          <p:spPr bwMode="auto">
            <a:xfrm rot="78698">
              <a:off x="3866" y="765"/>
              <a:ext cx="744" cy="1595"/>
            </a:xfrm>
            <a:custGeom>
              <a:avLst/>
              <a:gdLst>
                <a:gd name="T0" fmla="*/ 1 w 1094"/>
                <a:gd name="T1" fmla="*/ 1 h 2612"/>
                <a:gd name="T2" fmla="*/ 1 w 1094"/>
                <a:gd name="T3" fmla="*/ 1 h 2612"/>
                <a:gd name="T4" fmla="*/ 1 w 1094"/>
                <a:gd name="T5" fmla="*/ 1 h 2612"/>
                <a:gd name="T6" fmla="*/ 1 w 1094"/>
                <a:gd name="T7" fmla="*/ 0 h 2612"/>
                <a:gd name="T8" fmla="*/ 0 w 1094"/>
                <a:gd name="T9" fmla="*/ 1 h 2612"/>
                <a:gd name="T10" fmla="*/ 1 w 1094"/>
                <a:gd name="T11" fmla="*/ 1 h 2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4"/>
                <a:gd name="T19" fmla="*/ 0 h 2612"/>
                <a:gd name="T20" fmla="*/ 1094 w 1094"/>
                <a:gd name="T21" fmla="*/ 2612 h 2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4" h="2612">
                  <a:moveTo>
                    <a:pt x="867" y="2612"/>
                  </a:moveTo>
                  <a:lnTo>
                    <a:pt x="1094" y="2522"/>
                  </a:lnTo>
                  <a:lnTo>
                    <a:pt x="1016" y="2554"/>
                  </a:lnTo>
                  <a:lnTo>
                    <a:pt x="84" y="0"/>
                  </a:lnTo>
                  <a:lnTo>
                    <a:pt x="0" y="30"/>
                  </a:lnTo>
                  <a:lnTo>
                    <a:pt x="940" y="2584"/>
                  </a:ln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27" name="Group 5"/>
          <p:cNvGrpSpPr>
            <a:grpSpLocks/>
          </p:cNvGrpSpPr>
          <p:nvPr/>
        </p:nvGrpSpPr>
        <p:grpSpPr bwMode="auto">
          <a:xfrm rot="366378">
            <a:off x="10986620" y="3308571"/>
            <a:ext cx="1390650" cy="3206750"/>
            <a:chOff x="746" y="796"/>
            <a:chExt cx="903" cy="1999"/>
          </a:xfrm>
        </p:grpSpPr>
        <p:sp>
          <p:nvSpPr>
            <p:cNvPr id="28" name="Freeform 6"/>
            <p:cNvSpPr>
              <a:spLocks/>
            </p:cNvSpPr>
            <p:nvPr/>
          </p:nvSpPr>
          <p:spPr bwMode="auto">
            <a:xfrm rot="78698">
              <a:off x="801" y="796"/>
              <a:ext cx="848" cy="1909"/>
            </a:xfrm>
            <a:custGeom>
              <a:avLst/>
              <a:gdLst>
                <a:gd name="T0" fmla="*/ 0 w 1252"/>
                <a:gd name="T1" fmla="*/ 1 h 3125"/>
                <a:gd name="T2" fmla="*/ 1 w 1252"/>
                <a:gd name="T3" fmla="*/ 0 h 3125"/>
                <a:gd name="T4" fmla="*/ 1 w 1252"/>
                <a:gd name="T5" fmla="*/ 1 h 3125"/>
                <a:gd name="T6" fmla="*/ 1 w 1252"/>
                <a:gd name="T7" fmla="*/ 1 h 3125"/>
                <a:gd name="T8" fmla="*/ 1 w 1252"/>
                <a:gd name="T9" fmla="*/ 1 h 3125"/>
                <a:gd name="T10" fmla="*/ 0 w 1252"/>
                <a:gd name="T11" fmla="*/ 1 h 3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2"/>
                <a:gd name="T19" fmla="*/ 0 h 3125"/>
                <a:gd name="T20" fmla="*/ 1252 w 1252"/>
                <a:gd name="T21" fmla="*/ 3125 h 3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2" h="3125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33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 rot="78698">
              <a:off x="1428" y="2349"/>
              <a:ext cx="204" cy="371"/>
            </a:xfrm>
            <a:custGeom>
              <a:avLst/>
              <a:gdLst/>
              <a:ahLst/>
              <a:cxnLst>
                <a:cxn ang="0">
                  <a:pos x="316" y="608"/>
                </a:cxn>
                <a:cxn ang="0">
                  <a:pos x="227" y="0"/>
                </a:cxn>
                <a:cxn ang="0">
                  <a:pos x="0" y="90"/>
                </a:cxn>
                <a:cxn ang="0">
                  <a:pos x="316" y="608"/>
                </a:cxn>
              </a:cxnLst>
              <a:rect l="0" t="0" r="r" b="b"/>
              <a:pathLst>
                <a:path w="316" h="608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rgbClr val="FF9900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 rot="78698">
              <a:off x="1554" y="2578"/>
              <a:ext cx="82" cy="141"/>
            </a:xfrm>
            <a:custGeom>
              <a:avLst/>
              <a:gdLst>
                <a:gd name="T0" fmla="*/ 1 w 121"/>
                <a:gd name="T1" fmla="*/ 0 h 230"/>
                <a:gd name="T2" fmla="*/ 0 w 121"/>
                <a:gd name="T3" fmla="*/ 1 h 230"/>
                <a:gd name="T4" fmla="*/ 1 w 121"/>
                <a:gd name="T5" fmla="*/ 1 h 230"/>
                <a:gd name="T6" fmla="*/ 1 w 121"/>
                <a:gd name="T7" fmla="*/ 0 h 2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230"/>
                <a:gd name="T14" fmla="*/ 121 w 121"/>
                <a:gd name="T15" fmla="*/ 230 h 2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230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1" name="Group 9"/>
            <p:cNvGrpSpPr>
              <a:grpSpLocks/>
            </p:cNvGrpSpPr>
            <p:nvPr/>
          </p:nvGrpSpPr>
          <p:grpSpPr bwMode="auto">
            <a:xfrm>
              <a:off x="746" y="807"/>
              <a:ext cx="864" cy="1988"/>
              <a:chOff x="738" y="806"/>
              <a:chExt cx="864" cy="1988"/>
            </a:xfrm>
          </p:grpSpPr>
          <p:sp>
            <p:nvSpPr>
              <p:cNvPr id="32" name="Freeform 10"/>
              <p:cNvSpPr>
                <a:spLocks/>
              </p:cNvSpPr>
              <p:nvPr/>
            </p:nvSpPr>
            <p:spPr bwMode="auto">
              <a:xfrm rot="78698">
                <a:off x="861" y="806"/>
                <a:ext cx="741" cy="1595"/>
              </a:xfrm>
              <a:custGeom>
                <a:avLst/>
                <a:gdLst>
                  <a:gd name="T0" fmla="*/ 1 w 1094"/>
                  <a:gd name="T1" fmla="*/ 1 h 2612"/>
                  <a:gd name="T2" fmla="*/ 1 w 1094"/>
                  <a:gd name="T3" fmla="*/ 1 h 2612"/>
                  <a:gd name="T4" fmla="*/ 1 w 1094"/>
                  <a:gd name="T5" fmla="*/ 1 h 2612"/>
                  <a:gd name="T6" fmla="*/ 1 w 1094"/>
                  <a:gd name="T7" fmla="*/ 0 h 2612"/>
                  <a:gd name="T8" fmla="*/ 0 w 1094"/>
                  <a:gd name="T9" fmla="*/ 1 h 2612"/>
                  <a:gd name="T10" fmla="*/ 1 w 1094"/>
                  <a:gd name="T11" fmla="*/ 1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33" name="Group 11"/>
              <p:cNvGrpSpPr>
                <a:grpSpLocks/>
              </p:cNvGrpSpPr>
              <p:nvPr/>
            </p:nvGrpSpPr>
            <p:grpSpPr bwMode="auto">
              <a:xfrm rot="78698">
                <a:off x="738" y="936"/>
                <a:ext cx="382" cy="1858"/>
                <a:chOff x="1292" y="1570"/>
                <a:chExt cx="363" cy="1905"/>
              </a:xfrm>
            </p:grpSpPr>
            <p:sp>
              <p:nvSpPr>
                <p:cNvPr id="34" name="Freeform 12"/>
                <p:cNvSpPr>
                  <a:spLocks/>
                </p:cNvSpPr>
                <p:nvPr/>
              </p:nvSpPr>
              <p:spPr bwMode="auto">
                <a:xfrm>
                  <a:off x="1292" y="1616"/>
                  <a:ext cx="227" cy="1859"/>
                </a:xfrm>
                <a:custGeom>
                  <a:avLst/>
                  <a:gdLst>
                    <a:gd name="T0" fmla="*/ 227 w 227"/>
                    <a:gd name="T1" fmla="*/ 136 h 1859"/>
                    <a:gd name="T2" fmla="*/ 0 w 227"/>
                    <a:gd name="T3" fmla="*/ 1859 h 1859"/>
                    <a:gd name="T4" fmla="*/ 0 w 227"/>
                    <a:gd name="T5" fmla="*/ 1633 h 1859"/>
                    <a:gd name="T6" fmla="*/ 137 w 227"/>
                    <a:gd name="T7" fmla="*/ 0 h 185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7"/>
                    <a:gd name="T13" fmla="*/ 0 h 1859"/>
                    <a:gd name="T14" fmla="*/ 227 w 227"/>
                    <a:gd name="T15" fmla="*/ 1859 h 185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7" h="1859">
                      <a:moveTo>
                        <a:pt x="227" y="136"/>
                      </a:moveTo>
                      <a:lnTo>
                        <a:pt x="0" y="1859"/>
                      </a:lnTo>
                      <a:lnTo>
                        <a:pt x="0" y="1633"/>
                      </a:lnTo>
                      <a:lnTo>
                        <a:pt x="137" y="0"/>
                      </a:lnTo>
                    </a:path>
                  </a:pathLst>
                </a:custGeom>
                <a:solidFill>
                  <a:srgbClr val="77777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35" name="Oval 13"/>
                <p:cNvSpPr>
                  <a:spLocks noChangeArrowheads="1"/>
                </p:cNvSpPr>
                <p:nvPr/>
              </p:nvSpPr>
              <p:spPr bwMode="auto">
                <a:xfrm>
                  <a:off x="1383" y="1570"/>
                  <a:ext cx="272" cy="272"/>
                </a:xfrm>
                <a:prstGeom prst="ellipse">
                  <a:avLst/>
                </a:prstGeom>
                <a:solidFill>
                  <a:srgbClr val="777777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</p:grpSp>
      </p:grpSp>
      <p:sp>
        <p:nvSpPr>
          <p:cNvPr id="41" name="Freeform 24" descr="Папирус"/>
          <p:cNvSpPr>
            <a:spLocks/>
          </p:cNvSpPr>
          <p:nvPr/>
        </p:nvSpPr>
        <p:spPr bwMode="auto">
          <a:xfrm>
            <a:off x="5248672" y="6334744"/>
            <a:ext cx="6159500" cy="560388"/>
          </a:xfrm>
          <a:custGeom>
            <a:avLst/>
            <a:gdLst>
              <a:gd name="T0" fmla="*/ 0 w 3880"/>
              <a:gd name="T1" fmla="*/ 0 h 344"/>
              <a:gd name="T2" fmla="*/ 0 w 3880"/>
              <a:gd name="T3" fmla="*/ 2147483647 h 344"/>
              <a:gd name="T4" fmla="*/ 2147483647 w 3880"/>
              <a:gd name="T5" fmla="*/ 2147483647 h 344"/>
              <a:gd name="T6" fmla="*/ 2147483647 w 3880"/>
              <a:gd name="T7" fmla="*/ 0 h 344"/>
              <a:gd name="T8" fmla="*/ 0 w 3880"/>
              <a:gd name="T9" fmla="*/ 0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80"/>
              <a:gd name="T16" fmla="*/ 0 h 344"/>
              <a:gd name="T17" fmla="*/ 3880 w 3880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80" h="344">
                <a:moveTo>
                  <a:pt x="0" y="0"/>
                </a:moveTo>
                <a:lnTo>
                  <a:pt x="0" y="344"/>
                </a:lnTo>
                <a:lnTo>
                  <a:pt x="3872" y="344"/>
                </a:lnTo>
                <a:lnTo>
                  <a:pt x="388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" name="Oval 25"/>
          <p:cNvSpPr>
            <a:spLocks noChangeArrowheads="1"/>
          </p:cNvSpPr>
          <p:nvPr/>
        </p:nvSpPr>
        <p:spPr bwMode="auto">
          <a:xfrm rot="17576266">
            <a:off x="5606653" y="6523933"/>
            <a:ext cx="149225" cy="141287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 rot="10800000">
            <a:off x="5318522" y="6240564"/>
            <a:ext cx="61944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8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8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8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8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8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8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US" altLang="ru-RU" sz="900">
                <a:solidFill>
                  <a:srgbClr val="000000"/>
                </a:solidFill>
                <a:latin typeface="Arial" panose="020B0604020202020204" pitchFamily="34" charset="0"/>
              </a:rPr>
              <a:t>IIII</a:t>
            </a:r>
            <a:r>
              <a:rPr lang="en-US" altLang="ru-RU" sz="14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endParaRPr lang="ru-RU" altLang="ru-RU" sz="9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5248672" y="6456464"/>
            <a:ext cx="61960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RU" sz="900" b="1" dirty="0">
                <a:solidFill>
                  <a:srgbClr val="000000"/>
                </a:solidFill>
              </a:rPr>
              <a:t>   </a:t>
            </a:r>
            <a:r>
              <a:rPr lang="en-US" altLang="ru-RU" sz="900" b="1" dirty="0">
                <a:solidFill>
                  <a:srgbClr val="000000"/>
                </a:solidFill>
              </a:rPr>
              <a:t>0     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 1     </a:t>
            </a:r>
            <a:r>
              <a:rPr lang="ru-RU" altLang="ru-RU" sz="900" b="1" dirty="0">
                <a:solidFill>
                  <a:srgbClr val="000000"/>
                </a:solidFill>
              </a:rPr>
              <a:t>  </a:t>
            </a:r>
            <a:r>
              <a:rPr lang="en-US" altLang="ru-RU" sz="900" b="1" dirty="0">
                <a:solidFill>
                  <a:srgbClr val="000000"/>
                </a:solidFill>
              </a:rPr>
              <a:t>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2     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 3      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4      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 5       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6        7        8        </a:t>
            </a:r>
            <a:r>
              <a:rPr lang="ru-RU" altLang="ru-RU" sz="900" b="1" dirty="0">
                <a:solidFill>
                  <a:srgbClr val="000000"/>
                </a:solidFill>
              </a:rPr>
              <a:t> </a:t>
            </a:r>
            <a:r>
              <a:rPr lang="en-US" altLang="ru-RU" sz="900" b="1" dirty="0">
                <a:solidFill>
                  <a:srgbClr val="000000"/>
                </a:solidFill>
              </a:rPr>
              <a:t>9       10      11      12       13      14      15      16   </a:t>
            </a:r>
            <a:endParaRPr lang="ru-RU" altLang="ru-RU" sz="900" b="1" dirty="0">
              <a:solidFill>
                <a:srgbClr val="000000"/>
              </a:solidFill>
            </a:endParaRPr>
          </a:p>
        </p:txBody>
      </p:sp>
      <p:sp>
        <p:nvSpPr>
          <p:cNvPr id="45" name="TextBox 27"/>
          <p:cNvSpPr txBox="1">
            <a:spLocks noChangeArrowheads="1"/>
          </p:cNvSpPr>
          <p:nvPr/>
        </p:nvSpPr>
        <p:spPr bwMode="auto">
          <a:xfrm>
            <a:off x="7696944" y="3600450"/>
            <a:ext cx="36557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alt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28"/>
          <p:cNvSpPr txBox="1">
            <a:spLocks noChangeArrowheads="1"/>
          </p:cNvSpPr>
          <p:nvPr/>
        </p:nvSpPr>
        <p:spPr bwMode="auto">
          <a:xfrm>
            <a:off x="8011631" y="2258288"/>
            <a:ext cx="3655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dirty="0"/>
              <a:t>h</a:t>
            </a:r>
            <a:endParaRPr lang="ru-RU" altLang="ru-RU" sz="4000" dirty="0"/>
          </a:p>
        </p:txBody>
      </p:sp>
      <p:sp>
        <p:nvSpPr>
          <p:cNvPr id="47" name="TextBox 30"/>
          <p:cNvSpPr txBox="1">
            <a:spLocks noChangeArrowheads="1"/>
          </p:cNvSpPr>
          <p:nvPr/>
        </p:nvSpPr>
        <p:spPr bwMode="auto">
          <a:xfrm>
            <a:off x="1302542" y="1245383"/>
            <a:ext cx="539242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 =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endParaRPr lang="en-US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 - ?</a:t>
            </a:r>
            <a:endParaRPr lang="en-US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40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altLang="ru-RU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altLang="ru-RU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единительная линия 33"/>
          <p:cNvCxnSpPr>
            <a:cxnSpLocks noChangeShapeType="1"/>
            <a:stCxn id="15" idx="0"/>
            <a:endCxn id="15" idx="3"/>
          </p:cNvCxnSpPr>
          <p:nvPr/>
        </p:nvCxnSpPr>
        <p:spPr bwMode="auto">
          <a:xfrm>
            <a:off x="8393993" y="1498504"/>
            <a:ext cx="0" cy="2203744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807757" y="5495288"/>
            <a:ext cx="32367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3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alt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54 dm</a:t>
            </a:r>
            <a:r>
              <a:rPr lang="en-US" altLang="ru-RU" sz="36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²</a:t>
            </a:r>
          </a:p>
          <a:p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1431065" y="4284638"/>
                <a:ext cx="7422124" cy="961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12∙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54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uz-Latn-UZ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m²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065" y="4284638"/>
                <a:ext cx="7422124" cy="961545"/>
              </a:xfrm>
              <a:prstGeom prst="rect">
                <a:avLst/>
              </a:prstGeom>
              <a:blipFill>
                <a:blip r:embed="rId4"/>
                <a:stretch>
                  <a:fillRect l="-2958" b="-11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9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640161" y="1269528"/>
            <a:ext cx="118813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en-US" alt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Shaklning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alt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ru-RU" sz="4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alt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alt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alt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kvadratdan</a:t>
            </a:r>
            <a:r>
              <a:rPr lang="en-US" alt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alt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topganini</a:t>
            </a:r>
            <a:r>
              <a:rPr lang="en-US" alt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US" alt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demakdir</a:t>
            </a:r>
            <a:r>
              <a:rPr lang="en-US" alt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52931" y="3809369"/>
            <a:ext cx="645334" cy="5945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885749"/>
              </p:ext>
            </p:extLst>
          </p:nvPr>
        </p:nvGraphicFramePr>
        <p:xfrm>
          <a:off x="4048179" y="2808362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79" y="2808362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486997"/>
              </p:ext>
            </p:extLst>
          </p:nvPr>
        </p:nvGraphicFramePr>
        <p:xfrm>
          <a:off x="2780087" y="3076464"/>
          <a:ext cx="2349824" cy="1787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7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59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9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9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887803"/>
              </p:ext>
            </p:extLst>
          </p:nvPr>
        </p:nvGraphicFramePr>
        <p:xfrm>
          <a:off x="6244401" y="2993058"/>
          <a:ext cx="2913150" cy="17877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2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59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9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9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45759"/>
              </p:ext>
            </p:extLst>
          </p:nvPr>
        </p:nvGraphicFramePr>
        <p:xfrm>
          <a:off x="10217224" y="3374416"/>
          <a:ext cx="1762368" cy="119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7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59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9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507395" y="4958930"/>
            <a:ext cx="19848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 cm²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45069" y="4958930"/>
            <a:ext cx="19848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 cm²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72709" y="4958930"/>
            <a:ext cx="19848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cm²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536639" y="4958929"/>
            <a:ext cx="19848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 cm²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575147" y="252620"/>
            <a:ext cx="7498690" cy="102155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914400"/>
            <a:r>
              <a:rPr lang="en-US" sz="4800" kern="0" dirty="0" smtClean="0">
                <a:solidFill>
                  <a:schemeClr val="bg1"/>
                </a:solidFill>
              </a:rPr>
              <a:t> SHAKLLARNING YUZI</a:t>
            </a:r>
            <a:endParaRPr lang="ru-RU" sz="48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1"/>
          <p:cNvSpPr>
            <a:spLocks noChangeArrowheads="1"/>
          </p:cNvSpPr>
          <p:nvPr/>
        </p:nvSpPr>
        <p:spPr bwMode="auto">
          <a:xfrm>
            <a:off x="0" y="1094444"/>
            <a:ext cx="1241740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Katakli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qog‘ozda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shakllarning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1 ta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katak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1 c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3"/>
          <p:cNvSpPr>
            <a:spLocks noChangeArrowheads="1"/>
          </p:cNvSpPr>
          <p:nvPr/>
        </p:nvSpPr>
        <p:spPr bwMode="auto">
          <a:xfrm>
            <a:off x="1677272" y="3308652"/>
            <a:ext cx="3503254" cy="2095394"/>
          </a:xfrm>
          <a:prstGeom prst="rect">
            <a:avLst/>
          </a:prstGeom>
          <a:solidFill>
            <a:srgbClr val="3DA3F7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2" name="Group 26"/>
          <p:cNvGrpSpPr>
            <a:grpSpLocks/>
          </p:cNvGrpSpPr>
          <p:nvPr/>
        </p:nvGrpSpPr>
        <p:grpSpPr bwMode="auto">
          <a:xfrm>
            <a:off x="913191" y="2617832"/>
            <a:ext cx="5011817" cy="4867273"/>
            <a:chOff x="272" y="480"/>
            <a:chExt cx="1744" cy="1698"/>
          </a:xfrm>
        </p:grpSpPr>
        <p:grpSp>
          <p:nvGrpSpPr>
            <p:cNvPr id="43" name="Group 27"/>
            <p:cNvGrpSpPr>
              <a:grpSpLocks/>
            </p:cNvGrpSpPr>
            <p:nvPr/>
          </p:nvGrpSpPr>
          <p:grpSpPr bwMode="auto">
            <a:xfrm>
              <a:off x="272" y="480"/>
              <a:ext cx="1744" cy="1455"/>
              <a:chOff x="265" y="480"/>
              <a:chExt cx="2473" cy="1455"/>
            </a:xfrm>
          </p:grpSpPr>
          <p:sp>
            <p:nvSpPr>
              <p:cNvPr id="53" name="Freeform 28"/>
              <p:cNvSpPr>
                <a:spLocks/>
              </p:cNvSpPr>
              <p:nvPr/>
            </p:nvSpPr>
            <p:spPr bwMode="auto">
              <a:xfrm>
                <a:off x="265" y="1916"/>
                <a:ext cx="2472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49" y="0"/>
                  </a:cxn>
                </a:cxnLst>
                <a:rect l="0" t="0" r="r" b="b"/>
                <a:pathLst>
                  <a:path w="2449" h="1">
                    <a:moveTo>
                      <a:pt x="0" y="0"/>
                    </a:moveTo>
                    <a:lnTo>
                      <a:pt x="2449" y="0"/>
                    </a:lnTo>
                  </a:path>
                </a:pathLst>
              </a:custGeom>
              <a:noFill/>
              <a:ln w="3175" cmpd="sng">
                <a:solidFill>
                  <a:schemeClr val="bg2">
                    <a:lumMod val="1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4" name="Line 29"/>
              <p:cNvSpPr>
                <a:spLocks noChangeShapeType="1"/>
              </p:cNvSpPr>
              <p:nvPr/>
            </p:nvSpPr>
            <p:spPr bwMode="auto">
              <a:xfrm>
                <a:off x="288" y="48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5" name="Line 30"/>
              <p:cNvSpPr>
                <a:spLocks noChangeShapeType="1"/>
              </p:cNvSpPr>
              <p:nvPr/>
            </p:nvSpPr>
            <p:spPr bwMode="auto">
              <a:xfrm>
                <a:off x="288" y="722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6" name="Line 31"/>
              <p:cNvSpPr>
                <a:spLocks noChangeShapeType="1"/>
              </p:cNvSpPr>
              <p:nvPr/>
            </p:nvSpPr>
            <p:spPr bwMode="auto">
              <a:xfrm>
                <a:off x="288" y="965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" name="Line 32"/>
              <p:cNvSpPr>
                <a:spLocks noChangeShapeType="1"/>
              </p:cNvSpPr>
              <p:nvPr/>
            </p:nvSpPr>
            <p:spPr bwMode="auto">
              <a:xfrm>
                <a:off x="288" y="1207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8" name="Line 33"/>
              <p:cNvSpPr>
                <a:spLocks noChangeShapeType="1"/>
              </p:cNvSpPr>
              <p:nvPr/>
            </p:nvSpPr>
            <p:spPr bwMode="auto">
              <a:xfrm>
                <a:off x="288" y="145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/>
            </p:nvSpPr>
            <p:spPr bwMode="auto">
              <a:xfrm>
                <a:off x="288" y="1693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4" name="Group 36"/>
            <p:cNvGrpSpPr>
              <a:grpSpLocks/>
            </p:cNvGrpSpPr>
            <p:nvPr/>
          </p:nvGrpSpPr>
          <p:grpSpPr bwMode="auto">
            <a:xfrm>
              <a:off x="272" y="480"/>
              <a:ext cx="1732" cy="1698"/>
              <a:chOff x="272" y="480"/>
              <a:chExt cx="1732" cy="2206"/>
            </a:xfrm>
          </p:grpSpPr>
          <p:sp>
            <p:nvSpPr>
              <p:cNvPr id="45" name="Line 37"/>
              <p:cNvSpPr>
                <a:spLocks noChangeShapeType="1"/>
              </p:cNvSpPr>
              <p:nvPr/>
            </p:nvSpPr>
            <p:spPr bwMode="auto">
              <a:xfrm>
                <a:off x="534" y="480"/>
                <a:ext cx="8" cy="2009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6" name="Line 38"/>
              <p:cNvSpPr>
                <a:spLocks noChangeShapeType="1"/>
              </p:cNvSpPr>
              <p:nvPr/>
            </p:nvSpPr>
            <p:spPr bwMode="auto">
              <a:xfrm>
                <a:off x="77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7" name="Line 39"/>
              <p:cNvSpPr>
                <a:spLocks noChangeShapeType="1"/>
              </p:cNvSpPr>
              <p:nvPr/>
            </p:nvSpPr>
            <p:spPr bwMode="auto">
              <a:xfrm>
                <a:off x="1015" y="503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8" name="Line 40"/>
              <p:cNvSpPr>
                <a:spLocks noChangeShapeType="1"/>
              </p:cNvSpPr>
              <p:nvPr/>
            </p:nvSpPr>
            <p:spPr bwMode="auto">
              <a:xfrm>
                <a:off x="126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" name="Line 41"/>
              <p:cNvSpPr>
                <a:spLocks noChangeShapeType="1"/>
              </p:cNvSpPr>
              <p:nvPr/>
            </p:nvSpPr>
            <p:spPr bwMode="auto">
              <a:xfrm>
                <a:off x="175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0" name="Line 42"/>
              <p:cNvSpPr>
                <a:spLocks noChangeShapeType="1"/>
              </p:cNvSpPr>
              <p:nvPr/>
            </p:nvSpPr>
            <p:spPr bwMode="auto">
              <a:xfrm>
                <a:off x="200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1509" y="486"/>
                <a:ext cx="5" cy="2172"/>
              </a:xfrm>
              <a:custGeom>
                <a:avLst/>
                <a:gdLst/>
                <a:ahLst/>
                <a:cxnLst>
                  <a:cxn ang="0">
                    <a:pos x="5" y="2177"/>
                  </a:cxn>
                  <a:cxn ang="0">
                    <a:pos x="0" y="0"/>
                  </a:cxn>
                </a:cxnLst>
                <a:rect l="0" t="0" r="r" b="b"/>
                <a:pathLst>
                  <a:path w="5" h="2177">
                    <a:moveTo>
                      <a:pt x="5" y="2177"/>
                    </a:move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bg2">
                    <a:lumMod val="1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 flipH="1">
                <a:off x="272" y="486"/>
                <a:ext cx="16" cy="1906"/>
              </a:xfrm>
              <a:custGeom>
                <a:avLst/>
                <a:gdLst/>
                <a:ahLst/>
                <a:cxnLst>
                  <a:cxn ang="0">
                    <a:pos x="0" y="2175"/>
                  </a:cxn>
                  <a:cxn ang="0">
                    <a:pos x="1" y="0"/>
                  </a:cxn>
                </a:cxnLst>
                <a:rect l="0" t="0" r="r" b="b"/>
                <a:pathLst>
                  <a:path w="1" h="2175">
                    <a:moveTo>
                      <a:pt x="0" y="2175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61" name="Прямоугольник 46"/>
          <p:cNvSpPr>
            <a:spLocks noChangeArrowheads="1"/>
          </p:cNvSpPr>
          <p:nvPr/>
        </p:nvSpPr>
        <p:spPr bwMode="auto">
          <a:xfrm>
            <a:off x="7415681" y="3245294"/>
            <a:ext cx="2753179" cy="2592369"/>
          </a:xfrm>
          <a:prstGeom prst="rect">
            <a:avLst/>
          </a:prstGeom>
          <a:solidFill>
            <a:srgbClr val="FB9BBD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62" name="Group 26"/>
          <p:cNvGrpSpPr>
            <a:grpSpLocks/>
          </p:cNvGrpSpPr>
          <p:nvPr/>
        </p:nvGrpSpPr>
        <p:grpSpPr bwMode="auto">
          <a:xfrm>
            <a:off x="6719639" y="2605575"/>
            <a:ext cx="4869486" cy="4507233"/>
            <a:chOff x="288" y="480"/>
            <a:chExt cx="1728" cy="1698"/>
          </a:xfrm>
        </p:grpSpPr>
        <p:grpSp>
          <p:nvGrpSpPr>
            <p:cNvPr id="63" name="Group 27"/>
            <p:cNvGrpSpPr>
              <a:grpSpLocks/>
            </p:cNvGrpSpPr>
            <p:nvPr/>
          </p:nvGrpSpPr>
          <p:grpSpPr bwMode="auto">
            <a:xfrm>
              <a:off x="288" y="480"/>
              <a:ext cx="1728" cy="1698"/>
              <a:chOff x="288" y="480"/>
              <a:chExt cx="2450" cy="1698"/>
            </a:xfrm>
          </p:grpSpPr>
          <p:sp>
            <p:nvSpPr>
              <p:cNvPr id="73" name="Freeform 28"/>
              <p:cNvSpPr>
                <a:spLocks/>
              </p:cNvSpPr>
              <p:nvPr/>
            </p:nvSpPr>
            <p:spPr bwMode="auto">
              <a:xfrm>
                <a:off x="288" y="1934"/>
                <a:ext cx="244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49" y="0"/>
                  </a:cxn>
                </a:cxnLst>
                <a:rect l="0" t="0" r="r" b="b"/>
                <a:pathLst>
                  <a:path w="2449" h="1">
                    <a:moveTo>
                      <a:pt x="0" y="0"/>
                    </a:moveTo>
                    <a:lnTo>
                      <a:pt x="2449" y="0"/>
                    </a:lnTo>
                  </a:path>
                </a:pathLst>
              </a:custGeom>
              <a:noFill/>
              <a:ln w="3175" cmpd="sng">
                <a:solidFill>
                  <a:schemeClr val="bg2">
                    <a:lumMod val="1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4" name="Line 29"/>
              <p:cNvSpPr>
                <a:spLocks noChangeShapeType="1"/>
              </p:cNvSpPr>
              <p:nvPr/>
            </p:nvSpPr>
            <p:spPr bwMode="auto">
              <a:xfrm>
                <a:off x="288" y="48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5" name="Line 30"/>
              <p:cNvSpPr>
                <a:spLocks noChangeShapeType="1"/>
              </p:cNvSpPr>
              <p:nvPr/>
            </p:nvSpPr>
            <p:spPr bwMode="auto">
              <a:xfrm>
                <a:off x="288" y="722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6" name="Line 31"/>
              <p:cNvSpPr>
                <a:spLocks noChangeShapeType="1"/>
              </p:cNvSpPr>
              <p:nvPr/>
            </p:nvSpPr>
            <p:spPr bwMode="auto">
              <a:xfrm>
                <a:off x="288" y="965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7" name="Line 32"/>
              <p:cNvSpPr>
                <a:spLocks noChangeShapeType="1"/>
              </p:cNvSpPr>
              <p:nvPr/>
            </p:nvSpPr>
            <p:spPr bwMode="auto">
              <a:xfrm>
                <a:off x="288" y="1207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8" name="Line 33"/>
              <p:cNvSpPr>
                <a:spLocks noChangeShapeType="1"/>
              </p:cNvSpPr>
              <p:nvPr/>
            </p:nvSpPr>
            <p:spPr bwMode="auto">
              <a:xfrm>
                <a:off x="288" y="145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9" name="Line 34"/>
              <p:cNvSpPr>
                <a:spLocks noChangeShapeType="1"/>
              </p:cNvSpPr>
              <p:nvPr/>
            </p:nvSpPr>
            <p:spPr bwMode="auto">
              <a:xfrm>
                <a:off x="288" y="1693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0" name="Line 35"/>
              <p:cNvSpPr>
                <a:spLocks noChangeShapeType="1"/>
              </p:cNvSpPr>
              <p:nvPr/>
            </p:nvSpPr>
            <p:spPr bwMode="auto">
              <a:xfrm>
                <a:off x="288" y="2178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4" name="Group 36"/>
            <p:cNvGrpSpPr>
              <a:grpSpLocks/>
            </p:cNvGrpSpPr>
            <p:nvPr/>
          </p:nvGrpSpPr>
          <p:grpSpPr bwMode="auto">
            <a:xfrm>
              <a:off x="288" y="480"/>
              <a:ext cx="1716" cy="1680"/>
              <a:chOff x="288" y="480"/>
              <a:chExt cx="1716" cy="2183"/>
            </a:xfrm>
          </p:grpSpPr>
          <p:sp>
            <p:nvSpPr>
              <p:cNvPr id="65" name="Line 37"/>
              <p:cNvSpPr>
                <a:spLocks noChangeShapeType="1"/>
              </p:cNvSpPr>
              <p:nvPr/>
            </p:nvSpPr>
            <p:spPr bwMode="auto">
              <a:xfrm>
                <a:off x="53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6" name="Line 38"/>
              <p:cNvSpPr>
                <a:spLocks noChangeShapeType="1"/>
              </p:cNvSpPr>
              <p:nvPr/>
            </p:nvSpPr>
            <p:spPr bwMode="auto">
              <a:xfrm>
                <a:off x="77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7" name="Line 39"/>
              <p:cNvSpPr>
                <a:spLocks noChangeShapeType="1"/>
              </p:cNvSpPr>
              <p:nvPr/>
            </p:nvSpPr>
            <p:spPr bwMode="auto">
              <a:xfrm>
                <a:off x="102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8" name="Line 40"/>
              <p:cNvSpPr>
                <a:spLocks noChangeShapeType="1"/>
              </p:cNvSpPr>
              <p:nvPr/>
            </p:nvSpPr>
            <p:spPr bwMode="auto">
              <a:xfrm>
                <a:off x="126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9" name="Line 41"/>
              <p:cNvSpPr>
                <a:spLocks noChangeShapeType="1"/>
              </p:cNvSpPr>
              <p:nvPr/>
            </p:nvSpPr>
            <p:spPr bwMode="auto">
              <a:xfrm>
                <a:off x="175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0" name="Line 42"/>
              <p:cNvSpPr>
                <a:spLocks noChangeShapeType="1"/>
              </p:cNvSpPr>
              <p:nvPr/>
            </p:nvSpPr>
            <p:spPr bwMode="auto">
              <a:xfrm>
                <a:off x="200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1" name="Freeform 43"/>
              <p:cNvSpPr>
                <a:spLocks/>
              </p:cNvSpPr>
              <p:nvPr/>
            </p:nvSpPr>
            <p:spPr bwMode="auto">
              <a:xfrm>
                <a:off x="1509" y="486"/>
                <a:ext cx="5" cy="2172"/>
              </a:xfrm>
              <a:custGeom>
                <a:avLst/>
                <a:gdLst/>
                <a:ahLst/>
                <a:cxnLst>
                  <a:cxn ang="0">
                    <a:pos x="5" y="2177"/>
                  </a:cxn>
                  <a:cxn ang="0">
                    <a:pos x="0" y="0"/>
                  </a:cxn>
                </a:cxnLst>
                <a:rect l="0" t="0" r="r" b="b"/>
                <a:pathLst>
                  <a:path w="5" h="2177">
                    <a:moveTo>
                      <a:pt x="5" y="2177"/>
                    </a:move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bg2">
                    <a:lumMod val="1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72" name="Freeform 44"/>
              <p:cNvSpPr>
                <a:spLocks/>
              </p:cNvSpPr>
              <p:nvPr/>
            </p:nvSpPr>
            <p:spPr bwMode="auto">
              <a:xfrm>
                <a:off x="288" y="486"/>
                <a:ext cx="1" cy="2170"/>
              </a:xfrm>
              <a:custGeom>
                <a:avLst/>
                <a:gdLst/>
                <a:ahLst/>
                <a:cxnLst>
                  <a:cxn ang="0">
                    <a:pos x="0" y="2175"/>
                  </a:cxn>
                  <a:cxn ang="0">
                    <a:pos x="1" y="0"/>
                  </a:cxn>
                </a:cxnLst>
                <a:rect l="0" t="0" r="r" b="b"/>
                <a:pathLst>
                  <a:path w="1" h="2175">
                    <a:moveTo>
                      <a:pt x="0" y="2175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cxnSp>
        <p:nvCxnSpPr>
          <p:cNvPr id="81" name="Прямая соединительная линия 80"/>
          <p:cNvCxnSpPr>
            <a:endCxn id="59" idx="0"/>
          </p:cNvCxnSpPr>
          <p:nvPr/>
        </p:nvCxnSpPr>
        <p:spPr bwMode="auto">
          <a:xfrm flipH="1">
            <a:off x="959171" y="6094865"/>
            <a:ext cx="70805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2" name="TextBox 56"/>
          <p:cNvSpPr txBox="1">
            <a:spLocks noChangeArrowheads="1"/>
          </p:cNvSpPr>
          <p:nvPr/>
        </p:nvSpPr>
        <p:spPr bwMode="auto">
          <a:xfrm>
            <a:off x="862387" y="6153521"/>
            <a:ext cx="11413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1cm</a:t>
            </a:r>
            <a:endParaRPr lang="ru-RU" alt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59"/>
          <p:cNvSpPr txBox="1">
            <a:spLocks noChangeArrowheads="1"/>
          </p:cNvSpPr>
          <p:nvPr/>
        </p:nvSpPr>
        <p:spPr bwMode="auto">
          <a:xfrm>
            <a:off x="2693878" y="5343332"/>
            <a:ext cx="1350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lang="ru-RU" alt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2081748" y="6025537"/>
            <a:ext cx="36729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 15 </a:t>
            </a:r>
            <a:r>
              <a:rPr lang="en-US" alt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ru-RU" altLang="ru-RU" sz="4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7409288" y="6021294"/>
            <a:ext cx="3885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 16 </a:t>
            </a:r>
            <a:r>
              <a:rPr lang="en-US" alt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ru-RU" altLang="ru-RU" sz="400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59"/>
          <p:cNvSpPr txBox="1">
            <a:spLocks noChangeArrowheads="1"/>
          </p:cNvSpPr>
          <p:nvPr/>
        </p:nvSpPr>
        <p:spPr bwMode="auto">
          <a:xfrm>
            <a:off x="5194739" y="3892509"/>
            <a:ext cx="13503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3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  <a:endParaRPr lang="ru-RU" alt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bject 3"/>
          <p:cNvSpPr txBox="1">
            <a:spLocks/>
          </p:cNvSpPr>
          <p:nvPr/>
        </p:nvSpPr>
        <p:spPr>
          <a:xfrm>
            <a:off x="340051" y="219332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5"/>
          <p:cNvSpPr>
            <a:spLocks noChangeArrowheads="1"/>
          </p:cNvSpPr>
          <p:nvPr/>
        </p:nvSpPr>
        <p:spPr bwMode="auto">
          <a:xfrm>
            <a:off x="1643062" y="2200276"/>
            <a:ext cx="571500" cy="50006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762794" y="3168402"/>
            <a:ext cx="3034780" cy="2149594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4" name="Прямоугольник 44"/>
          <p:cNvSpPr>
            <a:spLocks noChangeArrowheads="1"/>
          </p:cNvSpPr>
          <p:nvPr/>
        </p:nvSpPr>
        <p:spPr bwMode="auto">
          <a:xfrm>
            <a:off x="2339582" y="3719726"/>
            <a:ext cx="623521" cy="104499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1144216" y="2668862"/>
            <a:ext cx="4270436" cy="3694340"/>
            <a:chOff x="288" y="480"/>
            <a:chExt cx="1728" cy="1698"/>
          </a:xfrm>
        </p:grpSpPr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288" y="480"/>
              <a:ext cx="1728" cy="1698"/>
              <a:chOff x="288" y="480"/>
              <a:chExt cx="2450" cy="1698"/>
            </a:xfrm>
          </p:grpSpPr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288" y="1934"/>
                <a:ext cx="244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49" y="0"/>
                  </a:cxn>
                </a:cxnLst>
                <a:rect l="0" t="0" r="r" b="b"/>
                <a:pathLst>
                  <a:path w="2449" h="1">
                    <a:moveTo>
                      <a:pt x="0" y="0"/>
                    </a:moveTo>
                    <a:lnTo>
                      <a:pt x="2449" y="0"/>
                    </a:lnTo>
                  </a:path>
                </a:pathLst>
              </a:custGeom>
              <a:noFill/>
              <a:ln w="3175" cmpd="sng">
                <a:solidFill>
                  <a:schemeClr val="bg2">
                    <a:lumMod val="1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288" y="48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288" y="722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288" y="965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288" y="1207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288" y="145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288" y="1693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288" y="2178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17" name="Group 36"/>
            <p:cNvGrpSpPr>
              <a:grpSpLocks/>
            </p:cNvGrpSpPr>
            <p:nvPr/>
          </p:nvGrpSpPr>
          <p:grpSpPr bwMode="auto">
            <a:xfrm>
              <a:off x="288" y="480"/>
              <a:ext cx="1716" cy="1680"/>
              <a:chOff x="288" y="480"/>
              <a:chExt cx="1716" cy="2183"/>
            </a:xfrm>
          </p:grpSpPr>
          <p:sp>
            <p:nvSpPr>
              <p:cNvPr id="18" name="Line 37"/>
              <p:cNvSpPr>
                <a:spLocks noChangeShapeType="1"/>
              </p:cNvSpPr>
              <p:nvPr/>
            </p:nvSpPr>
            <p:spPr bwMode="auto">
              <a:xfrm>
                <a:off x="53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Line 38"/>
              <p:cNvSpPr>
                <a:spLocks noChangeShapeType="1"/>
              </p:cNvSpPr>
              <p:nvPr/>
            </p:nvSpPr>
            <p:spPr bwMode="auto">
              <a:xfrm>
                <a:off x="77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Line 39"/>
              <p:cNvSpPr>
                <a:spLocks noChangeShapeType="1"/>
              </p:cNvSpPr>
              <p:nvPr/>
            </p:nvSpPr>
            <p:spPr bwMode="auto">
              <a:xfrm>
                <a:off x="102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Line 40"/>
              <p:cNvSpPr>
                <a:spLocks noChangeShapeType="1"/>
              </p:cNvSpPr>
              <p:nvPr/>
            </p:nvSpPr>
            <p:spPr bwMode="auto">
              <a:xfrm>
                <a:off x="126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Line 41"/>
              <p:cNvSpPr>
                <a:spLocks noChangeShapeType="1"/>
              </p:cNvSpPr>
              <p:nvPr/>
            </p:nvSpPr>
            <p:spPr bwMode="auto">
              <a:xfrm>
                <a:off x="175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8" name="Line 42"/>
              <p:cNvSpPr>
                <a:spLocks noChangeShapeType="1"/>
              </p:cNvSpPr>
              <p:nvPr/>
            </p:nvSpPr>
            <p:spPr bwMode="auto">
              <a:xfrm>
                <a:off x="200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auto">
              <a:xfrm>
                <a:off x="1509" y="486"/>
                <a:ext cx="5" cy="2172"/>
              </a:xfrm>
              <a:custGeom>
                <a:avLst/>
                <a:gdLst/>
                <a:ahLst/>
                <a:cxnLst>
                  <a:cxn ang="0">
                    <a:pos x="5" y="2177"/>
                  </a:cxn>
                  <a:cxn ang="0">
                    <a:pos x="0" y="0"/>
                  </a:cxn>
                </a:cxnLst>
                <a:rect l="0" t="0" r="r" b="b"/>
                <a:pathLst>
                  <a:path w="5" h="2177">
                    <a:moveTo>
                      <a:pt x="5" y="2177"/>
                    </a:move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bg2">
                    <a:lumMod val="1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auto">
              <a:xfrm>
                <a:off x="288" y="486"/>
                <a:ext cx="1" cy="2170"/>
              </a:xfrm>
              <a:custGeom>
                <a:avLst/>
                <a:gdLst/>
                <a:ahLst/>
                <a:cxnLst>
                  <a:cxn ang="0">
                    <a:pos x="0" y="2175"/>
                  </a:cxn>
                  <a:cxn ang="0">
                    <a:pos x="1" y="0"/>
                  </a:cxn>
                </a:cxnLst>
                <a:rect l="0" t="0" r="r" b="b"/>
                <a:pathLst>
                  <a:path w="1" h="2175">
                    <a:moveTo>
                      <a:pt x="0" y="2175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39" name="Прямоугольник 45"/>
          <p:cNvSpPr>
            <a:spLocks noChangeArrowheads="1"/>
          </p:cNvSpPr>
          <p:nvPr/>
        </p:nvSpPr>
        <p:spPr bwMode="auto">
          <a:xfrm>
            <a:off x="2969740" y="4241450"/>
            <a:ext cx="596365" cy="52396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" name="Прямоугольник 46"/>
          <p:cNvSpPr>
            <a:spLocks noChangeArrowheads="1"/>
          </p:cNvSpPr>
          <p:nvPr/>
        </p:nvSpPr>
        <p:spPr bwMode="auto">
          <a:xfrm>
            <a:off x="7939452" y="3214277"/>
            <a:ext cx="2192017" cy="2722913"/>
          </a:xfrm>
          <a:prstGeom prst="rect">
            <a:avLst/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" name="Прямоугольник 47"/>
          <p:cNvSpPr>
            <a:spLocks noChangeArrowheads="1"/>
          </p:cNvSpPr>
          <p:nvPr/>
        </p:nvSpPr>
        <p:spPr bwMode="auto">
          <a:xfrm>
            <a:off x="9585952" y="4278269"/>
            <a:ext cx="537769" cy="112238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2" name="Прямоугольник 48"/>
          <p:cNvSpPr>
            <a:spLocks noChangeArrowheads="1"/>
          </p:cNvSpPr>
          <p:nvPr/>
        </p:nvSpPr>
        <p:spPr bwMode="auto">
          <a:xfrm>
            <a:off x="9045972" y="5396408"/>
            <a:ext cx="1084390" cy="53428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3" name="Group 26"/>
          <p:cNvGrpSpPr>
            <a:grpSpLocks/>
          </p:cNvGrpSpPr>
          <p:nvPr/>
        </p:nvGrpSpPr>
        <p:grpSpPr bwMode="auto">
          <a:xfrm>
            <a:off x="6877192" y="2619344"/>
            <a:ext cx="3824133" cy="3874626"/>
            <a:chOff x="288" y="480"/>
            <a:chExt cx="1728" cy="1698"/>
          </a:xfrm>
        </p:grpSpPr>
        <p:grpSp>
          <p:nvGrpSpPr>
            <p:cNvPr id="44" name="Group 27"/>
            <p:cNvGrpSpPr>
              <a:grpSpLocks/>
            </p:cNvGrpSpPr>
            <p:nvPr/>
          </p:nvGrpSpPr>
          <p:grpSpPr bwMode="auto">
            <a:xfrm>
              <a:off x="288" y="480"/>
              <a:ext cx="1728" cy="1698"/>
              <a:chOff x="288" y="480"/>
              <a:chExt cx="2450" cy="1698"/>
            </a:xfrm>
          </p:grpSpPr>
          <p:sp>
            <p:nvSpPr>
              <p:cNvPr id="54" name="Freeform 28"/>
              <p:cNvSpPr>
                <a:spLocks/>
              </p:cNvSpPr>
              <p:nvPr/>
            </p:nvSpPr>
            <p:spPr bwMode="auto">
              <a:xfrm>
                <a:off x="288" y="1934"/>
                <a:ext cx="244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49" y="0"/>
                  </a:cxn>
                </a:cxnLst>
                <a:rect l="0" t="0" r="r" b="b"/>
                <a:pathLst>
                  <a:path w="2449" h="1">
                    <a:moveTo>
                      <a:pt x="0" y="0"/>
                    </a:moveTo>
                    <a:lnTo>
                      <a:pt x="2449" y="0"/>
                    </a:lnTo>
                  </a:path>
                </a:pathLst>
              </a:custGeom>
              <a:noFill/>
              <a:ln w="3175" cmpd="sng">
                <a:solidFill>
                  <a:schemeClr val="bg2">
                    <a:lumMod val="1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5" name="Line 29"/>
              <p:cNvSpPr>
                <a:spLocks noChangeShapeType="1"/>
              </p:cNvSpPr>
              <p:nvPr/>
            </p:nvSpPr>
            <p:spPr bwMode="auto">
              <a:xfrm>
                <a:off x="288" y="48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6" name="Line 30"/>
              <p:cNvSpPr>
                <a:spLocks noChangeShapeType="1"/>
              </p:cNvSpPr>
              <p:nvPr/>
            </p:nvSpPr>
            <p:spPr bwMode="auto">
              <a:xfrm>
                <a:off x="288" y="722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" name="Line 31"/>
              <p:cNvSpPr>
                <a:spLocks noChangeShapeType="1"/>
              </p:cNvSpPr>
              <p:nvPr/>
            </p:nvSpPr>
            <p:spPr bwMode="auto">
              <a:xfrm>
                <a:off x="288" y="965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8" name="Line 32"/>
              <p:cNvSpPr>
                <a:spLocks noChangeShapeType="1"/>
              </p:cNvSpPr>
              <p:nvPr/>
            </p:nvSpPr>
            <p:spPr bwMode="auto">
              <a:xfrm>
                <a:off x="288" y="1207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" name="Line 33"/>
              <p:cNvSpPr>
                <a:spLocks noChangeShapeType="1"/>
              </p:cNvSpPr>
              <p:nvPr/>
            </p:nvSpPr>
            <p:spPr bwMode="auto">
              <a:xfrm>
                <a:off x="288" y="145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0" name="Line 34"/>
              <p:cNvSpPr>
                <a:spLocks noChangeShapeType="1"/>
              </p:cNvSpPr>
              <p:nvPr/>
            </p:nvSpPr>
            <p:spPr bwMode="auto">
              <a:xfrm>
                <a:off x="288" y="1693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1" name="Line 35"/>
              <p:cNvSpPr>
                <a:spLocks noChangeShapeType="1"/>
              </p:cNvSpPr>
              <p:nvPr/>
            </p:nvSpPr>
            <p:spPr bwMode="auto">
              <a:xfrm>
                <a:off x="288" y="2178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5" name="Group 36"/>
            <p:cNvGrpSpPr>
              <a:grpSpLocks/>
            </p:cNvGrpSpPr>
            <p:nvPr/>
          </p:nvGrpSpPr>
          <p:grpSpPr bwMode="auto">
            <a:xfrm>
              <a:off x="288" y="480"/>
              <a:ext cx="1716" cy="1680"/>
              <a:chOff x="288" y="480"/>
              <a:chExt cx="1716" cy="2183"/>
            </a:xfrm>
          </p:grpSpPr>
          <p:sp>
            <p:nvSpPr>
              <p:cNvPr id="46" name="Line 37"/>
              <p:cNvSpPr>
                <a:spLocks noChangeShapeType="1"/>
              </p:cNvSpPr>
              <p:nvPr/>
            </p:nvSpPr>
            <p:spPr bwMode="auto">
              <a:xfrm>
                <a:off x="53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7" name="Line 38"/>
              <p:cNvSpPr>
                <a:spLocks noChangeShapeType="1"/>
              </p:cNvSpPr>
              <p:nvPr/>
            </p:nvSpPr>
            <p:spPr bwMode="auto">
              <a:xfrm>
                <a:off x="77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8" name="Line 39"/>
              <p:cNvSpPr>
                <a:spLocks noChangeShapeType="1"/>
              </p:cNvSpPr>
              <p:nvPr/>
            </p:nvSpPr>
            <p:spPr bwMode="auto">
              <a:xfrm>
                <a:off x="102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" name="Line 40"/>
              <p:cNvSpPr>
                <a:spLocks noChangeShapeType="1"/>
              </p:cNvSpPr>
              <p:nvPr/>
            </p:nvSpPr>
            <p:spPr bwMode="auto">
              <a:xfrm>
                <a:off x="126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0" name="Line 41"/>
              <p:cNvSpPr>
                <a:spLocks noChangeShapeType="1"/>
              </p:cNvSpPr>
              <p:nvPr/>
            </p:nvSpPr>
            <p:spPr bwMode="auto">
              <a:xfrm>
                <a:off x="175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1" name="Line 42"/>
              <p:cNvSpPr>
                <a:spLocks noChangeShapeType="1"/>
              </p:cNvSpPr>
              <p:nvPr/>
            </p:nvSpPr>
            <p:spPr bwMode="auto">
              <a:xfrm>
                <a:off x="200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2" name="Freeform 43"/>
              <p:cNvSpPr>
                <a:spLocks/>
              </p:cNvSpPr>
              <p:nvPr/>
            </p:nvSpPr>
            <p:spPr bwMode="auto">
              <a:xfrm>
                <a:off x="1509" y="486"/>
                <a:ext cx="5" cy="2172"/>
              </a:xfrm>
              <a:custGeom>
                <a:avLst/>
                <a:gdLst/>
                <a:ahLst/>
                <a:cxnLst>
                  <a:cxn ang="0">
                    <a:pos x="5" y="2177"/>
                  </a:cxn>
                  <a:cxn ang="0">
                    <a:pos x="0" y="0"/>
                  </a:cxn>
                </a:cxnLst>
                <a:rect l="0" t="0" r="r" b="b"/>
                <a:pathLst>
                  <a:path w="5" h="2177">
                    <a:moveTo>
                      <a:pt x="5" y="2177"/>
                    </a:move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bg2">
                    <a:lumMod val="1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3" name="Freeform 44"/>
              <p:cNvSpPr>
                <a:spLocks/>
              </p:cNvSpPr>
              <p:nvPr/>
            </p:nvSpPr>
            <p:spPr bwMode="auto">
              <a:xfrm>
                <a:off x="288" y="486"/>
                <a:ext cx="1" cy="2170"/>
              </a:xfrm>
              <a:custGeom>
                <a:avLst/>
                <a:gdLst/>
                <a:ahLst/>
                <a:cxnLst>
                  <a:cxn ang="0">
                    <a:pos x="0" y="2175"/>
                  </a:cxn>
                  <a:cxn ang="0">
                    <a:pos x="1" y="0"/>
                  </a:cxn>
                </a:cxnLst>
                <a:rect l="0" t="0" r="r" b="b"/>
                <a:pathLst>
                  <a:path w="1" h="2175">
                    <a:moveTo>
                      <a:pt x="0" y="2175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928812" y="6337916"/>
            <a:ext cx="3041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 17 </a:t>
            </a:r>
            <a:r>
              <a:rPr lang="en-US" altLang="ru-RU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ru-RU" altLang="ru-RU" sz="40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003237" y="6412344"/>
            <a:ext cx="30055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ru-RU" sz="4000" b="1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 16 </a:t>
            </a:r>
            <a:r>
              <a:rPr lang="en-US" altLang="ru-RU" sz="4000" b="1" dirty="0" smtClean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ru-RU" altLang="ru-RU" sz="4000" b="1" baseline="30000" dirty="0">
                <a:solidFill>
                  <a:srgbClr val="00A8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4000" b="1" dirty="0">
              <a:solidFill>
                <a:srgbClr val="00A8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1"/>
          <p:cNvSpPr>
            <a:spLocks noChangeArrowheads="1"/>
          </p:cNvSpPr>
          <p:nvPr/>
        </p:nvSpPr>
        <p:spPr bwMode="auto">
          <a:xfrm>
            <a:off x="0" y="1174959"/>
            <a:ext cx="1241740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Katakli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qog‘ozda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shakllarning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1 ta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katak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1 c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bject 3"/>
          <p:cNvSpPr txBox="1">
            <a:spLocks/>
          </p:cNvSpPr>
          <p:nvPr/>
        </p:nvSpPr>
        <p:spPr>
          <a:xfrm>
            <a:off x="340051" y="220692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8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3"/>
          <p:cNvSpPr>
            <a:spLocks noChangeArrowheads="1"/>
          </p:cNvSpPr>
          <p:nvPr/>
        </p:nvSpPr>
        <p:spPr bwMode="auto">
          <a:xfrm>
            <a:off x="1567909" y="3187000"/>
            <a:ext cx="2228289" cy="1860908"/>
          </a:xfrm>
          <a:prstGeom prst="rect">
            <a:avLst/>
          </a:prstGeom>
          <a:solidFill>
            <a:srgbClr val="002060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44"/>
          <p:cNvSpPr>
            <a:spLocks noChangeArrowheads="1"/>
          </p:cNvSpPr>
          <p:nvPr/>
        </p:nvSpPr>
        <p:spPr bwMode="auto">
          <a:xfrm>
            <a:off x="2450213" y="3186999"/>
            <a:ext cx="454898" cy="13950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Прямоугольник 45"/>
          <p:cNvSpPr>
            <a:spLocks noChangeArrowheads="1"/>
          </p:cNvSpPr>
          <p:nvPr/>
        </p:nvSpPr>
        <p:spPr bwMode="auto">
          <a:xfrm>
            <a:off x="2908190" y="4119371"/>
            <a:ext cx="440531" cy="46265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7526186" y="3204645"/>
            <a:ext cx="1746166" cy="23137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18" name="Прямоугольник 47"/>
          <p:cNvSpPr>
            <a:spLocks noChangeArrowheads="1"/>
          </p:cNvSpPr>
          <p:nvPr/>
        </p:nvSpPr>
        <p:spPr bwMode="auto">
          <a:xfrm>
            <a:off x="8852495" y="4589670"/>
            <a:ext cx="423893" cy="92868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9" name="Прямоугольник 48"/>
          <p:cNvSpPr>
            <a:spLocks noChangeArrowheads="1"/>
          </p:cNvSpPr>
          <p:nvPr/>
        </p:nvSpPr>
        <p:spPr bwMode="auto">
          <a:xfrm>
            <a:off x="7971228" y="5055554"/>
            <a:ext cx="881267" cy="46280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Прямоугольник 49"/>
          <p:cNvSpPr>
            <a:spLocks noChangeArrowheads="1"/>
          </p:cNvSpPr>
          <p:nvPr/>
        </p:nvSpPr>
        <p:spPr bwMode="auto">
          <a:xfrm>
            <a:off x="1559599" y="3186999"/>
            <a:ext cx="460419" cy="94002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22" name="Group 26"/>
          <p:cNvGrpSpPr>
            <a:grpSpLocks/>
          </p:cNvGrpSpPr>
          <p:nvPr/>
        </p:nvGrpSpPr>
        <p:grpSpPr bwMode="auto">
          <a:xfrm>
            <a:off x="1122253" y="2724649"/>
            <a:ext cx="3143250" cy="3257550"/>
            <a:chOff x="288" y="480"/>
            <a:chExt cx="1728" cy="1698"/>
          </a:xfrm>
        </p:grpSpPr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288" y="480"/>
              <a:ext cx="1728" cy="1698"/>
              <a:chOff x="288" y="480"/>
              <a:chExt cx="2450" cy="1698"/>
            </a:xfrm>
          </p:grpSpPr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288" y="1934"/>
                <a:ext cx="244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49" y="0"/>
                  </a:cxn>
                </a:cxnLst>
                <a:rect l="0" t="0" r="r" b="b"/>
                <a:pathLst>
                  <a:path w="2449" h="1">
                    <a:moveTo>
                      <a:pt x="0" y="0"/>
                    </a:moveTo>
                    <a:lnTo>
                      <a:pt x="2449" y="0"/>
                    </a:lnTo>
                  </a:path>
                </a:pathLst>
              </a:custGeom>
              <a:noFill/>
              <a:ln w="3175" cmpd="sng">
                <a:solidFill>
                  <a:schemeClr val="bg2">
                    <a:lumMod val="1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4" name="Line 29"/>
              <p:cNvSpPr>
                <a:spLocks noChangeShapeType="1"/>
              </p:cNvSpPr>
              <p:nvPr/>
            </p:nvSpPr>
            <p:spPr bwMode="auto">
              <a:xfrm>
                <a:off x="288" y="48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5" name="Line 30"/>
              <p:cNvSpPr>
                <a:spLocks noChangeShapeType="1"/>
              </p:cNvSpPr>
              <p:nvPr/>
            </p:nvSpPr>
            <p:spPr bwMode="auto">
              <a:xfrm>
                <a:off x="288" y="722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6" name="Line 31"/>
              <p:cNvSpPr>
                <a:spLocks noChangeShapeType="1"/>
              </p:cNvSpPr>
              <p:nvPr/>
            </p:nvSpPr>
            <p:spPr bwMode="auto">
              <a:xfrm>
                <a:off x="288" y="965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7" name="Line 32"/>
              <p:cNvSpPr>
                <a:spLocks noChangeShapeType="1"/>
              </p:cNvSpPr>
              <p:nvPr/>
            </p:nvSpPr>
            <p:spPr bwMode="auto">
              <a:xfrm>
                <a:off x="288" y="1207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8" name="Line 33"/>
              <p:cNvSpPr>
                <a:spLocks noChangeShapeType="1"/>
              </p:cNvSpPr>
              <p:nvPr/>
            </p:nvSpPr>
            <p:spPr bwMode="auto">
              <a:xfrm>
                <a:off x="288" y="145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9" name="Line 34"/>
              <p:cNvSpPr>
                <a:spLocks noChangeShapeType="1"/>
              </p:cNvSpPr>
              <p:nvPr/>
            </p:nvSpPr>
            <p:spPr bwMode="auto">
              <a:xfrm>
                <a:off x="288" y="1693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0" name="Line 35"/>
              <p:cNvSpPr>
                <a:spLocks noChangeShapeType="1"/>
              </p:cNvSpPr>
              <p:nvPr/>
            </p:nvSpPr>
            <p:spPr bwMode="auto">
              <a:xfrm>
                <a:off x="288" y="2178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4" name="Group 36"/>
            <p:cNvGrpSpPr>
              <a:grpSpLocks/>
            </p:cNvGrpSpPr>
            <p:nvPr/>
          </p:nvGrpSpPr>
          <p:grpSpPr bwMode="auto">
            <a:xfrm>
              <a:off x="288" y="480"/>
              <a:ext cx="1716" cy="1680"/>
              <a:chOff x="288" y="480"/>
              <a:chExt cx="1716" cy="2183"/>
            </a:xfrm>
          </p:grpSpPr>
          <p:sp>
            <p:nvSpPr>
              <p:cNvPr id="25" name="Line 37"/>
              <p:cNvSpPr>
                <a:spLocks noChangeShapeType="1"/>
              </p:cNvSpPr>
              <p:nvPr/>
            </p:nvSpPr>
            <p:spPr bwMode="auto">
              <a:xfrm>
                <a:off x="53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Line 38"/>
              <p:cNvSpPr>
                <a:spLocks noChangeShapeType="1"/>
              </p:cNvSpPr>
              <p:nvPr/>
            </p:nvSpPr>
            <p:spPr bwMode="auto">
              <a:xfrm>
                <a:off x="77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7" name="Line 39"/>
              <p:cNvSpPr>
                <a:spLocks noChangeShapeType="1"/>
              </p:cNvSpPr>
              <p:nvPr/>
            </p:nvSpPr>
            <p:spPr bwMode="auto">
              <a:xfrm>
                <a:off x="102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8" name="Line 40"/>
              <p:cNvSpPr>
                <a:spLocks noChangeShapeType="1"/>
              </p:cNvSpPr>
              <p:nvPr/>
            </p:nvSpPr>
            <p:spPr bwMode="auto">
              <a:xfrm>
                <a:off x="126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Line 41"/>
              <p:cNvSpPr>
                <a:spLocks noChangeShapeType="1"/>
              </p:cNvSpPr>
              <p:nvPr/>
            </p:nvSpPr>
            <p:spPr bwMode="auto">
              <a:xfrm>
                <a:off x="175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Line 42"/>
              <p:cNvSpPr>
                <a:spLocks noChangeShapeType="1"/>
              </p:cNvSpPr>
              <p:nvPr/>
            </p:nvSpPr>
            <p:spPr bwMode="auto">
              <a:xfrm>
                <a:off x="200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1" name="Freeform 43"/>
              <p:cNvSpPr>
                <a:spLocks/>
              </p:cNvSpPr>
              <p:nvPr/>
            </p:nvSpPr>
            <p:spPr bwMode="auto">
              <a:xfrm>
                <a:off x="1509" y="486"/>
                <a:ext cx="5" cy="2172"/>
              </a:xfrm>
              <a:custGeom>
                <a:avLst/>
                <a:gdLst/>
                <a:ahLst/>
                <a:cxnLst>
                  <a:cxn ang="0">
                    <a:pos x="5" y="2177"/>
                  </a:cxn>
                  <a:cxn ang="0">
                    <a:pos x="0" y="0"/>
                  </a:cxn>
                </a:cxnLst>
                <a:rect l="0" t="0" r="r" b="b"/>
                <a:pathLst>
                  <a:path w="5" h="2177">
                    <a:moveTo>
                      <a:pt x="5" y="2177"/>
                    </a:moveTo>
                    <a:lnTo>
                      <a:pt x="0" y="0"/>
                    </a:lnTo>
                  </a:path>
                </a:pathLst>
              </a:custGeom>
              <a:noFill/>
              <a:ln w="3175" cmpd="sng">
                <a:solidFill>
                  <a:schemeClr val="bg2">
                    <a:lumMod val="1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Freeform 44"/>
              <p:cNvSpPr>
                <a:spLocks/>
              </p:cNvSpPr>
              <p:nvPr/>
            </p:nvSpPr>
            <p:spPr bwMode="auto">
              <a:xfrm>
                <a:off x="288" y="486"/>
                <a:ext cx="1" cy="2170"/>
              </a:xfrm>
              <a:custGeom>
                <a:avLst/>
                <a:gdLst/>
                <a:ahLst/>
                <a:cxnLst>
                  <a:cxn ang="0">
                    <a:pos x="0" y="2175"/>
                  </a:cxn>
                  <a:cxn ang="0">
                    <a:pos x="1" y="0"/>
                  </a:cxn>
                </a:cxnLst>
                <a:rect l="0" t="0" r="r" b="b"/>
                <a:pathLst>
                  <a:path w="1" h="2175">
                    <a:moveTo>
                      <a:pt x="0" y="2175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41" name="Прямоугольник 50"/>
          <p:cNvSpPr>
            <a:spLocks noChangeArrowheads="1"/>
          </p:cNvSpPr>
          <p:nvPr/>
        </p:nvSpPr>
        <p:spPr bwMode="auto">
          <a:xfrm>
            <a:off x="7533381" y="3204646"/>
            <a:ext cx="881721" cy="928688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42" name="Group 26"/>
          <p:cNvGrpSpPr>
            <a:grpSpLocks/>
          </p:cNvGrpSpPr>
          <p:nvPr/>
        </p:nvGrpSpPr>
        <p:grpSpPr bwMode="auto">
          <a:xfrm>
            <a:off x="6667179" y="2732295"/>
            <a:ext cx="3071812" cy="3257550"/>
            <a:chOff x="288" y="480"/>
            <a:chExt cx="1728" cy="1698"/>
          </a:xfrm>
        </p:grpSpPr>
        <p:grpSp>
          <p:nvGrpSpPr>
            <p:cNvPr id="43" name="Group 27"/>
            <p:cNvGrpSpPr>
              <a:grpSpLocks/>
            </p:cNvGrpSpPr>
            <p:nvPr/>
          </p:nvGrpSpPr>
          <p:grpSpPr bwMode="auto">
            <a:xfrm>
              <a:off x="288" y="480"/>
              <a:ext cx="1728" cy="1698"/>
              <a:chOff x="288" y="480"/>
              <a:chExt cx="2450" cy="1698"/>
            </a:xfrm>
          </p:grpSpPr>
          <p:sp>
            <p:nvSpPr>
              <p:cNvPr id="53" name="Freeform 28"/>
              <p:cNvSpPr>
                <a:spLocks/>
              </p:cNvSpPr>
              <p:nvPr/>
            </p:nvSpPr>
            <p:spPr bwMode="auto">
              <a:xfrm>
                <a:off x="288" y="1934"/>
                <a:ext cx="2449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49" y="0"/>
                  </a:cxn>
                </a:cxnLst>
                <a:rect l="0" t="0" r="r" b="b"/>
                <a:pathLst>
                  <a:path w="2449" h="1">
                    <a:moveTo>
                      <a:pt x="0" y="0"/>
                    </a:moveTo>
                    <a:lnTo>
                      <a:pt x="2449" y="0"/>
                    </a:lnTo>
                  </a:path>
                </a:pathLst>
              </a:custGeom>
              <a:noFill/>
              <a:ln w="12700" cmpd="sng">
                <a:solidFill>
                  <a:schemeClr val="bg2">
                    <a:lumMod val="1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4" name="Line 29"/>
              <p:cNvSpPr>
                <a:spLocks noChangeShapeType="1"/>
              </p:cNvSpPr>
              <p:nvPr/>
            </p:nvSpPr>
            <p:spPr bwMode="auto">
              <a:xfrm>
                <a:off x="288" y="48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5" name="Line 30"/>
              <p:cNvSpPr>
                <a:spLocks noChangeShapeType="1"/>
              </p:cNvSpPr>
              <p:nvPr/>
            </p:nvSpPr>
            <p:spPr bwMode="auto">
              <a:xfrm>
                <a:off x="288" y="722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6" name="Line 31"/>
              <p:cNvSpPr>
                <a:spLocks noChangeShapeType="1"/>
              </p:cNvSpPr>
              <p:nvPr/>
            </p:nvSpPr>
            <p:spPr bwMode="auto">
              <a:xfrm>
                <a:off x="288" y="965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" name="Line 32"/>
              <p:cNvSpPr>
                <a:spLocks noChangeShapeType="1"/>
              </p:cNvSpPr>
              <p:nvPr/>
            </p:nvSpPr>
            <p:spPr bwMode="auto">
              <a:xfrm>
                <a:off x="288" y="1207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8" name="Line 33"/>
              <p:cNvSpPr>
                <a:spLocks noChangeShapeType="1"/>
              </p:cNvSpPr>
              <p:nvPr/>
            </p:nvSpPr>
            <p:spPr bwMode="auto">
              <a:xfrm>
                <a:off x="288" y="1450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9" name="Line 34"/>
              <p:cNvSpPr>
                <a:spLocks noChangeShapeType="1"/>
              </p:cNvSpPr>
              <p:nvPr/>
            </p:nvSpPr>
            <p:spPr bwMode="auto">
              <a:xfrm>
                <a:off x="288" y="1693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0" name="Line 35"/>
              <p:cNvSpPr>
                <a:spLocks noChangeShapeType="1"/>
              </p:cNvSpPr>
              <p:nvPr/>
            </p:nvSpPr>
            <p:spPr bwMode="auto">
              <a:xfrm>
                <a:off x="288" y="2178"/>
                <a:ext cx="2450" cy="0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4" name="Group 36"/>
            <p:cNvGrpSpPr>
              <a:grpSpLocks/>
            </p:cNvGrpSpPr>
            <p:nvPr/>
          </p:nvGrpSpPr>
          <p:grpSpPr bwMode="auto">
            <a:xfrm>
              <a:off x="288" y="480"/>
              <a:ext cx="1716" cy="1680"/>
              <a:chOff x="288" y="480"/>
              <a:chExt cx="1716" cy="2183"/>
            </a:xfrm>
          </p:grpSpPr>
          <p:sp>
            <p:nvSpPr>
              <p:cNvPr id="45" name="Line 37"/>
              <p:cNvSpPr>
                <a:spLocks noChangeShapeType="1"/>
              </p:cNvSpPr>
              <p:nvPr/>
            </p:nvSpPr>
            <p:spPr bwMode="auto">
              <a:xfrm>
                <a:off x="53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6" name="Line 38"/>
              <p:cNvSpPr>
                <a:spLocks noChangeShapeType="1"/>
              </p:cNvSpPr>
              <p:nvPr/>
            </p:nvSpPr>
            <p:spPr bwMode="auto">
              <a:xfrm>
                <a:off x="77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7" name="Line 39"/>
              <p:cNvSpPr>
                <a:spLocks noChangeShapeType="1"/>
              </p:cNvSpPr>
              <p:nvPr/>
            </p:nvSpPr>
            <p:spPr bwMode="auto">
              <a:xfrm>
                <a:off x="102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8" name="Line 40"/>
              <p:cNvSpPr>
                <a:spLocks noChangeShapeType="1"/>
              </p:cNvSpPr>
              <p:nvPr/>
            </p:nvSpPr>
            <p:spPr bwMode="auto">
              <a:xfrm>
                <a:off x="1269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9" name="Line 41"/>
              <p:cNvSpPr>
                <a:spLocks noChangeShapeType="1"/>
              </p:cNvSpPr>
              <p:nvPr/>
            </p:nvSpPr>
            <p:spPr bwMode="auto">
              <a:xfrm>
                <a:off x="1758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0" name="Line 42"/>
              <p:cNvSpPr>
                <a:spLocks noChangeShapeType="1"/>
              </p:cNvSpPr>
              <p:nvPr/>
            </p:nvSpPr>
            <p:spPr bwMode="auto">
              <a:xfrm>
                <a:off x="2004" y="480"/>
                <a:ext cx="0" cy="2183"/>
              </a:xfrm>
              <a:prstGeom prst="line">
                <a:avLst/>
              </a:prstGeom>
              <a:noFill/>
              <a:ln w="12700" cap="rnd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1" name="Freeform 43"/>
              <p:cNvSpPr>
                <a:spLocks/>
              </p:cNvSpPr>
              <p:nvPr/>
            </p:nvSpPr>
            <p:spPr bwMode="auto">
              <a:xfrm>
                <a:off x="1511" y="486"/>
                <a:ext cx="4" cy="2172"/>
              </a:xfrm>
              <a:custGeom>
                <a:avLst/>
                <a:gdLst/>
                <a:ahLst/>
                <a:cxnLst>
                  <a:cxn ang="0">
                    <a:pos x="5" y="2177"/>
                  </a:cxn>
                  <a:cxn ang="0">
                    <a:pos x="0" y="0"/>
                  </a:cxn>
                </a:cxnLst>
                <a:rect l="0" t="0" r="r" b="b"/>
                <a:pathLst>
                  <a:path w="5" h="2177">
                    <a:moveTo>
                      <a:pt x="5" y="2177"/>
                    </a:moveTo>
                    <a:lnTo>
                      <a:pt x="0" y="0"/>
                    </a:lnTo>
                  </a:path>
                </a:pathLst>
              </a:custGeom>
              <a:noFill/>
              <a:ln w="12700" cmpd="sng">
                <a:solidFill>
                  <a:schemeClr val="bg2">
                    <a:lumMod val="10000"/>
                  </a:schemeClr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2" name="Freeform 44"/>
              <p:cNvSpPr>
                <a:spLocks/>
              </p:cNvSpPr>
              <p:nvPr/>
            </p:nvSpPr>
            <p:spPr bwMode="auto">
              <a:xfrm>
                <a:off x="288" y="486"/>
                <a:ext cx="1" cy="2170"/>
              </a:xfrm>
              <a:custGeom>
                <a:avLst/>
                <a:gdLst/>
                <a:ahLst/>
                <a:cxnLst>
                  <a:cxn ang="0">
                    <a:pos x="0" y="2175"/>
                  </a:cxn>
                  <a:cxn ang="0">
                    <a:pos x="1" y="0"/>
                  </a:cxn>
                </a:cxnLst>
                <a:rect l="0" t="0" r="r" b="b"/>
                <a:pathLst>
                  <a:path w="1" h="2175">
                    <a:moveTo>
                      <a:pt x="0" y="2175"/>
                    </a:moveTo>
                    <a:lnTo>
                      <a:pt x="1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1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sp>
        <p:nvSpPr>
          <p:cNvPr id="61" name="TextBox 60"/>
          <p:cNvSpPr txBox="1"/>
          <p:nvPr/>
        </p:nvSpPr>
        <p:spPr>
          <a:xfrm>
            <a:off x="1428750" y="6264746"/>
            <a:ext cx="4214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 14 c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40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429250" y="6336183"/>
            <a:ext cx="4787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S= 12 c</a:t>
            </a:r>
            <a:r>
              <a:rPr 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sz="4000" b="1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1"/>
          <p:cNvSpPr>
            <a:spLocks noChangeArrowheads="1"/>
          </p:cNvSpPr>
          <p:nvPr/>
        </p:nvSpPr>
        <p:spPr bwMode="auto">
          <a:xfrm>
            <a:off x="80646" y="1223426"/>
            <a:ext cx="1241740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Katakli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qog‘ozda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shakllarning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1 ta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katak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1 c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ru-RU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bject 3"/>
          <p:cNvSpPr txBox="1">
            <a:spLocks/>
          </p:cNvSpPr>
          <p:nvPr/>
        </p:nvSpPr>
        <p:spPr>
          <a:xfrm>
            <a:off x="340051" y="220692"/>
            <a:ext cx="11737304" cy="869035"/>
          </a:xfrm>
          <a:prstGeom prst="rect">
            <a:avLst/>
          </a:prstGeom>
        </p:spPr>
        <p:txBody>
          <a:bodyPr vert="horz" wrap="square" lIns="0" tIns="37670" rIns="0" bIns="0" rtlCol="0">
            <a:spAutoFit/>
          </a:bodyPr>
          <a:lstStyle>
            <a:lvl1pPr>
              <a:defRPr sz="6034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5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7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24136" y="4176514"/>
            <a:ext cx="1180931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Katakli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qog‘ozda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ko‘pburchakning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“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Pik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”  deb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ataladigan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formulani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keltiramiz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4" t="66733" r="24960" b="14027"/>
          <a:stretch>
            <a:fillRect/>
          </a:stretch>
        </p:blipFill>
        <p:spPr bwMode="auto">
          <a:xfrm>
            <a:off x="2512368" y="1459905"/>
            <a:ext cx="7079729" cy="25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5"/>
          <p:cNvSpPr>
            <a:spLocks noChangeArrowheads="1"/>
          </p:cNvSpPr>
          <p:nvPr/>
        </p:nvSpPr>
        <p:spPr bwMode="auto">
          <a:xfrm>
            <a:off x="2440360" y="1459905"/>
            <a:ext cx="571500" cy="50006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68552" y="245564"/>
            <a:ext cx="5213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  FORMULASI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280120" y="1296194"/>
            <a:ext cx="123133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en-US" altLang="ru-RU" sz="2800" dirty="0"/>
              <a:t> </a:t>
            </a:r>
            <a:r>
              <a:rPr lang="en-US" altLang="ru-RU" sz="2800" dirty="0" smtClean="0"/>
              <a:t> 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katak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Katakli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qog‘ozdagi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chiziqlar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kesishish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nuqtalarini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uchlarini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</a:t>
            </a:r>
            <a:r>
              <a:rPr lang="en-US" alt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alt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alt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ataymiz</a:t>
            </a:r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5" t="50926" r="27963" b="21297"/>
          <a:stretch>
            <a:fillRect/>
          </a:stretch>
        </p:blipFill>
        <p:spPr bwMode="auto">
          <a:xfrm>
            <a:off x="3520480" y="3456434"/>
            <a:ext cx="5472608" cy="336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95305" y="223039"/>
            <a:ext cx="6122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TUGUN NUQTALAR 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8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11853</TotalTime>
  <Words>472</Words>
  <Application>Microsoft Office PowerPoint</Application>
  <PresentationFormat>Произвольный</PresentationFormat>
  <Paragraphs>115</Paragraphs>
  <Slides>16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SimSun</vt:lpstr>
      <vt:lpstr>Arial</vt:lpstr>
      <vt:lpstr>Calibri</vt:lpstr>
      <vt:lpstr>Cambria Math</vt:lpstr>
      <vt:lpstr>Segoe UI Symbol</vt:lpstr>
      <vt:lpstr>Tahoma</vt:lpstr>
      <vt:lpstr>Times New Roman</vt:lpstr>
      <vt:lpstr>Office Theme</vt:lpstr>
      <vt:lpstr>Equation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623</cp:revision>
  <dcterms:created xsi:type="dcterms:W3CDTF">2020-04-09T07:32:19Z</dcterms:created>
  <dcterms:modified xsi:type="dcterms:W3CDTF">2021-03-26T08:03:25Z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