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90" r:id="rId2"/>
    <p:sldId id="468" r:id="rId3"/>
    <p:sldId id="458" r:id="rId4"/>
    <p:sldId id="471" r:id="rId5"/>
    <p:sldId id="472" r:id="rId6"/>
    <p:sldId id="439" r:id="rId7"/>
    <p:sldId id="465" r:id="rId8"/>
    <p:sldId id="436" r:id="rId9"/>
    <p:sldId id="464" r:id="rId10"/>
    <p:sldId id="466" r:id="rId11"/>
    <p:sldId id="467" r:id="rId12"/>
    <p:sldId id="29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3" autoAdjust="0"/>
    <p:restoredTop sz="90844" autoAdjust="0"/>
  </p:normalViewPr>
  <p:slideViewPr>
    <p:cSldViewPr>
      <p:cViewPr varScale="1">
        <p:scale>
          <a:sx n="56" d="100"/>
          <a:sy n="56" d="100"/>
        </p:scale>
        <p:origin x="740" y="60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41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477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714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564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863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869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595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0503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8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822812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44416" y="360090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360240" y="2232298"/>
            <a:ext cx="10689049" cy="2801309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lnSpc>
                <a:spcPct val="150000"/>
              </a:lnSpc>
              <a:spcBef>
                <a:spcPts val="245"/>
              </a:spcBef>
            </a:pPr>
            <a:r>
              <a:rPr sz="60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60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VA TESTLAR YECHISH</a:t>
            </a:r>
            <a:endParaRPr sz="6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928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3"/>
          <p:cNvSpPr txBox="1">
            <a:spLocks/>
          </p:cNvSpPr>
          <p:nvPr/>
        </p:nvSpPr>
        <p:spPr>
          <a:xfrm>
            <a:off x="496144" y="135460"/>
            <a:ext cx="11737304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6896" y="1157291"/>
            <a:ext cx="1233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yonli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ABC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24 cm². AC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tushirilgan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balandligi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6 cm. Shu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AC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asosini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toping.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34807" y="2376828"/>
            <a:ext cx="53277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S= 24 cm²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BD = h = 6 cm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AC = a -?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9493976" y="2695359"/>
            <a:ext cx="2768121" cy="1641673"/>
          </a:xfrm>
          <a:prstGeom prst="triangle">
            <a:avLst>
              <a:gd name="adj" fmla="val 49352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10417491" y="3257264"/>
            <a:ext cx="3588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h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6"/>
          <p:cNvSpPr txBox="1">
            <a:spLocks noChangeArrowheads="1"/>
          </p:cNvSpPr>
          <p:nvPr/>
        </p:nvSpPr>
        <p:spPr bwMode="auto">
          <a:xfrm>
            <a:off x="11382937" y="4304468"/>
            <a:ext cx="3588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a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Прямая соединительная линия 24"/>
          <p:cNvCxnSpPr>
            <a:stCxn id="22" idx="0"/>
            <a:endCxn id="22" idx="3"/>
          </p:cNvCxnSpPr>
          <p:nvPr/>
        </p:nvCxnSpPr>
        <p:spPr>
          <a:xfrm>
            <a:off x="10860099" y="2695359"/>
            <a:ext cx="0" cy="16416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6"/>
          <p:cNvSpPr txBox="1">
            <a:spLocks noChangeArrowheads="1"/>
          </p:cNvSpPr>
          <p:nvPr/>
        </p:nvSpPr>
        <p:spPr bwMode="auto">
          <a:xfrm>
            <a:off x="9137580" y="4067238"/>
            <a:ext cx="3588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6"/>
          <p:cNvSpPr txBox="1">
            <a:spLocks noChangeArrowheads="1"/>
          </p:cNvSpPr>
          <p:nvPr/>
        </p:nvSpPr>
        <p:spPr bwMode="auto">
          <a:xfrm>
            <a:off x="10795061" y="2304306"/>
            <a:ext cx="3588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6"/>
          <p:cNvSpPr txBox="1">
            <a:spLocks noChangeArrowheads="1"/>
          </p:cNvSpPr>
          <p:nvPr/>
        </p:nvSpPr>
        <p:spPr bwMode="auto">
          <a:xfrm>
            <a:off x="12124592" y="3842039"/>
            <a:ext cx="3588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6"/>
          <p:cNvSpPr txBox="1">
            <a:spLocks noChangeArrowheads="1"/>
          </p:cNvSpPr>
          <p:nvPr/>
        </p:nvSpPr>
        <p:spPr bwMode="auto">
          <a:xfrm>
            <a:off x="10620802" y="4328848"/>
            <a:ext cx="3588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0874197" y="4088072"/>
            <a:ext cx="203955" cy="2188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43743" y="4493773"/>
            <a:ext cx="2802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            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66192" y="6129489"/>
            <a:ext cx="3645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8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cm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161066" y="4449534"/>
            <a:ext cx="21454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ah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2S,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2739790" y="4560635"/>
                <a:ext cx="2630286" cy="1017330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</a:t>
                </a:r>
                <a:r>
                  <a:rPr lang="en-US" alt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alt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ah, 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790" y="4560635"/>
                <a:ext cx="2630286" cy="1017330"/>
              </a:xfrm>
              <a:prstGeom prst="rect">
                <a:avLst/>
              </a:prstGeom>
              <a:blipFill rotWithShape="0">
                <a:blip r:embed="rId3"/>
                <a:stretch>
                  <a:fillRect l="-8102" r="-1389" b="-7186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7425135" y="4386032"/>
                <a:ext cx="2630286" cy="1155766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altLang="ru-RU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altLang="ru-RU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ru-RU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5135" y="4386032"/>
                <a:ext cx="2630286" cy="1155766"/>
              </a:xfrm>
              <a:prstGeom prst="rect">
                <a:avLst/>
              </a:prstGeom>
              <a:blipFill rotWithShape="0">
                <a:blip r:embed="rId4"/>
                <a:stretch>
                  <a:fillRect l="-8102" b="-5263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517332" y="5570433"/>
                <a:ext cx="2630286" cy="1272656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altLang="ru-RU" sz="44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5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a:rPr lang="en-US" altLang="ru-RU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 24</m:t>
                        </m:r>
                      </m:num>
                      <m:den>
                        <m:r>
                          <a:rPr lang="en-US" altLang="ru-RU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alt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332" y="5570433"/>
                <a:ext cx="2630286" cy="1272656"/>
              </a:xfrm>
              <a:prstGeom prst="rect">
                <a:avLst/>
              </a:prstGeom>
              <a:blipFill rotWithShape="0">
                <a:blip r:embed="rId5"/>
                <a:stretch>
                  <a:fillRect l="-9513" b="-3828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2810874" y="5585496"/>
                <a:ext cx="2821952" cy="12674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5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RU" sz="5400" b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altLang="ru-RU" sz="5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 4</m:t>
                        </m:r>
                      </m:num>
                      <m:den>
                        <m:r>
                          <a:rPr lang="en-US" altLang="ru-RU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4800" dirty="0" smtClean="0"/>
                  <a:t> = 8</a:t>
                </a:r>
                <a:endParaRPr lang="ru-RU" sz="48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874" y="5585496"/>
                <a:ext cx="2821952" cy="1267463"/>
              </a:xfrm>
              <a:prstGeom prst="rect">
                <a:avLst/>
              </a:prstGeom>
              <a:blipFill rotWithShape="0">
                <a:blip r:embed="rId6"/>
                <a:stretch>
                  <a:fillRect l="-8639" b="-100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542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0" grpId="0"/>
      <p:bldP spid="34" grpId="0"/>
      <p:bldP spid="35" grpId="0"/>
      <p:bldP spid="36" grpId="0"/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3"/>
          <p:cNvSpPr txBox="1">
            <a:spLocks/>
          </p:cNvSpPr>
          <p:nvPr/>
        </p:nvSpPr>
        <p:spPr>
          <a:xfrm>
            <a:off x="496144" y="135460"/>
            <a:ext cx="11737304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7338" y="1127361"/>
            <a:ext cx="122381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tomonlarining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uzunliklari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4, 7, 10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sonlariga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perimetri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42 dm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uzunliklarini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45098" y="2882111"/>
            <a:ext cx="11231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x-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proporsionallik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koeffitsiyenti</a:t>
            </a:r>
            <a:r>
              <a:rPr lang="en-US" sz="3600" i="1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x &gt; o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6535" y="3479099"/>
            <a:ext cx="5809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 = 4x,  b = 7x,  c = 10x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65893" y="4122040"/>
            <a:ext cx="4357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P= a + b + c = 42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5098" y="4853433"/>
            <a:ext cx="5179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4x + 7x + 10x = 42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88268" y="5559960"/>
            <a:ext cx="2712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21x = 42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14183" y="6266487"/>
            <a:ext cx="2096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x = 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36904" y="3715062"/>
            <a:ext cx="5812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 = 4x = 4·2 = 8(dm)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371739" y="4504547"/>
            <a:ext cx="5429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 = 7x = 7·2 = 14(dm)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395646" y="5184627"/>
            <a:ext cx="7628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 = 10x = 10·2 = 20(dm)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59523" y="6261890"/>
            <a:ext cx="7554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 dm, 14 dm, 20 dm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84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2" grpId="0"/>
      <p:bldP spid="43" grpId="0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6870" y="281112"/>
            <a:ext cx="12754937" cy="1231106"/>
          </a:xfrm>
        </p:spPr>
        <p:txBody>
          <a:bodyPr/>
          <a:lstStyle/>
          <a:p>
            <a:r>
              <a:rPr lang="en-US" sz="4000" b="1" dirty="0" smtClean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36104" y="1512218"/>
            <a:ext cx="9793088" cy="3139321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1134-, 1135-, 1136-, 1137- </a:t>
            </a:r>
            <a:r>
              <a:rPr lang="en-US" sz="44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4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</a:rPr>
              <a:t>(216-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58437" t="14983" r="12313" b="20987"/>
          <a:stretch/>
        </p:blipFill>
        <p:spPr>
          <a:xfrm>
            <a:off x="9569152" y="1656233"/>
            <a:ext cx="2641972" cy="299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UCHBURCHAK TENGSIZLIGI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192" y="1296194"/>
            <a:ext cx="108732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Uchburchakning</a:t>
            </a:r>
            <a:r>
              <a:rPr lang="ru-RU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ru-RU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ixtiyoriy</a:t>
            </a:r>
            <a:r>
              <a:rPr lang="en-US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ru-RU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ikki</a:t>
            </a:r>
            <a:r>
              <a:rPr lang="ru-RU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ru-RU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tomon</a:t>
            </a:r>
            <a:r>
              <a:rPr lang="en-US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lar</a:t>
            </a:r>
            <a:r>
              <a:rPr lang="ru-RU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i</a:t>
            </a:r>
            <a:r>
              <a:rPr lang="en-US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 </a:t>
            </a:r>
            <a:r>
              <a:rPr lang="en-US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uzunliklari</a:t>
            </a:r>
            <a:r>
              <a:rPr lang="en-US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ru-RU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ru-RU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yig‘indi</a:t>
            </a:r>
            <a:r>
              <a:rPr lang="en-US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s</a:t>
            </a:r>
            <a:r>
              <a:rPr lang="ru-RU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i</a:t>
            </a:r>
            <a:r>
              <a:rPr lang="en-US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en-US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qolgan</a:t>
            </a:r>
            <a:r>
              <a:rPr lang="en-US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ru-RU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bir</a:t>
            </a:r>
            <a:r>
              <a:rPr lang="ru-RU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ru-RU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tomoni</a:t>
            </a:r>
            <a:r>
              <a:rPr lang="ru-RU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en-US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uzunligi</a:t>
            </a:r>
            <a:r>
              <a:rPr lang="ru-RU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dan</a:t>
            </a:r>
            <a:r>
              <a:rPr lang="ru-RU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k</a:t>
            </a:r>
            <a:r>
              <a:rPr lang="en-US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atta</a:t>
            </a:r>
            <a:r>
              <a:rPr lang="en-US" altLang="ru-RU" sz="4000" dirty="0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</a:t>
            </a:r>
            <a:r>
              <a:rPr lang="en-US" altLang="ru-RU" sz="4000" dirty="0" err="1">
                <a:solidFill>
                  <a:srgbClr val="231F20"/>
                </a:solidFill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bo‘ladi</a:t>
            </a:r>
            <a:endParaRPr lang="ru-RU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391998" y="3222675"/>
            <a:ext cx="4608512" cy="2286016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AC +  BC</a:t>
            </a:r>
            <a:r>
              <a:rPr kumimoji="0" lang="en-US" alt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&gt; AB</a:t>
            </a:r>
            <a:endParaRPr kumimoji="0" lang="ru-RU" altLang="ru-RU" sz="4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AB + BC </a:t>
            </a:r>
            <a:r>
              <a:rPr kumimoji="0" lang="en-US" alt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&gt; AC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AB +  AC</a:t>
            </a:r>
            <a:r>
              <a:rPr kumimoji="0" lang="en-US" alt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Lucida Sans" panose="020B0602030504020204" pitchFamily="34" charset="0"/>
                <a:cs typeface="Arial" pitchFamily="34" charset="0"/>
              </a:rPr>
              <a:t> &gt; BC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0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776940" y="4000504"/>
            <a:ext cx="3339505" cy="1714512"/>
          </a:xfrm>
          <a:prstGeom prst="triangle">
            <a:avLst>
              <a:gd name="adj" fmla="val 27836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8232" y="5620424"/>
            <a:ext cx="488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2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19883" y="3571876"/>
            <a:ext cx="488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2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16445" y="5594729"/>
            <a:ext cx="488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2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21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3"/>
          <p:cNvSpPr txBox="1">
            <a:spLocks/>
          </p:cNvSpPr>
          <p:nvPr/>
        </p:nvSpPr>
        <p:spPr>
          <a:xfrm>
            <a:off x="496144" y="135460"/>
            <a:ext cx="11737304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8112" y="1152178"/>
            <a:ext cx="125934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Uzunliklari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12,8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11,7 dm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21,5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kesmalardan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yasash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mumkinmi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96144" y="2232298"/>
            <a:ext cx="10852030" cy="391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tengsizligiga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ko‘ra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12,8 + 11,7 &gt; 21,5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    24,5 &gt; 21,5            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bajarildi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lnSpc>
                <a:spcPts val="3360"/>
              </a:lnSpc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Yasash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mumkin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13283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3"/>
          <p:cNvSpPr txBox="1">
            <a:spLocks/>
          </p:cNvSpPr>
          <p:nvPr/>
        </p:nvSpPr>
        <p:spPr>
          <a:xfrm>
            <a:off x="496144" y="135460"/>
            <a:ext cx="11737304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128" y="1152178"/>
            <a:ext cx="122413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Uzunligi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1; 3; 5; 7; 9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kesmalar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Bu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kesmalardan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xil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turli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yasash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mumkin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3574906"/>
            <a:ext cx="381091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4296" y="2749128"/>
            <a:ext cx="69301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A) 5         B) 7         D) 3        E) 6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16425" y="6307216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D                                                       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61388" y="3631941"/>
            <a:ext cx="62464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 &lt; 5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bajarilmadi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8059" y="4408202"/>
            <a:ext cx="53660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 &gt; 7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bajarildi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1015" y="5292744"/>
            <a:ext cx="55887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 &gt; 9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bajarildi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84085" y="4387720"/>
            <a:ext cx="61228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3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 &lt; 9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bajarilmadi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76982" y="5215329"/>
            <a:ext cx="54320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 &gt; 9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bajarildi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64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  <p:bldP spid="4" grpId="0"/>
      <p:bldP spid="9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3"/>
          <p:cNvSpPr txBox="1">
            <a:spLocks/>
          </p:cNvSpPr>
          <p:nvPr/>
        </p:nvSpPr>
        <p:spPr>
          <a:xfrm>
            <a:off x="496144" y="135460"/>
            <a:ext cx="11737304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128" y="1152178"/>
            <a:ext cx="122413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ikkita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0,5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7,9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Uchinchi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uzunligi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ekanligi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ma’lum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uzunligini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3738562"/>
            <a:ext cx="288032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4296" y="2912784"/>
            <a:ext cx="768672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A) 7         B) 8         D) 9        E) 6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37930" y="5978455"/>
            <a:ext cx="2736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B                                                      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06082" y="3826619"/>
            <a:ext cx="472114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0,5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7,9 = 8,4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234939" y="3824466"/>
            <a:ext cx="20229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8 &lt; 8,4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21650" y="4736147"/>
            <a:ext cx="67115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0,5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 &lt; 7,9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bajarilmaydi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76253" y="4696876"/>
            <a:ext cx="20229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7 &lt; 8,4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33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500034" y="1357298"/>
            <a:ext cx="11733414" cy="1723549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en-US" sz="4000" dirty="0" err="1" smtClean="0">
                <a:solidFill>
                  <a:schemeClr val="tx1"/>
                </a:solidFill>
              </a:rPr>
              <a:t>To‘g‘ri</a:t>
            </a:r>
            <a:r>
              <a:rPr lang="en-US" sz="4000" dirty="0" smtClean="0">
                <a:solidFill>
                  <a:schemeClr val="tx1"/>
                </a:solidFill>
              </a:rPr>
              <a:t>   </a:t>
            </a:r>
            <a:r>
              <a:rPr lang="en-US" sz="4000" dirty="0" err="1" smtClean="0">
                <a:solidFill>
                  <a:schemeClr val="tx1"/>
                </a:solidFill>
              </a:rPr>
              <a:t>burchakli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uchburchakning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yuzi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katetlari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uzunliklari</a:t>
            </a:r>
            <a:r>
              <a:rPr lang="en-US" sz="4000" dirty="0" smtClean="0">
                <a:solidFill>
                  <a:schemeClr val="tx1"/>
                </a:solidFill>
              </a:rPr>
              <a:t>   </a:t>
            </a:r>
            <a:r>
              <a:rPr lang="en-US" sz="4000" dirty="0" err="1" smtClean="0">
                <a:solidFill>
                  <a:schemeClr val="tx1"/>
                </a:solidFill>
              </a:rPr>
              <a:t>ko‘paytmasining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yarmiga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teng</a:t>
            </a:r>
            <a:endParaRPr lang="en-US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" name="Прямоугольный треугольник 21"/>
          <p:cNvSpPr/>
          <p:nvPr/>
        </p:nvSpPr>
        <p:spPr>
          <a:xfrm>
            <a:off x="1142975" y="2857496"/>
            <a:ext cx="2178501" cy="285752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640160" y="3901535"/>
            <a:ext cx="3890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14480" y="5643578"/>
            <a:ext cx="3890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304712"/>
              </p:ext>
            </p:extLst>
          </p:nvPr>
        </p:nvGraphicFramePr>
        <p:xfrm>
          <a:off x="4976236" y="2888120"/>
          <a:ext cx="3281540" cy="1782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4" imgW="571320" imgH="393480" progId="Equation.DSMT4">
                  <p:embed/>
                </p:oleObj>
              </mc:Choice>
              <mc:Fallback>
                <p:oleObj name="Equation" r:id="rId4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236" y="2888120"/>
                        <a:ext cx="3281540" cy="17828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000200" y="266801"/>
            <a:ext cx="13376747" cy="738664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TO‘G‘RI BURCHAKLI UCHBURCHAK </a:t>
            </a:r>
            <a:endParaRPr lang="ru-RU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38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3"/>
          <p:cNvSpPr txBox="1">
            <a:spLocks/>
          </p:cNvSpPr>
          <p:nvPr/>
        </p:nvSpPr>
        <p:spPr>
          <a:xfrm>
            <a:off x="496144" y="135460"/>
            <a:ext cx="11737304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1012" y="1135072"/>
            <a:ext cx="121224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burchakli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kateti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12 cm,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ikkinchi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kateti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undan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7 cm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Shu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ый треугольник 26"/>
          <p:cNvSpPr>
            <a:spLocks noChangeArrowheads="1"/>
          </p:cNvSpPr>
          <p:nvPr/>
        </p:nvSpPr>
        <p:spPr bwMode="auto">
          <a:xfrm>
            <a:off x="828203" y="3132795"/>
            <a:ext cx="2839404" cy="2143140"/>
          </a:xfrm>
          <a:prstGeom prst="rtTriangle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4" name="TextBox 27"/>
          <p:cNvSpPr txBox="1">
            <a:spLocks noChangeArrowheads="1"/>
          </p:cNvSpPr>
          <p:nvPr/>
        </p:nvSpPr>
        <p:spPr bwMode="auto">
          <a:xfrm>
            <a:off x="1855506" y="5161415"/>
            <a:ext cx="3923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/>
              <a:t>a</a:t>
            </a:r>
            <a:endParaRPr lang="ru-RU" sz="4000" b="1" dirty="0"/>
          </a:p>
        </p:txBody>
      </p:sp>
      <p:sp>
        <p:nvSpPr>
          <p:cNvPr id="15" name="TextBox 28"/>
          <p:cNvSpPr txBox="1">
            <a:spLocks noChangeArrowheads="1"/>
          </p:cNvSpPr>
          <p:nvPr/>
        </p:nvSpPr>
        <p:spPr bwMode="auto">
          <a:xfrm>
            <a:off x="337703" y="3961571"/>
            <a:ext cx="4904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/>
              <a:t>b</a:t>
            </a:r>
            <a:endParaRPr lang="ru-RU" sz="4000" b="1" dirty="0"/>
          </a:p>
        </p:txBody>
      </p:sp>
      <p:sp>
        <p:nvSpPr>
          <p:cNvPr id="16" name="Прямоугольник 29"/>
          <p:cNvSpPr>
            <a:spLocks noChangeArrowheads="1"/>
          </p:cNvSpPr>
          <p:nvPr/>
        </p:nvSpPr>
        <p:spPr bwMode="auto">
          <a:xfrm>
            <a:off x="828202" y="5061621"/>
            <a:ext cx="294301" cy="214314"/>
          </a:xfrm>
          <a:prstGeom prst="rect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7" name="TextBox 30"/>
          <p:cNvSpPr txBox="1">
            <a:spLocks noChangeArrowheads="1"/>
          </p:cNvSpPr>
          <p:nvPr/>
        </p:nvSpPr>
        <p:spPr bwMode="auto">
          <a:xfrm>
            <a:off x="4830426" y="2265538"/>
            <a:ext cx="539552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3900"/>
              </a:lnSpc>
            </a:pPr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ts val="3900"/>
              </a:lnSpc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a = 12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с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m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3900"/>
              </a:lnSpc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b - 7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m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kichik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3900"/>
              </a:lnSpc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S - 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43630" y="42236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 = 12 – 7 = 5 (cm)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75352" y="6170885"/>
            <a:ext cx="38259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30 cm</a:t>
            </a:r>
            <a:r>
              <a:rPr lang="en-US" sz="4000" dirty="0" smtClean="0">
                <a:latin typeface="Calibri"/>
                <a:cs typeface="Arial" pitchFamily="34" charset="0"/>
              </a:rPr>
              <a:t>²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453232" y="4830973"/>
                <a:ext cx="8552918" cy="889924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</a:t>
                </a:r>
                <a:r>
                  <a:rPr lang="en-US" altLang="ru-RU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altLang="ru-RU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alt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∙12 ∙ 5 = 6</a:t>
                </a:r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 5= 30(cm</a:t>
                </a:r>
                <a:r>
                  <a:rPr lang="en-US" sz="3600" dirty="0" smtClean="0">
                    <a:cs typeface="Arial" pitchFamily="34" charset="0"/>
                  </a:rPr>
                  <a:t>²</a:t>
                </a:r>
                <a:r>
                  <a:rPr lang="en-US" alt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altLang="ru-RU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232" y="4830973"/>
                <a:ext cx="8552918" cy="889924"/>
              </a:xfrm>
              <a:prstGeom prst="rect">
                <a:avLst/>
              </a:prstGeom>
              <a:blipFill rotWithShape="0">
                <a:blip r:embed="rId3"/>
                <a:stretch>
                  <a:fillRect l="-2210" b="-13014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4578892" y="4315514"/>
            <a:ext cx="2293192" cy="52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3360"/>
              </a:lnSpc>
            </a:pPr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Выгнутая вниз стрелка 2"/>
          <p:cNvSpPr/>
          <p:nvPr/>
        </p:nvSpPr>
        <p:spPr>
          <a:xfrm rot="15331861">
            <a:off x="7696176" y="3055306"/>
            <a:ext cx="661692" cy="31669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0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12" grpId="0"/>
      <p:bldP spid="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>
            <a:spLocks noGrp="1"/>
          </p:cNvSpPr>
          <p:nvPr>
            <p:ph type="title"/>
          </p:nvPr>
        </p:nvSpPr>
        <p:spPr>
          <a:xfrm>
            <a:off x="1792288" y="360090"/>
            <a:ext cx="11776248" cy="1021556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</a:rPr>
              <a:t>UCHBURCHAKNING  YUZI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1504256" y="3096394"/>
            <a:ext cx="3187675" cy="2576368"/>
          </a:xfrm>
          <a:prstGeom prst="triangle">
            <a:avLst>
              <a:gd name="adj" fmla="val 25777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stCxn id="22" idx="0"/>
            <a:endCxn id="22" idx="3"/>
          </p:cNvCxnSpPr>
          <p:nvPr/>
        </p:nvCxnSpPr>
        <p:spPr>
          <a:xfrm>
            <a:off x="2325943" y="3096394"/>
            <a:ext cx="0" cy="25763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298503" y="4310323"/>
            <a:ext cx="811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83337" y="5541743"/>
            <a:ext cx="8412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54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12168" y="1381646"/>
            <a:ext cx="11521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ko‘paytmasining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40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152069"/>
              </p:ext>
            </p:extLst>
          </p:nvPr>
        </p:nvGraphicFramePr>
        <p:xfrm>
          <a:off x="5968752" y="3724412"/>
          <a:ext cx="3705568" cy="1625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4" imgW="571320" imgH="393480" progId="Equation.DSMT4">
                  <p:embed/>
                </p:oleObj>
              </mc:Choice>
              <mc:Fallback>
                <p:oleObj name="Equation" r:id="rId4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8752" y="3724412"/>
                        <a:ext cx="3705568" cy="16251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383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3"/>
          <p:cNvSpPr txBox="1">
            <a:spLocks/>
          </p:cNvSpPr>
          <p:nvPr/>
        </p:nvSpPr>
        <p:spPr>
          <a:xfrm>
            <a:off x="496144" y="135460"/>
            <a:ext cx="11737304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6792" y="1191728"/>
            <a:ext cx="122340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ABC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AB = 42cm, BC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undan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5 cm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qisqa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AC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3 cm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uzun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ABC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toping.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26543" y="2997790"/>
            <a:ext cx="7877277" cy="292895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Yechish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    </a:t>
            </a: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AB= 42</a:t>
            </a:r>
            <a:r>
              <a:rPr kumimoji="0" lang="uz-Cyrl-UZ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</a:t>
            </a: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BC = 42 - 5 = 37 (</a:t>
            </a:r>
            <a:r>
              <a:rPr kumimoji="0" lang="uz-Cyrl-UZ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</a:t>
            </a: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m)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AC</a:t>
            </a:r>
            <a:r>
              <a:rPr kumimoji="0" lang="en-US" sz="400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= 42 + 3 =</a:t>
            </a:r>
            <a:r>
              <a:rPr kumimoji="0" lang="en-US" sz="400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45 (</a:t>
            </a:r>
            <a:r>
              <a:rPr kumimoji="0" lang="uz-Cyrl-UZ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</a:t>
            </a: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m)</a:t>
            </a: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P = 42 + 37 + 45 = 124 (</a:t>
            </a:r>
            <a:r>
              <a:rPr kumimoji="0" lang="uz-Cyrl-UZ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</a:t>
            </a:r>
            <a:r>
              <a:rPr kumimoji="0" lang="en-US" sz="400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m)</a:t>
            </a:r>
            <a:endParaRPr kumimoji="0" lang="ru-RU" sz="40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8446696" y="2945754"/>
            <a:ext cx="3214710" cy="1728192"/>
          </a:xfrm>
          <a:prstGeom prst="triangle">
            <a:avLst>
              <a:gd name="adj" fmla="val 7492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18068" y="4445952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589936" y="4517390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2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32712" y="2517126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2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60240" y="6120730"/>
            <a:ext cx="3744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124 cm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4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12260</TotalTime>
  <Words>613</Words>
  <Application>Microsoft Office PowerPoint</Application>
  <PresentationFormat>Произвольный</PresentationFormat>
  <Paragraphs>112</Paragraphs>
  <Slides>12</Slides>
  <Notes>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Lucida Sans</vt:lpstr>
      <vt:lpstr>Segoe UI Symbol</vt:lpstr>
      <vt:lpstr>Times New Roman</vt:lpstr>
      <vt:lpstr>Office Theme</vt:lpstr>
      <vt:lpstr>Equation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TO‘G‘RI BURCHAKLI UCHBURCHAK </vt:lpstr>
      <vt:lpstr>Презентация PowerPoint</vt:lpstr>
      <vt:lpstr> UCHBURCHAKNING  YUZI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622</cp:revision>
  <dcterms:created xsi:type="dcterms:W3CDTF">2020-04-09T07:32:19Z</dcterms:created>
  <dcterms:modified xsi:type="dcterms:W3CDTF">2021-03-26T07:46:29Z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