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90" r:id="rId2"/>
    <p:sldId id="437" r:id="rId3"/>
    <p:sldId id="454" r:id="rId4"/>
    <p:sldId id="456" r:id="rId5"/>
    <p:sldId id="455" r:id="rId6"/>
    <p:sldId id="445" r:id="rId7"/>
    <p:sldId id="439" r:id="rId8"/>
    <p:sldId id="446" r:id="rId9"/>
    <p:sldId id="447" r:id="rId10"/>
    <p:sldId id="436" r:id="rId11"/>
    <p:sldId id="448" r:id="rId12"/>
    <p:sldId id="458" r:id="rId13"/>
    <p:sldId id="460" r:id="rId14"/>
    <p:sldId id="457" r:id="rId15"/>
    <p:sldId id="297" r:id="rId16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90844" autoAdjust="0"/>
  </p:normalViewPr>
  <p:slideViewPr>
    <p:cSldViewPr>
      <p:cViewPr varScale="1">
        <p:scale>
          <a:sx n="56" d="100"/>
          <a:sy n="56" d="100"/>
        </p:scale>
        <p:origin x="740" y="6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2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67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4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414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12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1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86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17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6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46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920" y="0"/>
            <a:ext cx="12902732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2408" y="360090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648272" y="2232298"/>
            <a:ext cx="10689049" cy="211041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lnSpc>
                <a:spcPct val="150000"/>
              </a:lnSpc>
              <a:spcBef>
                <a:spcPts val="245"/>
              </a:spcBef>
            </a:pP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/>
                <a:cs typeface="Arial"/>
              </a:rPr>
              <a:t>UCHBURCHAK</a:t>
            </a:r>
            <a:r>
              <a:rPr lang="uz-Latn-UZ" sz="4800" b="1" dirty="0" smtClean="0">
                <a:solidFill>
                  <a:srgbClr val="002060"/>
                </a:solidFill>
                <a:latin typeface="Arial"/>
                <a:cs typeface="Arial"/>
              </a:rPr>
              <a:t>NING</a:t>
            </a:r>
            <a:r>
              <a:rPr lang="en-US" sz="4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uz-Latn-UZ" sz="4800" b="1" dirty="0" smtClean="0">
                <a:solidFill>
                  <a:srgbClr val="002060"/>
                </a:solidFill>
                <a:latin typeface="Arial"/>
                <a:cs typeface="Arial"/>
              </a:rPr>
              <a:t>YUZINI HISOBLASH</a:t>
            </a:r>
            <a:endParaRPr sz="4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28192" y="504106"/>
            <a:ext cx="11161240" cy="948946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>
                <a:lnSpc>
                  <a:spcPct val="150000"/>
                </a:lnSpc>
              </a:pP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590312" y="4726894"/>
            <a:ext cx="2055793" cy="1857388"/>
          </a:xfrm>
          <a:prstGeom prst="triangle">
            <a:avLst>
              <a:gd name="adj" fmla="val 89682"/>
            </a:avLst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7508295" y="5654794"/>
            <a:ext cx="18573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Равнобедренный треугольник 32"/>
          <p:cNvSpPr/>
          <p:nvPr/>
        </p:nvSpPr>
        <p:spPr>
          <a:xfrm rot="20142264">
            <a:off x="3429245" y="3763202"/>
            <a:ext cx="2111844" cy="2883438"/>
          </a:xfrm>
          <a:prstGeom prst="triangle">
            <a:avLst>
              <a:gd name="adj" fmla="val 28551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>
            <a:stCxn id="33" idx="0"/>
            <a:endCxn id="33" idx="3"/>
          </p:cNvCxnSpPr>
          <p:nvPr/>
        </p:nvCxnSpPr>
        <p:spPr>
          <a:xfrm>
            <a:off x="3479128" y="4077260"/>
            <a:ext cx="1186374" cy="2628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1792288" y="360090"/>
            <a:ext cx="11776248" cy="102155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UCHBURCHAKNING  YUZI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57223" y="3412010"/>
            <a:ext cx="3187675" cy="2576368"/>
          </a:xfrm>
          <a:prstGeom prst="triangle">
            <a:avLst>
              <a:gd name="adj" fmla="val 2577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0"/>
            <a:endCxn id="22" idx="3"/>
          </p:cNvCxnSpPr>
          <p:nvPr/>
        </p:nvCxnSpPr>
        <p:spPr>
          <a:xfrm>
            <a:off x="1678910" y="3412010"/>
            <a:ext cx="0" cy="2576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51470" y="4625939"/>
            <a:ext cx="81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36304" y="5857359"/>
            <a:ext cx="841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2128" y="1142372"/>
            <a:ext cx="1237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Odatda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a 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olinadi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62300" y="3102446"/>
            <a:ext cx="7860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061946"/>
              </p:ext>
            </p:extLst>
          </p:nvPr>
        </p:nvGraphicFramePr>
        <p:xfrm>
          <a:off x="5536704" y="5175817"/>
          <a:ext cx="3705568" cy="162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571320" imgH="393480" progId="Equation.DSMT4">
                  <p:embed/>
                </p:oleObj>
              </mc:Choice>
              <mc:Fallback>
                <p:oleObj name="Equation" r:id="rId4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704" y="5175817"/>
                        <a:ext cx="3705568" cy="1625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000496" y="277338"/>
            <a:ext cx="7467600" cy="738664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381108" y="1373192"/>
            <a:ext cx="2619388" cy="1847222"/>
          </a:xfrm>
          <a:prstGeom prst="triangle">
            <a:avLst>
              <a:gd name="adj" fmla="val 2855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51568" y="1373192"/>
            <a:ext cx="0" cy="1847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9583" y="2264576"/>
            <a:ext cx="422482" cy="70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3348" y="3224288"/>
            <a:ext cx="422482" cy="70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201400" y="1363026"/>
            <a:ext cx="2055793" cy="1857388"/>
          </a:xfrm>
          <a:prstGeom prst="triangle">
            <a:avLst>
              <a:gd name="adj" fmla="val 8968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6119383" y="2290926"/>
            <a:ext cx="18573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58657" y="3220414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15847" y="207740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 rot="20142264">
            <a:off x="9132121" y="1059134"/>
            <a:ext cx="2111844" cy="2883438"/>
          </a:xfrm>
          <a:prstGeom prst="triangle">
            <a:avLst>
              <a:gd name="adj" fmla="val 2855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/>
          <p:cNvCxnSpPr>
            <a:stCxn id="37" idx="0"/>
            <a:endCxn id="37" idx="3"/>
          </p:cNvCxnSpPr>
          <p:nvPr/>
        </p:nvCxnSpPr>
        <p:spPr>
          <a:xfrm>
            <a:off x="9182004" y="1373192"/>
            <a:ext cx="1186374" cy="2628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9848730">
            <a:off x="10432276" y="382821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326519">
            <a:off x="9769495" y="2672584"/>
            <a:ext cx="1078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1162" y="3870350"/>
            <a:ext cx="361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S=28 (kv.bir)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203787" y="4669661"/>
            <a:ext cx="3240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S=15 (kv.bir)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61807" y="3693554"/>
            <a:ext cx="382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 12(kv.bir)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683721">
            <a:off x="3701688" y="4229630"/>
            <a:ext cx="1843829" cy="2092509"/>
          </a:xfrm>
          <a:prstGeom prst="triangle">
            <a:avLst>
              <a:gd name="adj" fmla="val 72522"/>
            </a:avLst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/>
          <p:cNvCxnSpPr>
            <a:stCxn id="44" idx="0"/>
            <a:endCxn id="44" idx="3"/>
          </p:cNvCxnSpPr>
          <p:nvPr/>
        </p:nvCxnSpPr>
        <p:spPr>
          <a:xfrm flipH="1">
            <a:off x="4497864" y="4547982"/>
            <a:ext cx="984373" cy="1846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714744" y="607220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9124" y="521495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59214" y="5858646"/>
            <a:ext cx="3752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S=20 (kv.bir)</a:t>
            </a:r>
            <a:endParaRPr lang="ru-RU" sz="4000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33" grpId="0" animBg="1"/>
      <p:bldP spid="35" grpId="0"/>
      <p:bldP spid="36" grpId="0"/>
      <p:bldP spid="37" grpId="0" animBg="1"/>
      <p:bldP spid="39" grpId="0"/>
      <p:bldP spid="40" grpId="0"/>
      <p:bldP spid="41" grpId="0"/>
      <p:bldP spid="42" grpId="0"/>
      <p:bldP spid="43" grpId="0"/>
      <p:bldP spid="44" grpId="0" animBg="1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1116-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793" y="1204102"/>
            <a:ext cx="12709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120-rasmda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o‘lchamlar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Трапеция 5"/>
          <p:cNvSpPr/>
          <p:nvPr/>
        </p:nvSpPr>
        <p:spPr>
          <a:xfrm rot="10800000">
            <a:off x="1017081" y="3125627"/>
            <a:ext cx="4536504" cy="1452146"/>
          </a:xfrm>
          <a:custGeom>
            <a:avLst/>
            <a:gdLst>
              <a:gd name="connsiteX0" fmla="*/ 0 w 4824536"/>
              <a:gd name="connsiteY0" fmla="*/ 1656184 h 1656184"/>
              <a:gd name="connsiteX1" fmla="*/ 414046 w 4824536"/>
              <a:gd name="connsiteY1" fmla="*/ 0 h 1656184"/>
              <a:gd name="connsiteX2" fmla="*/ 4410490 w 4824536"/>
              <a:gd name="connsiteY2" fmla="*/ 0 h 1656184"/>
              <a:gd name="connsiteX3" fmla="*/ 4824536 w 4824536"/>
              <a:gd name="connsiteY3" fmla="*/ 1656184 h 1656184"/>
              <a:gd name="connsiteX4" fmla="*/ 0 w 4824536"/>
              <a:gd name="connsiteY4" fmla="*/ 1656184 h 1656184"/>
              <a:gd name="connsiteX0" fmla="*/ 0 w 4824536"/>
              <a:gd name="connsiteY0" fmla="*/ 1656184 h 1656184"/>
              <a:gd name="connsiteX1" fmla="*/ 414046 w 4824536"/>
              <a:gd name="connsiteY1" fmla="*/ 0 h 1656184"/>
              <a:gd name="connsiteX2" fmla="*/ 2157147 w 4824536"/>
              <a:gd name="connsiteY2" fmla="*/ 16329 h 1656184"/>
              <a:gd name="connsiteX3" fmla="*/ 4824536 w 4824536"/>
              <a:gd name="connsiteY3" fmla="*/ 1656184 h 1656184"/>
              <a:gd name="connsiteX4" fmla="*/ 0 w 4824536"/>
              <a:gd name="connsiteY4" fmla="*/ 1656184 h 1656184"/>
              <a:gd name="connsiteX0" fmla="*/ 26825 w 4410490"/>
              <a:gd name="connsiteY0" fmla="*/ 1623527 h 1656184"/>
              <a:gd name="connsiteX1" fmla="*/ 0 w 4410490"/>
              <a:gd name="connsiteY1" fmla="*/ 0 h 1656184"/>
              <a:gd name="connsiteX2" fmla="*/ 1743101 w 4410490"/>
              <a:gd name="connsiteY2" fmla="*/ 16329 h 1656184"/>
              <a:gd name="connsiteX3" fmla="*/ 4410490 w 4410490"/>
              <a:gd name="connsiteY3" fmla="*/ 1656184 h 1656184"/>
              <a:gd name="connsiteX4" fmla="*/ 26825 w 4410490"/>
              <a:gd name="connsiteY4" fmla="*/ 1623527 h 1656184"/>
              <a:gd name="connsiteX0" fmla="*/ 0 w 4416322"/>
              <a:gd name="connsiteY0" fmla="*/ 1623527 h 1656184"/>
              <a:gd name="connsiteX1" fmla="*/ 5832 w 4416322"/>
              <a:gd name="connsiteY1" fmla="*/ 0 h 1656184"/>
              <a:gd name="connsiteX2" fmla="*/ 1748933 w 4416322"/>
              <a:gd name="connsiteY2" fmla="*/ 16329 h 1656184"/>
              <a:gd name="connsiteX3" fmla="*/ 4416322 w 4416322"/>
              <a:gd name="connsiteY3" fmla="*/ 1656184 h 1656184"/>
              <a:gd name="connsiteX4" fmla="*/ 0 w 4416322"/>
              <a:gd name="connsiteY4" fmla="*/ 1623527 h 165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6322" h="1656184">
                <a:moveTo>
                  <a:pt x="0" y="1623527"/>
                </a:moveTo>
                <a:lnTo>
                  <a:pt x="5832" y="0"/>
                </a:lnTo>
                <a:lnTo>
                  <a:pt x="1748933" y="16329"/>
                </a:lnTo>
                <a:lnTo>
                  <a:pt x="4416322" y="1656184"/>
                </a:lnTo>
                <a:lnTo>
                  <a:pt x="0" y="1623527"/>
                </a:ln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6641" y="2384868"/>
            <a:ext cx="1441420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cm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50948" y="3255914"/>
            <a:ext cx="1184940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96544" y="4321166"/>
            <a:ext cx="1184940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3805166" y="3125627"/>
            <a:ext cx="12247" cy="141365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7896" y="2748085"/>
            <a:ext cx="4388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705608" y="2483842"/>
            <a:ext cx="39093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300129" y="4428370"/>
            <a:ext cx="4469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538328" y="4278967"/>
            <a:ext cx="509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594964" y="2663030"/>
            <a:ext cx="4914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7076143" y="1949983"/>
            <a:ext cx="5126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AE = 15 – 5 = 10(cm)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76143" y="3258120"/>
            <a:ext cx="4213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 = BC = 5 cm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605499" y="3978474"/>
                <a:ext cx="6017159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ADE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10∙5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25(cm²)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499" y="3978474"/>
                <a:ext cx="6017159" cy="961545"/>
              </a:xfrm>
              <a:prstGeom prst="rect">
                <a:avLst/>
              </a:prstGeom>
              <a:blipFill rotWithShape="0">
                <a:blip r:embed="rId3"/>
                <a:stretch>
                  <a:fillRect l="-3647" t="-22293" b="-29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35888" y="4824661"/>
                <a:ext cx="601715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BCDE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∙5</m:t>
                    </m:r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25(cm²)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888" y="4824661"/>
                <a:ext cx="6017159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3647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88340" y="5419369"/>
            <a:ext cx="6017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25 + 25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50(cm²)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0441" y="6194906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50 cm²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5" grpId="0"/>
      <p:bldP spid="46" grpId="0"/>
      <p:bldP spid="47" grpId="0"/>
      <p:bldP spid="48" grpId="0"/>
      <p:bldP spid="4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1120- 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793" y="1204102"/>
            <a:ext cx="127094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5,2 cm,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4,5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kattaliklarni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baravar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orttiring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10,4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9 cm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13897" y="4536554"/>
            <a:ext cx="2318551" cy="1734020"/>
          </a:xfrm>
          <a:prstGeom prst="triangle">
            <a:avLst>
              <a:gd name="adj" fmla="val 824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>
            <a:stCxn id="4" idx="0"/>
            <a:endCxn id="4" idx="3"/>
          </p:cNvCxnSpPr>
          <p:nvPr/>
        </p:nvCxnSpPr>
        <p:spPr>
          <a:xfrm>
            <a:off x="2826493" y="4536554"/>
            <a:ext cx="0" cy="1734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>
            <a:off x="4407732" y="4041007"/>
            <a:ext cx="3485833" cy="2857520"/>
          </a:xfrm>
          <a:prstGeom prst="triangle">
            <a:avLst>
              <a:gd name="adj" fmla="val 824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6" idx="0"/>
            <a:endCxn id="6" idx="3"/>
          </p:cNvCxnSpPr>
          <p:nvPr/>
        </p:nvCxnSpPr>
        <p:spPr>
          <a:xfrm>
            <a:off x="7283231" y="4041007"/>
            <a:ext cx="0" cy="28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68216" y="5351724"/>
            <a:ext cx="1497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4,5cm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83105" y="6148313"/>
            <a:ext cx="243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5,2 </a:t>
            </a:r>
            <a:r>
              <a:rPr lang="en-US" sz="3600" b="1" dirty="0"/>
              <a:t>c</a:t>
            </a:r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69481" y="5328642"/>
            <a:ext cx="12678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 cm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02799" y="6292329"/>
            <a:ext cx="28214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10,4 </a:t>
            </a:r>
            <a:r>
              <a:rPr lang="en-US" b="1" dirty="0"/>
              <a:t>c</a:t>
            </a:r>
            <a:r>
              <a:rPr lang="en-US" b="1" dirty="0" smtClean="0"/>
              <a:t>m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12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авнобедренный треугольник 15"/>
          <p:cNvSpPr/>
          <p:nvPr/>
        </p:nvSpPr>
        <p:spPr>
          <a:xfrm>
            <a:off x="506106" y="1553615"/>
            <a:ext cx="2503608" cy="1761889"/>
          </a:xfrm>
          <a:prstGeom prst="triangle">
            <a:avLst>
              <a:gd name="adj" fmla="val 824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6" idx="0"/>
            <a:endCxn id="16" idx="3"/>
          </p:cNvCxnSpPr>
          <p:nvPr/>
        </p:nvCxnSpPr>
        <p:spPr>
          <a:xfrm>
            <a:off x="2571357" y="1553615"/>
            <a:ext cx="0" cy="1761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>
            <a:off x="3790627" y="1296194"/>
            <a:ext cx="3485833" cy="2857520"/>
          </a:xfrm>
          <a:prstGeom prst="triangle">
            <a:avLst>
              <a:gd name="adj" fmla="val 824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20" idx="0"/>
            <a:endCxn id="20" idx="3"/>
          </p:cNvCxnSpPr>
          <p:nvPr/>
        </p:nvCxnSpPr>
        <p:spPr>
          <a:xfrm>
            <a:off x="6666126" y="1296194"/>
            <a:ext cx="0" cy="28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92607" y="2401788"/>
            <a:ext cx="161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4,5cm</a:t>
            </a:r>
            <a:endParaRPr lang="ru-RU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313" y="3193244"/>
            <a:ext cx="243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5,2 </a:t>
            </a:r>
            <a:r>
              <a:rPr lang="en-US" sz="3600" b="1" dirty="0"/>
              <a:t>c</a:t>
            </a:r>
            <a:r>
              <a:rPr lang="en-US" sz="3600" b="1" dirty="0" smtClean="0"/>
              <a:t>m</a:t>
            </a:r>
            <a:endParaRPr lang="ru-RU" sz="3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52376" y="2664346"/>
            <a:ext cx="12678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 cm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775583" y="4007564"/>
            <a:ext cx="282142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10,4 </a:t>
            </a:r>
            <a:r>
              <a:rPr lang="en-US" b="1" dirty="0"/>
              <a:t>c</a:t>
            </a:r>
            <a:r>
              <a:rPr lang="en-US" b="1" dirty="0" smtClean="0"/>
              <a:t>m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8095" y="4753536"/>
                <a:ext cx="6278031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4,5∙5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,2 = 11,7(cm²)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95" y="4753536"/>
                <a:ext cx="6278031" cy="961545"/>
              </a:xfrm>
              <a:prstGeom prst="rect">
                <a:avLst/>
              </a:prstGeom>
              <a:blipFill rotWithShape="0">
                <a:blip r:embed="rId3"/>
                <a:stretch>
                  <a:fillRect l="-3495" r="-3204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7602" y="5848660"/>
                <a:ext cx="6278031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9∙10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,4 = 46,8(cm²)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02" y="5848660"/>
                <a:ext cx="6278031" cy="961545"/>
              </a:xfrm>
              <a:prstGeom prst="rect">
                <a:avLst/>
              </a:prstGeom>
              <a:blipFill rotWithShape="0">
                <a:blip r:embed="rId4"/>
                <a:stretch>
                  <a:fillRect l="-3398" r="-2136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971568" y="1431785"/>
                <a:ext cx="4360782" cy="1105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10,4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5,2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568" y="1431785"/>
                <a:ext cx="4360782" cy="1105303"/>
              </a:xfrm>
              <a:prstGeom prst="rect">
                <a:avLst/>
              </a:prstGeom>
              <a:blipFill rotWithShape="0">
                <a:blip r:embed="rId5"/>
                <a:stretch>
                  <a:fillRect t="-2762" b="-4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971568" y="2780819"/>
                <a:ext cx="4360782" cy="1165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4,5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568" y="2780819"/>
                <a:ext cx="4360782" cy="1165255"/>
              </a:xfrm>
              <a:prstGeom prst="rect">
                <a:avLst/>
              </a:prstGeom>
              <a:blipFill rotWithShape="0">
                <a:blip r:embed="rId6"/>
                <a:stretch>
                  <a:fillRect b="-20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988373" y="4348551"/>
                <a:ext cx="4360782" cy="113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46,8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11,7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373" y="4348551"/>
                <a:ext cx="4360782" cy="1138068"/>
              </a:xfrm>
              <a:prstGeom prst="rect">
                <a:avLst/>
              </a:prstGeom>
              <a:blipFill rotWithShape="0">
                <a:blip r:embed="rId7"/>
                <a:stretch>
                  <a:fillRect b="-3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bject 3"/>
          <p:cNvSpPr txBox="1">
            <a:spLocks/>
          </p:cNvSpPr>
          <p:nvPr/>
        </p:nvSpPr>
        <p:spPr>
          <a:xfrm>
            <a:off x="447602" y="275761"/>
            <a:ext cx="11737304" cy="776702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5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33" grpId="0"/>
      <p:bldP spid="34" grpId="0"/>
      <p:bldP spid="35" grpId="0"/>
      <p:bldP spid="36" grpId="0"/>
      <p:bldP spid="41" grpId="0"/>
      <p:bldP spid="44" grpId="0"/>
      <p:bldP spid="45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84176" y="1404205"/>
            <a:ext cx="8784976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1117-, 1118-, 1119-, 1121-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(214-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7184" y="1728242"/>
            <a:ext cx="2340352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03815" y="2739267"/>
            <a:ext cx="3745328" cy="17578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50999" y="1851715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/>
              <a:t>a</a:t>
            </a:r>
            <a:endParaRPr lang="ru-RU" sz="7200" dirty="0"/>
          </a:p>
        </p:txBody>
      </p:sp>
      <p:sp>
        <p:nvSpPr>
          <p:cNvPr id="38" name="TextBox 37"/>
          <p:cNvSpPr txBox="1"/>
          <p:nvPr/>
        </p:nvSpPr>
        <p:spPr>
          <a:xfrm>
            <a:off x="987428" y="3064186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/>
              <a:t>b</a:t>
            </a:r>
            <a:endParaRPr lang="ru-RU" sz="72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6364796" y="2798465"/>
            <a:ext cx="2839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chemeClr val="tx2"/>
                </a:solidFill>
              </a:rPr>
              <a:t>S = </a:t>
            </a:r>
            <a:r>
              <a:rPr lang="en-US" sz="6600" b="1" i="1" dirty="0" err="1" smtClean="0">
                <a:solidFill>
                  <a:schemeClr val="tx2"/>
                </a:solidFill>
              </a:rPr>
              <a:t>ab</a:t>
            </a:r>
            <a:endParaRPr lang="ru-RU" sz="6600" b="1" i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0999" y="2935666"/>
            <a:ext cx="975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/>
              <a:t>S</a:t>
            </a: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val="35435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31045" y="2234007"/>
            <a:ext cx="3861643" cy="27345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6719" y="1361686"/>
            <a:ext cx="1177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816" y="3175643"/>
            <a:ext cx="749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6016" y="3052863"/>
            <a:ext cx="5303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9 </a:t>
            </a:r>
            <a:r>
              <a:rPr lang="en-US" sz="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6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= 99</a:t>
            </a:r>
            <a:endParaRPr lang="ru-RU" sz="5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6982" y="3052863"/>
            <a:ext cx="1177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5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03815" y="1895714"/>
            <a:ext cx="3745328" cy="17578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50999" y="1008162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/>
              <a:t>a</a:t>
            </a:r>
            <a:endParaRPr lang="ru-RU" sz="7200" dirty="0"/>
          </a:p>
        </p:txBody>
      </p:sp>
      <p:sp>
        <p:nvSpPr>
          <p:cNvPr id="38" name="TextBox 37"/>
          <p:cNvSpPr txBox="1"/>
          <p:nvPr/>
        </p:nvSpPr>
        <p:spPr>
          <a:xfrm>
            <a:off x="987428" y="2220633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/>
              <a:t>b</a:t>
            </a:r>
            <a:endParaRPr lang="ru-RU" sz="72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93382" y="4921865"/>
            <a:ext cx="9860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tx2"/>
                </a:solidFill>
              </a:rPr>
              <a:t>S = ab = 14 </a:t>
            </a:r>
            <a:r>
              <a:rPr lang="en-US" sz="5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5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smtClean="0">
                <a:solidFill>
                  <a:schemeClr val="tx2"/>
                </a:solidFill>
              </a:rPr>
              <a:t>20 = 280(cm²)</a:t>
            </a:r>
            <a:endParaRPr lang="ru-RU" sz="5400" b="1" i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0999" y="2092113"/>
            <a:ext cx="975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/>
              <a:t>S</a:t>
            </a:r>
            <a:endParaRPr lang="ru-RU" sz="6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678498" y="1982582"/>
            <a:ext cx="3768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= 14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6754" y="2976186"/>
            <a:ext cx="3768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 = 20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5010" y="3845221"/>
            <a:ext cx="3768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 = ?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471789" y="4124347"/>
            <a:ext cx="2643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6635010" y="1175049"/>
            <a:ext cx="2643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798234" y="5894483"/>
            <a:ext cx="470552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280 cm</a:t>
            </a:r>
            <a:r>
              <a:rPr lang="en-US" sz="5400" dirty="0"/>
              <a:t>²</a:t>
            </a:r>
            <a:endParaRPr lang="ru-RU" altLang="ru-RU" sz="5400" dirty="0"/>
          </a:p>
        </p:txBody>
      </p:sp>
    </p:spTree>
    <p:extLst>
      <p:ext uri="{BB962C8B-B14F-4D97-AF65-F5344CB8AC3E}">
        <p14:creationId xmlns:p14="http://schemas.microsoft.com/office/powerpoint/2010/main" val="14169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4720" y="4978807"/>
            <a:ext cx="8948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b = S : a = 48 : 12 = 4 (c</a:t>
            </a:r>
            <a:r>
              <a:rPr lang="en-US" sz="4800" i="1" dirty="0" smtClean="0"/>
              <a:t>m)</a:t>
            </a:r>
            <a:r>
              <a:rPr lang="en-US" sz="5400" i="1" dirty="0" smtClean="0"/>
              <a:t> </a:t>
            </a:r>
            <a:endParaRPr lang="ru-RU" sz="5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63979" y="1837019"/>
            <a:ext cx="4751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= 12 cm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3979" y="2811868"/>
            <a:ext cx="4751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 = 48 cm</a:t>
            </a:r>
            <a:r>
              <a:rPr lang="en-US" sz="4400" b="1" dirty="0"/>
              <a:t>²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6080" y="3599261"/>
            <a:ext cx="4751958" cy="780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 = ?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93276" y="2176901"/>
            <a:ext cx="3745328" cy="17578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0460" y="1289349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/>
              <a:t>a</a:t>
            </a:r>
            <a:endParaRPr lang="ru-RU" sz="7200" dirty="0"/>
          </a:p>
        </p:txBody>
      </p:sp>
      <p:sp>
        <p:nvSpPr>
          <p:cNvPr id="30" name="TextBox 29"/>
          <p:cNvSpPr txBox="1"/>
          <p:nvPr/>
        </p:nvSpPr>
        <p:spPr>
          <a:xfrm>
            <a:off x="576889" y="2501820"/>
            <a:ext cx="532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/>
              <a:t>b</a:t>
            </a:r>
            <a:endParaRPr lang="ru-RU" sz="72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40460" y="2373300"/>
            <a:ext cx="975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smtClean="0"/>
              <a:t>S</a:t>
            </a:r>
            <a:endParaRPr lang="ru-RU" sz="6600" b="1" i="1" dirty="0"/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6328792" y="1175049"/>
            <a:ext cx="2643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5400" dirty="0">
              <a:solidFill>
                <a:schemeClr val="tx2"/>
              </a:solidFill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272529" y="4356744"/>
            <a:ext cx="2643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5400" dirty="0">
              <a:solidFill>
                <a:schemeClr val="tx2"/>
              </a:solidFill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653869" y="5903891"/>
            <a:ext cx="47055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ru-RU" altLang="ru-RU" sz="5400" dirty="0"/>
          </a:p>
        </p:txBody>
      </p:sp>
    </p:spTree>
    <p:extLst>
      <p:ext uri="{BB962C8B-B14F-4D97-AF65-F5344CB8AC3E}">
        <p14:creationId xmlns:p14="http://schemas.microsoft.com/office/powerpoint/2010/main" val="18243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4921" y="1245203"/>
            <a:ext cx="12529392" cy="90010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diagonalini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o‘tkazamiz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91086" y="3020396"/>
            <a:ext cx="2928958" cy="2000264"/>
          </a:xfrm>
          <a:prstGeom prst="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540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891086" y="3020396"/>
            <a:ext cx="2928958" cy="20002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 l="62695" t="36621" r="15625" b="43603"/>
          <a:stretch>
            <a:fillRect/>
          </a:stretch>
        </p:blipFill>
        <p:spPr bwMode="auto">
          <a:xfrm>
            <a:off x="6788199" y="2836526"/>
            <a:ext cx="313268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283863" y="4660877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56693" y="2588216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</a:t>
            </a:r>
            <a:endParaRPr lang="ru-RU" sz="5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285787" y="2558731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</a:t>
            </a:r>
            <a:endParaRPr lang="ru-RU" sz="5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869446" y="4646074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D</a:t>
            </a:r>
            <a:endParaRPr lang="ru-RU" sz="5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000818" y="4464546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D</a:t>
            </a:r>
            <a:endParaRPr lang="ru-RU" sz="5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890461" y="2367818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</a:t>
            </a:r>
            <a:endParaRPr lang="ru-RU" sz="5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66642" y="2409806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</a:t>
            </a:r>
            <a:endParaRPr lang="ru-RU" sz="5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331642" y="4558995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</a:t>
            </a:r>
            <a:endParaRPr lang="ru-RU" sz="5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721605" y="567105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</a:rPr>
              <a:t>S =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ab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77900" y="2287131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5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91020" y="366333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b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31010" y="362234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b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64011" y="216421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5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28983" y="5482325"/>
            <a:ext cx="529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C00000"/>
                </a:solidFill>
              </a:rPr>
              <a:t>S =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ab</a:t>
            </a:r>
            <a:r>
              <a:rPr lang="en-US" sz="5400" b="1" i="1" dirty="0" smtClean="0">
                <a:solidFill>
                  <a:srgbClr val="C00000"/>
                </a:solidFill>
              </a:rPr>
              <a:t> :2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792288" y="360090"/>
            <a:ext cx="11776248" cy="102155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4800" kern="0" dirty="0" smtClean="0">
                <a:solidFill>
                  <a:schemeClr val="bg1"/>
                </a:solidFill>
              </a:rPr>
              <a:t> UCHBURCHAKNING YUZI</a:t>
            </a:r>
            <a:endParaRPr lang="ru-RU" sz="48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34" y="1357298"/>
            <a:ext cx="11733414" cy="1846659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sz="4000" dirty="0" err="1" smtClean="0">
                <a:solidFill>
                  <a:schemeClr val="tx1"/>
                </a:solidFill>
              </a:rPr>
              <a:t>To‘g‘ri</a:t>
            </a:r>
            <a:r>
              <a:rPr lang="en-US" sz="4000" dirty="0" smtClean="0">
                <a:solidFill>
                  <a:schemeClr val="tx1"/>
                </a:solidFill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</a:rPr>
              <a:t>burchakli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uchburchakning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yuzi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katetlari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uzunliklari</a:t>
            </a:r>
            <a:r>
              <a:rPr lang="en-US" sz="4000" dirty="0" smtClean="0">
                <a:solidFill>
                  <a:schemeClr val="tx1"/>
                </a:solidFill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</a:rPr>
              <a:t>ko‘paytmasining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yarmiga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teng</a:t>
            </a:r>
            <a:r>
              <a:rPr lang="uz-Latn-UZ" sz="4000" dirty="0" smtClean="0">
                <a:solidFill>
                  <a:schemeClr val="tx1"/>
                </a:solidFill>
              </a:rPr>
              <a:t>.</a:t>
            </a:r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>
            <a:off x="1142975" y="2857496"/>
            <a:ext cx="2178501" cy="285752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40160" y="3901535"/>
            <a:ext cx="389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480" y="5643578"/>
            <a:ext cx="389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04712"/>
              </p:ext>
            </p:extLst>
          </p:nvPr>
        </p:nvGraphicFramePr>
        <p:xfrm>
          <a:off x="4976236" y="2888120"/>
          <a:ext cx="3281540" cy="178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571320" imgH="393480" progId="Equation.DSMT4">
                  <p:embed/>
                </p:oleObj>
              </mc:Choice>
              <mc:Fallback>
                <p:oleObj name="Equation" r:id="rId4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236" y="2888120"/>
                        <a:ext cx="3281540" cy="1782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00200" y="266801"/>
            <a:ext cx="13376747" cy="738664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TO‘G‘RI BURCHAKLI UCHBURCHAK 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792288" y="360090"/>
            <a:ext cx="11776248" cy="102155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UCHBURCHAKNING  YUZI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 l="57427" t="24332" r="14430" b="53681"/>
          <a:stretch>
            <a:fillRect/>
          </a:stretch>
        </p:blipFill>
        <p:spPr bwMode="auto">
          <a:xfrm>
            <a:off x="2224336" y="2504635"/>
            <a:ext cx="6574297" cy="31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>
            <a:off x="1792288" y="2376314"/>
            <a:ext cx="1504758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0120" y="1092845"/>
            <a:ext cx="11665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uchburchakka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27784" y="5777034"/>
                <a:ext cx="4751958" cy="104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784" y="5777034"/>
                <a:ext cx="4751958" cy="1048429"/>
              </a:xfrm>
              <a:prstGeom prst="rect">
                <a:avLst/>
              </a:prstGeom>
              <a:blipFill rotWithShape="0">
                <a:blip r:embed="rId4"/>
                <a:stretch>
                  <a:fillRect l="-5128" t="-116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7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 l="57427" t="25270" r="25687" b="53681"/>
          <a:stretch>
            <a:fillRect/>
          </a:stretch>
        </p:blipFill>
        <p:spPr bwMode="auto">
          <a:xfrm>
            <a:off x="642910" y="1334693"/>
            <a:ext cx="3214710" cy="320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Овал 21"/>
          <p:cNvSpPr/>
          <p:nvPr/>
        </p:nvSpPr>
        <p:spPr>
          <a:xfrm>
            <a:off x="611532" y="1247838"/>
            <a:ext cx="928694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7234" y="121699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0495" y="2713493"/>
            <a:ext cx="7104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8662" y="4320070"/>
            <a:ext cx="1036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473553"/>
              </p:ext>
            </p:extLst>
          </p:nvPr>
        </p:nvGraphicFramePr>
        <p:xfrm>
          <a:off x="3160440" y="4966401"/>
          <a:ext cx="3327288" cy="6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1168200" imgH="228600" progId="Equation.DSMT4">
                  <p:embed/>
                </p:oleObj>
              </mc:Choice>
              <mc:Fallback>
                <p:oleObj name="Equation" r:id="rId5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440" y="4966401"/>
                        <a:ext cx="3327288" cy="650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2481274" y="209985"/>
            <a:ext cx="7467600" cy="738664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ISBOT  QILAMIZ</a:t>
            </a:r>
            <a:endParaRPr lang="ru-RU" sz="4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2128" y="5760690"/>
                <a:ext cx="1310545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uz-Latn-UZ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  <m:d>
                      <m:d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𝐴𝐷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𝐷𝐶</m:t>
                        </m:r>
                      </m:e>
                    </m:d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8" y="5760690"/>
                <a:ext cx="13105456" cy="787716"/>
              </a:xfrm>
              <a:prstGeom prst="rect">
                <a:avLst/>
              </a:prstGeom>
              <a:blipFill>
                <a:blip r:embed="rId7"/>
                <a:stretch>
                  <a:fillRect l="-1209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8872" y="1872258"/>
                <a:ext cx="1310545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872" y="1872258"/>
                <a:ext cx="13105456" cy="787716"/>
              </a:xfrm>
              <a:prstGeom prst="rect">
                <a:avLst/>
              </a:prstGeom>
              <a:blipFill>
                <a:blip r:embed="rId8"/>
                <a:stretch>
                  <a:fillRect l="-1163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48872" y="3384426"/>
                <a:ext cx="1310545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872" y="3384426"/>
                <a:ext cx="13105456" cy="787716"/>
              </a:xfrm>
              <a:prstGeom prst="rect">
                <a:avLst/>
              </a:prstGeom>
              <a:blipFill>
                <a:blip r:embed="rId9"/>
                <a:stretch>
                  <a:fillRect l="-1163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11450</TotalTime>
  <Words>417</Words>
  <Application>Microsoft Office PowerPoint</Application>
  <PresentationFormat>Произвольный</PresentationFormat>
  <Paragraphs>136</Paragraphs>
  <Slides>15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Equation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TO‘G‘RI BURCHAKLI UCHBURCHAK </vt:lpstr>
      <vt:lpstr> UCHBURCHAKNING  YUZI</vt:lpstr>
      <vt:lpstr>ISBOT  QILAMIZ</vt:lpstr>
      <vt:lpstr> UCHBURCHAKNING  YUZI</vt:lpstr>
      <vt:lpstr>HISOBLANG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608</cp:revision>
  <dcterms:created xsi:type="dcterms:W3CDTF">2020-04-09T07:32:19Z</dcterms:created>
  <dcterms:modified xsi:type="dcterms:W3CDTF">2021-03-26T09:36:43Z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