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7"/>
  </p:notesMasterIdLst>
  <p:sldIdLst>
    <p:sldId id="290" r:id="rId2"/>
    <p:sldId id="437" r:id="rId3"/>
    <p:sldId id="454" r:id="rId4"/>
    <p:sldId id="456" r:id="rId5"/>
    <p:sldId id="455" r:id="rId6"/>
    <p:sldId id="445" r:id="rId7"/>
    <p:sldId id="439" r:id="rId8"/>
    <p:sldId id="446" r:id="rId9"/>
    <p:sldId id="447" r:id="rId10"/>
    <p:sldId id="436" r:id="rId11"/>
    <p:sldId id="448" r:id="rId12"/>
    <p:sldId id="458" r:id="rId13"/>
    <p:sldId id="460" r:id="rId14"/>
    <p:sldId id="457" r:id="rId15"/>
    <p:sldId id="297" r:id="rId16"/>
  </p:sldIdLst>
  <p:sldSz cx="12801600" cy="7200900"/>
  <p:notesSz cx="5765800" cy="3244850"/>
  <p:defaultTextStyle>
    <a:defPPr>
      <a:defRPr lang="ru-RU"/>
    </a:defPPr>
    <a:lvl1pPr marL="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3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327" userDrawn="1">
          <p15:clr>
            <a:srgbClr val="A4A3A4"/>
          </p15:clr>
        </p15:guide>
        <p15:guide id="3" orient="horz" pos="6391" userDrawn="1">
          <p15:clr>
            <a:srgbClr val="A4A3A4"/>
          </p15:clr>
        </p15:guide>
        <p15:guide id="4" pos="47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Средний стиль 1 —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Средний стиль 1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FECB4D8-DB02-4DC6-A0A2-4F2EBAE1DC90}" styleName="Средний стиль 1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E3FDE45-AF77-4B5C-9715-49D594BDF05E}" styleName="Светлый стиль 1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8A107856-5554-42FB-B03E-39F5DBC370BA}" styleName="Средний стиль 4 —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E8B1032C-EA38-4F05-BA0D-38AFFFC7BED3}" styleName="Светлый стиль 3 — акцент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A111915-BE36-4E01-A7E5-04B1672EAD32}" styleName="Светлый стиль 2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43" autoAdjust="0"/>
    <p:restoredTop sz="90844" autoAdjust="0"/>
  </p:normalViewPr>
  <p:slideViewPr>
    <p:cSldViewPr>
      <p:cViewPr varScale="1">
        <p:scale>
          <a:sx n="56" d="100"/>
          <a:sy n="56" d="100"/>
        </p:scale>
        <p:origin x="740" y="60"/>
      </p:cViewPr>
      <p:guideLst>
        <p:guide orient="horz" pos="2880"/>
        <p:guide pos="2327"/>
        <p:guide orient="horz" pos="6391"/>
        <p:guide pos="47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50A8DF-93A1-4ECC-BA4E-0737B913F34E}" type="datetimeFigureOut">
              <a:rPr lang="ru-RU" smtClean="0"/>
              <a:pPr/>
              <a:t>26.03.2021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7469A8-E2B7-4836-9D06-19E90F64EF1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99125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1pPr>
    <a:lvl2pPr marL="968152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2pPr>
    <a:lvl3pPr marL="193630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3pPr>
    <a:lvl4pPr marL="290445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4pPr>
    <a:lvl5pPr marL="3872609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5pPr>
    <a:lvl6pPr marL="4840763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6pPr>
    <a:lvl7pPr marL="5808915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7pPr>
    <a:lvl8pPr marL="6777067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8pPr>
    <a:lvl9pPr marL="7745220" algn="l" defTabSz="1936305" rtl="0" eaLnBrk="1" latinLnBrk="0" hangingPunct="1">
      <a:defRPr sz="25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971214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35673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5415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41406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029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83129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59100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4586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19178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525645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34600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71469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7469A8-E2B7-4836-9D06-19E90F64EF1A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1869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60121" y="2232277"/>
            <a:ext cx="1088136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20241" y="4032504"/>
            <a:ext cx="8961120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6"/>
            <a:ext cx="8834039" cy="779316"/>
          </a:xfrm>
        </p:spPr>
        <p:txBody>
          <a:bodyPr lIns="0" tIns="0" rIns="0" bIns="0"/>
          <a:lstStyle>
            <a:lvl1pPr>
              <a:defRPr sz="5064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17" name="bg object 17"/>
          <p:cNvSpPr/>
          <p:nvPr/>
        </p:nvSpPr>
        <p:spPr>
          <a:xfrm>
            <a:off x="148421" y="157913"/>
            <a:ext cx="12546414" cy="95260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50873" y="1599501"/>
            <a:ext cx="4050550" cy="4809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125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592825" y="1656207"/>
            <a:ext cx="5568696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3511390" y="2344141"/>
            <a:ext cx="5821344" cy="2295551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1"/>
            <a:ext cx="3577002" cy="928588"/>
          </a:xfrm>
        </p:spPr>
        <p:txBody>
          <a:bodyPr lIns="0" tIns="0" rIns="0" bIns="0"/>
          <a:lstStyle>
            <a:lvl1pPr>
              <a:defRPr sz="6034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8404" y="1189854"/>
            <a:ext cx="12546414" cy="5879091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4202"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612299" y="2978580"/>
            <a:ext cx="3577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983781" y="2180055"/>
            <a:ext cx="8834039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352544" y="6696836"/>
            <a:ext cx="4096512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40079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3/26/2021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9217152" y="6696836"/>
            <a:ext cx="2944369" cy="60016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1043184">
        <a:defRPr>
          <a:latin typeface="+mn-lt"/>
          <a:ea typeface="+mn-ea"/>
          <a:cs typeface="+mn-cs"/>
        </a:defRPr>
      </a:lvl2pPr>
      <a:lvl3pPr marL="2086369">
        <a:defRPr>
          <a:latin typeface="+mn-lt"/>
          <a:ea typeface="+mn-ea"/>
          <a:cs typeface="+mn-cs"/>
        </a:defRPr>
      </a:lvl3pPr>
      <a:lvl4pPr marL="3129552">
        <a:defRPr>
          <a:latin typeface="+mn-lt"/>
          <a:ea typeface="+mn-ea"/>
          <a:cs typeface="+mn-cs"/>
        </a:defRPr>
      </a:lvl4pPr>
      <a:lvl5pPr marL="4172736">
        <a:defRPr>
          <a:latin typeface="+mn-lt"/>
          <a:ea typeface="+mn-ea"/>
          <a:cs typeface="+mn-cs"/>
        </a:defRPr>
      </a:lvl5pPr>
      <a:lvl6pPr marL="5215922">
        <a:defRPr>
          <a:latin typeface="+mn-lt"/>
          <a:ea typeface="+mn-ea"/>
          <a:cs typeface="+mn-cs"/>
        </a:defRPr>
      </a:lvl6pPr>
      <a:lvl7pPr marL="6259106">
        <a:defRPr>
          <a:latin typeface="+mn-lt"/>
          <a:ea typeface="+mn-ea"/>
          <a:cs typeface="+mn-cs"/>
        </a:defRPr>
      </a:lvl7pPr>
      <a:lvl8pPr marL="7302290">
        <a:defRPr>
          <a:latin typeface="+mn-lt"/>
          <a:ea typeface="+mn-ea"/>
          <a:cs typeface="+mn-cs"/>
        </a:defRPr>
      </a:lvl8pPr>
      <a:lvl9pPr marL="8345475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5.wmf"/><Relationship Id="rId4" Type="http://schemas.openxmlformats.org/officeDocument/2006/relationships/oleObject" Target="../embeddings/oleObject3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png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-79920" y="0"/>
            <a:ext cx="12902732" cy="205030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8659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872408" y="360090"/>
            <a:ext cx="7136016" cy="1194470"/>
          </a:xfrm>
          <a:prstGeom prst="rect">
            <a:avLst/>
          </a:prstGeom>
        </p:spPr>
        <p:txBody>
          <a:bodyPr vert="horz" wrap="square" lIns="0" tIns="32425" rIns="0" bIns="0" rtlCol="0">
            <a:spAutoFit/>
          </a:bodyPr>
          <a:lstStyle/>
          <a:p>
            <a:pPr marL="28199">
              <a:spcBef>
                <a:spcPts val="253"/>
              </a:spcBef>
            </a:pPr>
            <a:r>
              <a:rPr lang="en-US" sz="7549" spc="11" dirty="0"/>
              <a:t>MATEMATIKA</a:t>
            </a:r>
            <a:endParaRPr lang="en-US" sz="7549" dirty="0"/>
          </a:p>
        </p:txBody>
      </p:sp>
      <p:sp>
        <p:nvSpPr>
          <p:cNvPr id="4" name="object 4"/>
          <p:cNvSpPr txBox="1"/>
          <p:nvPr/>
        </p:nvSpPr>
        <p:spPr>
          <a:xfrm>
            <a:off x="1648272" y="2232298"/>
            <a:ext cx="10689049" cy="2110415"/>
          </a:xfrm>
          <a:prstGeom prst="rect">
            <a:avLst/>
          </a:prstGeom>
        </p:spPr>
        <p:txBody>
          <a:bodyPr vert="horz" wrap="square" lIns="0" tIns="31017" rIns="0" bIns="0" rtlCol="0">
            <a:spAutoFit/>
          </a:bodyPr>
          <a:lstStyle/>
          <a:p>
            <a:pPr indent="39688" algn="ctr">
              <a:lnSpc>
                <a:spcPct val="150000"/>
              </a:lnSpc>
              <a:spcBef>
                <a:spcPts val="245"/>
              </a:spcBef>
            </a:pPr>
            <a:r>
              <a:rPr sz="4800" b="1" dirty="0" smtClean="0">
                <a:solidFill>
                  <a:srgbClr val="002060"/>
                </a:solidFill>
                <a:latin typeface="Arial"/>
                <a:cs typeface="Arial"/>
              </a:rPr>
              <a:t>M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AVZU</a:t>
            </a:r>
            <a:r>
              <a:rPr sz="4800" b="1" dirty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4800" b="1" dirty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4800" b="1" dirty="0" smtClean="0">
                <a:solidFill>
                  <a:srgbClr val="002060"/>
                </a:solidFill>
                <a:latin typeface="Arial"/>
                <a:cs typeface="Arial"/>
              </a:rPr>
              <a:t>UCHBURCHAK</a:t>
            </a:r>
            <a:r>
              <a:rPr lang="uz-Latn-UZ" sz="4800" b="1" dirty="0" smtClean="0">
                <a:solidFill>
                  <a:srgbClr val="002060"/>
                </a:solidFill>
                <a:latin typeface="Arial"/>
                <a:cs typeface="Arial"/>
              </a:rPr>
              <a:t>NING</a:t>
            </a:r>
            <a:r>
              <a:rPr lang="en-US" sz="4800" b="1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uz-Latn-UZ" sz="4800" b="1" dirty="0" smtClean="0">
                <a:solidFill>
                  <a:srgbClr val="002060"/>
                </a:solidFill>
                <a:latin typeface="Arial"/>
                <a:cs typeface="Arial"/>
              </a:rPr>
              <a:t>YUZINI HISOBLASH</a:t>
            </a:r>
            <a:endParaRPr sz="4800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28192" y="504106"/>
            <a:ext cx="11161240" cy="948946"/>
            <a:chOff x="439458" y="322808"/>
            <a:chExt cx="4996880" cy="394970"/>
          </a:xfrm>
        </p:grpSpPr>
        <p:sp>
          <p:nvSpPr>
            <p:cNvPr id="8" name="object 8"/>
            <p:cNvSpPr/>
            <p:nvPr/>
          </p:nvSpPr>
          <p:spPr>
            <a:xfrm>
              <a:off x="439458" y="322808"/>
              <a:ext cx="396240" cy="394970"/>
            </a:xfrm>
            <a:custGeom>
              <a:avLst/>
              <a:gdLst/>
              <a:ahLst/>
              <a:cxnLst/>
              <a:rect l="l" t="t" r="r" b="b"/>
              <a:pathLst>
                <a:path w="396240" h="394970">
                  <a:moveTo>
                    <a:pt x="65938" y="0"/>
                  </a:moveTo>
                  <a:lnTo>
                    <a:pt x="0" y="0"/>
                  </a:lnTo>
                  <a:lnTo>
                    <a:pt x="0" y="33020"/>
                  </a:lnTo>
                  <a:lnTo>
                    <a:pt x="0" y="361950"/>
                  </a:lnTo>
                  <a:lnTo>
                    <a:pt x="0" y="394970"/>
                  </a:lnTo>
                  <a:lnTo>
                    <a:pt x="65938" y="394970"/>
                  </a:lnTo>
                  <a:lnTo>
                    <a:pt x="65938" y="361950"/>
                  </a:lnTo>
                  <a:lnTo>
                    <a:pt x="32969" y="361950"/>
                  </a:lnTo>
                  <a:lnTo>
                    <a:pt x="32969" y="33020"/>
                  </a:lnTo>
                  <a:lnTo>
                    <a:pt x="65938" y="33020"/>
                  </a:lnTo>
                  <a:lnTo>
                    <a:pt x="65938" y="0"/>
                  </a:lnTo>
                  <a:close/>
                </a:path>
                <a:path w="396240" h="394970">
                  <a:moveTo>
                    <a:pt x="296710" y="65366"/>
                  </a:moveTo>
                  <a:lnTo>
                    <a:pt x="98907" y="65366"/>
                  </a:lnTo>
                  <a:lnTo>
                    <a:pt x="98907" y="96126"/>
                  </a:lnTo>
                  <a:lnTo>
                    <a:pt x="184454" y="197243"/>
                  </a:lnTo>
                  <a:lnTo>
                    <a:pt x="98907" y="298361"/>
                  </a:lnTo>
                  <a:lnTo>
                    <a:pt x="98907" y="329120"/>
                  </a:lnTo>
                  <a:lnTo>
                    <a:pt x="296710" y="329120"/>
                  </a:lnTo>
                  <a:lnTo>
                    <a:pt x="296710" y="263182"/>
                  </a:lnTo>
                  <a:lnTo>
                    <a:pt x="263740" y="263182"/>
                  </a:lnTo>
                  <a:lnTo>
                    <a:pt x="263740" y="296151"/>
                  </a:lnTo>
                  <a:lnTo>
                    <a:pt x="143954" y="296151"/>
                  </a:lnTo>
                  <a:lnTo>
                    <a:pt x="227647" y="197243"/>
                  </a:lnTo>
                  <a:lnTo>
                    <a:pt x="143954" y="98336"/>
                  </a:lnTo>
                  <a:lnTo>
                    <a:pt x="263740" y="98336"/>
                  </a:lnTo>
                  <a:lnTo>
                    <a:pt x="263740" y="131305"/>
                  </a:lnTo>
                  <a:lnTo>
                    <a:pt x="296710" y="131305"/>
                  </a:lnTo>
                  <a:lnTo>
                    <a:pt x="296710" y="65366"/>
                  </a:lnTo>
                  <a:close/>
                </a:path>
                <a:path w="396240" h="394970">
                  <a:moveTo>
                    <a:pt x="395617" y="0"/>
                  </a:moveTo>
                  <a:lnTo>
                    <a:pt x="329679" y="0"/>
                  </a:lnTo>
                  <a:lnTo>
                    <a:pt x="329679" y="33020"/>
                  </a:lnTo>
                  <a:lnTo>
                    <a:pt x="362648" y="33020"/>
                  </a:lnTo>
                  <a:lnTo>
                    <a:pt x="362648" y="361950"/>
                  </a:lnTo>
                  <a:lnTo>
                    <a:pt x="329679" y="361950"/>
                  </a:lnTo>
                  <a:lnTo>
                    <a:pt x="329679" y="394970"/>
                  </a:lnTo>
                  <a:lnTo>
                    <a:pt x="395617" y="394970"/>
                  </a:lnTo>
                  <a:lnTo>
                    <a:pt x="395617" y="361950"/>
                  </a:lnTo>
                  <a:lnTo>
                    <a:pt x="395617" y="33020"/>
                  </a:lnTo>
                  <a:lnTo>
                    <a:pt x="395617" y="0"/>
                  </a:lnTo>
                  <a:close/>
                </a:path>
              </a:pathLst>
            </a:custGeom>
            <a:solidFill>
              <a:srgbClr val="00AFEF"/>
            </a:solidFill>
          </p:spPr>
          <p:txBody>
            <a:bodyPr wrap="square" lIns="0" tIns="0" rIns="0" bIns="0" rtlCol="0"/>
            <a:lstStyle/>
            <a:p>
              <a:endParaRPr sz="8659"/>
            </a:p>
          </p:txBody>
        </p:sp>
        <p:sp>
          <p:nvSpPr>
            <p:cNvPr id="10" name="object 10"/>
            <p:cNvSpPr/>
            <p:nvPr/>
          </p:nvSpPr>
          <p:spPr>
            <a:xfrm>
              <a:off x="4586444" y="339820"/>
              <a:ext cx="849894" cy="377958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5" y="0"/>
                  </a:lnTo>
                  <a:lnTo>
                    <a:pt x="603605" y="603618"/>
                  </a:lnTo>
                  <a:lnTo>
                    <a:pt x="0" y="60361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B050"/>
            </a:solidFill>
            <a:ln w="38100"/>
          </p:spPr>
          <p:style>
            <a:lnRef idx="3">
              <a:schemeClr val="lt1"/>
            </a:lnRef>
            <a:fillRef idx="1">
              <a:schemeClr val="accent3"/>
            </a:fillRef>
            <a:effectRef idx="1">
              <a:schemeClr val="accent3"/>
            </a:effectRef>
            <a:fontRef idx="minor">
              <a:schemeClr val="lt1"/>
            </a:fontRef>
          </p:style>
          <p:txBody>
            <a:bodyPr wrap="square" lIns="0" tIns="0" rIns="0" bIns="0" rtlCol="0"/>
            <a:lstStyle/>
            <a:p>
              <a:pPr algn="ctr">
                <a:lnSpc>
                  <a:spcPct val="150000"/>
                </a:lnSpc>
              </a:pPr>
              <a:r>
                <a:rPr lang="en-US" sz="4440" b="1" dirty="0" smtClean="0">
                  <a:latin typeface="Arial" panose="020B0604020202020204" pitchFamily="34" charset="0"/>
                  <a:cs typeface="Arial" panose="020B0604020202020204" pitchFamily="34" charset="0"/>
                </a:rPr>
                <a:t>6- </a:t>
              </a:r>
              <a:r>
                <a:rPr lang="en-US" sz="4440" b="1" dirty="0" err="1" smtClean="0">
                  <a:latin typeface="Arial" panose="020B0604020202020204" pitchFamily="34" charset="0"/>
                  <a:cs typeface="Arial" panose="020B0604020202020204" pitchFamily="34" charset="0"/>
                </a:rPr>
                <a:t>sinf</a:t>
              </a:r>
              <a:endParaRPr sz="8659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694458" y="2504830"/>
            <a:ext cx="809798" cy="1959715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714835" y="4680570"/>
            <a:ext cx="789421" cy="1892826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square" rtlCol="0">
            <a:spAutoFit/>
          </a:bodyPr>
          <a:lstStyle/>
          <a:p>
            <a:endParaRPr lang="en-US" dirty="0"/>
          </a:p>
          <a:p>
            <a:endParaRPr lang="en-US" dirty="0" smtClean="0"/>
          </a:p>
          <a:p>
            <a:pPr algn="ctr"/>
            <a:endParaRPr lang="ru-RU" dirty="0"/>
          </a:p>
        </p:txBody>
      </p:sp>
      <p:sp>
        <p:nvSpPr>
          <p:cNvPr id="29" name="Равнобедренный треугольник 28"/>
          <p:cNvSpPr/>
          <p:nvPr/>
        </p:nvSpPr>
        <p:spPr>
          <a:xfrm>
            <a:off x="6590312" y="4726894"/>
            <a:ext cx="2055793" cy="1857388"/>
          </a:xfrm>
          <a:prstGeom prst="triangle">
            <a:avLst>
              <a:gd name="adj" fmla="val 89682"/>
            </a:avLst>
          </a:prstGeom>
          <a:solidFill>
            <a:schemeClr val="accent2">
              <a:lumMod val="60000"/>
              <a:lumOff val="40000"/>
            </a:scheme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rot="16200000" flipH="1">
            <a:off x="7508295" y="5654794"/>
            <a:ext cx="18573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Равнобедренный треугольник 32"/>
          <p:cNvSpPr/>
          <p:nvPr/>
        </p:nvSpPr>
        <p:spPr>
          <a:xfrm rot="20142264">
            <a:off x="3429245" y="3763202"/>
            <a:ext cx="2111844" cy="2883438"/>
          </a:xfrm>
          <a:prstGeom prst="triangle">
            <a:avLst>
              <a:gd name="adj" fmla="val 28551"/>
            </a:avLst>
          </a:prstGeom>
          <a:solidFill>
            <a:schemeClr val="accent3">
              <a:lumMod val="40000"/>
              <a:lumOff val="60000"/>
            </a:schemeClr>
          </a:solidFill>
          <a:ln w="3810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Прямая соединительная линия 33"/>
          <p:cNvCxnSpPr>
            <a:stCxn id="33" idx="0"/>
            <a:endCxn id="33" idx="3"/>
          </p:cNvCxnSpPr>
          <p:nvPr/>
        </p:nvCxnSpPr>
        <p:spPr>
          <a:xfrm>
            <a:off x="3479128" y="4077260"/>
            <a:ext cx="1186374" cy="26280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5648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Заголовок 1"/>
          <p:cNvSpPr>
            <a:spLocks noGrp="1"/>
          </p:cNvSpPr>
          <p:nvPr>
            <p:ph type="title"/>
          </p:nvPr>
        </p:nvSpPr>
        <p:spPr>
          <a:xfrm>
            <a:off x="1792288" y="360090"/>
            <a:ext cx="11776248" cy="1021556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</a:rPr>
              <a:t>UCHBURCHAKNING  YUZI</a:t>
            </a:r>
            <a:endParaRPr lang="ru-RU" sz="4800" b="1" dirty="0">
              <a:solidFill>
                <a:schemeClr val="bg1"/>
              </a:solidFill>
            </a:endParaRPr>
          </a:p>
        </p:txBody>
      </p:sp>
      <p:sp>
        <p:nvSpPr>
          <p:cNvPr id="22" name="Равнобедренный треугольник 21"/>
          <p:cNvSpPr/>
          <p:nvPr/>
        </p:nvSpPr>
        <p:spPr>
          <a:xfrm>
            <a:off x="857223" y="3412010"/>
            <a:ext cx="3187675" cy="2576368"/>
          </a:xfrm>
          <a:prstGeom prst="triangle">
            <a:avLst>
              <a:gd name="adj" fmla="val 25777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3" name="Прямая соединительная линия 22"/>
          <p:cNvCxnSpPr>
            <a:stCxn id="22" idx="0"/>
            <a:endCxn id="22" idx="3"/>
          </p:cNvCxnSpPr>
          <p:nvPr/>
        </p:nvCxnSpPr>
        <p:spPr>
          <a:xfrm>
            <a:off x="1678910" y="3412010"/>
            <a:ext cx="0" cy="2576368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651470" y="4625939"/>
            <a:ext cx="811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endParaRPr lang="ru-RU" sz="48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1936304" y="5857359"/>
            <a:ext cx="84121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5400" b="1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52128" y="1142372"/>
            <a:ext cx="1237040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Odatda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h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balandlik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o‘tkazilgan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tomon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a 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</a:t>
            </a:r>
            <a:r>
              <a:rPr lang="en-US" sz="40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olinadi</a:t>
            </a:r>
            <a:endParaRPr lang="ru-RU" sz="40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4862300" y="3102446"/>
            <a:ext cx="7860232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ko‘paytmasining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yarmiga</a:t>
            </a:r>
            <a:r>
              <a:rPr lang="en-US" sz="4000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teng</a:t>
            </a:r>
            <a:endParaRPr lang="ru-RU" sz="4000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1061946"/>
              </p:ext>
            </p:extLst>
          </p:nvPr>
        </p:nvGraphicFramePr>
        <p:xfrm>
          <a:off x="5536704" y="5175817"/>
          <a:ext cx="3705568" cy="16251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4" imgW="571320" imgH="393480" progId="Equation.DSMT4">
                  <p:embed/>
                </p:oleObj>
              </mc:Choice>
              <mc:Fallback>
                <p:oleObj name="Equation" r:id="rId4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36704" y="5175817"/>
                        <a:ext cx="3705568" cy="162512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23839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"/>
          <p:cNvSpPr>
            <a:spLocks noGrp="1"/>
          </p:cNvSpPr>
          <p:nvPr>
            <p:ph type="title"/>
          </p:nvPr>
        </p:nvSpPr>
        <p:spPr>
          <a:xfrm>
            <a:off x="4000496" y="277338"/>
            <a:ext cx="7467600" cy="738664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endParaRPr lang="ru-RU" sz="4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Равнобедренный треугольник 16"/>
          <p:cNvSpPr/>
          <p:nvPr/>
        </p:nvSpPr>
        <p:spPr>
          <a:xfrm>
            <a:off x="1381108" y="1373192"/>
            <a:ext cx="2619388" cy="1847222"/>
          </a:xfrm>
          <a:prstGeom prst="triangle">
            <a:avLst>
              <a:gd name="adj" fmla="val 28551"/>
            </a:avLst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18" name="Прямая соединительная линия 17"/>
          <p:cNvCxnSpPr/>
          <p:nvPr/>
        </p:nvCxnSpPr>
        <p:spPr>
          <a:xfrm>
            <a:off x="2151568" y="1373192"/>
            <a:ext cx="0" cy="184722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139583" y="2264576"/>
            <a:ext cx="422482" cy="704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2323348" y="3224288"/>
            <a:ext cx="422482" cy="7040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Равнобедренный треугольник 32"/>
          <p:cNvSpPr/>
          <p:nvPr/>
        </p:nvSpPr>
        <p:spPr>
          <a:xfrm>
            <a:off x="5201400" y="1363026"/>
            <a:ext cx="2055793" cy="1857388"/>
          </a:xfrm>
          <a:prstGeom prst="triangle">
            <a:avLst>
              <a:gd name="adj" fmla="val 89682"/>
            </a:avLst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6119383" y="2290926"/>
            <a:ext cx="18573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6058657" y="3220414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415847" y="2077406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7" name="Равнобедренный треугольник 36"/>
          <p:cNvSpPr/>
          <p:nvPr/>
        </p:nvSpPr>
        <p:spPr>
          <a:xfrm rot="20142264">
            <a:off x="9132121" y="1059134"/>
            <a:ext cx="2111844" cy="2883438"/>
          </a:xfrm>
          <a:prstGeom prst="triangle">
            <a:avLst>
              <a:gd name="adj" fmla="val 28551"/>
            </a:avLst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8" name="Прямая соединительная линия 37"/>
          <p:cNvCxnSpPr>
            <a:stCxn id="37" idx="0"/>
            <a:endCxn id="37" idx="3"/>
          </p:cNvCxnSpPr>
          <p:nvPr/>
        </p:nvCxnSpPr>
        <p:spPr>
          <a:xfrm>
            <a:off x="9182004" y="1373192"/>
            <a:ext cx="1186374" cy="262806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 rot="19848730">
            <a:off x="10432276" y="3828216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 rot="20326519">
            <a:off x="9769495" y="2672584"/>
            <a:ext cx="107833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10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851162" y="3870350"/>
            <a:ext cx="36147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S=28 (kv.bir)</a:t>
            </a:r>
            <a:endParaRPr lang="ru-RU" sz="4000" b="1" dirty="0">
              <a:solidFill>
                <a:schemeClr val="accent1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9203787" y="4669661"/>
            <a:ext cx="324058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3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S=15 (kv.bir)</a:t>
            </a:r>
            <a:endParaRPr lang="ru-RU" sz="4000" b="1" dirty="0">
              <a:solidFill>
                <a:schemeClr val="accent3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5061807" y="3693554"/>
            <a:ext cx="38277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 12(kv.bir)</a:t>
            </a:r>
            <a:endParaRPr lang="ru-RU" sz="4000" b="1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4" name="Равнобедренный треугольник 43"/>
          <p:cNvSpPr/>
          <p:nvPr/>
        </p:nvSpPr>
        <p:spPr>
          <a:xfrm rot="1683721">
            <a:off x="3701688" y="4229630"/>
            <a:ext cx="1843829" cy="2092509"/>
          </a:xfrm>
          <a:prstGeom prst="triangle">
            <a:avLst>
              <a:gd name="adj" fmla="val 72522"/>
            </a:avLst>
          </a:prstGeom>
          <a:solidFill>
            <a:srgbClr val="00B050"/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4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45" name="Прямая соединительная линия 44"/>
          <p:cNvCxnSpPr>
            <a:stCxn id="44" idx="0"/>
            <a:endCxn id="44" idx="3"/>
          </p:cNvCxnSpPr>
          <p:nvPr/>
        </p:nvCxnSpPr>
        <p:spPr>
          <a:xfrm flipH="1">
            <a:off x="4497864" y="4547982"/>
            <a:ext cx="984373" cy="1846511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714744" y="6072206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429124" y="5214950"/>
            <a:ext cx="35719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559214" y="5858646"/>
            <a:ext cx="375274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rgbClr val="00A85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S=20 (kv.bir)</a:t>
            </a:r>
            <a:endParaRPr lang="ru-RU" sz="4000" b="1" dirty="0">
              <a:solidFill>
                <a:srgbClr val="00A85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3245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9" grpId="0"/>
      <p:bldP spid="20" grpId="0"/>
      <p:bldP spid="33" grpId="0" animBg="1"/>
      <p:bldP spid="35" grpId="0"/>
      <p:bldP spid="36" grpId="0"/>
      <p:bldP spid="37" grpId="0" animBg="1"/>
      <p:bldP spid="39" grpId="0"/>
      <p:bldP spid="40" grpId="0"/>
      <p:bldP spid="41" grpId="0"/>
      <p:bldP spid="42" grpId="0"/>
      <p:bldP spid="43" grpId="0"/>
      <p:bldP spid="44" grpId="0" animBg="1"/>
      <p:bldP spid="46" grpId="0"/>
      <p:bldP spid="47" grpId="0"/>
      <p:bldP spid="4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1116- 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0793" y="1204102"/>
            <a:ext cx="127094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1) 120-rasmda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ko‘rsatilgan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o‘lchamlar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bo‘yicha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6" name="Трапеция 5"/>
          <p:cNvSpPr/>
          <p:nvPr/>
        </p:nvSpPr>
        <p:spPr>
          <a:xfrm rot="10800000">
            <a:off x="1017081" y="3125627"/>
            <a:ext cx="4536504" cy="1452146"/>
          </a:xfrm>
          <a:custGeom>
            <a:avLst/>
            <a:gdLst>
              <a:gd name="connsiteX0" fmla="*/ 0 w 4824536"/>
              <a:gd name="connsiteY0" fmla="*/ 1656184 h 1656184"/>
              <a:gd name="connsiteX1" fmla="*/ 414046 w 4824536"/>
              <a:gd name="connsiteY1" fmla="*/ 0 h 1656184"/>
              <a:gd name="connsiteX2" fmla="*/ 4410490 w 4824536"/>
              <a:gd name="connsiteY2" fmla="*/ 0 h 1656184"/>
              <a:gd name="connsiteX3" fmla="*/ 4824536 w 4824536"/>
              <a:gd name="connsiteY3" fmla="*/ 1656184 h 1656184"/>
              <a:gd name="connsiteX4" fmla="*/ 0 w 4824536"/>
              <a:gd name="connsiteY4" fmla="*/ 1656184 h 1656184"/>
              <a:gd name="connsiteX0" fmla="*/ 0 w 4824536"/>
              <a:gd name="connsiteY0" fmla="*/ 1656184 h 1656184"/>
              <a:gd name="connsiteX1" fmla="*/ 414046 w 4824536"/>
              <a:gd name="connsiteY1" fmla="*/ 0 h 1656184"/>
              <a:gd name="connsiteX2" fmla="*/ 2157147 w 4824536"/>
              <a:gd name="connsiteY2" fmla="*/ 16329 h 1656184"/>
              <a:gd name="connsiteX3" fmla="*/ 4824536 w 4824536"/>
              <a:gd name="connsiteY3" fmla="*/ 1656184 h 1656184"/>
              <a:gd name="connsiteX4" fmla="*/ 0 w 4824536"/>
              <a:gd name="connsiteY4" fmla="*/ 1656184 h 1656184"/>
              <a:gd name="connsiteX0" fmla="*/ 26825 w 4410490"/>
              <a:gd name="connsiteY0" fmla="*/ 1623527 h 1656184"/>
              <a:gd name="connsiteX1" fmla="*/ 0 w 4410490"/>
              <a:gd name="connsiteY1" fmla="*/ 0 h 1656184"/>
              <a:gd name="connsiteX2" fmla="*/ 1743101 w 4410490"/>
              <a:gd name="connsiteY2" fmla="*/ 16329 h 1656184"/>
              <a:gd name="connsiteX3" fmla="*/ 4410490 w 4410490"/>
              <a:gd name="connsiteY3" fmla="*/ 1656184 h 1656184"/>
              <a:gd name="connsiteX4" fmla="*/ 26825 w 4410490"/>
              <a:gd name="connsiteY4" fmla="*/ 1623527 h 1656184"/>
              <a:gd name="connsiteX0" fmla="*/ 0 w 4416322"/>
              <a:gd name="connsiteY0" fmla="*/ 1623527 h 1656184"/>
              <a:gd name="connsiteX1" fmla="*/ 5832 w 4416322"/>
              <a:gd name="connsiteY1" fmla="*/ 0 h 1656184"/>
              <a:gd name="connsiteX2" fmla="*/ 1748933 w 4416322"/>
              <a:gd name="connsiteY2" fmla="*/ 16329 h 1656184"/>
              <a:gd name="connsiteX3" fmla="*/ 4416322 w 4416322"/>
              <a:gd name="connsiteY3" fmla="*/ 1656184 h 1656184"/>
              <a:gd name="connsiteX4" fmla="*/ 0 w 4416322"/>
              <a:gd name="connsiteY4" fmla="*/ 1623527 h 16561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6322" h="1656184">
                <a:moveTo>
                  <a:pt x="0" y="1623527"/>
                </a:moveTo>
                <a:lnTo>
                  <a:pt x="5832" y="0"/>
                </a:lnTo>
                <a:lnTo>
                  <a:pt x="1748933" y="16329"/>
                </a:lnTo>
                <a:lnTo>
                  <a:pt x="4416322" y="1656184"/>
                </a:lnTo>
                <a:lnTo>
                  <a:pt x="0" y="1623527"/>
                </a:lnTo>
                <a:close/>
              </a:path>
            </a:pathLst>
          </a:custGeom>
          <a:noFill/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2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96641" y="2384868"/>
            <a:ext cx="1441420" cy="8206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15 cm</a:t>
            </a:r>
            <a:endParaRPr lang="en-US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550948" y="3255914"/>
            <a:ext cx="1184940" cy="8206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cm</a:t>
            </a:r>
            <a:endParaRPr lang="en-US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4096544" y="4321166"/>
            <a:ext cx="1184940" cy="82067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600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 cm</a:t>
            </a:r>
            <a:endParaRPr lang="en-US" sz="3600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35" name="Прямая соединительная линия 34"/>
          <p:cNvCxnSpPr/>
          <p:nvPr/>
        </p:nvCxnSpPr>
        <p:spPr>
          <a:xfrm flipH="1">
            <a:off x="3805166" y="3125627"/>
            <a:ext cx="12247" cy="1413658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507896" y="2748085"/>
            <a:ext cx="43888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8" name="TextBox 37"/>
          <p:cNvSpPr txBox="1"/>
          <p:nvPr/>
        </p:nvSpPr>
        <p:spPr>
          <a:xfrm>
            <a:off x="3705608" y="2483842"/>
            <a:ext cx="39093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</a:t>
            </a:r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3300129" y="4428370"/>
            <a:ext cx="446986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40" name="TextBox 39"/>
          <p:cNvSpPr txBox="1"/>
          <p:nvPr/>
        </p:nvSpPr>
        <p:spPr>
          <a:xfrm>
            <a:off x="5538328" y="4278967"/>
            <a:ext cx="50930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5594964" y="2663030"/>
            <a:ext cx="491450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45" name="TextBox 44"/>
          <p:cNvSpPr txBox="1"/>
          <p:nvPr/>
        </p:nvSpPr>
        <p:spPr>
          <a:xfrm>
            <a:off x="7076143" y="1949983"/>
            <a:ext cx="512614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r>
              <a:rPr lang="en-US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AE = 15 – 5 = 10(cm)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076143" y="3258120"/>
            <a:ext cx="42133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DE = BC = 5 cm</a:t>
            </a:r>
            <a:endParaRPr lang="ru-RU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6605499" y="3978474"/>
                <a:ext cx="6017159" cy="961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ADE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10∙5</m:t>
                    </m:r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25(cm²)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5499" y="3978474"/>
                <a:ext cx="6017159" cy="961545"/>
              </a:xfrm>
              <a:prstGeom prst="rect">
                <a:avLst/>
              </a:prstGeom>
              <a:blipFill rotWithShape="0">
                <a:blip r:embed="rId3"/>
                <a:stretch>
                  <a:fillRect l="-3647" t="-22293" b="-2993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6735888" y="4824661"/>
                <a:ext cx="6017159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16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BCDE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r>
                      <a:rPr lang="en-US" sz="40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5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∙5</m:t>
                    </m:r>
                  </m:oMath>
                </a14:m>
                <a:r>
                  <a:rPr lang="en-US" sz="5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25(cm²)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35888" y="4824661"/>
                <a:ext cx="6017159" cy="923330"/>
              </a:xfrm>
              <a:prstGeom prst="rect">
                <a:avLst/>
              </a:prstGeom>
              <a:blipFill rotWithShape="0">
                <a:blip r:embed="rId4"/>
                <a:stretch>
                  <a:fillRect l="-3647" t="-18421" b="-38816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TextBox 48"/>
          <p:cNvSpPr txBox="1"/>
          <p:nvPr/>
        </p:nvSpPr>
        <p:spPr>
          <a:xfrm>
            <a:off x="588340" y="5419369"/>
            <a:ext cx="601715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= 25 + 25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= 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50(cm²)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630441" y="6194906"/>
            <a:ext cx="333937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36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 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50 cm²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2831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3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0" grpId="0"/>
      <p:bldP spid="41" grpId="0"/>
      <p:bldP spid="45" grpId="0"/>
      <p:bldP spid="46" grpId="0"/>
      <p:bldP spid="47" grpId="0"/>
      <p:bldP spid="48" grpId="0"/>
      <p:bldP spid="49" grpId="0"/>
      <p:bldP spid="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1120- 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50793" y="1204102"/>
            <a:ext cx="1270941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5,2 cm,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4,5 cm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chizing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Endi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kattaliklarni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baravar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orttiring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10,4 cm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balandligi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9 cm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hisoblang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Yuzlar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nisbatini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toping.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asoslar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balandliklar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nisbati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taqqoslang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913897" y="4536554"/>
            <a:ext cx="2318551" cy="1734020"/>
          </a:xfrm>
          <a:prstGeom prst="triangle">
            <a:avLst>
              <a:gd name="adj" fmla="val 8249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5" name="Прямая соединительная линия 4"/>
          <p:cNvCxnSpPr>
            <a:stCxn id="4" idx="0"/>
            <a:endCxn id="4" idx="3"/>
          </p:cNvCxnSpPr>
          <p:nvPr/>
        </p:nvCxnSpPr>
        <p:spPr>
          <a:xfrm>
            <a:off x="2826493" y="4536554"/>
            <a:ext cx="0" cy="17340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Равнобедренный треугольник 5"/>
          <p:cNvSpPr/>
          <p:nvPr/>
        </p:nvSpPr>
        <p:spPr>
          <a:xfrm>
            <a:off x="4407732" y="4041007"/>
            <a:ext cx="3485833" cy="2857520"/>
          </a:xfrm>
          <a:prstGeom prst="triangle">
            <a:avLst>
              <a:gd name="adj" fmla="val 8249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7" name="Прямая соединительная линия 6"/>
          <p:cNvCxnSpPr>
            <a:stCxn id="6" idx="0"/>
            <a:endCxn id="6" idx="3"/>
          </p:cNvCxnSpPr>
          <p:nvPr/>
        </p:nvCxnSpPr>
        <p:spPr>
          <a:xfrm>
            <a:off x="7283231" y="4041007"/>
            <a:ext cx="0" cy="28575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568216" y="5351724"/>
            <a:ext cx="149761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4,5cm</a:t>
            </a:r>
            <a:endParaRPr lang="ru-RU" sz="36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1483105" y="6148313"/>
            <a:ext cx="2432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5,2 </a:t>
            </a:r>
            <a:r>
              <a:rPr lang="en-US" sz="3600" b="1" dirty="0"/>
              <a:t>c</a:t>
            </a:r>
            <a:r>
              <a:rPr lang="en-US" sz="3600" b="1" dirty="0" smtClean="0"/>
              <a:t>m</a:t>
            </a:r>
            <a:endParaRPr lang="ru-RU" sz="36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6169481" y="5328642"/>
            <a:ext cx="126783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9 cm</a:t>
            </a:r>
            <a:endParaRPr lang="ru-RU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5302799" y="6292329"/>
            <a:ext cx="282142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10,4 </a:t>
            </a:r>
            <a:r>
              <a:rPr lang="en-US" b="1" dirty="0"/>
              <a:t>c</a:t>
            </a:r>
            <a:r>
              <a:rPr lang="en-US" b="1" dirty="0" smtClean="0"/>
              <a:t>m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61219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Равнобедренный треугольник 15"/>
          <p:cNvSpPr/>
          <p:nvPr/>
        </p:nvSpPr>
        <p:spPr>
          <a:xfrm>
            <a:off x="506106" y="1553615"/>
            <a:ext cx="2503608" cy="1761889"/>
          </a:xfrm>
          <a:prstGeom prst="triangle">
            <a:avLst>
              <a:gd name="adj" fmla="val 8249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19" name="Прямая соединительная линия 18"/>
          <p:cNvCxnSpPr>
            <a:stCxn id="16" idx="0"/>
            <a:endCxn id="16" idx="3"/>
          </p:cNvCxnSpPr>
          <p:nvPr/>
        </p:nvCxnSpPr>
        <p:spPr>
          <a:xfrm>
            <a:off x="2571357" y="1553615"/>
            <a:ext cx="0" cy="17618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Равнобедренный треугольник 19"/>
          <p:cNvSpPr/>
          <p:nvPr/>
        </p:nvSpPr>
        <p:spPr>
          <a:xfrm>
            <a:off x="3790627" y="1296194"/>
            <a:ext cx="3485833" cy="2857520"/>
          </a:xfrm>
          <a:prstGeom prst="triangle">
            <a:avLst>
              <a:gd name="adj" fmla="val 82491"/>
            </a:avLst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>
                  <a:lumMod val="20000"/>
                  <a:lumOff val="80000"/>
                </a:schemeClr>
              </a:solidFill>
            </a:endParaRPr>
          </a:p>
        </p:txBody>
      </p:sp>
      <p:cxnSp>
        <p:nvCxnSpPr>
          <p:cNvPr id="21" name="Прямая соединительная линия 20"/>
          <p:cNvCxnSpPr>
            <a:stCxn id="20" idx="0"/>
            <a:endCxn id="20" idx="3"/>
          </p:cNvCxnSpPr>
          <p:nvPr/>
        </p:nvCxnSpPr>
        <p:spPr>
          <a:xfrm>
            <a:off x="6666126" y="1296194"/>
            <a:ext cx="0" cy="285752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1292607" y="2401788"/>
            <a:ext cx="16171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4,5cm</a:t>
            </a:r>
            <a:endParaRPr lang="ru-RU" sz="36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1075313" y="3193244"/>
            <a:ext cx="24321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/>
              <a:t>5,2 </a:t>
            </a:r>
            <a:r>
              <a:rPr lang="en-US" sz="3600" b="1" dirty="0"/>
              <a:t>c</a:t>
            </a:r>
            <a:r>
              <a:rPr lang="en-US" sz="3600" b="1" dirty="0" smtClean="0"/>
              <a:t>m</a:t>
            </a:r>
            <a:endParaRPr lang="ru-RU" sz="36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5552376" y="2664346"/>
            <a:ext cx="1267835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9 cm</a:t>
            </a:r>
            <a:endParaRPr lang="ru-RU" b="1" dirty="0"/>
          </a:p>
        </p:txBody>
      </p:sp>
      <p:sp>
        <p:nvSpPr>
          <p:cNvPr id="36" name="TextBox 35"/>
          <p:cNvSpPr txBox="1"/>
          <p:nvPr/>
        </p:nvSpPr>
        <p:spPr>
          <a:xfrm>
            <a:off x="4775583" y="4007564"/>
            <a:ext cx="2821422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10,4 </a:t>
            </a:r>
            <a:r>
              <a:rPr lang="en-US" b="1" dirty="0"/>
              <a:t>c</a:t>
            </a:r>
            <a:r>
              <a:rPr lang="en-US" b="1" dirty="0" smtClean="0"/>
              <a:t>m</a:t>
            </a:r>
            <a:endParaRPr lang="ru-RU" b="1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1" name="TextBox 40"/>
              <p:cNvSpPr txBox="1"/>
              <p:nvPr/>
            </p:nvSpPr>
            <p:spPr>
              <a:xfrm>
                <a:off x="388095" y="4753536"/>
                <a:ext cx="6278031" cy="961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1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4,5∙5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,2 = 11,7(cm²)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1" name="TextBox 4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8095" y="4753536"/>
                <a:ext cx="6278031" cy="961545"/>
              </a:xfrm>
              <a:prstGeom prst="rect">
                <a:avLst/>
              </a:prstGeom>
              <a:blipFill rotWithShape="0">
                <a:blip r:embed="rId3"/>
                <a:stretch>
                  <a:fillRect l="-3495" r="-3204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447602" y="5848660"/>
                <a:ext cx="6278031" cy="961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2</a:t>
                </a:r>
                <a:r>
                  <a:rPr lang="en-US" sz="2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0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0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9∙10</m:t>
                    </m:r>
                  </m:oMath>
                </a14:m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,4 = 46,8(cm²)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7602" y="5848660"/>
                <a:ext cx="6278031" cy="961545"/>
              </a:xfrm>
              <a:prstGeom prst="rect">
                <a:avLst/>
              </a:prstGeom>
              <a:blipFill rotWithShape="0">
                <a:blip r:embed="rId4"/>
                <a:stretch>
                  <a:fillRect l="-3398" r="-2136" b="-1139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5" name="TextBox 44"/>
              <p:cNvSpPr txBox="1"/>
              <p:nvPr/>
            </p:nvSpPr>
            <p:spPr>
              <a:xfrm>
                <a:off x="7971568" y="1431785"/>
                <a:ext cx="4360782" cy="11053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10,4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5,2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5" name="TextBox 4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1568" y="1431785"/>
                <a:ext cx="4360782" cy="1105303"/>
              </a:xfrm>
              <a:prstGeom prst="rect">
                <a:avLst/>
              </a:prstGeom>
              <a:blipFill rotWithShape="0">
                <a:blip r:embed="rId5"/>
                <a:stretch>
                  <a:fillRect t="-2762" b="-4420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7971568" y="2780819"/>
                <a:ext cx="4360782" cy="116525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h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9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4,5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=2</m:t>
                    </m:r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71568" y="2780819"/>
                <a:ext cx="4360782" cy="1165255"/>
              </a:xfrm>
              <a:prstGeom prst="rect">
                <a:avLst/>
              </a:prstGeom>
              <a:blipFill rotWithShape="0">
                <a:blip r:embed="rId6"/>
                <a:stretch>
                  <a:fillRect b="-2094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7988373" y="4348551"/>
                <a:ext cx="4360782" cy="113806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sz="4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𝑆</m:t>
                            </m:r>
                          </m:e>
                          <m:sub>
                            <m:r>
                              <a:rPr lang="en-US" sz="4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46,8</m:t>
                        </m:r>
                      </m:num>
                      <m:den>
                        <m:r>
                          <a:rPr lang="en-US" sz="44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11,7</m:t>
                        </m:r>
                      </m:den>
                    </m:f>
                    <m:r>
                      <a:rPr lang="en-US" sz="4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=4</m:t>
                    </m:r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88373" y="4348551"/>
                <a:ext cx="4360782" cy="1138068"/>
              </a:xfrm>
              <a:prstGeom prst="rect">
                <a:avLst/>
              </a:prstGeom>
              <a:blipFill rotWithShape="0">
                <a:blip r:embed="rId7"/>
                <a:stretch>
                  <a:fillRect b="-3209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8" name="object 3"/>
          <p:cNvSpPr txBox="1">
            <a:spLocks/>
          </p:cNvSpPr>
          <p:nvPr/>
        </p:nvSpPr>
        <p:spPr>
          <a:xfrm>
            <a:off x="447602" y="275761"/>
            <a:ext cx="11737304" cy="776702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48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805507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20" grpId="0" animBg="1"/>
      <p:bldP spid="33" grpId="0"/>
      <p:bldP spid="34" grpId="0"/>
      <p:bldP spid="35" grpId="0"/>
      <p:bldP spid="36" grpId="0"/>
      <p:bldP spid="41" grpId="0"/>
      <p:bldP spid="44" grpId="0"/>
      <p:bldP spid="45" grpId="0"/>
      <p:bldP spid="46" grpId="0"/>
      <p:bldP spid="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2"/>
          </p:nvPr>
        </p:nvSpPr>
        <p:spPr>
          <a:xfrm>
            <a:off x="496870" y="281112"/>
            <a:ext cx="12754937" cy="1231106"/>
          </a:xfrm>
        </p:spPr>
        <p:txBody>
          <a:bodyPr/>
          <a:lstStyle/>
          <a:p>
            <a:r>
              <a:rPr lang="en-US" sz="4000" b="1" dirty="0" smtClean="0"/>
              <a:t>MUSTAQIL  BAJARISH  UCHUN  TOPSHIRIQLAR:</a:t>
            </a:r>
            <a:endParaRPr lang="ru-RU" sz="40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3"/>
          </p:nvPr>
        </p:nvSpPr>
        <p:spPr>
          <a:xfrm>
            <a:off x="784176" y="1404205"/>
            <a:ext cx="8784976" cy="3139321"/>
          </a:xfrm>
        </p:spPr>
        <p:txBody>
          <a:bodyPr/>
          <a:lstStyle/>
          <a:p>
            <a:pPr algn="ctr">
              <a:lnSpc>
                <a:spcPct val="150000"/>
              </a:lnSpc>
            </a:pPr>
            <a:r>
              <a:rPr lang="en-US" sz="48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Darslikdagi</a:t>
            </a:r>
            <a:r>
              <a:rPr lang="en-US" sz="4400" b="1" dirty="0" smtClean="0">
                <a:solidFill>
                  <a:schemeClr val="tx1"/>
                </a:solidFill>
              </a:rPr>
              <a:t> 1117-, 1118-, 1119-, 1121- </a:t>
            </a:r>
            <a:r>
              <a:rPr lang="en-US" sz="4400" b="1" dirty="0" err="1" smtClean="0">
                <a:solidFill>
                  <a:schemeClr val="tx1"/>
                </a:solidFill>
              </a:rPr>
              <a:t>masalalarni</a:t>
            </a:r>
            <a:r>
              <a:rPr lang="en-US" sz="4400" b="1" dirty="0" smtClean="0">
                <a:solidFill>
                  <a:schemeClr val="tx1"/>
                </a:solidFill>
              </a:rPr>
              <a:t>  </a:t>
            </a:r>
            <a:r>
              <a:rPr lang="en-US" sz="4400" b="1" dirty="0" err="1" smtClean="0">
                <a:solidFill>
                  <a:schemeClr val="tx1"/>
                </a:solidFill>
              </a:rPr>
              <a:t>yechish</a:t>
            </a:r>
            <a:r>
              <a:rPr lang="en-US" sz="4400" b="1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50000"/>
              </a:lnSpc>
            </a:pPr>
            <a:r>
              <a:rPr lang="en-US" sz="4400" b="1" dirty="0" smtClean="0">
                <a:solidFill>
                  <a:schemeClr val="tx1"/>
                </a:solidFill>
              </a:rPr>
              <a:t>(214- bet).                                            </a:t>
            </a:r>
            <a:endParaRPr lang="ru-RU" sz="4800" b="1" dirty="0">
              <a:solidFill>
                <a:schemeClr val="tx1"/>
              </a:solidFill>
            </a:endParaRPr>
          </a:p>
        </p:txBody>
      </p:sp>
      <p:pic>
        <p:nvPicPr>
          <p:cNvPr id="5" name="Picture 4" descr="f20090918141730-student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857184" y="1728242"/>
            <a:ext cx="2340352" cy="230425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27470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TAKRORLASH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603815" y="2739267"/>
            <a:ext cx="3745328" cy="175783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>
              <a:solidFill>
                <a:schemeClr val="accent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50999" y="1851715"/>
            <a:ext cx="53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/>
              <a:t>a</a:t>
            </a:r>
            <a:endParaRPr lang="ru-RU" sz="7200" dirty="0"/>
          </a:p>
        </p:txBody>
      </p:sp>
      <p:sp>
        <p:nvSpPr>
          <p:cNvPr id="38" name="TextBox 37"/>
          <p:cNvSpPr txBox="1"/>
          <p:nvPr/>
        </p:nvSpPr>
        <p:spPr>
          <a:xfrm>
            <a:off x="987428" y="3064186"/>
            <a:ext cx="53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 smtClean="0"/>
              <a:t>b</a:t>
            </a:r>
            <a:endParaRPr lang="ru-RU" sz="7200" b="1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6364796" y="2798465"/>
            <a:ext cx="283919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>
                <a:solidFill>
                  <a:schemeClr val="tx2"/>
                </a:solidFill>
              </a:rPr>
              <a:t>S = </a:t>
            </a:r>
            <a:r>
              <a:rPr lang="en-US" sz="6600" b="1" i="1" dirty="0" err="1" smtClean="0">
                <a:solidFill>
                  <a:schemeClr val="tx2"/>
                </a:solidFill>
              </a:rPr>
              <a:t>ab</a:t>
            </a:r>
            <a:endParaRPr lang="ru-RU" sz="6600" b="1" i="1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50999" y="2935666"/>
            <a:ext cx="9759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/>
              <a:t>S</a:t>
            </a:r>
            <a:endParaRPr lang="ru-RU" sz="6600" b="1" i="1" dirty="0"/>
          </a:p>
        </p:txBody>
      </p:sp>
    </p:spTree>
    <p:extLst>
      <p:ext uri="{BB962C8B-B14F-4D97-AF65-F5344CB8AC3E}">
        <p14:creationId xmlns:p14="http://schemas.microsoft.com/office/powerpoint/2010/main" val="35435535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531045" y="2234007"/>
            <a:ext cx="3861643" cy="2734595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5400" dirty="0">
              <a:solidFill>
                <a:schemeClr val="accent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046719" y="1361686"/>
            <a:ext cx="1177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81816" y="3175643"/>
            <a:ext cx="74922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  <a:endParaRPr lang="ru-RU" sz="5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26016" y="3052863"/>
            <a:ext cx="530337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 = 9 </a:t>
            </a:r>
            <a:r>
              <a:rPr lang="en-US" sz="6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6000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11 = 99</a:t>
            </a:r>
            <a:endParaRPr lang="ru-RU" sz="5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976982" y="3052863"/>
            <a:ext cx="11773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</a:t>
            </a:r>
            <a:endParaRPr lang="ru-RU" sz="5400" b="1" i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8067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1603815" y="1895714"/>
            <a:ext cx="3745328" cy="175783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>
              <a:solidFill>
                <a:schemeClr val="accent2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3150999" y="1008162"/>
            <a:ext cx="53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/>
              <a:t>a</a:t>
            </a:r>
            <a:endParaRPr lang="ru-RU" sz="7200" dirty="0"/>
          </a:p>
        </p:txBody>
      </p:sp>
      <p:sp>
        <p:nvSpPr>
          <p:cNvPr id="38" name="TextBox 37"/>
          <p:cNvSpPr txBox="1"/>
          <p:nvPr/>
        </p:nvSpPr>
        <p:spPr>
          <a:xfrm>
            <a:off x="987428" y="2220633"/>
            <a:ext cx="53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 smtClean="0"/>
              <a:t>b</a:t>
            </a:r>
            <a:endParaRPr lang="ru-RU" sz="7200" b="1" i="1" dirty="0"/>
          </a:p>
        </p:txBody>
      </p:sp>
      <p:sp>
        <p:nvSpPr>
          <p:cNvPr id="39" name="TextBox 38"/>
          <p:cNvSpPr txBox="1"/>
          <p:nvPr/>
        </p:nvSpPr>
        <p:spPr>
          <a:xfrm>
            <a:off x="1793382" y="4921865"/>
            <a:ext cx="98602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chemeClr val="tx2"/>
                </a:solidFill>
              </a:rPr>
              <a:t>S = ab = 14 </a:t>
            </a:r>
            <a:r>
              <a:rPr lang="en-US" sz="54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∙</a:t>
            </a:r>
            <a:r>
              <a:rPr lang="en-US" sz="5400" b="1" i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400" b="1" i="1" dirty="0" smtClean="0">
                <a:solidFill>
                  <a:schemeClr val="tx2"/>
                </a:solidFill>
              </a:rPr>
              <a:t>20 = 280(cm²)</a:t>
            </a:r>
            <a:endParaRPr lang="ru-RU" sz="5400" b="1" i="1" dirty="0">
              <a:solidFill>
                <a:schemeClr val="tx2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3150999" y="2092113"/>
            <a:ext cx="9759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/>
              <a:t>S</a:t>
            </a:r>
            <a:endParaRPr lang="ru-RU" sz="6600" b="1" i="1" dirty="0"/>
          </a:p>
        </p:txBody>
      </p:sp>
      <p:sp>
        <p:nvSpPr>
          <p:cNvPr id="8" name="TextBox 7"/>
          <p:cNvSpPr txBox="1"/>
          <p:nvPr/>
        </p:nvSpPr>
        <p:spPr>
          <a:xfrm>
            <a:off x="6678498" y="1982582"/>
            <a:ext cx="37684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 = 14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656754" y="2976186"/>
            <a:ext cx="3768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b = 20 </a:t>
            </a:r>
            <a:r>
              <a:rPr lang="en-US" sz="4800" dirty="0"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m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635010" y="3845221"/>
            <a:ext cx="37684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Arial" panose="020B0604020202020204" pitchFamily="34" charset="0"/>
                <a:cs typeface="Arial" panose="020B0604020202020204" pitchFamily="34" charset="0"/>
              </a:rPr>
              <a:t>S = ? </a:t>
            </a:r>
            <a:endParaRPr lang="ru-RU" sz="4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6"/>
          <p:cNvSpPr txBox="1">
            <a:spLocks noChangeArrowheads="1"/>
          </p:cNvSpPr>
          <p:nvPr/>
        </p:nvSpPr>
        <p:spPr bwMode="auto">
          <a:xfrm>
            <a:off x="471789" y="4124347"/>
            <a:ext cx="26431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40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5400" dirty="0">
              <a:solidFill>
                <a:srgbClr val="002060"/>
              </a:solidFill>
            </a:endParaRPr>
          </a:p>
        </p:txBody>
      </p:sp>
      <p:sp>
        <p:nvSpPr>
          <p:cNvPr id="13" name="TextBox 16"/>
          <p:cNvSpPr txBox="1">
            <a:spLocks noChangeArrowheads="1"/>
          </p:cNvSpPr>
          <p:nvPr/>
        </p:nvSpPr>
        <p:spPr bwMode="auto">
          <a:xfrm>
            <a:off x="6635010" y="1175049"/>
            <a:ext cx="26431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5400" dirty="0">
              <a:solidFill>
                <a:srgbClr val="002060"/>
              </a:solidFill>
            </a:endParaRPr>
          </a:p>
        </p:txBody>
      </p:sp>
      <p:sp>
        <p:nvSpPr>
          <p:cNvPr id="14" name="TextBox 16"/>
          <p:cNvSpPr txBox="1">
            <a:spLocks noChangeArrowheads="1"/>
          </p:cNvSpPr>
          <p:nvPr/>
        </p:nvSpPr>
        <p:spPr bwMode="auto">
          <a:xfrm>
            <a:off x="798234" y="5894483"/>
            <a:ext cx="4705529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4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4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altLang="ru-RU" sz="4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280 cm</a:t>
            </a:r>
            <a:r>
              <a:rPr lang="en-US" sz="5400" dirty="0"/>
              <a:t>²</a:t>
            </a:r>
            <a:endParaRPr lang="ru-RU" altLang="ru-RU" sz="5400" dirty="0"/>
          </a:p>
        </p:txBody>
      </p:sp>
    </p:spTree>
    <p:extLst>
      <p:ext uri="{BB962C8B-B14F-4D97-AF65-F5344CB8AC3E}">
        <p14:creationId xmlns:p14="http://schemas.microsoft.com/office/powerpoint/2010/main" val="14169694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12" grpId="0"/>
      <p:bldP spid="1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</a:t>
            </a:r>
            <a:endParaRPr lang="en-US" sz="54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854720" y="4978807"/>
            <a:ext cx="89481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 smtClean="0"/>
              <a:t>b = S : a = 48 : 12 = 4 (c</a:t>
            </a:r>
            <a:r>
              <a:rPr lang="en-US" sz="4800" i="1" dirty="0" smtClean="0"/>
              <a:t>m)</a:t>
            </a:r>
            <a:r>
              <a:rPr lang="en-US" sz="5400" i="1" dirty="0" smtClean="0"/>
              <a:t> </a:t>
            </a:r>
            <a:endParaRPr lang="ru-RU" sz="5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6363979" y="1837019"/>
            <a:ext cx="4751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= 12 cm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363979" y="2811868"/>
            <a:ext cx="475195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S = 48 cm</a:t>
            </a:r>
            <a:r>
              <a:rPr lang="en-US" sz="4400" b="1" dirty="0"/>
              <a:t>²</a:t>
            </a:r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06080" y="3599261"/>
            <a:ext cx="4751958" cy="7803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Arial" panose="020B0604020202020204" pitchFamily="34" charset="0"/>
                <a:cs typeface="Arial" panose="020B0604020202020204" pitchFamily="34" charset="0"/>
              </a:rPr>
              <a:t>b = ? 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1193276" y="2176901"/>
            <a:ext cx="3745328" cy="175783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7200" dirty="0">
              <a:solidFill>
                <a:schemeClr val="accent2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740460" y="1289349"/>
            <a:ext cx="53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/>
              <a:t>a</a:t>
            </a:r>
            <a:endParaRPr lang="ru-RU" sz="7200" dirty="0"/>
          </a:p>
        </p:txBody>
      </p:sp>
      <p:sp>
        <p:nvSpPr>
          <p:cNvPr id="30" name="TextBox 29"/>
          <p:cNvSpPr txBox="1"/>
          <p:nvPr/>
        </p:nvSpPr>
        <p:spPr>
          <a:xfrm>
            <a:off x="576889" y="2501820"/>
            <a:ext cx="53234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i="1" dirty="0" smtClean="0"/>
              <a:t>b</a:t>
            </a:r>
            <a:endParaRPr lang="ru-RU" sz="7200" b="1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2740460" y="2373300"/>
            <a:ext cx="975972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600" b="1" i="1" dirty="0" smtClean="0"/>
              <a:t>S</a:t>
            </a:r>
            <a:endParaRPr lang="ru-RU" sz="6600" b="1" i="1" dirty="0"/>
          </a:p>
        </p:txBody>
      </p:sp>
      <p:sp>
        <p:nvSpPr>
          <p:cNvPr id="32" name="TextBox 16"/>
          <p:cNvSpPr txBox="1">
            <a:spLocks noChangeArrowheads="1"/>
          </p:cNvSpPr>
          <p:nvPr/>
        </p:nvSpPr>
        <p:spPr bwMode="auto">
          <a:xfrm>
            <a:off x="6328792" y="1175049"/>
            <a:ext cx="26431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5400" dirty="0">
              <a:solidFill>
                <a:schemeClr val="tx2"/>
              </a:solidFill>
            </a:endParaRPr>
          </a:p>
        </p:txBody>
      </p:sp>
      <p:sp>
        <p:nvSpPr>
          <p:cNvPr id="33" name="TextBox 16"/>
          <p:cNvSpPr txBox="1">
            <a:spLocks noChangeArrowheads="1"/>
          </p:cNvSpPr>
          <p:nvPr/>
        </p:nvSpPr>
        <p:spPr bwMode="auto">
          <a:xfrm>
            <a:off x="272529" y="4356744"/>
            <a:ext cx="2643187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4000" b="1" dirty="0" err="1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Yechish</a:t>
            </a:r>
            <a:r>
              <a:rPr lang="en-US" altLang="ru-RU" sz="4000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altLang="ru-RU" sz="5400" dirty="0">
              <a:solidFill>
                <a:schemeClr val="tx2"/>
              </a:solidFill>
            </a:endParaRPr>
          </a:p>
        </p:txBody>
      </p:sp>
      <p:sp>
        <p:nvSpPr>
          <p:cNvPr id="34" name="TextBox 16"/>
          <p:cNvSpPr txBox="1">
            <a:spLocks noChangeArrowheads="1"/>
          </p:cNvSpPr>
          <p:nvPr/>
        </p:nvSpPr>
        <p:spPr bwMode="auto">
          <a:xfrm>
            <a:off x="653869" y="5903891"/>
            <a:ext cx="4705529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US" altLang="ru-RU" sz="4000" b="1" dirty="0" err="1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altLang="ru-RU" sz="4000" b="1" dirty="0" smtClean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r>
              <a:rPr lang="en-US" altLang="ru-RU" sz="4000" b="1" dirty="0" smtClean="0">
                <a:solidFill>
                  <a:schemeClr val="accent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altLang="ru-RU" sz="40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en-US" altLang="ru-RU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cm</a:t>
            </a:r>
            <a:endParaRPr lang="ru-RU" altLang="ru-RU" sz="5400" dirty="0"/>
          </a:p>
        </p:txBody>
      </p:sp>
    </p:spTree>
    <p:extLst>
      <p:ext uri="{BB962C8B-B14F-4D97-AF65-F5344CB8AC3E}">
        <p14:creationId xmlns:p14="http://schemas.microsoft.com/office/powerpoint/2010/main" val="1824390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3" grpId="0"/>
      <p:bldP spid="3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504921" y="1245203"/>
            <a:ext cx="12529392" cy="900106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ABCD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to‘rtburchak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AC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diagonalini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o‘tkazamiz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891086" y="3020396"/>
            <a:ext cx="2928958" cy="2000264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540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1891086" y="3020396"/>
            <a:ext cx="2928958" cy="2000264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Picture 2"/>
          <p:cNvPicPr>
            <a:picLocks noChangeAspect="1" noChangeArrowheads="1"/>
          </p:cNvPicPr>
          <p:nvPr/>
        </p:nvPicPr>
        <p:blipFill>
          <a:blip r:embed="rId3"/>
          <a:srcRect l="62695" t="36621" r="15625" b="43603"/>
          <a:stretch>
            <a:fillRect/>
          </a:stretch>
        </p:blipFill>
        <p:spPr bwMode="auto">
          <a:xfrm>
            <a:off x="6788199" y="2836526"/>
            <a:ext cx="3132689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7" name="TextBox 26"/>
          <p:cNvSpPr txBox="1"/>
          <p:nvPr/>
        </p:nvSpPr>
        <p:spPr>
          <a:xfrm>
            <a:off x="1283863" y="4660877"/>
            <a:ext cx="35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A</a:t>
            </a:r>
            <a:endParaRPr lang="ru-RU" sz="5400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4856693" y="2588216"/>
            <a:ext cx="35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</a:t>
            </a:r>
            <a:endParaRPr lang="ru-RU" sz="5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1285787" y="2558731"/>
            <a:ext cx="35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B</a:t>
            </a:r>
            <a:endParaRPr lang="ru-RU" sz="5400" b="1" dirty="0"/>
          </a:p>
        </p:txBody>
      </p:sp>
      <p:sp>
        <p:nvSpPr>
          <p:cNvPr id="30" name="TextBox 29"/>
          <p:cNvSpPr txBox="1"/>
          <p:nvPr/>
        </p:nvSpPr>
        <p:spPr>
          <a:xfrm>
            <a:off x="4869446" y="4646074"/>
            <a:ext cx="35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D</a:t>
            </a:r>
            <a:endParaRPr lang="ru-RU" sz="5400" b="1" dirty="0"/>
          </a:p>
        </p:txBody>
      </p:sp>
      <p:sp>
        <p:nvSpPr>
          <p:cNvPr id="31" name="TextBox 30"/>
          <p:cNvSpPr txBox="1"/>
          <p:nvPr/>
        </p:nvSpPr>
        <p:spPr>
          <a:xfrm>
            <a:off x="10000818" y="4464546"/>
            <a:ext cx="35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D</a:t>
            </a:r>
            <a:endParaRPr lang="ru-RU" sz="5400" b="1" dirty="0"/>
          </a:p>
        </p:txBody>
      </p:sp>
      <p:sp>
        <p:nvSpPr>
          <p:cNvPr id="32" name="TextBox 31"/>
          <p:cNvSpPr txBox="1"/>
          <p:nvPr/>
        </p:nvSpPr>
        <p:spPr>
          <a:xfrm>
            <a:off x="9890461" y="2367818"/>
            <a:ext cx="35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C</a:t>
            </a:r>
            <a:endParaRPr lang="ru-RU" sz="5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6366642" y="2409806"/>
            <a:ext cx="35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B</a:t>
            </a:r>
            <a:endParaRPr lang="ru-RU" sz="54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6331642" y="4558995"/>
            <a:ext cx="3571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 smtClean="0"/>
              <a:t>A</a:t>
            </a:r>
            <a:endParaRPr lang="ru-RU" sz="5400" b="1" dirty="0"/>
          </a:p>
        </p:txBody>
      </p:sp>
      <p:sp>
        <p:nvSpPr>
          <p:cNvPr id="35" name="TextBox 34"/>
          <p:cNvSpPr txBox="1"/>
          <p:nvPr/>
        </p:nvSpPr>
        <p:spPr>
          <a:xfrm>
            <a:off x="1721605" y="5671054"/>
            <a:ext cx="22860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rgbClr val="C00000"/>
                </a:solidFill>
              </a:rPr>
              <a:t>S = </a:t>
            </a:r>
            <a:r>
              <a:rPr lang="en-US" sz="5400" b="1" i="1" dirty="0" err="1" smtClean="0">
                <a:solidFill>
                  <a:srgbClr val="C00000"/>
                </a:solidFill>
              </a:rPr>
              <a:t>ab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177900" y="2287131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54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1391020" y="3663338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b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6431010" y="3622344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solidFill>
                  <a:srgbClr val="C00000"/>
                </a:solidFill>
              </a:rPr>
              <a:t>b</a:t>
            </a:r>
            <a:endParaRPr lang="ru-RU" sz="5400" dirty="0">
              <a:solidFill>
                <a:srgbClr val="C00000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8064011" y="2164218"/>
            <a:ext cx="42862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i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5400" i="1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928983" y="5482325"/>
            <a:ext cx="52903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 smtClean="0">
                <a:solidFill>
                  <a:srgbClr val="C00000"/>
                </a:solidFill>
              </a:rPr>
              <a:t>S = </a:t>
            </a:r>
            <a:r>
              <a:rPr lang="en-US" sz="5400" b="1" i="1" dirty="0" err="1" smtClean="0">
                <a:solidFill>
                  <a:srgbClr val="C00000"/>
                </a:solidFill>
              </a:rPr>
              <a:t>ab</a:t>
            </a:r>
            <a:r>
              <a:rPr lang="en-US" sz="5400" b="1" i="1" dirty="0" smtClean="0">
                <a:solidFill>
                  <a:srgbClr val="C00000"/>
                </a:solidFill>
              </a:rPr>
              <a:t> :2</a:t>
            </a:r>
            <a:endParaRPr lang="ru-RU" sz="5400" b="1" i="1" dirty="0">
              <a:solidFill>
                <a:srgbClr val="C00000"/>
              </a:solidFill>
            </a:endParaRPr>
          </a:p>
        </p:txBody>
      </p:sp>
      <p:sp>
        <p:nvSpPr>
          <p:cNvPr id="25" name="Заголовок 1"/>
          <p:cNvSpPr txBox="1">
            <a:spLocks/>
          </p:cNvSpPr>
          <p:nvPr/>
        </p:nvSpPr>
        <p:spPr>
          <a:xfrm>
            <a:off x="1792288" y="360090"/>
            <a:ext cx="11776248" cy="1021556"/>
          </a:xfrm>
          <a:prstGeom prst="rect">
            <a:avLst/>
          </a:prstGeom>
        </p:spPr>
        <p:txBody>
          <a:bodyPr wrap="square" lIns="0" tIns="0" rIns="0" bIns="0">
            <a:norm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defTabSz="914400"/>
            <a:r>
              <a:rPr lang="en-US" sz="4800" kern="0" dirty="0" smtClean="0">
                <a:solidFill>
                  <a:schemeClr val="bg1"/>
                </a:solidFill>
              </a:rPr>
              <a:t> UCHBURCHAKNING YUZI</a:t>
            </a:r>
            <a:endParaRPr lang="ru-RU" sz="4800" kern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1425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/>
      <p:bldP spid="4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Содержимое 2"/>
          <p:cNvSpPr>
            <a:spLocks noGrp="1"/>
          </p:cNvSpPr>
          <p:nvPr>
            <p:ph sz="quarter" idx="4294967295"/>
          </p:nvPr>
        </p:nvSpPr>
        <p:spPr>
          <a:xfrm>
            <a:off x="500034" y="1357298"/>
            <a:ext cx="11733414" cy="1846659"/>
          </a:xfrm>
          <a:prstGeom prst="rect">
            <a:avLst/>
          </a:prstGeom>
        </p:spPr>
        <p:txBody>
          <a:bodyPr/>
          <a:lstStyle/>
          <a:p>
            <a:pPr>
              <a:buNone/>
            </a:pPr>
            <a:r>
              <a:rPr lang="en-US" sz="2800" b="1" dirty="0" smtClean="0">
                <a:solidFill>
                  <a:schemeClr val="accent2">
                    <a:lumMod val="75000"/>
                  </a:schemeClr>
                </a:solidFill>
              </a:rPr>
              <a:t>      </a:t>
            </a:r>
            <a:r>
              <a:rPr lang="en-US" sz="4000" dirty="0" err="1" smtClean="0">
                <a:solidFill>
                  <a:schemeClr val="tx1"/>
                </a:solidFill>
              </a:rPr>
              <a:t>To‘g‘ri</a:t>
            </a:r>
            <a:r>
              <a:rPr lang="en-US" sz="4000" dirty="0" smtClean="0">
                <a:solidFill>
                  <a:schemeClr val="tx1"/>
                </a:solidFill>
              </a:rPr>
              <a:t>   </a:t>
            </a:r>
            <a:r>
              <a:rPr lang="en-US" sz="4000" dirty="0" err="1" smtClean="0">
                <a:solidFill>
                  <a:schemeClr val="tx1"/>
                </a:solidFill>
              </a:rPr>
              <a:t>burchakli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uchburchakning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yuzi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katetlari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uzunliklari</a:t>
            </a:r>
            <a:r>
              <a:rPr lang="en-US" sz="4000" dirty="0" smtClean="0">
                <a:solidFill>
                  <a:schemeClr val="tx1"/>
                </a:solidFill>
              </a:rPr>
              <a:t>   </a:t>
            </a:r>
            <a:r>
              <a:rPr lang="en-US" sz="4000" dirty="0" err="1" smtClean="0">
                <a:solidFill>
                  <a:schemeClr val="tx1"/>
                </a:solidFill>
              </a:rPr>
              <a:t>ko‘paytmasining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yarmiga</a:t>
            </a:r>
            <a:r>
              <a:rPr lang="en-US" sz="4000" dirty="0" smtClean="0">
                <a:solidFill>
                  <a:schemeClr val="tx1"/>
                </a:solidFill>
              </a:rPr>
              <a:t>  </a:t>
            </a:r>
            <a:r>
              <a:rPr lang="en-US" sz="4000" dirty="0" err="1" smtClean="0">
                <a:solidFill>
                  <a:schemeClr val="tx1"/>
                </a:solidFill>
              </a:rPr>
              <a:t>teng</a:t>
            </a:r>
            <a:r>
              <a:rPr lang="uz-Latn-UZ" sz="4000" dirty="0" smtClean="0">
                <a:solidFill>
                  <a:schemeClr val="tx1"/>
                </a:solidFill>
              </a:rPr>
              <a:t>.</a:t>
            </a:r>
            <a:endParaRPr lang="en-US" sz="4000" dirty="0" smtClean="0">
              <a:solidFill>
                <a:schemeClr val="tx1"/>
              </a:solidFill>
            </a:endParaRPr>
          </a:p>
          <a:p>
            <a:pPr>
              <a:buNone/>
            </a:pPr>
            <a:endParaRPr lang="ru-RU" sz="4000" b="1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22" name="Прямоугольный треугольник 21"/>
          <p:cNvSpPr/>
          <p:nvPr/>
        </p:nvSpPr>
        <p:spPr>
          <a:xfrm>
            <a:off x="1142975" y="2857496"/>
            <a:ext cx="2178501" cy="2857520"/>
          </a:xfrm>
          <a:prstGeom prst="rtTriangle">
            <a:avLst/>
          </a:prstGeom>
          <a:solidFill>
            <a:schemeClr val="accent2">
              <a:lumMod val="40000"/>
              <a:lumOff val="60000"/>
            </a:schemeClr>
          </a:solidFill>
          <a:ln w="57150"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640160" y="3901535"/>
            <a:ext cx="3890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714480" y="5643578"/>
            <a:ext cx="3890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endParaRPr lang="ru-RU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5" name="Объект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8304712"/>
              </p:ext>
            </p:extLst>
          </p:nvPr>
        </p:nvGraphicFramePr>
        <p:xfrm>
          <a:off x="4976236" y="2888120"/>
          <a:ext cx="3281540" cy="17828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4" imgW="571320" imgH="393480" progId="Equation.DSMT4">
                  <p:embed/>
                </p:oleObj>
              </mc:Choice>
              <mc:Fallback>
                <p:oleObj name="Equation" r:id="rId4" imgW="5713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6236" y="2888120"/>
                        <a:ext cx="3281540" cy="178285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Заголовок 1"/>
          <p:cNvSpPr>
            <a:spLocks noGrp="1"/>
          </p:cNvSpPr>
          <p:nvPr>
            <p:ph type="title"/>
          </p:nvPr>
        </p:nvSpPr>
        <p:spPr>
          <a:xfrm>
            <a:off x="1000200" y="266801"/>
            <a:ext cx="13376747" cy="738664"/>
          </a:xfrm>
        </p:spPr>
        <p:txBody>
          <a:bodyPr/>
          <a:lstStyle/>
          <a:p>
            <a:r>
              <a:rPr lang="en-US" sz="4800" b="1" dirty="0" smtClean="0">
                <a:solidFill>
                  <a:schemeClr val="bg1"/>
                </a:solidFill>
              </a:rPr>
              <a:t>TO‘G‘RI BURCHAKLI UCHBURCHAK </a:t>
            </a:r>
            <a:endParaRPr lang="ru-RU" sz="48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38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Заголовок 1"/>
          <p:cNvSpPr>
            <a:spLocks noGrp="1"/>
          </p:cNvSpPr>
          <p:nvPr>
            <p:ph type="title"/>
          </p:nvPr>
        </p:nvSpPr>
        <p:spPr>
          <a:xfrm>
            <a:off x="1792288" y="360090"/>
            <a:ext cx="11776248" cy="1021556"/>
          </a:xfrm>
        </p:spPr>
        <p:txBody>
          <a:bodyPr>
            <a:normAutofit/>
          </a:bodyPr>
          <a:lstStyle/>
          <a:p>
            <a:r>
              <a:rPr lang="en-US" sz="4800" dirty="0" smtClean="0">
                <a:solidFill>
                  <a:schemeClr val="bg1"/>
                </a:solidFill>
              </a:rPr>
              <a:t> </a:t>
            </a:r>
            <a:r>
              <a:rPr lang="en-US" sz="4800" b="1" dirty="0" smtClean="0">
                <a:solidFill>
                  <a:schemeClr val="bg1"/>
                </a:solidFill>
              </a:rPr>
              <a:t>UCHBURCHAKNING  YUZI</a:t>
            </a:r>
            <a:endParaRPr lang="ru-RU" sz="4800" b="1" dirty="0">
              <a:solidFill>
                <a:schemeClr val="bg1"/>
              </a:solidFill>
            </a:endParaRPr>
          </a:p>
        </p:txBody>
      </p:sp>
      <p:pic>
        <p:nvPicPr>
          <p:cNvPr id="15" name="Picture 2"/>
          <p:cNvPicPr>
            <a:picLocks noGrp="1" noChangeAspect="1" noChangeArrowheads="1"/>
          </p:cNvPicPr>
          <p:nvPr>
            <p:ph sz="quarter" idx="4294967295"/>
          </p:nvPr>
        </p:nvPicPr>
        <p:blipFill>
          <a:blip r:embed="rId3"/>
          <a:srcRect l="57427" t="24332" r="14430" b="53681"/>
          <a:stretch>
            <a:fillRect/>
          </a:stretch>
        </p:blipFill>
        <p:spPr bwMode="auto">
          <a:xfrm>
            <a:off x="2224336" y="2504635"/>
            <a:ext cx="6574297" cy="3184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6" name="Овал 15"/>
          <p:cNvSpPr/>
          <p:nvPr/>
        </p:nvSpPr>
        <p:spPr>
          <a:xfrm>
            <a:off x="1792288" y="2376314"/>
            <a:ext cx="1504758" cy="785818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80120" y="1092845"/>
            <a:ext cx="1166529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uchburchakni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doimo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ikkita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burchakli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uchburchakka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ajratish</a:t>
            </a:r>
            <a:r>
              <a:rPr lang="en-US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uz-Latn-UZ" sz="40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2227784" y="5777034"/>
                <a:ext cx="4751958" cy="10484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44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4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44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𝐴𝐶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en-US" sz="4400" b="0" i="1" dirty="0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𝐵𝐷</m:t>
                    </m:r>
                  </m:oMath>
                </a14:m>
                <a:endParaRPr lang="ru-RU" sz="4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27784" y="5777034"/>
                <a:ext cx="4751958" cy="1048429"/>
              </a:xfrm>
              <a:prstGeom prst="rect">
                <a:avLst/>
              </a:prstGeom>
              <a:blipFill rotWithShape="0">
                <a:blip r:embed="rId4"/>
                <a:stretch>
                  <a:fillRect l="-5128" t="-1163" b="-1162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09779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bject 3"/>
          <p:cNvSpPr txBox="1">
            <a:spLocks/>
          </p:cNvSpPr>
          <p:nvPr/>
        </p:nvSpPr>
        <p:spPr>
          <a:xfrm>
            <a:off x="496144" y="135460"/>
            <a:ext cx="11737304" cy="869035"/>
          </a:xfrm>
          <a:prstGeom prst="rect">
            <a:avLst/>
          </a:prstGeom>
        </p:spPr>
        <p:txBody>
          <a:bodyPr vert="horz" wrap="square" lIns="0" tIns="37670" rIns="0" bIns="0" rtlCol="0">
            <a:spAutoFit/>
          </a:bodyPr>
          <a:lstStyle>
            <a:lvl1pPr>
              <a:defRPr sz="6034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/>
            <a:r>
              <a:rPr lang="en-US" sz="54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48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4"/>
          <a:srcRect l="57427" t="25270" r="25687" b="53681"/>
          <a:stretch>
            <a:fillRect/>
          </a:stretch>
        </p:blipFill>
        <p:spPr bwMode="auto">
          <a:xfrm>
            <a:off x="642910" y="1334693"/>
            <a:ext cx="3214710" cy="32057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2" name="Овал 21"/>
          <p:cNvSpPr/>
          <p:nvPr/>
        </p:nvSpPr>
        <p:spPr>
          <a:xfrm>
            <a:off x="611532" y="1247838"/>
            <a:ext cx="928694" cy="714380"/>
          </a:xfrm>
          <a:prstGeom prst="ellips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177234" y="1216998"/>
            <a:ext cx="61206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 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5120495" y="2713493"/>
            <a:ext cx="7104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BDC 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928662" y="4320070"/>
            <a:ext cx="103692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ABC 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uchburchakning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yuzini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topish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solidFill>
                  <a:schemeClr val="accent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ru-RU" sz="3600" dirty="0">
              <a:solidFill>
                <a:schemeClr val="accent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28" name="Объект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77473553"/>
              </p:ext>
            </p:extLst>
          </p:nvPr>
        </p:nvGraphicFramePr>
        <p:xfrm>
          <a:off x="3160440" y="4966401"/>
          <a:ext cx="3327288" cy="6509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6" name="Equation" r:id="rId5" imgW="1168200" imgH="228600" progId="Equation.DSMT4">
                  <p:embed/>
                </p:oleObj>
              </mc:Choice>
              <mc:Fallback>
                <p:oleObj name="Equation" r:id="rId5" imgW="11682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0440" y="4966401"/>
                        <a:ext cx="3327288" cy="650991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" name="Заголовок 1"/>
          <p:cNvSpPr>
            <a:spLocks noGrp="1"/>
          </p:cNvSpPr>
          <p:nvPr>
            <p:ph type="title"/>
          </p:nvPr>
        </p:nvSpPr>
        <p:spPr>
          <a:xfrm>
            <a:off x="2481274" y="209985"/>
            <a:ext cx="7467600" cy="738664"/>
          </a:xfrm>
        </p:spPr>
        <p:txBody>
          <a:bodyPr/>
          <a:lstStyle/>
          <a:p>
            <a:pPr algn="ctr"/>
            <a:r>
              <a:rPr lang="en-US" sz="4800" b="1" dirty="0" smtClean="0">
                <a:solidFill>
                  <a:schemeClr val="bg1"/>
                </a:solidFill>
              </a:rPr>
              <a:t>ISBOT  QILAMIZ</a:t>
            </a:r>
            <a:endParaRPr lang="ru-RU" sz="48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2128" y="5760690"/>
                <a:ext cx="13105456" cy="787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en-US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A</a:t>
                </a:r>
                <a:r>
                  <a:rPr lang="uz-Latn-UZ" sz="20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BC</a:t>
                </a:r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𝐵𝐷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+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𝐵𝐷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𝐵𝐷</m:t>
                    </m:r>
                    <m:d>
                      <m:dPr>
                        <m:ctrlP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𝐴𝐷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+</m:t>
                        </m:r>
                        <m:r>
                          <a:rPr lang="uz-Latn-UZ" sz="32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𝐷𝐶</m:t>
                        </m:r>
                      </m:e>
                    </m:d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=</m:t>
                    </m:r>
                    <m:f>
                      <m:fPr>
                        <m:ctrlP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𝐶</m:t>
                    </m:r>
                    <m:r>
                      <a:rPr lang="en-US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i="1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</m:t>
                    </m:r>
                  </m:oMath>
                </a14:m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2128" y="5760690"/>
                <a:ext cx="13105456" cy="787716"/>
              </a:xfrm>
              <a:prstGeom prst="rect">
                <a:avLst/>
              </a:prstGeom>
              <a:blipFill>
                <a:blip r:embed="rId7"/>
                <a:stretch>
                  <a:fillRect l="-1209" b="-10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248872" y="1872258"/>
                <a:ext cx="13105456" cy="787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𝐴𝐷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𝐵𝐷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872" y="1872258"/>
                <a:ext cx="13105456" cy="787716"/>
              </a:xfrm>
              <a:prstGeom prst="rect">
                <a:avLst/>
              </a:prstGeom>
              <a:blipFill>
                <a:blip r:embed="rId8"/>
                <a:stretch>
                  <a:fillRect l="-1163" b="-10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6248872" y="3384426"/>
                <a:ext cx="13105456" cy="7877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32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S=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2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num>
                      <m:den>
                        <m:r>
                          <a:rPr lang="en-US" sz="32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den>
                    </m:f>
                    <m:r>
                      <a:rPr lang="en-US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𝐷𝐶</m:t>
                    </m:r>
                    <m:r>
                      <a:rPr lang="en-US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∙</m:t>
                    </m:r>
                    <m:r>
                      <a:rPr lang="uz-Latn-UZ" sz="3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  <a:cs typeface="Arial" panose="020B0604020202020204" pitchFamily="34" charset="0"/>
                      </a:rPr>
                      <m:t>𝐵𝐷</m:t>
                    </m:r>
                  </m:oMath>
                </a14:m>
                <a:endParaRPr lang="ru-RU" sz="32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8872" y="3384426"/>
                <a:ext cx="13105456" cy="787716"/>
              </a:xfrm>
              <a:prstGeom prst="rect">
                <a:avLst/>
              </a:prstGeom>
              <a:blipFill>
                <a:blip r:embed="rId9"/>
                <a:stretch>
                  <a:fillRect l="-1163" b="-1007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9932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53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5" grpId="0"/>
      <p:bldP spid="27" grpId="0"/>
      <p:bldP spid="15" grpId="0"/>
      <p:bldP spid="1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11450</TotalTime>
  <Words>417</Words>
  <Application>Microsoft Office PowerPoint</Application>
  <PresentationFormat>Произвольный</PresentationFormat>
  <Paragraphs>136</Paragraphs>
  <Slides>15</Slides>
  <Notes>13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1" baseType="lpstr">
      <vt:lpstr>Arial</vt:lpstr>
      <vt:lpstr>Calibri</vt:lpstr>
      <vt:lpstr>Cambria Math</vt:lpstr>
      <vt:lpstr>Times New Roman</vt:lpstr>
      <vt:lpstr>Office Theme</vt:lpstr>
      <vt:lpstr>Equation</vt:lpstr>
      <vt:lpstr>MATEMATIKA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TO‘G‘RI BURCHAKLI UCHBURCHAK </vt:lpstr>
      <vt:lpstr> UCHBURCHAKNING  YUZI</vt:lpstr>
      <vt:lpstr>ISBOT  QILAMIZ</vt:lpstr>
      <vt:lpstr> UCHBURCHAKNING  YUZI</vt:lpstr>
      <vt:lpstr>HISOBLANG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Anvarullo</dc:creator>
  <cp:lastModifiedBy>Пользователь</cp:lastModifiedBy>
  <cp:revision>608</cp:revision>
  <dcterms:created xsi:type="dcterms:W3CDTF">2020-04-09T07:32:19Z</dcterms:created>
  <dcterms:modified xsi:type="dcterms:W3CDTF">2021-03-26T09:36:43Z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