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349" r:id="rId2"/>
    <p:sldId id="366" r:id="rId3"/>
    <p:sldId id="365" r:id="rId4"/>
    <p:sldId id="367" r:id="rId5"/>
    <p:sldId id="350" r:id="rId6"/>
    <p:sldId id="354" r:id="rId7"/>
    <p:sldId id="368" r:id="rId8"/>
    <p:sldId id="369" r:id="rId9"/>
    <p:sldId id="370" r:id="rId10"/>
    <p:sldId id="371" r:id="rId11"/>
    <p:sldId id="372" r:id="rId12"/>
    <p:sldId id="373" r:id="rId13"/>
    <p:sldId id="374" r:id="rId14"/>
    <p:sldId id="337" r:id="rId15"/>
    <p:sldId id="375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99FF99"/>
    <a:srgbClr val="F9A7F3"/>
    <a:srgbClr val="080808"/>
    <a:srgbClr val="CC3399"/>
    <a:srgbClr val="C32D42"/>
    <a:srgbClr val="FFFFFF"/>
    <a:srgbClr val="FBFBF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06" autoAdjust="0"/>
    <p:restoredTop sz="94533" autoAdjust="0"/>
  </p:normalViewPr>
  <p:slideViewPr>
    <p:cSldViewPr>
      <p:cViewPr varScale="1">
        <p:scale>
          <a:sx n="61" d="100"/>
          <a:sy n="61" d="100"/>
        </p:scale>
        <p:origin x="824" y="6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277CCC6-97B3-4835-80D9-E2655928C697}" type="doc">
      <dgm:prSet loTypeId="urn:microsoft.com/office/officeart/2005/8/layout/process1" loCatId="process" qsTypeId="urn:microsoft.com/office/officeart/2005/8/quickstyle/simple3" qsCatId="simple" csTypeId="urn:microsoft.com/office/officeart/2005/8/colors/accent1_2" csCatId="accent1" phldr="1"/>
      <dgm:spPr/>
    </dgm:pt>
    <dgm:pt modelId="{47B8A49C-0DAA-441E-944D-7D3A20344039}">
      <dgm:prSet phldrT="[Текст]"/>
      <dgm:spPr>
        <a:solidFill>
          <a:schemeClr val="bg2">
            <a:lumMod val="75000"/>
          </a:schemeClr>
        </a:solidFill>
      </dgm:spPr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jismoniy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o‘zgachalik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	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A6CB2EC-908E-47D9-A4F1-74E1D3ADE3E3}" type="parTrans" cxnId="{7AECC7FB-D7A9-475A-AE19-01B75D6C9450}">
      <dgm:prSet/>
      <dgm:spPr/>
      <dgm:t>
        <a:bodyPr/>
        <a:lstStyle/>
        <a:p>
          <a:endParaRPr lang="ru-RU"/>
        </a:p>
      </dgm:t>
    </dgm:pt>
    <dgm:pt modelId="{90E6873A-AD18-40AB-961F-8A3DA8D139FF}" type="sibTrans" cxnId="{7AECC7FB-D7A9-475A-AE19-01B75D6C9450}">
      <dgm:prSet/>
      <dgm:spPr>
        <a:solidFill>
          <a:schemeClr val="accent3">
            <a:lumMod val="50000"/>
          </a:schemeClr>
        </a:solidFill>
        <a:ln>
          <a:solidFill>
            <a:srgbClr val="080808"/>
          </a:solidFill>
        </a:ln>
      </dgm:spPr>
      <dgm:t>
        <a:bodyPr/>
        <a:lstStyle/>
        <a:p>
          <a:endParaRPr lang="ru-RU"/>
        </a:p>
      </dgm:t>
    </dgm:pt>
    <dgm:pt modelId="{5191078E-9EB0-42F5-AE6A-693D7D3D15BD}">
      <dgm:prSet phldrT="[Текст]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noto‘g‘ri</a:t>
          </a:r>
          <a:r>
            <a:rPr lang="en-US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munosabat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944D43-7CCA-47EE-937A-8F8179E7E036}" type="parTrans" cxnId="{9619DD23-F97E-4594-B80A-3A293D137482}">
      <dgm:prSet/>
      <dgm:spPr/>
      <dgm:t>
        <a:bodyPr/>
        <a:lstStyle/>
        <a:p>
          <a:endParaRPr lang="ru-RU"/>
        </a:p>
      </dgm:t>
    </dgm:pt>
    <dgm:pt modelId="{2A66AF8B-8737-4DA2-B485-C409394D9C9F}" type="sibTrans" cxnId="{9619DD23-F97E-4594-B80A-3A293D137482}">
      <dgm:prSet/>
      <dgm:spPr>
        <a:solidFill>
          <a:schemeClr val="accent3">
            <a:lumMod val="50000"/>
          </a:schemeClr>
        </a:solidFill>
        <a:ln>
          <a:solidFill>
            <a:srgbClr val="080808"/>
          </a:solidFill>
        </a:ln>
      </dgm:spPr>
      <dgm:t>
        <a:bodyPr/>
        <a:lstStyle/>
        <a:p>
          <a:endParaRPr lang="ru-RU"/>
        </a:p>
      </dgm:t>
    </dgm:pt>
    <dgm:pt modelId="{060EF0AC-0375-4EE9-B6EA-BC1B34E989F2}">
      <dgm:prSet phldrT="[Текст]"/>
      <dgm:spPr>
        <a:solidFill>
          <a:schemeClr val="accent4">
            <a:lumMod val="40000"/>
            <a:lumOff val="60000"/>
          </a:schemeClr>
        </a:solidFill>
      </dgm:spPr>
      <dgm:t>
        <a:bodyPr/>
        <a:lstStyle/>
        <a:p>
          <a:r>
            <a:rPr lang="en-US" dirty="0" err="1" smtClean="0">
              <a:latin typeface="Arial" panose="020B0604020202020204" pitchFamily="34" charset="0"/>
              <a:cs typeface="Arial" panose="020B0604020202020204" pitchFamily="34" charset="0"/>
            </a:rPr>
            <a:t>yolg‘izlik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5C73EFB-F4BC-4936-9C2E-DE4DA0F5EDA2}" type="parTrans" cxnId="{43666044-412A-428E-A0FE-506735CE35E9}">
      <dgm:prSet/>
      <dgm:spPr/>
      <dgm:t>
        <a:bodyPr/>
        <a:lstStyle/>
        <a:p>
          <a:endParaRPr lang="ru-RU"/>
        </a:p>
      </dgm:t>
    </dgm:pt>
    <dgm:pt modelId="{B4D41285-8988-421B-9C78-5E5123884161}" type="sibTrans" cxnId="{43666044-412A-428E-A0FE-506735CE35E9}">
      <dgm:prSet/>
      <dgm:spPr/>
      <dgm:t>
        <a:bodyPr/>
        <a:lstStyle/>
        <a:p>
          <a:endParaRPr lang="ru-RU"/>
        </a:p>
      </dgm:t>
    </dgm:pt>
    <dgm:pt modelId="{F440598E-D34E-40BE-BCBD-A9CE0178090F}" type="pres">
      <dgm:prSet presAssocID="{A277CCC6-97B3-4835-80D9-E2655928C697}" presName="Name0" presStyleCnt="0">
        <dgm:presLayoutVars>
          <dgm:dir/>
          <dgm:resizeHandles val="exact"/>
        </dgm:presLayoutVars>
      </dgm:prSet>
      <dgm:spPr/>
    </dgm:pt>
    <dgm:pt modelId="{7C5B6486-2659-4152-9A0A-0467202AD6CF}" type="pres">
      <dgm:prSet presAssocID="{47B8A49C-0DAA-441E-944D-7D3A20344039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AC8D1E5-898A-4A27-85C8-913033F7FC15}" type="pres">
      <dgm:prSet presAssocID="{90E6873A-AD18-40AB-961F-8A3DA8D139FF}" presName="sibTrans" presStyleLbl="sibTrans2D1" presStyleIdx="0" presStyleCnt="2"/>
      <dgm:spPr/>
      <dgm:t>
        <a:bodyPr/>
        <a:lstStyle/>
        <a:p>
          <a:endParaRPr lang="ru-RU"/>
        </a:p>
      </dgm:t>
    </dgm:pt>
    <dgm:pt modelId="{32FB4F57-258B-4258-A800-2525ED21DA8F}" type="pres">
      <dgm:prSet presAssocID="{90E6873A-AD18-40AB-961F-8A3DA8D139FF}" presName="connectorText" presStyleLbl="sibTrans2D1" presStyleIdx="0" presStyleCnt="2"/>
      <dgm:spPr/>
      <dgm:t>
        <a:bodyPr/>
        <a:lstStyle/>
        <a:p>
          <a:endParaRPr lang="ru-RU"/>
        </a:p>
      </dgm:t>
    </dgm:pt>
    <dgm:pt modelId="{63D6F99A-04C3-45E2-9223-0AD379CBF144}" type="pres">
      <dgm:prSet presAssocID="{5191078E-9EB0-42F5-AE6A-693D7D3D15BD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D40F8C-09CC-4A1A-BCC0-77336854C8B9}" type="pres">
      <dgm:prSet presAssocID="{2A66AF8B-8737-4DA2-B485-C409394D9C9F}" presName="sibTrans" presStyleLbl="sibTrans2D1" presStyleIdx="1" presStyleCnt="2"/>
      <dgm:spPr/>
      <dgm:t>
        <a:bodyPr/>
        <a:lstStyle/>
        <a:p>
          <a:endParaRPr lang="ru-RU"/>
        </a:p>
      </dgm:t>
    </dgm:pt>
    <dgm:pt modelId="{5ED901FE-F8C0-42B0-8B4F-01EF49DA7CDC}" type="pres">
      <dgm:prSet presAssocID="{2A66AF8B-8737-4DA2-B485-C409394D9C9F}" presName="connectorText" presStyleLbl="sibTrans2D1" presStyleIdx="1" presStyleCnt="2"/>
      <dgm:spPr/>
      <dgm:t>
        <a:bodyPr/>
        <a:lstStyle/>
        <a:p>
          <a:endParaRPr lang="ru-RU"/>
        </a:p>
      </dgm:t>
    </dgm:pt>
    <dgm:pt modelId="{F0008BDF-5A90-486B-9E7F-004BE38DED5E}" type="pres">
      <dgm:prSet presAssocID="{060EF0AC-0375-4EE9-B6EA-BC1B34E989F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B5098C3-16EF-4578-BDA3-C552DE84D687}" type="presOf" srcId="{2A66AF8B-8737-4DA2-B485-C409394D9C9F}" destId="{5ED901FE-F8C0-42B0-8B4F-01EF49DA7CDC}" srcOrd="1" destOrd="0" presId="urn:microsoft.com/office/officeart/2005/8/layout/process1"/>
    <dgm:cxn modelId="{43666044-412A-428E-A0FE-506735CE35E9}" srcId="{A277CCC6-97B3-4835-80D9-E2655928C697}" destId="{060EF0AC-0375-4EE9-B6EA-BC1B34E989F2}" srcOrd="2" destOrd="0" parTransId="{E5C73EFB-F4BC-4936-9C2E-DE4DA0F5EDA2}" sibTransId="{B4D41285-8988-421B-9C78-5E5123884161}"/>
    <dgm:cxn modelId="{ADBC3DCA-D619-4514-8C47-5FCEF0306960}" type="presOf" srcId="{060EF0AC-0375-4EE9-B6EA-BC1B34E989F2}" destId="{F0008BDF-5A90-486B-9E7F-004BE38DED5E}" srcOrd="0" destOrd="0" presId="urn:microsoft.com/office/officeart/2005/8/layout/process1"/>
    <dgm:cxn modelId="{43CF398F-5770-497C-BFEB-5A7EAEB136C2}" type="presOf" srcId="{90E6873A-AD18-40AB-961F-8A3DA8D139FF}" destId="{32FB4F57-258B-4258-A800-2525ED21DA8F}" srcOrd="1" destOrd="0" presId="urn:microsoft.com/office/officeart/2005/8/layout/process1"/>
    <dgm:cxn modelId="{1F9E09AA-CC02-4B29-B570-F50AF9C682EF}" type="presOf" srcId="{5191078E-9EB0-42F5-AE6A-693D7D3D15BD}" destId="{63D6F99A-04C3-45E2-9223-0AD379CBF144}" srcOrd="0" destOrd="0" presId="urn:microsoft.com/office/officeart/2005/8/layout/process1"/>
    <dgm:cxn modelId="{8C5FA696-950A-402D-B2D2-9F9D17797051}" type="presOf" srcId="{90E6873A-AD18-40AB-961F-8A3DA8D139FF}" destId="{6AC8D1E5-898A-4A27-85C8-913033F7FC15}" srcOrd="0" destOrd="0" presId="urn:microsoft.com/office/officeart/2005/8/layout/process1"/>
    <dgm:cxn modelId="{7AECC7FB-D7A9-475A-AE19-01B75D6C9450}" srcId="{A277CCC6-97B3-4835-80D9-E2655928C697}" destId="{47B8A49C-0DAA-441E-944D-7D3A20344039}" srcOrd="0" destOrd="0" parTransId="{3A6CB2EC-908E-47D9-A4F1-74E1D3ADE3E3}" sibTransId="{90E6873A-AD18-40AB-961F-8A3DA8D139FF}"/>
    <dgm:cxn modelId="{66875E1D-5536-464E-B511-4DC3D65938A7}" type="presOf" srcId="{2A66AF8B-8737-4DA2-B485-C409394D9C9F}" destId="{EFD40F8C-09CC-4A1A-BCC0-77336854C8B9}" srcOrd="0" destOrd="0" presId="urn:microsoft.com/office/officeart/2005/8/layout/process1"/>
    <dgm:cxn modelId="{D90A4498-BA50-4D11-ADEF-46309D5CA162}" type="presOf" srcId="{A277CCC6-97B3-4835-80D9-E2655928C697}" destId="{F440598E-D34E-40BE-BCBD-A9CE0178090F}" srcOrd="0" destOrd="0" presId="urn:microsoft.com/office/officeart/2005/8/layout/process1"/>
    <dgm:cxn modelId="{9619DD23-F97E-4594-B80A-3A293D137482}" srcId="{A277CCC6-97B3-4835-80D9-E2655928C697}" destId="{5191078E-9EB0-42F5-AE6A-693D7D3D15BD}" srcOrd="1" destOrd="0" parTransId="{8B944D43-7CCA-47EE-937A-8F8179E7E036}" sibTransId="{2A66AF8B-8737-4DA2-B485-C409394D9C9F}"/>
    <dgm:cxn modelId="{90E5D15D-AD3A-4E20-95BD-0A660C758C18}" type="presOf" srcId="{47B8A49C-0DAA-441E-944D-7D3A20344039}" destId="{7C5B6486-2659-4152-9A0A-0467202AD6CF}" srcOrd="0" destOrd="0" presId="urn:microsoft.com/office/officeart/2005/8/layout/process1"/>
    <dgm:cxn modelId="{01EB1F13-8E63-4410-BD8C-DC5B44974201}" type="presParOf" srcId="{F440598E-D34E-40BE-BCBD-A9CE0178090F}" destId="{7C5B6486-2659-4152-9A0A-0467202AD6CF}" srcOrd="0" destOrd="0" presId="urn:microsoft.com/office/officeart/2005/8/layout/process1"/>
    <dgm:cxn modelId="{7C19C573-8122-40D6-B3E6-6F3247E0CBFF}" type="presParOf" srcId="{F440598E-D34E-40BE-BCBD-A9CE0178090F}" destId="{6AC8D1E5-898A-4A27-85C8-913033F7FC15}" srcOrd="1" destOrd="0" presId="urn:microsoft.com/office/officeart/2005/8/layout/process1"/>
    <dgm:cxn modelId="{EE36CFA4-0814-47B7-B7AB-5272EC590063}" type="presParOf" srcId="{6AC8D1E5-898A-4A27-85C8-913033F7FC15}" destId="{32FB4F57-258B-4258-A800-2525ED21DA8F}" srcOrd="0" destOrd="0" presId="urn:microsoft.com/office/officeart/2005/8/layout/process1"/>
    <dgm:cxn modelId="{8EE4B16F-22F0-4900-8A5A-BED8C7F8AA37}" type="presParOf" srcId="{F440598E-D34E-40BE-BCBD-A9CE0178090F}" destId="{63D6F99A-04C3-45E2-9223-0AD379CBF144}" srcOrd="2" destOrd="0" presId="urn:microsoft.com/office/officeart/2005/8/layout/process1"/>
    <dgm:cxn modelId="{E686113E-8C3B-4AFE-BF87-47394C1151E3}" type="presParOf" srcId="{F440598E-D34E-40BE-BCBD-A9CE0178090F}" destId="{EFD40F8C-09CC-4A1A-BCC0-77336854C8B9}" srcOrd="3" destOrd="0" presId="urn:microsoft.com/office/officeart/2005/8/layout/process1"/>
    <dgm:cxn modelId="{D83DF886-CF10-4D1A-9B60-E99E351A71C2}" type="presParOf" srcId="{EFD40F8C-09CC-4A1A-BCC0-77336854C8B9}" destId="{5ED901FE-F8C0-42B0-8B4F-01EF49DA7CDC}" srcOrd="0" destOrd="0" presId="urn:microsoft.com/office/officeart/2005/8/layout/process1"/>
    <dgm:cxn modelId="{AE239555-2EEA-4871-AEA4-5C5D7E8DEA4E}" type="presParOf" srcId="{F440598E-D34E-40BE-BCBD-A9CE0178090F}" destId="{F0008BDF-5A90-486B-9E7F-004BE38DED5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C5B6486-2659-4152-9A0A-0467202AD6CF}">
      <dsp:nvSpPr>
        <dsp:cNvPr id="0" name=""/>
        <dsp:cNvSpPr/>
      </dsp:nvSpPr>
      <dsp:spPr>
        <a:xfrm>
          <a:off x="10442" y="1151881"/>
          <a:ext cx="3121166" cy="1872700"/>
        </a:xfrm>
        <a:prstGeom prst="roundRect">
          <a:avLst>
            <a:gd name="adj" fmla="val 10000"/>
          </a:avLst>
        </a:prstGeom>
        <a:solidFill>
          <a:schemeClr val="bg2">
            <a:lumMod val="7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jismoniy</a:t>
          </a:r>
          <a:r>
            <a:rPr lang="en-US" sz="37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7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o‘zgachalik</a:t>
          </a:r>
          <a:r>
            <a:rPr lang="en-US" sz="3700" kern="1200" dirty="0" smtClean="0">
              <a:latin typeface="Arial" panose="020B0604020202020204" pitchFamily="34" charset="0"/>
              <a:cs typeface="Arial" panose="020B0604020202020204" pitchFamily="34" charset="0"/>
            </a:rPr>
            <a:t>	</a:t>
          </a:r>
          <a:endParaRPr lang="ru-RU" sz="3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65292" y="1206731"/>
        <a:ext cx="3011466" cy="1763000"/>
      </dsp:txXfrm>
    </dsp:sp>
    <dsp:sp modelId="{6AC8D1E5-898A-4A27-85C8-913033F7FC15}">
      <dsp:nvSpPr>
        <dsp:cNvPr id="0" name=""/>
        <dsp:cNvSpPr/>
      </dsp:nvSpPr>
      <dsp:spPr>
        <a:xfrm>
          <a:off x="3443726" y="1701207"/>
          <a:ext cx="661687" cy="7740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50000"/>
          </a:schemeClr>
        </a:solidFill>
        <a:ln>
          <a:solidFill>
            <a:srgbClr val="080808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3443726" y="1856017"/>
        <a:ext cx="463181" cy="464429"/>
      </dsp:txXfrm>
    </dsp:sp>
    <dsp:sp modelId="{63D6F99A-04C3-45E2-9223-0AD379CBF144}">
      <dsp:nvSpPr>
        <dsp:cNvPr id="0" name=""/>
        <dsp:cNvSpPr/>
      </dsp:nvSpPr>
      <dsp:spPr>
        <a:xfrm>
          <a:off x="4380076" y="1151881"/>
          <a:ext cx="3121166" cy="1872700"/>
        </a:xfrm>
        <a:prstGeom prst="roundRect">
          <a:avLst>
            <a:gd name="adj" fmla="val 10000"/>
          </a:avLst>
        </a:prstGeom>
        <a:solidFill>
          <a:schemeClr val="accent2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noto‘g‘ri</a:t>
          </a:r>
          <a:r>
            <a:rPr lang="en-US" sz="3700" kern="1200" dirty="0" smtClean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37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munosabat</a:t>
          </a:r>
          <a:endParaRPr lang="ru-RU" sz="3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434926" y="1206731"/>
        <a:ext cx="3011466" cy="1763000"/>
      </dsp:txXfrm>
    </dsp:sp>
    <dsp:sp modelId="{EFD40F8C-09CC-4A1A-BCC0-77336854C8B9}">
      <dsp:nvSpPr>
        <dsp:cNvPr id="0" name=""/>
        <dsp:cNvSpPr/>
      </dsp:nvSpPr>
      <dsp:spPr>
        <a:xfrm>
          <a:off x="7813359" y="1701207"/>
          <a:ext cx="661687" cy="774049"/>
        </a:xfrm>
        <a:prstGeom prst="rightArrow">
          <a:avLst>
            <a:gd name="adj1" fmla="val 60000"/>
            <a:gd name="adj2" fmla="val 50000"/>
          </a:avLst>
        </a:prstGeom>
        <a:solidFill>
          <a:schemeClr val="accent3">
            <a:lumMod val="50000"/>
          </a:schemeClr>
        </a:solidFill>
        <a:ln>
          <a:solidFill>
            <a:srgbClr val="080808"/>
          </a:solidFill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7813359" y="1856017"/>
        <a:ext cx="463181" cy="464429"/>
      </dsp:txXfrm>
    </dsp:sp>
    <dsp:sp modelId="{F0008BDF-5A90-486B-9E7F-004BE38DED5E}">
      <dsp:nvSpPr>
        <dsp:cNvPr id="0" name=""/>
        <dsp:cNvSpPr/>
      </dsp:nvSpPr>
      <dsp:spPr>
        <a:xfrm>
          <a:off x="8749709" y="1151881"/>
          <a:ext cx="3121166" cy="1872700"/>
        </a:xfrm>
        <a:prstGeom prst="roundRect">
          <a:avLst>
            <a:gd name="adj" fmla="val 10000"/>
          </a:avLst>
        </a:prstGeom>
        <a:solidFill>
          <a:schemeClr val="accent4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700" kern="1200" dirty="0" err="1" smtClean="0">
              <a:latin typeface="Arial" panose="020B0604020202020204" pitchFamily="34" charset="0"/>
              <a:cs typeface="Arial" panose="020B0604020202020204" pitchFamily="34" charset="0"/>
            </a:rPr>
            <a:t>yolg‘izlik</a:t>
          </a:r>
          <a:endParaRPr lang="ru-RU" sz="37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8804559" y="1206731"/>
        <a:ext cx="3011466" cy="17630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EB3729-AEEB-4E5C-B137-06CF33C155FE}" type="datetimeFigureOut">
              <a:rPr lang="ru-RU" smtClean="0"/>
              <a:t>27.03.2021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E51D78-0857-4490-B9BA-15E63EB692C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7600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652931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27.03.2021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239" y="3248"/>
            <a:ext cx="12175448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911424" y="2060848"/>
            <a:ext cx="11220709" cy="2195535"/>
          </a:xfrm>
          <a:prstGeom prst="rect">
            <a:avLst/>
          </a:prstGeom>
        </p:spPr>
        <p:txBody>
          <a:bodyPr vert="horz" wrap="square" lIns="0" tIns="29526" rIns="0" bIns="0" rtlCol="0">
            <a:spAutoFit/>
          </a:bodyPr>
          <a:lstStyle/>
          <a:p>
            <a:pPr marL="38920" algn="ctr">
              <a:lnSpc>
                <a:spcPct val="150000"/>
              </a:lnSpc>
              <a:spcBef>
                <a:spcPts val="233"/>
              </a:spcBef>
            </a:pPr>
            <a:r>
              <a:rPr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Mavzu</a:t>
            </a:r>
            <a:r>
              <a:rPr sz="5000" b="1" dirty="0" smtClean="0">
                <a:solidFill>
                  <a:srgbClr val="002060"/>
                </a:solidFill>
                <a:latin typeface="Arial"/>
                <a:cs typeface="Arial"/>
              </a:rPr>
              <a:t>: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Robindranath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Thakurning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 “</a:t>
            </a:r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Shubxa</a:t>
            </a:r>
            <a:r>
              <a:rPr lang="en-US" sz="5000" b="1" dirty="0" smtClean="0">
                <a:solidFill>
                  <a:srgbClr val="002060"/>
                </a:solidFill>
                <a:latin typeface="Arial"/>
                <a:cs typeface="Arial"/>
              </a:rPr>
              <a:t>” </a:t>
            </a:r>
            <a:r>
              <a:rPr lang="en-US" sz="5000" b="1" dirty="0" err="1" smtClean="0">
                <a:solidFill>
                  <a:srgbClr val="002060"/>
                </a:solidFill>
                <a:latin typeface="Arial"/>
                <a:cs typeface="Arial"/>
              </a:rPr>
              <a:t>hikoyasi</a:t>
            </a:r>
            <a:endParaRPr lang="en-US" sz="5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0485" y="2617486"/>
            <a:ext cx="72749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366492" y="4450643"/>
            <a:ext cx="727494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264352" y="482101"/>
            <a:ext cx="195325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9264352" y="482101"/>
            <a:ext cx="1953254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336360" y="613917"/>
            <a:ext cx="2016224" cy="864878"/>
          </a:xfrm>
          <a:prstGeom prst="rect">
            <a:avLst/>
          </a:prstGeom>
        </p:spPr>
        <p:txBody>
          <a:bodyPr vert="horz" wrap="square" lIns="0" tIns="33554" rIns="0" bIns="0" rtlCol="0">
            <a:spAutoFit/>
          </a:bodyPr>
          <a:lstStyle/>
          <a:p>
            <a:pPr>
              <a:spcBef>
                <a:spcPts val="265"/>
              </a:spcBef>
            </a:pPr>
            <a:r>
              <a:rPr lang="ru-RU" sz="5400" spc="21" dirty="0" smtClean="0">
                <a:solidFill>
                  <a:srgbClr val="FEFEFE"/>
                </a:solidFill>
                <a:latin typeface="Arial"/>
                <a:cs typeface="Arial"/>
              </a:rPr>
              <a:t>8-</a:t>
            </a:r>
            <a:r>
              <a:rPr lang="en-US" sz="5400" spc="-11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54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2927648" y="332656"/>
            <a:ext cx="5443141" cy="1385431"/>
          </a:xfrm>
          <a:prstGeom prst="rect">
            <a:avLst/>
          </a:prstGeom>
        </p:spPr>
        <p:txBody>
          <a:bodyPr vert="horz" wrap="square" lIns="0" tIns="30912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2" defTabSz="1935510">
              <a:spcBef>
                <a:spcPts val="241"/>
              </a:spcBef>
              <a:defRPr/>
            </a:pPr>
            <a:r>
              <a:rPr lang="en-US" sz="8800" kern="0" spc="300" dirty="0" err="1">
                <a:solidFill>
                  <a:sysClr val="window" lastClr="FFFFFF"/>
                </a:solidFill>
              </a:rPr>
              <a:t>Adabiyot</a:t>
            </a:r>
            <a:endParaRPr lang="en-US" sz="8800" kern="0" spc="300" dirty="0">
              <a:solidFill>
                <a:sysClr val="window" lastClr="FFFFFF"/>
              </a:solidFill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704232" y="614405"/>
            <a:ext cx="936916" cy="897823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1093986" y="1111868"/>
            <a:ext cx="329332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1234307" y="1405394"/>
            <a:ext cx="90062" cy="28225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941229" y="1419110"/>
            <a:ext cx="260775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1141876" y="808415"/>
            <a:ext cx="63178" cy="28225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854862" y="1042599"/>
            <a:ext cx="255400" cy="177414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935510"/>
            <a:endParaRPr sz="38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18" name=" 18" descr="542142f8c32c6d364c25a313118ff66d.jpg"/>
          <p:cNvPicPr>
            <a:picLocks noGrp="1" noChangeAspect="1"/>
          </p:cNvPicPr>
          <p:nvPr/>
        </p:nvPicPr>
        <p:blipFill>
          <a:blip r:embed="rId2">
            <a:lum contrast="10000"/>
          </a:blip>
          <a:srcRect l="1180" r="1180"/>
          <a:stretch>
            <a:fillRect/>
          </a:stretch>
        </p:blipFill>
        <p:spPr>
          <a:xfrm>
            <a:off x="4871864" y="4437112"/>
            <a:ext cx="3096344" cy="22625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59147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Ð¢Ð°ÑÐºÐµÐ½Ñ. 1910-1916 Ð³Ð³. Ð¡ÑÐ°ÑÑÐ¹ Ð³Ð¾ÑÐ¾Ð´.... - Tashkent Retrospective ..."/>
          <p:cNvSpPr>
            <a:spLocks noChangeAspect="1" noChangeArrowheads="1"/>
          </p:cNvSpPr>
          <p:nvPr/>
        </p:nvSpPr>
        <p:spPr bwMode="auto">
          <a:xfrm>
            <a:off x="3911822" y="11516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3352" y="1570257"/>
            <a:ext cx="6552728" cy="4739063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hami­sha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daryo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bo‘yidan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Shubxa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mana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uchrashib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turardi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Protapga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ishda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ko‘ngilli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sherik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Baliq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ovida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tilsiz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sherikdan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yaxshisi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bormi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2104" y="1599423"/>
            <a:ext cx="4905375" cy="3009900"/>
          </a:xfrm>
          <a:prstGeom prst="rect">
            <a:avLst/>
          </a:prstGeom>
        </p:spPr>
      </p:pic>
      <p:sp>
        <p:nvSpPr>
          <p:cNvPr id="2" name="Прямоугольник 1"/>
          <p:cNvSpPr/>
          <p:nvPr/>
        </p:nvSpPr>
        <p:spPr>
          <a:xfrm>
            <a:off x="263352" y="1531413"/>
            <a:ext cx="6552728" cy="477790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bo‘ldi-yu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tushda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odatdagicha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qar­mog‘ini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tashlab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o‘tirgan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Protap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kulib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turib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boshladi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- Shu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senga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topishibdi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!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sen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u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borib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tegasan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Ammo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bizni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esdan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chiqarma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119337" y="116632"/>
            <a:ext cx="11965206" cy="1301006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9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800" smtClean="0">
                <a:latin typeface="Arial" panose="020B0604020202020204" pitchFamily="34" charset="0"/>
                <a:cs typeface="Arial" panose="020B0604020202020204" pitchFamily="34" charset="0"/>
              </a:rPr>
              <a:t>GONSHAYNING O‘G‘LI YALQOV</a:t>
            </a:r>
            <a:r>
              <a:rPr lang="uz-Latn-UZ" sz="480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4800" smtClean="0">
                <a:latin typeface="Arial" panose="020B0604020202020204" pitchFamily="34" charset="0"/>
                <a:cs typeface="Arial" panose="020B0604020202020204" pitchFamily="34" charset="0"/>
              </a:rPr>
              <a:t>PROTAP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4688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4" descr="Ð¢Ð°ÑÐºÐµÐ½Ñ. 1910-1916 Ð³Ð³. Ð¡ÑÐ°ÑÑÐ¹ Ð³Ð¾ÑÐ¾Ð´.... - Tashkent Retrospective ..."/>
          <p:cNvSpPr>
            <a:spLocks noChangeAspect="1" noChangeArrowheads="1"/>
          </p:cNvSpPr>
          <p:nvPr/>
        </p:nvSpPr>
        <p:spPr bwMode="auto">
          <a:xfrm>
            <a:off x="3911822" y="11516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3352" y="1570257"/>
            <a:ext cx="11449272" cy="5287743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Banikontxa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uyg‘onib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papiros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chekib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turganda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bir­dan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Shubxa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chopib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-da,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oyoqlariga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yiqilib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zor-zor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yig‘ladi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Banikontxa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tasalli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urindi-yu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ko‘zyoshlarini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to‘xtatolmadi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Shubxa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yosh­lik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xayrlashish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molxonaga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xashak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bo‘yinlaridan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quchoqladi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alla­nimalar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shivirladi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erkalatuvchi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nigoh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tashladi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ko‘zyoshlari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shashqator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yuzlaridan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tushardi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191344" y="274638"/>
            <a:ext cx="11881320" cy="1138138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OTA-ONA DARDI – QIZNI UZATISH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0545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7" y="116632"/>
            <a:ext cx="11965206" cy="1301006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OTA-ONA DARDI – QIZNI UZATISH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Ð¢Ð°ÑÐºÐµÐ½Ñ. 1910-1916 Ð³Ð³. Ð¡ÑÐ°ÑÑÐ¹ Ð³Ð¾ÑÐ¾Ð´.... - Tashkent Retrospective ..."/>
          <p:cNvSpPr>
            <a:spLocks noChangeAspect="1" noChangeArrowheads="1"/>
          </p:cNvSpPr>
          <p:nvPr/>
        </p:nvSpPr>
        <p:spPr bwMode="auto">
          <a:xfrm>
            <a:off x="3911822" y="11516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3352" y="1570257"/>
            <a:ext cx="8856984" cy="3324875"/>
          </a:xfrm>
          <a:prstGeom prst="roundRect">
            <a:avLst>
              <a:gd name="adj" fmla="val 0"/>
            </a:avLst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Kalkuttaga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kelgach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onasi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Shubxani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yaxshilab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kiyintirdi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Sochlarini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turmaklab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lenta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qimmatbaho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taqinchoqlar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bezadi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boshqacha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aytganda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tabiiy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chiroyini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barbod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Durust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-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kuyov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qarab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267512" y="5301208"/>
            <a:ext cx="9428887" cy="1224136"/>
          </a:xfrm>
          <a:prstGeom prst="wedgeRoundRectCallout">
            <a:avLst>
              <a:gd name="adj1" fmla="val -7659"/>
              <a:gd name="adj2" fmla="val -76709"/>
              <a:gd name="adj3" fmla="val 16667"/>
            </a:avLst>
          </a:prstGeom>
          <a:solidFill>
            <a:schemeClr val="accent3">
              <a:lumMod val="60000"/>
              <a:lumOff val="4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Gavhar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sadafning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qimmatini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oshirganday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qizning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ko‘zyoshlari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qadrini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oshiradi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64352" y="1560416"/>
            <a:ext cx="2680025" cy="3350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035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7" y="116632"/>
            <a:ext cx="11965206" cy="1301006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YOLG‘ONNING FOSH BO‘LISHI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Ð¢Ð°ÑÐºÐµÐ½Ñ. 1910-1916 Ð³Ð³. Ð¡ÑÐ°ÑÑÐ¹ Ð³Ð¾ÑÐ¾Ð´.... - Tashkent Retrospective ..."/>
          <p:cNvSpPr>
            <a:spLocks noChangeAspect="1" noChangeArrowheads="1"/>
          </p:cNvSpPr>
          <p:nvPr/>
        </p:nvSpPr>
        <p:spPr bwMode="auto">
          <a:xfrm>
            <a:off x="3911822" y="11516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3352" y="1570257"/>
            <a:ext cx="9073008" cy="3298903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hafta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o‘tmay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kelinning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soqov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ekanini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hamma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algn="just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biror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odam­ni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aldayman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o‘ylamagandi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U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butun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haqiqatni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lekin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ko‘nglidagini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anglamasdi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  <p:sp>
        <p:nvSpPr>
          <p:cNvPr id="3" name="Скругленная прямоугольная выноска 2"/>
          <p:cNvSpPr/>
          <p:nvPr/>
        </p:nvSpPr>
        <p:spPr>
          <a:xfrm>
            <a:off x="119338" y="5056375"/>
            <a:ext cx="9572902" cy="1540977"/>
          </a:xfrm>
          <a:prstGeom prst="wedgeRoundRectCallout">
            <a:avLst>
              <a:gd name="adj1" fmla="val -9569"/>
              <a:gd name="adj2" fmla="val -48414"/>
              <a:gd name="adj3" fmla="val 1666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Shub­xaning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eri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bo‘lsa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ikkinchi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daf’a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ancha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e‘tibor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faqat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ko‘zini</a:t>
            </a:r>
            <a:r>
              <a:rPr lang="en-US" sz="3400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quloqlarini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ishga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solib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qizga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uylandi</a:t>
            </a:r>
            <a:r>
              <a:rPr lang="en-US" sz="3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80376" y="1456483"/>
            <a:ext cx="2574970" cy="36901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56912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3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63352" y="1600201"/>
            <a:ext cx="11319048" cy="506915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marL="0" indent="0" algn="just">
              <a:buNone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“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Kimki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soqov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tug‘ilsa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titroq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lablar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bajararkan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jumlasini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tushunasiz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2.O‘zingizni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Shubxaning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ota-onasining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o‘rniga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qo‘yib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ko‘ring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qilgan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bo‘lardingiz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vaziyatda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3.Hikoyadan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chiqaring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Demak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………… ……… ………….-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9336" y="188641"/>
            <a:ext cx="11809312" cy="122899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MUSTAQIL BAJARISH UCHUN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TOPSHIRIQ</a:t>
            </a:r>
            <a:r>
              <a:rPr lang="uz-Latn-UZ" dirty="0" smtClean="0">
                <a:latin typeface="Arial" panose="020B0604020202020204" pitchFamily="34" charset="0"/>
                <a:cs typeface="Arial" panose="020B0604020202020204" pitchFamily="34" charset="0"/>
              </a:rPr>
              <a:t>LAR: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086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9336" y="188641"/>
            <a:ext cx="11953328" cy="122899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ятиугольник 2"/>
          <p:cNvSpPr/>
          <p:nvPr/>
        </p:nvSpPr>
        <p:spPr>
          <a:xfrm>
            <a:off x="119336" y="1628800"/>
            <a:ext cx="11881320" cy="1512168"/>
          </a:xfrm>
          <a:prstGeom prst="homePlate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Qo‘ni-qo‘shnilar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g‘iybat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qilmasligi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uchungina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qizlar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-           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ni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uzatmaslik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to‘y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farzand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muammolarning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yechimi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ятиугольник 5"/>
          <p:cNvSpPr/>
          <p:nvPr/>
        </p:nvSpPr>
        <p:spPr>
          <a:xfrm>
            <a:off x="119336" y="5081379"/>
            <a:ext cx="11881320" cy="1708194"/>
          </a:xfrm>
          <a:prstGeom prst="homePlat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Jismoniy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noqis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insonlarda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qalb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borligini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unutmaslik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ятиугольник 6"/>
          <p:cNvSpPr/>
          <p:nvPr/>
        </p:nvSpPr>
        <p:spPr>
          <a:xfrm>
            <a:off x="108751" y="3269850"/>
            <a:ext cx="11881320" cy="1671318"/>
          </a:xfrm>
          <a:prstGeom prst="homePlat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lvl="0"/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Ba’zan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jonivorlar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insonlardan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ko‘ra</a:t>
            </a:r>
            <a:r>
              <a:rPr lang="en-US" sz="34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yaxshiroq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do‘st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latin typeface="Arial" panose="020B0604020202020204" pitchFamily="34" charset="0"/>
                <a:cs typeface="Arial" panose="020B0604020202020204" pitchFamily="34" charset="0"/>
              </a:rPr>
              <a:t>bo‘la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oladi</a:t>
            </a:r>
            <a:r>
              <a:rPr lang="en-US" sz="34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70166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63352" y="1600201"/>
            <a:ext cx="11319048" cy="506915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marL="0" indent="0">
              <a:buNone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toping:</a:t>
            </a:r>
          </a:p>
          <a:p>
            <a:pPr marL="742950" indent="-742950">
              <a:buAutoNum type="alphaLcParenR"/>
            </a:pP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Thakurning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asarlari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tarjima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742950" indent="-742950" algn="just">
              <a:buFont typeface="Arial" pitchFamily="34" charset="0"/>
              <a:buAutoNum type="alphaLcParenR"/>
            </a:pPr>
            <a:r>
              <a:rPr lang="en-US" sz="3600" dirty="0" err="1">
                <a:solidFill>
                  <a:srgbClr val="C32D42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Javob</a:t>
            </a:r>
            <a:r>
              <a:rPr lang="en-US" sz="3600" dirty="0">
                <a:solidFill>
                  <a:srgbClr val="C32D42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O‘zbek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tilida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adibning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sakkiz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jildlik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tanlan­gan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asarlar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to‘plami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shuningdek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, </a:t>
            </a:r>
            <a:r>
              <a:rPr lang="en-US" sz="3600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Nur</a:t>
            </a:r>
            <a:r>
              <a:rPr lang="en-US" sz="3600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soyalar</a:t>
            </a:r>
            <a:r>
              <a:rPr lang="en-US" sz="3600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” 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(1957), </a:t>
            </a:r>
            <a:r>
              <a:rPr lang="en-US" sz="3600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Ko‘zga</a:t>
            </a:r>
            <a:r>
              <a:rPr lang="en-US" sz="3600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tushgan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cho‘p</a:t>
            </a:r>
            <a:r>
              <a:rPr lang="en-US" sz="3600" dirty="0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” 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(1973)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nomli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kitoblari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nashr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etil­gan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9336" y="188641"/>
            <a:ext cx="11809312" cy="122899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TOPSHIRIQLARNI TEKSHIRISH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36858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63352" y="1600201"/>
            <a:ext cx="11319048" cy="506915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marL="0" indent="0">
              <a:buNone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toping: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kinoijodkolari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tomonidan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film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qilingan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asari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qaysi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3600" dirty="0">
                <a:solidFill>
                  <a:srgbClr val="C32D42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d) </a:t>
            </a:r>
            <a:r>
              <a:rPr lang="en-US" sz="3600" dirty="0" err="1">
                <a:solidFill>
                  <a:srgbClr val="C32D42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Javob</a:t>
            </a:r>
            <a:r>
              <a:rPr lang="en-US" sz="3600" dirty="0">
                <a:solidFill>
                  <a:srgbClr val="C32D42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: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dirty="0" err="1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zbekfilm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kinostudiyasida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1961-yilda 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“Gang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daryosining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qizi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” filmi  </a:t>
            </a:r>
            <a:r>
              <a:rPr lang="en-US" sz="36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yaratilgan</a:t>
            </a:r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9336" y="188641"/>
            <a:ext cx="11809312" cy="122899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>
                <a:latin typeface="Arial" panose="020B0604020202020204" pitchFamily="34" charset="0"/>
                <a:cs typeface="Arial" panose="020B0604020202020204" pitchFamily="34" charset="0"/>
              </a:rPr>
              <a:t>TOPSHIRIQLARNI TEKSHIRISH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1600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263352" y="1600201"/>
            <a:ext cx="11319048" cy="506915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>
            <a:noAutofit/>
          </a:bodyPr>
          <a:lstStyle/>
          <a:p>
            <a:pPr marL="0" indent="0">
              <a:buNone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Quyidagi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toping:</a:t>
            </a:r>
            <a:endParaRPr lang="en-US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d) Thakur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Fitrat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Cho‘lpon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Avloniylarga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qiyoslanadi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 algn="just">
              <a:buNone/>
            </a:pPr>
            <a:r>
              <a:rPr lang="en-US" sz="3600" dirty="0" err="1">
                <a:solidFill>
                  <a:srgbClr val="C32D42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Javob</a:t>
            </a:r>
            <a:r>
              <a:rPr lang="en-US" sz="3600" dirty="0">
                <a:solidFill>
                  <a:srgbClr val="C32D42"/>
                </a:solidFill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: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Ma’rifat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orqali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yurtni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ozod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qilish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mumkin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hisoblagani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va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erk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uchun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kurashgani</a:t>
            </a:r>
            <a:r>
              <a:rPr lang="en-US" sz="3600" dirty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latin typeface="Arial" panose="020B0604020202020204" pitchFamily="34" charset="0"/>
                <a:ea typeface="Batang" panose="02030600000101010101" pitchFamily="18" charset="-127"/>
                <a:cs typeface="Arial" panose="020B0604020202020204" pitchFamily="34" charset="0"/>
              </a:rPr>
              <a:t>tufayli</a:t>
            </a:r>
            <a:endParaRPr lang="en-US" sz="3600" dirty="0">
              <a:latin typeface="Arial" panose="020B0604020202020204" pitchFamily="34" charset="0"/>
              <a:ea typeface="Batang" panose="02030600000101010101" pitchFamily="18" charset="-127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Darslikdagi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Shubxa”hikoyasini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o‘qing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Заголовок 1"/>
          <p:cNvSpPr>
            <a:spLocks noGrp="1"/>
          </p:cNvSpPr>
          <p:nvPr>
            <p:ph type="title"/>
          </p:nvPr>
        </p:nvSpPr>
        <p:spPr>
          <a:xfrm>
            <a:off x="119336" y="188641"/>
            <a:ext cx="11809312" cy="1228998"/>
          </a:xfrm>
          <a:solidFill>
            <a:srgbClr val="0070C0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sz="6600" dirty="0">
                <a:latin typeface="Arial" panose="020B0604020202020204" pitchFamily="34" charset="0"/>
                <a:cs typeface="Arial" panose="020B0604020202020204" pitchFamily="34" charset="0"/>
              </a:rPr>
              <a:t>TOPSHIRIQLARNI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700" dirty="0">
                <a:latin typeface="Arial" panose="020B0604020202020204" pitchFamily="34" charset="0"/>
                <a:cs typeface="Arial" panose="020B0604020202020204" pitchFamily="34" charset="0"/>
              </a:rPr>
              <a:t>TEKSHIRISH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1028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7" y="116632"/>
            <a:ext cx="11965206" cy="1301006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SHUBXA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Ð¢Ð°ÑÐºÐµÐ½Ñ. 1910-1916 Ð³Ð³. Ð¡ÑÐ°ÑÑÐ¹ Ð³Ð¾ÑÐ¾Ð´.... - Tashkent Retrospective ..."/>
          <p:cNvSpPr>
            <a:spLocks noChangeAspect="1" noChangeArrowheads="1"/>
          </p:cNvSpPr>
          <p:nvPr/>
        </p:nvSpPr>
        <p:spPr bwMode="auto">
          <a:xfrm>
            <a:off x="3911822" y="11516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3352" y="1628800"/>
            <a:ext cx="8136904" cy="4896545"/>
          </a:xfrm>
          <a:prstGeom prst="roundRect">
            <a:avLst>
              <a:gd name="adj" fmla="val 198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 smtClean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Qizchaga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Shubxashini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(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shirin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zabon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deb nom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qo‘ygan­larida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soqov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bo‘lishini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o‘ylabdi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deysiz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 </a:t>
            </a:r>
          </a:p>
          <a:p>
            <a:pPr algn="just"/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gapirolma­gan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kimsada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his-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tuyg‘u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deb,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Shubxaning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taqdiri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tashvishlarini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ro‘yirost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so‘zlay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berardilar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Picture 2" descr="Subha by Rabindranath Tagore pd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0296" y="1772816"/>
            <a:ext cx="2876410" cy="4037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2990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7" y="116632"/>
            <a:ext cx="11965206" cy="1301006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ODATDA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Ð¢Ð°ÑÐºÐµÐ½Ñ. 1910-1916 Ð³Ð³. Ð¡ÑÐ°ÑÑÐ¹ Ð³Ð¾ÑÐ¾Ð´.... - Tashkent Retrospective ..."/>
          <p:cNvSpPr>
            <a:spLocks noChangeAspect="1" noChangeArrowheads="1"/>
          </p:cNvSpPr>
          <p:nvPr/>
        </p:nvSpPr>
        <p:spPr bwMode="auto">
          <a:xfrm>
            <a:off x="3911822" y="11516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aphicFrame>
        <p:nvGraphicFramePr>
          <p:cNvPr id="7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9967756"/>
              </p:ext>
            </p:extLst>
          </p:nvPr>
        </p:nvGraphicFramePr>
        <p:xfrm>
          <a:off x="119336" y="1772816"/>
          <a:ext cx="11881319" cy="41764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29839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7" y="116632"/>
            <a:ext cx="11965206" cy="1301006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SHUBXA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Ð¢Ð°ÑÐºÐµÐ½Ñ. 1910-1916 Ð³Ð³. Ð¡ÑÐ°ÑÑÐ¹ Ð³Ð¾ÑÐ¾Ð´.... - Tashkent Retrospective ..."/>
          <p:cNvSpPr>
            <a:spLocks noChangeAspect="1" noChangeArrowheads="1"/>
          </p:cNvSpPr>
          <p:nvPr/>
        </p:nvSpPr>
        <p:spPr bwMode="auto">
          <a:xfrm>
            <a:off x="3911822" y="11516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63352" y="1628800"/>
            <a:ext cx="8136904" cy="4896545"/>
          </a:xfrm>
          <a:prstGeom prst="roundRect">
            <a:avLst>
              <a:gd name="adj" fmla="val 198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Ammo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qora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zga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muhtoj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xuddi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yurakning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zini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etadilar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tuyg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ulari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alangalanib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zaif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miltillaydi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yolqinlanib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ketib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horg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goh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botayotgan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oydek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osuda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boqib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gob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osmon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gumbazini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yoritib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6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tgan</a:t>
            </a:r>
            <a:r>
              <a:rPr lang="en-US" sz="36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chaqmoqdek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porlaydi</a:t>
            </a:r>
            <a:r>
              <a:rPr lang="en-US" sz="36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en-GB" sz="36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8" descr="Subha, a short story by Tagore by Shrankhla on DeviantAr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04312" y="1650295"/>
            <a:ext cx="2998787" cy="4001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9424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7" y="116632"/>
            <a:ext cx="11965206" cy="1301006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SHUBXA  DARYO  BO‘YIDA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Ð¢Ð°ÑÐºÐµÐ½Ñ. 1910-1916 Ð³Ð³. Ð¡ÑÐ°ÑÑÐ¹ Ð³Ð¾ÑÐ¾Ð´.... - Tashkent Retrospective ..."/>
          <p:cNvSpPr>
            <a:spLocks noChangeAspect="1" noChangeArrowheads="1"/>
          </p:cNvSpPr>
          <p:nvPr/>
        </p:nvSpPr>
        <p:spPr bwMode="auto">
          <a:xfrm>
            <a:off x="3911822" y="11516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9337" y="1622766"/>
            <a:ext cx="7615423" cy="5229199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Suvning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sharillashi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odamlarning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ovozi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qayiqchilaming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qo‘shig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qushlarning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sayrashi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daraxt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yaproqlarining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shitirlashi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bir-biriga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shilib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Shubxa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qalbidagi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sevinchga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quyilib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bolaning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hayajonli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ammo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mangu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sokin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yuragiga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lqinlar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sadosidek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kirib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tabiatning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‘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g‘liq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suroni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soqov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qizning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78775" y="1628801"/>
            <a:ext cx="4196137" cy="26855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8342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19337" y="116632"/>
            <a:ext cx="11965206" cy="1301006"/>
          </a:xfr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SHUBX</a:t>
            </a:r>
            <a:r>
              <a:rPr lang="uz-Latn-UZ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NING </a:t>
            </a:r>
            <a:r>
              <a:rPr lang="en-US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DO‘STLARI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4" descr="Ð¢Ð°ÑÐºÐµÐ½Ñ. 1910-1916 Ð³Ð³. Ð¡ÑÐ°ÑÑÐ¹ Ð³Ð¾ÑÐ¾Ð´.... - Tashkent Retrospective ..."/>
          <p:cNvSpPr>
            <a:spLocks noChangeAspect="1" noChangeArrowheads="1"/>
          </p:cNvSpPr>
          <p:nvPr/>
        </p:nvSpPr>
        <p:spPr bwMode="auto">
          <a:xfrm>
            <a:off x="3911822" y="115168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19337" y="1622766"/>
            <a:ext cx="7615423" cy="5229199"/>
          </a:xfrm>
          <a:prstGeom prst="roundRect">
            <a:avLst>
              <a:gd name="adj" fmla="val 0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Shubxaning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do‘stlari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yo‘q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emas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Molxonada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Sharbashi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Panguli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degan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sigir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bor. </a:t>
            </a:r>
            <a:endParaRPr lang="ru-RU" sz="3400" dirty="0" smtClean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Hayvonlar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itoatkor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muloyim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xayrixoh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ko‘zlari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qandaydir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noma’lum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sezgi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qizning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qalbidagi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dardni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yaqinlashib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beso‘naqay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harakatlari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so‘zsiz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tasalli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berishga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urinar</a:t>
            </a:r>
            <a:r>
              <a:rPr lang="en-US" sz="34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4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edilar</a:t>
            </a:r>
            <a:r>
              <a:rPr lang="en-US" sz="3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40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Indian Girl Feeding Cow Painting by Ghazi Toutounji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2939" y="1622766"/>
            <a:ext cx="4176464" cy="29188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1177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7572</TotalTime>
  <Words>329</Words>
  <Application>Microsoft Office PowerPoint</Application>
  <PresentationFormat>Широкоэкранный</PresentationFormat>
  <Paragraphs>53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Batang</vt:lpstr>
      <vt:lpstr>Calibri</vt:lpstr>
      <vt:lpstr>Тема Office</vt:lpstr>
      <vt:lpstr>Презентация PowerPoint</vt:lpstr>
      <vt:lpstr>TOPSHIRIQLARNI TEKSHIRISH</vt:lpstr>
      <vt:lpstr>TOPSHIRIQLARNI TEKSHIRISH</vt:lpstr>
      <vt:lpstr>TOPSHIRIQLARNI TEKSHIRISH</vt:lpstr>
      <vt:lpstr>SHUBXA</vt:lpstr>
      <vt:lpstr>ODATDA</vt:lpstr>
      <vt:lpstr>SHUBXA</vt:lpstr>
      <vt:lpstr>SHUBXA  DARYO  BO‘YIDA</vt:lpstr>
      <vt:lpstr>SHUBXANING DO‘STLARI</vt:lpstr>
      <vt:lpstr>Презентация PowerPoint</vt:lpstr>
      <vt:lpstr>OTA-ONA DARDI – QIZNI UZATISH</vt:lpstr>
      <vt:lpstr>OTA-ONA DARDI – QIZNI UZATISH</vt:lpstr>
      <vt:lpstr>YOLG‘ONNING FOSH BO‘LISHI</vt:lpstr>
      <vt:lpstr>MUSTAQIL BAJARISH UCHUN TOPSHIRIQLAR:</vt:lpstr>
      <vt:lpstr>XULOSA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Пользователь</cp:lastModifiedBy>
  <cp:revision>342</cp:revision>
  <dcterms:created xsi:type="dcterms:W3CDTF">2020-08-03T09:44:14Z</dcterms:created>
  <dcterms:modified xsi:type="dcterms:W3CDTF">2021-03-27T13:03:18Z</dcterms:modified>
</cp:coreProperties>
</file>