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6"/>
  </p:notesMasterIdLst>
  <p:sldIdLst>
    <p:sldId id="256" r:id="rId3"/>
    <p:sldId id="257" r:id="rId4"/>
    <p:sldId id="315" r:id="rId5"/>
    <p:sldId id="316" r:id="rId6"/>
    <p:sldId id="318" r:id="rId7"/>
    <p:sldId id="330" r:id="rId8"/>
    <p:sldId id="306" r:id="rId9"/>
    <p:sldId id="323" r:id="rId10"/>
    <p:sldId id="322" r:id="rId11"/>
    <p:sldId id="317" r:id="rId12"/>
    <p:sldId id="321" r:id="rId13"/>
    <p:sldId id="324" r:id="rId14"/>
    <p:sldId id="319" r:id="rId15"/>
    <p:sldId id="325" r:id="rId16"/>
    <p:sldId id="320" r:id="rId17"/>
    <p:sldId id="326" r:id="rId18"/>
    <p:sldId id="327" r:id="rId19"/>
    <p:sldId id="329" r:id="rId20"/>
    <p:sldId id="305" r:id="rId21"/>
    <p:sldId id="314" r:id="rId22"/>
    <p:sldId id="328" r:id="rId23"/>
    <p:sldId id="261" r:id="rId24"/>
    <p:sldId id="262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818" autoAdjust="0"/>
  </p:normalViewPr>
  <p:slideViewPr>
    <p:cSldViewPr snapToGrid="0">
      <p:cViewPr varScale="1">
        <p:scale>
          <a:sx n="60" d="100"/>
          <a:sy n="60" d="100"/>
        </p:scale>
        <p:origin x="81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7D09A2-C2D9-49CD-BDC0-37FB05C7E707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0819AB-9F28-41F9-906E-9FC4072634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514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9092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793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92430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5684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7615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1243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0106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8244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3082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2121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7213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3092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6211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3511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3738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670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034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319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2639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260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1392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733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9B063F-A4BF-4312-8FBE-993D5DC7E615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3621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38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fif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pn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10" Type="http://schemas.openxmlformats.org/officeDocument/2006/relationships/image" Target="../media/image33.jpeg"/><Relationship Id="rId4" Type="http://schemas.openxmlformats.org/officeDocument/2006/relationships/image" Target="../media/image36.jpeg"/><Relationship Id="rId9" Type="http://schemas.openxmlformats.org/officeDocument/2006/relationships/image" Target="../media/image41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5.jpg"/><Relationship Id="rId7" Type="http://schemas.openxmlformats.org/officeDocument/2006/relationships/image" Target="../media/image9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Relationship Id="rId9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fif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1700212"/>
          </a:xfrm>
          <a:solidFill>
            <a:srgbClr val="0070C0"/>
          </a:solidFill>
          <a:ln w="28575"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DEUTSCH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71500" y="1943101"/>
            <a:ext cx="10929938" cy="4646386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endParaRPr lang="de-DE" sz="25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THEMA DER STUNDE:</a:t>
            </a:r>
          </a:p>
          <a:p>
            <a:r>
              <a:rPr lang="de-DE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Über Feiertage</a:t>
            </a:r>
            <a:endParaRPr lang="ru-RU" sz="5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656537" y="242888"/>
            <a:ext cx="2317749" cy="1343025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5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35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.KLASSE</a:t>
            </a:r>
            <a:endParaRPr lang="ru-RU" sz="35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1867" y="3855484"/>
            <a:ext cx="1728788" cy="23717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" y="242888"/>
            <a:ext cx="1794329" cy="1237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60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11199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Welche Feste kennen Sie?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31240" y="4663513"/>
            <a:ext cx="91762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4000" b="1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</a:t>
            </a:r>
            <a:r>
              <a:rPr lang="ru-RU" sz="40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Tag</a:t>
            </a:r>
            <a:r>
              <a:rPr lang="ru-RU" sz="40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</a:t>
            </a:r>
            <a:r>
              <a:rPr lang="ru-RU" sz="40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4000" b="1" dirty="0">
                <a:latin typeface="Arial" panose="020B0604020202020204" pitchFamily="34" charset="0"/>
                <a:cs typeface="Arial" panose="020B0604020202020204" pitchFamily="34" charset="0"/>
              </a:rPr>
              <a:t>Erinnerung und der Ehre</a:t>
            </a:r>
            <a:endParaRPr lang="ru-RU" sz="4000" b="1" dirty="0">
              <a:effectLst/>
              <a:latin typeface="Arial" panose="020B0604020202020204" pitchFamily="34" charset="0"/>
              <a:ea typeface="Yu Mincho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19478" y="5522878"/>
            <a:ext cx="258115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de-DE" sz="4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 9. Mai</a:t>
            </a:r>
            <a:endParaRPr lang="ru-RU" sz="4000" b="1" dirty="0">
              <a:effectLst/>
              <a:latin typeface="Times New Roman" panose="02020603050405020304" pitchFamily="18" charset="0"/>
              <a:ea typeface="Yu Mincho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445" y="1087157"/>
            <a:ext cx="5106650" cy="32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8218" y="1087157"/>
            <a:ext cx="4894326" cy="32003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97416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11199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Welche Feste kennen Sie?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033" y="4660161"/>
            <a:ext cx="79079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de-DE" sz="4000" b="1" dirty="0" smtClean="0">
                <a:latin typeface="Arial" panose="020B0604020202020204" pitchFamily="34" charset="0"/>
                <a:ea typeface="Yu Mincho"/>
                <a:cs typeface="Times New Roman" panose="02020603050405020304" pitchFamily="18" charset="0"/>
              </a:rPr>
              <a:t>Internationaler Kinderschutztag</a:t>
            </a:r>
            <a:endParaRPr lang="ru-RU" sz="4000" b="1" dirty="0">
              <a:effectLst/>
              <a:latin typeface="Times New Roman" panose="02020603050405020304" pitchFamily="18" charset="0"/>
              <a:ea typeface="Yu Mincho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79635" y="5368047"/>
            <a:ext cx="29209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de-DE" sz="4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 1. </a:t>
            </a:r>
            <a:r>
              <a:rPr lang="de-DE" sz="40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de-DE" sz="4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 </a:t>
            </a:r>
            <a:endParaRPr lang="ru-RU" sz="4000" b="1" dirty="0">
              <a:effectLst/>
              <a:latin typeface="Times New Roman" panose="02020603050405020304" pitchFamily="18" charset="0"/>
              <a:ea typeface="Yu Mincho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041" y="1020902"/>
            <a:ext cx="5591956" cy="34694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0820" y="1020903"/>
            <a:ext cx="5186596" cy="34694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90934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11199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Welche Feste kennen Sie?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50965" y="4663515"/>
            <a:ext cx="698338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4000" b="1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</a:t>
            </a:r>
            <a:r>
              <a:rPr lang="ru-RU" sz="40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Tag</a:t>
            </a:r>
            <a:r>
              <a:rPr lang="ru-RU" sz="40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</a:t>
            </a:r>
            <a:r>
              <a:rPr lang="ru-RU" sz="40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4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Unabhängigkeit</a:t>
            </a:r>
            <a:endParaRPr lang="ru-RU" sz="4000" b="1" dirty="0">
              <a:effectLst/>
              <a:latin typeface="Times New Roman" panose="02020603050405020304" pitchFamily="18" charset="0"/>
              <a:ea typeface="Yu Mincho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85156" y="5537868"/>
            <a:ext cx="43765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de-DE" sz="4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 1. September</a:t>
            </a:r>
            <a:endParaRPr lang="ru-RU" sz="4000" b="1" dirty="0">
              <a:effectLst/>
              <a:latin typeface="Times New Roman" panose="02020603050405020304" pitchFamily="18" charset="0"/>
              <a:ea typeface="Yu Mincho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519" y="1004341"/>
            <a:ext cx="5096656" cy="34927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86"/>
          <a:stretch/>
        </p:blipFill>
        <p:spPr>
          <a:xfrm>
            <a:off x="6323467" y="1064301"/>
            <a:ext cx="5278920" cy="33727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33411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11199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Welche Feste kennen Sie?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541" y="1129168"/>
            <a:ext cx="4920424" cy="32929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311" y="1119086"/>
            <a:ext cx="4624214" cy="33030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039922" y="4829983"/>
            <a:ext cx="47359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4000" b="1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</a:t>
            </a:r>
            <a:r>
              <a:rPr lang="ru-RU" sz="40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Tag</a:t>
            </a:r>
            <a:r>
              <a:rPr lang="ru-RU" sz="40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</a:t>
            </a:r>
            <a:r>
              <a:rPr lang="ru-RU" sz="40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Lehrer</a:t>
            </a:r>
            <a:endParaRPr lang="ru-RU" sz="4000" b="1" dirty="0">
              <a:effectLst/>
              <a:latin typeface="Times New Roman" panose="02020603050405020304" pitchFamily="18" charset="0"/>
              <a:ea typeface="Yu Mincho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14479" y="5537869"/>
            <a:ext cx="369203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de-DE" sz="4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 1. Oktober</a:t>
            </a:r>
            <a:endParaRPr lang="ru-RU" sz="4000" b="1" dirty="0">
              <a:effectLst/>
              <a:latin typeface="Times New Roman" panose="02020603050405020304" pitchFamily="18" charset="0"/>
              <a:ea typeface="Yu Mincho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8324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11199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Welche Feste kennen Sie?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45443" y="4603555"/>
            <a:ext cx="590353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4000" b="1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</a:t>
            </a:r>
            <a:r>
              <a:rPr lang="ru-RU" sz="40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Tag</a:t>
            </a:r>
            <a:r>
              <a:rPr lang="ru-RU" sz="40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</a:t>
            </a:r>
            <a:r>
              <a:rPr lang="ru-RU" sz="40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4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Verfassung</a:t>
            </a:r>
            <a:endParaRPr lang="ru-RU" sz="4000" b="1" dirty="0">
              <a:effectLst/>
              <a:latin typeface="Times New Roman" panose="02020603050405020304" pitchFamily="18" charset="0"/>
              <a:ea typeface="Yu Mincho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85156" y="5537868"/>
            <a:ext cx="417774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de-DE" sz="4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 8. Dezember</a:t>
            </a:r>
            <a:endParaRPr lang="ru-RU" sz="4000" b="1" dirty="0">
              <a:effectLst/>
              <a:latin typeface="Times New Roman" panose="02020603050405020304" pitchFamily="18" charset="0"/>
              <a:ea typeface="Yu Mincho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3121" y="1019331"/>
            <a:ext cx="5801193" cy="34777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19565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11199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Welche Feste kennen Sie?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26089" y="4948328"/>
            <a:ext cx="611257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de-DE" sz="4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Ramadan , Kurban </a:t>
            </a:r>
            <a:r>
              <a:rPr lang="de-DE" sz="40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Hayit</a:t>
            </a:r>
            <a:endParaRPr lang="ru-RU" sz="4000" b="1" dirty="0">
              <a:effectLst/>
              <a:latin typeface="Times New Roman" panose="02020603050405020304" pitchFamily="18" charset="0"/>
              <a:ea typeface="Yu Mincho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488" y="877667"/>
            <a:ext cx="5248665" cy="33667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5692" y="877667"/>
            <a:ext cx="4879371" cy="33667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46497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11199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Ordnen Sie zu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6107" y="3358530"/>
            <a:ext cx="5193666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35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</a:t>
            </a:r>
            <a:r>
              <a:rPr lang="ru-RU" sz="35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Tag</a:t>
            </a:r>
            <a:r>
              <a:rPr lang="ru-RU" sz="35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</a:t>
            </a:r>
            <a:r>
              <a:rPr lang="ru-RU" sz="35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Verfassung</a:t>
            </a:r>
            <a:endParaRPr lang="ru-RU" sz="35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Yu Mincho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062143" y="1160384"/>
            <a:ext cx="3704860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de-DE" sz="35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 8. Dezember</a:t>
            </a:r>
            <a:endParaRPr lang="ru-RU" sz="3500" b="1" dirty="0">
              <a:effectLst/>
              <a:latin typeface="Times New Roman" panose="02020603050405020304" pitchFamily="18" charset="0"/>
              <a:ea typeface="Yu Mincho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6107" y="1085751"/>
            <a:ext cx="4170052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35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</a:t>
            </a:r>
            <a:r>
              <a:rPr lang="ru-RU" sz="35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Tag</a:t>
            </a:r>
            <a:r>
              <a:rPr lang="ru-RU" sz="35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</a:t>
            </a:r>
            <a:r>
              <a:rPr lang="ru-RU" sz="35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Lehrer</a:t>
            </a:r>
            <a:endParaRPr lang="ru-RU" sz="35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Yu Mincho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219132" y="4567357"/>
            <a:ext cx="3280065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de-DE" sz="35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 1. Oktober</a:t>
            </a:r>
            <a:endParaRPr lang="ru-RU" sz="3500" b="1" dirty="0">
              <a:effectLst/>
              <a:latin typeface="Times New Roman" panose="02020603050405020304" pitchFamily="18" charset="0"/>
              <a:ea typeface="Yu Mincho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6107" y="1660057"/>
            <a:ext cx="6140142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35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</a:t>
            </a:r>
            <a:r>
              <a:rPr lang="ru-RU" sz="35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Tag</a:t>
            </a:r>
            <a:r>
              <a:rPr lang="ru-RU" sz="35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</a:t>
            </a:r>
            <a:r>
              <a:rPr lang="ru-RU" sz="35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5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Unabhängigkeit</a:t>
            </a:r>
            <a:endParaRPr lang="ru-RU" sz="35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Yu Mincho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156785" y="2888541"/>
            <a:ext cx="3879588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de-DE" sz="35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 1. September</a:t>
            </a:r>
            <a:endParaRPr lang="ru-RU" sz="3500" b="1" dirty="0">
              <a:effectLst/>
              <a:latin typeface="Times New Roman" panose="02020603050405020304" pitchFamily="18" charset="0"/>
              <a:ea typeface="Yu Mincho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1434354" y="2266138"/>
            <a:ext cx="5936105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Neujahr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962423" y="4058807"/>
            <a:ext cx="3405564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Der 1. Januar</a:t>
            </a:r>
            <a:endParaRPr lang="ru-RU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-130887" y="2797270"/>
            <a:ext cx="7035577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Tag der </a:t>
            </a:r>
            <a:r>
              <a:rPr lang="de-DE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Heimatverteidiger</a:t>
            </a:r>
            <a:endParaRPr lang="ru-RU" sz="3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062143" y="1699508"/>
            <a:ext cx="319591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Der 14.Januar</a:t>
            </a:r>
            <a:endParaRPr lang="ru-RU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56107" y="3931661"/>
            <a:ext cx="5724644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de-DE" sz="35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Internationaler</a:t>
            </a:r>
            <a:r>
              <a:rPr lang="ru-RU" sz="35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de-DE" sz="35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Frauentag</a:t>
            </a:r>
            <a:endParaRPr lang="ru-RU" sz="35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Yu Mincho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114986" y="5116569"/>
            <a:ext cx="2706190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de-DE" sz="35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Der 8. März</a:t>
            </a:r>
            <a:endParaRPr lang="ru-RU" sz="3500" b="1" dirty="0">
              <a:effectLst/>
              <a:latin typeface="Times New Roman" panose="02020603050405020304" pitchFamily="18" charset="0"/>
              <a:ea typeface="Yu Mincho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56107" y="4491895"/>
            <a:ext cx="1707519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de-DE" sz="35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Navrus</a:t>
            </a:r>
            <a:endParaRPr lang="ru-RU" sz="35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Yu Mincho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126805" y="5621370"/>
            <a:ext cx="2956259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de-DE" sz="35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Der 21. März</a:t>
            </a:r>
            <a:endParaRPr lang="ru-RU" sz="3500" b="1" dirty="0">
              <a:effectLst/>
              <a:latin typeface="Times New Roman" panose="02020603050405020304" pitchFamily="18" charset="0"/>
              <a:ea typeface="Yu Mincho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0" y="5622642"/>
            <a:ext cx="8062143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35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</a:t>
            </a:r>
            <a:r>
              <a:rPr lang="ru-RU" sz="35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Tag</a:t>
            </a:r>
            <a:r>
              <a:rPr lang="ru-RU" sz="35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</a:t>
            </a:r>
            <a:r>
              <a:rPr lang="ru-RU" sz="35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Erinnerung und der Ehre</a:t>
            </a:r>
            <a:endParaRPr lang="ru-RU" sz="3500" b="1" dirty="0">
              <a:solidFill>
                <a:srgbClr val="FF0000"/>
              </a:solidFill>
              <a:effectLst/>
              <a:latin typeface="Arial" panose="020B0604020202020204" pitchFamily="34" charset="0"/>
              <a:ea typeface="Yu Mincho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94642" y="5065026"/>
            <a:ext cx="6946132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de-DE" sz="3500" b="1" dirty="0" smtClean="0">
                <a:solidFill>
                  <a:srgbClr val="002060"/>
                </a:solidFill>
                <a:latin typeface="Arial" panose="020B0604020202020204" pitchFamily="34" charset="0"/>
                <a:ea typeface="Yu Mincho"/>
                <a:cs typeface="Times New Roman" panose="02020603050405020304" pitchFamily="18" charset="0"/>
              </a:rPr>
              <a:t>Internationaler Kinderschutztag</a:t>
            </a:r>
            <a:endParaRPr lang="ru-RU" sz="35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Yu Mincho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219132" y="3502202"/>
            <a:ext cx="2307042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de-DE" sz="35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 9. Mai</a:t>
            </a:r>
            <a:endParaRPr lang="ru-RU" sz="3500" b="1" dirty="0">
              <a:effectLst/>
              <a:latin typeface="Times New Roman" panose="02020603050405020304" pitchFamily="18" charset="0"/>
              <a:ea typeface="Yu Mincho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8156785" y="2274688"/>
            <a:ext cx="2606804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de-DE" sz="35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 1. </a:t>
            </a:r>
            <a:r>
              <a:rPr lang="de-DE" sz="35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de-DE" sz="35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 </a:t>
            </a:r>
            <a:endParaRPr lang="ru-RU" sz="3500" b="1" dirty="0">
              <a:effectLst/>
              <a:latin typeface="Times New Roman" panose="02020603050405020304" pitchFamily="18" charset="0"/>
              <a:ea typeface="Yu Mincho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6332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11199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Ordnen Sie zu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6107" y="3358530"/>
            <a:ext cx="5193666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35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</a:t>
            </a:r>
            <a:r>
              <a:rPr lang="ru-RU" sz="35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Tag</a:t>
            </a:r>
            <a:r>
              <a:rPr lang="ru-RU" sz="35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</a:t>
            </a:r>
            <a:r>
              <a:rPr lang="ru-RU" sz="35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Verfassung</a:t>
            </a:r>
            <a:endParaRPr lang="ru-RU" sz="35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Yu Mincho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026669" y="3298937"/>
            <a:ext cx="3704860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de-DE" sz="35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 8. Dezember</a:t>
            </a:r>
            <a:endParaRPr lang="ru-RU" sz="3500" b="1" dirty="0">
              <a:effectLst/>
              <a:latin typeface="Times New Roman" panose="02020603050405020304" pitchFamily="18" charset="0"/>
              <a:ea typeface="Yu Mincho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6107" y="1085751"/>
            <a:ext cx="4170052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35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</a:t>
            </a:r>
            <a:r>
              <a:rPr lang="ru-RU" sz="35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Tag</a:t>
            </a:r>
            <a:r>
              <a:rPr lang="ru-RU" sz="35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</a:t>
            </a:r>
            <a:r>
              <a:rPr lang="ru-RU" sz="35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Lehrer</a:t>
            </a:r>
            <a:endParaRPr lang="ru-RU" sz="35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Yu Mincho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040589" y="1086449"/>
            <a:ext cx="3280065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de-DE" sz="35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 1. Oktober</a:t>
            </a:r>
            <a:endParaRPr lang="ru-RU" sz="3500" b="1" dirty="0">
              <a:effectLst/>
              <a:latin typeface="Times New Roman" panose="02020603050405020304" pitchFamily="18" charset="0"/>
              <a:ea typeface="Yu Mincho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6107" y="1660057"/>
            <a:ext cx="6140142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35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</a:t>
            </a:r>
            <a:r>
              <a:rPr lang="ru-RU" sz="35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Tag</a:t>
            </a:r>
            <a:r>
              <a:rPr lang="ru-RU" sz="35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</a:t>
            </a:r>
            <a:r>
              <a:rPr lang="ru-RU" sz="35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5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Unabhängigkeit</a:t>
            </a:r>
            <a:endParaRPr lang="ru-RU" sz="35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Yu Mincho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040589" y="1615330"/>
            <a:ext cx="3879588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de-DE" sz="35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 1. September</a:t>
            </a:r>
            <a:endParaRPr lang="ru-RU" sz="3500" b="1" dirty="0">
              <a:effectLst/>
              <a:latin typeface="Times New Roman" panose="02020603050405020304" pitchFamily="18" charset="0"/>
              <a:ea typeface="Yu Mincho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1434354" y="2266138"/>
            <a:ext cx="5936105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Neujahr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765299" y="2157200"/>
            <a:ext cx="3405564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Der 1. Januar</a:t>
            </a:r>
            <a:endParaRPr lang="ru-RU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-130887" y="2797270"/>
            <a:ext cx="7035577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Tag der </a:t>
            </a:r>
            <a:r>
              <a:rPr lang="de-DE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Heimatverteidiger</a:t>
            </a:r>
            <a:endParaRPr lang="ru-RU" sz="3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981699" y="2717952"/>
            <a:ext cx="319591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Der 14.Januar</a:t>
            </a:r>
            <a:endParaRPr lang="ru-RU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56107" y="3931661"/>
            <a:ext cx="5724644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de-DE" sz="35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Internationaler</a:t>
            </a:r>
            <a:r>
              <a:rPr lang="ru-RU" sz="35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de-DE" sz="35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Frauentag</a:t>
            </a:r>
            <a:endParaRPr lang="ru-RU" sz="35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Yu Mincho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906749" y="3889459"/>
            <a:ext cx="2706190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de-DE" sz="35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Der 8. März</a:t>
            </a:r>
            <a:endParaRPr lang="ru-RU" sz="3500" b="1" dirty="0">
              <a:effectLst/>
              <a:latin typeface="Times New Roman" panose="02020603050405020304" pitchFamily="18" charset="0"/>
              <a:ea typeface="Yu Mincho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56107" y="4491895"/>
            <a:ext cx="1707519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de-DE" sz="35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Navrus</a:t>
            </a:r>
            <a:endParaRPr lang="ru-RU" sz="35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Yu Mincho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906749" y="4483356"/>
            <a:ext cx="2956259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de-DE" sz="35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Der 21. März</a:t>
            </a:r>
            <a:endParaRPr lang="ru-RU" sz="3500" b="1" dirty="0">
              <a:effectLst/>
              <a:latin typeface="Times New Roman" panose="02020603050405020304" pitchFamily="18" charset="0"/>
              <a:ea typeface="Yu Mincho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0" y="5622642"/>
            <a:ext cx="8062143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35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</a:t>
            </a:r>
            <a:r>
              <a:rPr lang="ru-RU" sz="35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Tag</a:t>
            </a:r>
            <a:r>
              <a:rPr lang="ru-RU" sz="35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</a:t>
            </a:r>
            <a:r>
              <a:rPr lang="ru-RU" sz="35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Erinnerung und der Ehre</a:t>
            </a:r>
            <a:endParaRPr lang="ru-RU" sz="3500" b="1" dirty="0">
              <a:solidFill>
                <a:srgbClr val="FF0000"/>
              </a:solidFill>
              <a:effectLst/>
              <a:latin typeface="Arial" panose="020B0604020202020204" pitchFamily="34" charset="0"/>
              <a:ea typeface="Yu Mincho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94642" y="5065026"/>
            <a:ext cx="6946132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de-DE" sz="3500" b="1" dirty="0" smtClean="0">
                <a:solidFill>
                  <a:srgbClr val="002060"/>
                </a:solidFill>
                <a:latin typeface="Arial" panose="020B0604020202020204" pitchFamily="34" charset="0"/>
                <a:ea typeface="Yu Mincho"/>
                <a:cs typeface="Times New Roman" panose="02020603050405020304" pitchFamily="18" charset="0"/>
              </a:rPr>
              <a:t>Internationaler Kinderschutztag</a:t>
            </a:r>
            <a:endParaRPr lang="ru-RU" sz="35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Yu Mincho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062143" y="5595520"/>
            <a:ext cx="2307042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de-DE" sz="35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 9. Mai</a:t>
            </a:r>
            <a:endParaRPr lang="ru-RU" sz="3500" b="1" dirty="0">
              <a:effectLst/>
              <a:latin typeface="Times New Roman" panose="02020603050405020304" pitchFamily="18" charset="0"/>
              <a:ea typeface="Yu Mincho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8040589" y="5001623"/>
            <a:ext cx="2606804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de-DE" sz="35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 1. </a:t>
            </a:r>
            <a:r>
              <a:rPr lang="de-DE" sz="35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de-DE" sz="35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 </a:t>
            </a:r>
            <a:endParaRPr lang="ru-RU" sz="3500" b="1" dirty="0">
              <a:effectLst/>
              <a:latin typeface="Times New Roman" panose="02020603050405020304" pitchFamily="18" charset="0"/>
              <a:ea typeface="Yu Mincho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4707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47842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Beantworten die Fragen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4865" y="897744"/>
            <a:ext cx="11782269" cy="5709255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marL="742950" indent="-742950">
              <a:buAutoNum type="arabicPeriod"/>
            </a:pP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 welchem Monat ist Kindertag?</a:t>
            </a:r>
          </a:p>
          <a:p>
            <a:pPr marL="742950" indent="-742950">
              <a:buAutoNum type="arabicPeriod"/>
            </a:pPr>
            <a:endParaRPr lang="de-DE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AutoNum type="arabicPeriod"/>
            </a:pP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Welche Feste feiern wir im März?</a:t>
            </a:r>
          </a:p>
          <a:p>
            <a:pPr marL="742950" indent="-742950">
              <a:buAutoNum type="arabicPeriod"/>
            </a:pPr>
            <a:endParaRPr lang="de-DE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AutoNum type="arabicPeriod"/>
            </a:pP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 welchem Monat ist der Tag der Unabhängigkeit?</a:t>
            </a:r>
          </a:p>
          <a:p>
            <a:pPr marL="742950" indent="-742950">
              <a:buAutoNum type="arabicPeriod"/>
            </a:pPr>
            <a:endParaRPr lang="de-DE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AutoNum type="arabicPeriod"/>
            </a:pP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Welche Feste feiern wir im Januar</a:t>
            </a:r>
          </a:p>
          <a:p>
            <a:pPr marL="742950" indent="-742950">
              <a:buAutoNum type="arabicPeriod"/>
            </a:pPr>
            <a:endParaRPr lang="de-DE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AutoNum type="arabicPeriod"/>
            </a:pPr>
            <a:endParaRPr lang="de-DE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04407" y="1408481"/>
            <a:ext cx="631085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Kindertag ist im Juni.</a:t>
            </a:r>
            <a:endParaRPr lang="ru-RU" sz="35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46879" y="2445659"/>
            <a:ext cx="9151494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 März feiern wir Frauentag und </a:t>
            </a:r>
            <a:r>
              <a:rPr lang="de-DE" sz="35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Navrus</a:t>
            </a:r>
            <a:r>
              <a:rPr lang="de-DE" sz="3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5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04407" y="3586744"/>
            <a:ext cx="10458137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Tag der Unabhängigkeit ist im September.</a:t>
            </a:r>
            <a:endParaRPr lang="ru-RU" sz="35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46879" y="4623922"/>
            <a:ext cx="1085038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 Januar feiern wir das Neujahr und den Tag der Heimatverteidiger .</a:t>
            </a:r>
            <a:endParaRPr lang="ru-RU" sz="35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2099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72571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Navrus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3686" y="725713"/>
            <a:ext cx="11937166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rus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wird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am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21.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März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Das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ein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altes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de-DE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vr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das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Fest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im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bedeutete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früher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ein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neues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Jahr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diesem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Fest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wird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zubereitet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Das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ein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sehr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de-DE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Fest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diesem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Tag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Musik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man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de-DE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gefeiert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tanzt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Fest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hört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rus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Frühling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singt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Sumalak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lustiges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de-DE" sz="3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3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986567" y="2551781"/>
            <a:ext cx="20611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lustiges</a:t>
            </a:r>
            <a:endParaRPr lang="ru-RU"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4193" y="1320454"/>
            <a:ext cx="13216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Fest </a:t>
            </a:r>
            <a:endParaRPr lang="ru-RU"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70652" y="1345971"/>
            <a:ext cx="23859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Frühling              </a:t>
            </a:r>
            <a:endParaRPr lang="ru-RU"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089000" y="1313968"/>
            <a:ext cx="19437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Navrus</a:t>
            </a:r>
            <a:r>
              <a:rPr lang="de-DE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20512" y="2532424"/>
            <a:ext cx="22934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Sumalak</a:t>
            </a:r>
            <a:endParaRPr lang="ru-RU"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62269" y="717420"/>
            <a:ext cx="22934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gefeiert</a:t>
            </a:r>
            <a:endParaRPr lang="ru-RU"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45174" y="3163173"/>
            <a:ext cx="12042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hört</a:t>
            </a:r>
            <a:endParaRPr lang="ru-RU"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543108" y="3161932"/>
            <a:ext cx="14440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Singt</a:t>
            </a:r>
            <a:endParaRPr lang="ru-RU"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75608" y="3782994"/>
            <a:ext cx="13366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tanzt</a:t>
            </a:r>
            <a:endParaRPr lang="ru-RU"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2851" y="4917934"/>
            <a:ext cx="3535962" cy="182433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2231" y="4917934"/>
            <a:ext cx="3585620" cy="1828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724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-1"/>
            <a:ext cx="12191999" cy="94343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DER STUNDE: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1146629"/>
            <a:ext cx="11530013" cy="5239883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42900" indent="-342900" algn="l">
              <a:buFont typeface="Wingdings" panose="05000000000000000000" pitchFamily="2" charset="2"/>
              <a:buChar char="v"/>
            </a:pPr>
            <a:endParaRPr lang="de-DE" sz="45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uz-Cyrl-UZ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lesen den Text</a:t>
            </a: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lernen neue Wörter</a:t>
            </a:r>
            <a:endParaRPr lang="de-DE" sz="4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</a:t>
            </a:r>
            <a:r>
              <a:rPr lang="de-DE" sz="4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machen </a:t>
            </a: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Übungen</a:t>
            </a: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Aufgabe für selbstständige Arbeit</a:t>
            </a:r>
            <a:endParaRPr lang="ru-RU" sz="4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037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47842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lesen den Text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9876" y="867764"/>
            <a:ext cx="11812247" cy="5709255"/>
          </a:xfrm>
          <a:prstGeom prst="rect">
            <a:avLst/>
          </a:prstGeom>
          <a:ln w="381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</a:t>
            </a:r>
            <a:r>
              <a:rPr lang="ru-RU" sz="3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Osterfest</a:t>
            </a:r>
            <a:r>
              <a:rPr lang="de-DE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wieder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Frühling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Bäume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blühen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ein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besonderer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Tag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Ostern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Das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Osterfest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wird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am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Sonntag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gefeiert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Ostern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ein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gro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βes Fest im Frühling. </a:t>
            </a:r>
            <a:endParaRPr lang="de-DE" sz="3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Zu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Ostern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feiern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Christen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Auferstehuhg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von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Jesus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Christus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Aber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auch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Osterbräuche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sind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wohl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schon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vor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dem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Christentum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entstanden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Eine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besondere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Rolle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spielen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Ostereier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Buntbemalte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gekochte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Eier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Aber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auch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eingepackte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Schokoladeneier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Hasen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aus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Schokolade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allerlei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Süßigkeiten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werden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im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Garten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oder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Wohnung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versteckt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damit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Kinder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suchen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können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Kleine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Kinder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glauben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daß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Osterhase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Eier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gebracht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versteckt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hat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4" name="Овал 3"/>
          <p:cNvSpPr/>
          <p:nvPr/>
        </p:nvSpPr>
        <p:spPr>
          <a:xfrm>
            <a:off x="10358204" y="1"/>
            <a:ext cx="1244184" cy="711199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S.97</a:t>
            </a:r>
            <a:endParaRPr lang="ru-RU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t57843841" descr="http://sr.photos3.fotosearch.com/bthumb/CSP/CSP584/k584884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788" y="989350"/>
            <a:ext cx="1009337" cy="959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493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72571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machen Übung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1" name="t60481854" descr="http://sr.photos3.fotosearch.com/bthumb/CSP/CSP890/k89062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964" y="894198"/>
            <a:ext cx="1456463" cy="1658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Imagem 17" descr="easter clipart egg chic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70" y="2975716"/>
            <a:ext cx="1567272" cy="1555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t5188570" descr="http://sr.photos2.fotosearch.com/bthumb/CSP/CSP160/k160962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333" y="2719429"/>
            <a:ext cx="1551871" cy="1938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t57871677" descr="http://sr.photos1.fotosearch.com/bthumb/CSP/CSP596/k596224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8791" y="2984717"/>
            <a:ext cx="1292974" cy="1673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t57986915" descr="http://sr.photos2.fotosearch.com/bthumb/CSP/CSP609/k6099328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773" y="4825655"/>
            <a:ext cx="2172593" cy="1916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t57885242" descr="http://sr.photos3.fotosearch.com/bthumb/CSP/CSP597/k5977213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806" y="4762314"/>
            <a:ext cx="1329937" cy="1793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t57478730" descr="http://sr.photos3.fotosearch.com/bthumb/CSP/CSP556/k5569569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5044" y="739500"/>
            <a:ext cx="1790896" cy="1974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t57820311" descr="http://sr.photos3.fotosearch.com/bthumb/CSP/CSP590/k5907575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9987" y="4775961"/>
            <a:ext cx="1805953" cy="1966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2" name="t57843841" descr="http://sr.photos3.fotosearch.com/bthumb/CSP/CSP584/k5848843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5330" y="894198"/>
            <a:ext cx="1750682" cy="1819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utoShape 15"/>
          <p:cNvSpPr>
            <a:spLocks noChangeArrowheads="1"/>
          </p:cNvSpPr>
          <p:nvPr/>
        </p:nvSpPr>
        <p:spPr bwMode="auto">
          <a:xfrm>
            <a:off x="1522743" y="739500"/>
            <a:ext cx="1078412" cy="1537454"/>
          </a:xfrm>
          <a:prstGeom prst="irregularSeal1">
            <a:avLst/>
          </a:prstGeom>
          <a:solidFill>
            <a:schemeClr val="accent2"/>
          </a:solidFill>
          <a:ln w="9525">
            <a:solidFill>
              <a:srgbClr val="92D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de-DE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3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AutoShape 15"/>
          <p:cNvSpPr>
            <a:spLocks noChangeArrowheads="1"/>
          </p:cNvSpPr>
          <p:nvPr/>
        </p:nvSpPr>
        <p:spPr bwMode="auto">
          <a:xfrm>
            <a:off x="4407108" y="630177"/>
            <a:ext cx="1167936" cy="1537454"/>
          </a:xfrm>
          <a:prstGeom prst="irregularSeal1">
            <a:avLst/>
          </a:prstGeom>
          <a:solidFill>
            <a:schemeClr val="accent2"/>
          </a:solidFill>
          <a:ln w="9525">
            <a:solidFill>
              <a:srgbClr val="92D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de-DE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3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AutoShape 15"/>
          <p:cNvSpPr>
            <a:spLocks noChangeArrowheads="1"/>
          </p:cNvSpPr>
          <p:nvPr/>
        </p:nvSpPr>
        <p:spPr bwMode="auto">
          <a:xfrm>
            <a:off x="7240249" y="739500"/>
            <a:ext cx="1100618" cy="1537454"/>
          </a:xfrm>
          <a:prstGeom prst="irregularSeal1">
            <a:avLst/>
          </a:prstGeom>
          <a:solidFill>
            <a:schemeClr val="accent2"/>
          </a:solidFill>
          <a:ln w="9525">
            <a:solidFill>
              <a:srgbClr val="92D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de-DE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AutoShape 15"/>
          <p:cNvSpPr>
            <a:spLocks noChangeArrowheads="1"/>
          </p:cNvSpPr>
          <p:nvPr/>
        </p:nvSpPr>
        <p:spPr bwMode="auto">
          <a:xfrm>
            <a:off x="1462551" y="4616970"/>
            <a:ext cx="1103350" cy="1537454"/>
          </a:xfrm>
          <a:prstGeom prst="irregularSeal1">
            <a:avLst/>
          </a:prstGeom>
          <a:solidFill>
            <a:schemeClr val="accent2"/>
          </a:solidFill>
          <a:ln w="9525">
            <a:solidFill>
              <a:srgbClr val="92D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de-DE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3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AutoShape 15"/>
          <p:cNvSpPr>
            <a:spLocks noChangeArrowheads="1"/>
          </p:cNvSpPr>
          <p:nvPr/>
        </p:nvSpPr>
        <p:spPr bwMode="auto">
          <a:xfrm>
            <a:off x="4554241" y="4658427"/>
            <a:ext cx="1128133" cy="1537454"/>
          </a:xfrm>
          <a:prstGeom prst="irregularSeal1">
            <a:avLst/>
          </a:prstGeom>
          <a:solidFill>
            <a:schemeClr val="accent2"/>
          </a:solidFill>
          <a:ln w="9525">
            <a:solidFill>
              <a:srgbClr val="92D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de-DE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ru-RU" sz="3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AutoShape 15"/>
          <p:cNvSpPr>
            <a:spLocks noChangeArrowheads="1"/>
          </p:cNvSpPr>
          <p:nvPr/>
        </p:nvSpPr>
        <p:spPr bwMode="auto">
          <a:xfrm>
            <a:off x="7206007" y="4658427"/>
            <a:ext cx="1100618" cy="1537454"/>
          </a:xfrm>
          <a:prstGeom prst="irregularSeal1">
            <a:avLst/>
          </a:prstGeom>
          <a:solidFill>
            <a:schemeClr val="accent2"/>
          </a:solidFill>
          <a:ln w="9525">
            <a:solidFill>
              <a:srgbClr val="92D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de-DE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3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AutoShape 15"/>
          <p:cNvSpPr>
            <a:spLocks noChangeArrowheads="1"/>
          </p:cNvSpPr>
          <p:nvPr/>
        </p:nvSpPr>
        <p:spPr bwMode="auto">
          <a:xfrm>
            <a:off x="1462551" y="2544841"/>
            <a:ext cx="1138604" cy="1537454"/>
          </a:xfrm>
          <a:prstGeom prst="irregularSeal1">
            <a:avLst/>
          </a:prstGeom>
          <a:solidFill>
            <a:schemeClr val="accent2"/>
          </a:solidFill>
          <a:ln w="9525">
            <a:solidFill>
              <a:srgbClr val="92D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de-DE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AutoShape 15"/>
          <p:cNvSpPr>
            <a:spLocks noChangeArrowheads="1"/>
          </p:cNvSpPr>
          <p:nvPr/>
        </p:nvSpPr>
        <p:spPr bwMode="auto">
          <a:xfrm>
            <a:off x="4407108" y="2713795"/>
            <a:ext cx="1152879" cy="1537454"/>
          </a:xfrm>
          <a:prstGeom prst="irregularSeal1">
            <a:avLst/>
          </a:prstGeom>
          <a:solidFill>
            <a:schemeClr val="accent2"/>
          </a:solidFill>
          <a:ln w="9525">
            <a:solidFill>
              <a:srgbClr val="92D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de-DE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sz="3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AutoShape 15"/>
          <p:cNvSpPr>
            <a:spLocks noChangeArrowheads="1"/>
          </p:cNvSpPr>
          <p:nvPr/>
        </p:nvSpPr>
        <p:spPr bwMode="auto">
          <a:xfrm>
            <a:off x="7171765" y="2727582"/>
            <a:ext cx="1169102" cy="1537454"/>
          </a:xfrm>
          <a:prstGeom prst="irregularSeal1">
            <a:avLst/>
          </a:prstGeom>
          <a:solidFill>
            <a:schemeClr val="accent2"/>
          </a:solidFill>
          <a:ln w="9525">
            <a:solidFill>
              <a:srgbClr val="92D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de-DE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ru-RU" sz="3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464739" y="1146031"/>
            <a:ext cx="3704786" cy="5214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pt-BR" sz="25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OSTERHASE</a:t>
            </a:r>
            <a:endParaRPr lang="ru-RU" sz="25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pt-BR" sz="25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VERSTECKEN</a:t>
            </a:r>
            <a:endParaRPr lang="ru-RU" sz="25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pt-BR" sz="25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SCHOKOLADEHASE</a:t>
            </a:r>
            <a:endParaRPr lang="ru-RU" sz="25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pt-BR" sz="25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BEMALEN</a:t>
            </a:r>
            <a:endParaRPr lang="ru-RU" sz="25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pt-BR" sz="25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KORB</a:t>
            </a:r>
            <a:endParaRPr lang="ru-RU" sz="25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pt-BR" sz="25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HENNE</a:t>
            </a:r>
            <a:endParaRPr lang="ru-RU" sz="25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pt-BR" sz="25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KÜCKEN</a:t>
            </a:r>
            <a:endParaRPr lang="ru-RU" sz="25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pt-BR" sz="25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EI</a:t>
            </a:r>
            <a:endParaRPr lang="ru-RU" sz="25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pt-BR" sz="25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EIERJAGD</a:t>
            </a:r>
            <a:endParaRPr lang="ru-RU" sz="25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0605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012944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Aufgabe für selbstständige Arbeit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1161143"/>
            <a:ext cx="11530013" cy="5225369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de-DE" sz="45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Übung 2 Seite 142</a:t>
            </a:r>
          </a:p>
          <a:p>
            <a:pPr algn="l"/>
            <a:r>
              <a:rPr lang="de-DE" sz="45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Ergänzen Sie die Sätze!</a:t>
            </a:r>
          </a:p>
          <a:p>
            <a:pPr algn="l"/>
            <a:r>
              <a:rPr lang="de-DE" sz="40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1040" y="3013021"/>
            <a:ext cx="3996581" cy="2848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15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079913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Ende der Stunde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501445" y="1233714"/>
            <a:ext cx="11120284" cy="5122840"/>
          </a:xfrm>
          <a:ln w="38100">
            <a:solidFill>
              <a:srgbClr val="002060"/>
            </a:solidFill>
          </a:ln>
        </p:spPr>
        <p:txBody>
          <a:bodyPr>
            <a:normAutofit/>
          </a:bodyPr>
          <a:lstStyle/>
          <a:p>
            <a:r>
              <a:rPr lang="de-DE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Unsere Stunde ist zu Ende</a:t>
            </a:r>
          </a:p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Danke für Aufmerksamkeit!</a:t>
            </a:r>
          </a:p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 Wiedersehen!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414" y="3953103"/>
            <a:ext cx="3135442" cy="226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549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887104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Sprichw</a:t>
            </a:r>
            <a:r>
              <a:rPr lang="ru-RU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de-DE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rt</a:t>
            </a:r>
            <a:endParaRPr lang="ru-RU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9453897"/>
              </p:ext>
            </p:extLst>
          </p:nvPr>
        </p:nvGraphicFramePr>
        <p:xfrm>
          <a:off x="515595" y="1126902"/>
          <a:ext cx="11160808" cy="155824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55804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80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5824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40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Andere Länder - andere Sitten</a:t>
                      </a:r>
                      <a:endPara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4000" b="1" i="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Har </a:t>
                      </a:r>
                      <a:r>
                        <a:rPr lang="de-DE" sz="4000" b="1" i="0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shaharning</a:t>
                      </a:r>
                      <a:r>
                        <a:rPr lang="de-DE" sz="4000" b="1" i="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4000" b="1" i="0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havosi</a:t>
                      </a:r>
                      <a:r>
                        <a:rPr lang="de-DE" sz="4000" b="1" i="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4000" b="1" i="0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boshqa</a:t>
                      </a:r>
                      <a:r>
                        <a:rPr lang="de-DE" sz="4000" b="1" i="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endPara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971" y="3525946"/>
            <a:ext cx="3821372" cy="274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995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887104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Sprichw</a:t>
            </a:r>
            <a:r>
              <a:rPr lang="ru-RU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de-DE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rt</a:t>
            </a:r>
            <a:endParaRPr lang="ru-RU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8716814"/>
              </p:ext>
            </p:extLst>
          </p:nvPr>
        </p:nvGraphicFramePr>
        <p:xfrm>
          <a:off x="515595" y="1126902"/>
          <a:ext cx="11160808" cy="155824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55804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80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5824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40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Andere Länder - andere Sitten</a:t>
                      </a:r>
                      <a:endPara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Другие страны – другие обычаи</a:t>
                      </a:r>
                      <a:endPara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971" y="3525946"/>
            <a:ext cx="3821372" cy="274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520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11199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Welche Feste kennen Sie?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742660" y="2953118"/>
            <a:ext cx="4827182" cy="18333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5400" b="1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Feste</a:t>
            </a:r>
            <a:endParaRPr lang="ru-RU" sz="54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937" y="2953118"/>
            <a:ext cx="2764186" cy="19245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76843">
            <a:off x="8020843" y="4871976"/>
            <a:ext cx="2915040" cy="19433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74568">
            <a:off x="353557" y="2885785"/>
            <a:ext cx="2967321" cy="19861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397" y="826104"/>
            <a:ext cx="3111643" cy="19447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9545" y="778531"/>
            <a:ext cx="3210369" cy="20399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6707" y="778531"/>
            <a:ext cx="3214454" cy="21072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773" y="4871976"/>
            <a:ext cx="2867650" cy="19860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380" y="4786491"/>
            <a:ext cx="3087973" cy="202884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092544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11199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Welche Feste kennen Sie?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282" y="966430"/>
            <a:ext cx="5462250" cy="36388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7065" y="3553046"/>
            <a:ext cx="4034081" cy="2536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0605" y="966430"/>
            <a:ext cx="4440542" cy="25866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558354" y="5006715"/>
            <a:ext cx="59361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Das Neujahr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8354" y="5714601"/>
            <a:ext cx="59361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Am 1. Januar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6903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11199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Welche Feste kennen Sie?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24461" y="5126636"/>
            <a:ext cx="110027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>
                <a:latin typeface="Arial" panose="020B0604020202020204" pitchFamily="34" charset="0"/>
                <a:cs typeface="Arial" panose="020B0604020202020204" pitchFamily="34" charset="0"/>
              </a:rPr>
              <a:t>Der Tag der </a:t>
            </a:r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Heimatverteidiger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597" y="1049311"/>
            <a:ext cx="5021705" cy="35376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049311"/>
            <a:ext cx="5088836" cy="35376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2956781" y="5834522"/>
            <a:ext cx="59361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Am 14.Januar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422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11199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Welche Feste kennen Sie?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40140" y="4686398"/>
            <a:ext cx="65117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de-DE" sz="4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Internationaler</a:t>
            </a:r>
            <a:r>
              <a:rPr lang="ru-RU" sz="4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de-DE" sz="4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Frauentag</a:t>
            </a:r>
            <a:endParaRPr lang="ru-RU" sz="4000" b="1" dirty="0">
              <a:effectLst/>
              <a:latin typeface="Times New Roman" panose="02020603050405020304" pitchFamily="18" charset="0"/>
              <a:ea typeface="Yu Mincho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48328" y="5465043"/>
            <a:ext cx="28953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de-DE" sz="4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 8. März</a:t>
            </a:r>
            <a:endParaRPr lang="ru-RU" sz="4000" b="1" dirty="0">
              <a:effectLst/>
              <a:latin typeface="Times New Roman" panose="02020603050405020304" pitchFamily="18" charset="0"/>
              <a:ea typeface="Yu Mincho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557" y="1158785"/>
            <a:ext cx="4991725" cy="29863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839" y="1229544"/>
            <a:ext cx="5426440" cy="29863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64744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11199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Welche Feste kennen Sie?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168973" y="4663515"/>
            <a:ext cx="192392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de-DE" sz="40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Navrus</a:t>
            </a:r>
            <a:endParaRPr lang="ru-RU" sz="4000" b="1" dirty="0">
              <a:effectLst/>
              <a:latin typeface="Times New Roman" panose="02020603050405020304" pitchFamily="18" charset="0"/>
              <a:ea typeface="Yu Mincho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74650" y="5418086"/>
            <a:ext cx="318067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de-DE" sz="4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 21. März</a:t>
            </a:r>
            <a:endParaRPr lang="ru-RU" sz="4000" b="1" dirty="0">
              <a:effectLst/>
              <a:latin typeface="Times New Roman" panose="02020603050405020304" pitchFamily="18" charset="0"/>
              <a:ea typeface="Yu Mincho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4990" y="947835"/>
            <a:ext cx="5222407" cy="34790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573" y="947835"/>
            <a:ext cx="5204085" cy="34790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51555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20894</TotalTime>
  <Words>650</Words>
  <Application>Microsoft Office PowerPoint</Application>
  <PresentationFormat>Широкоэкранный</PresentationFormat>
  <Paragraphs>146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23</vt:i4>
      </vt:variant>
    </vt:vector>
  </HeadingPairs>
  <TitlesOfParts>
    <vt:vector size="31" baseType="lpstr">
      <vt:lpstr>Arial</vt:lpstr>
      <vt:lpstr>Calibri</vt:lpstr>
      <vt:lpstr>Calibri Light</vt:lpstr>
      <vt:lpstr>Times New Roman</vt:lpstr>
      <vt:lpstr>Wingdings</vt:lpstr>
      <vt:lpstr>Yu Mincho</vt:lpstr>
      <vt:lpstr>Тема Office</vt:lpstr>
      <vt:lpstr>Office Theme</vt:lpstr>
      <vt:lpstr>DEUTSCH</vt:lpstr>
      <vt:lpstr>PLAN DER STUNDE:</vt:lpstr>
      <vt:lpstr>Sprichwоrt</vt:lpstr>
      <vt:lpstr>Sprichwоrt</vt:lpstr>
      <vt:lpstr>Welche Feste kennen Sie?</vt:lpstr>
      <vt:lpstr>Welche Feste kennen Sie?</vt:lpstr>
      <vt:lpstr>Welche Feste kennen Sie?</vt:lpstr>
      <vt:lpstr>Welche Feste kennen Sie?</vt:lpstr>
      <vt:lpstr>Welche Feste kennen Sie?</vt:lpstr>
      <vt:lpstr>Welche Feste kennen Sie?</vt:lpstr>
      <vt:lpstr>Welche Feste kennen Sie?</vt:lpstr>
      <vt:lpstr>Welche Feste kennen Sie?</vt:lpstr>
      <vt:lpstr>Welche Feste kennen Sie?</vt:lpstr>
      <vt:lpstr>Welche Feste kennen Sie?</vt:lpstr>
      <vt:lpstr>Welche Feste kennen Sie?</vt:lpstr>
      <vt:lpstr>Ordnen Sie zu</vt:lpstr>
      <vt:lpstr>Ordnen Sie zu</vt:lpstr>
      <vt:lpstr>Beantworten die Fragen</vt:lpstr>
      <vt:lpstr>Navrus</vt:lpstr>
      <vt:lpstr>Wir lesen den Text</vt:lpstr>
      <vt:lpstr>Wir machen Übung</vt:lpstr>
      <vt:lpstr>Die Aufgabe für selbstständige Arbeit</vt:lpstr>
      <vt:lpstr>Ende der Stunde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DEUTSCH</dc:title>
  <dc:creator>Пользователь</dc:creator>
  <cp:lastModifiedBy>Пользователь</cp:lastModifiedBy>
  <cp:revision>213</cp:revision>
  <dcterms:created xsi:type="dcterms:W3CDTF">2020-09-21T16:11:53Z</dcterms:created>
  <dcterms:modified xsi:type="dcterms:W3CDTF">2021-03-27T06:07:34Z</dcterms:modified>
</cp:coreProperties>
</file>