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398" r:id="rId3"/>
    <p:sldId id="399" r:id="rId4"/>
    <p:sldId id="402" r:id="rId5"/>
    <p:sldId id="403" r:id="rId6"/>
    <p:sldId id="404" r:id="rId7"/>
    <p:sldId id="405" r:id="rId8"/>
    <p:sldId id="406" r:id="rId9"/>
    <p:sldId id="390" r:id="rId10"/>
    <p:sldId id="386" r:id="rId11"/>
    <p:sldId id="387" r:id="rId12"/>
    <p:sldId id="384" r:id="rId13"/>
    <p:sldId id="385" r:id="rId14"/>
    <p:sldId id="382" r:id="rId15"/>
    <p:sldId id="383" r:id="rId16"/>
    <p:sldId id="400" r:id="rId17"/>
    <p:sldId id="401" r:id="rId18"/>
    <p:sldId id="392" r:id="rId19"/>
    <p:sldId id="397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AC1"/>
    <a:srgbClr val="FF0066"/>
    <a:srgbClr val="160AB2"/>
    <a:srgbClr val="007E39"/>
    <a:srgbClr val="682663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4" autoAdjust="0"/>
  </p:normalViewPr>
  <p:slideViewPr>
    <p:cSldViewPr>
      <p:cViewPr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7232F-1B7D-48C9-8C32-6F17E1E55F2E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5AFC0-17C6-40A1-BCB8-6708F691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2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98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FC0-17C6-40A1-BCB8-6708F6916D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1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29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29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29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29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29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29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29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29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29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61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36"/>
          </a:p>
        </p:txBody>
      </p:sp>
      <p:sp>
        <p:nvSpPr>
          <p:cNvPr id="17" name="bg object 17"/>
          <p:cNvSpPr/>
          <p:nvPr/>
        </p:nvSpPr>
        <p:spPr>
          <a:xfrm>
            <a:off x="106016" y="112797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3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6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30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4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96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46551" y="1989500"/>
            <a:ext cx="32469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2929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2929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2929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2929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2929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2929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2929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2929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46408" lvl="0" indent="-33480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1758"/>
            </a:lvl1pPr>
            <a:lvl2pPr marL="892816" lvl="1" indent="-310006" rtl="0">
              <a:spcBef>
                <a:spcPts val="977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339225" lvl="2" indent="-310006" rtl="0">
              <a:spcBef>
                <a:spcPts val="977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1785633" lvl="3" indent="-310006" rtl="0">
              <a:spcBef>
                <a:spcPts val="977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2232042" lvl="4" indent="-310006" rtl="0">
              <a:spcBef>
                <a:spcPts val="977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2678449" lvl="5" indent="-310006" rtl="0">
              <a:spcBef>
                <a:spcPts val="977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3124858" lvl="6" indent="-310006" rtl="0">
              <a:spcBef>
                <a:spcPts val="977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3571266" lvl="7" indent="-310006" rtl="0">
              <a:spcBef>
                <a:spcPts val="977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4017674" lvl="8" indent="-310006" rtl="0">
              <a:spcBef>
                <a:spcPts val="977"/>
              </a:spcBef>
              <a:spcAft>
                <a:spcPts val="977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08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46408" lvl="0" indent="-310006">
              <a:spcBef>
                <a:spcPts val="586"/>
              </a:spcBef>
              <a:spcAft>
                <a:spcPts val="0"/>
              </a:spcAft>
              <a:buSzPts val="1400"/>
              <a:buChar char="▪"/>
              <a:defRPr/>
            </a:lvl1pPr>
            <a:lvl2pPr marL="892816" lvl="1" indent="-310006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39225" lvl="2" indent="-310006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785633" lvl="3" indent="-310006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32042" lvl="4" indent="-310006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678449" lvl="5" indent="-310006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124858" lvl="6" indent="-310006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571266" lvl="7" indent="-310006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017674" lvl="8" indent="-310006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4614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46408" lvl="0" indent="-372007" algn="ctr" rtl="0">
              <a:spcBef>
                <a:spcPts val="586"/>
              </a:spcBef>
              <a:spcAft>
                <a:spcPts val="0"/>
              </a:spcAft>
              <a:buSzPts val="2400"/>
              <a:buFont typeface="Georgia"/>
              <a:buChar char="▪"/>
              <a:defRPr sz="2343" i="1">
                <a:latin typeface="Georgia"/>
                <a:ea typeface="Georgia"/>
                <a:cs typeface="Georgia"/>
                <a:sym typeface="Georgia"/>
              </a:defRPr>
            </a:lvl1pPr>
            <a:lvl2pPr marL="892816" lvl="1" indent="-37200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343" i="1">
                <a:latin typeface="Georgia"/>
                <a:ea typeface="Georgia"/>
                <a:cs typeface="Georgia"/>
                <a:sym typeface="Georgia"/>
              </a:defRPr>
            </a:lvl2pPr>
            <a:lvl3pPr marL="1339225" lvl="2" indent="-37200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343" i="1">
                <a:latin typeface="Georgia"/>
                <a:ea typeface="Georgia"/>
                <a:cs typeface="Georgia"/>
                <a:sym typeface="Georgia"/>
              </a:defRPr>
            </a:lvl3pPr>
            <a:lvl4pPr marL="1785633" lvl="3" indent="-37200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343" i="1">
                <a:latin typeface="Georgia"/>
                <a:ea typeface="Georgia"/>
                <a:cs typeface="Georgia"/>
                <a:sym typeface="Georgia"/>
              </a:defRPr>
            </a:lvl4pPr>
            <a:lvl5pPr marL="2232042" lvl="4" indent="-37200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343" i="1">
                <a:latin typeface="Georgia"/>
                <a:ea typeface="Georgia"/>
                <a:cs typeface="Georgia"/>
                <a:sym typeface="Georgia"/>
              </a:defRPr>
            </a:lvl5pPr>
            <a:lvl6pPr marL="2678449" lvl="5" indent="-37200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343" i="1">
                <a:latin typeface="Georgia"/>
                <a:ea typeface="Georgia"/>
                <a:cs typeface="Georgia"/>
                <a:sym typeface="Georgia"/>
              </a:defRPr>
            </a:lvl6pPr>
            <a:lvl7pPr marL="3124858" lvl="6" indent="-37200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343" i="1">
                <a:latin typeface="Georgia"/>
                <a:ea typeface="Georgia"/>
                <a:cs typeface="Georgia"/>
                <a:sym typeface="Georgia"/>
              </a:defRPr>
            </a:lvl7pPr>
            <a:lvl8pPr marL="3571266" lvl="7" indent="-37200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343" i="1">
                <a:latin typeface="Georgia"/>
                <a:ea typeface="Georgia"/>
                <a:cs typeface="Georgia"/>
                <a:sym typeface="Georgia"/>
              </a:defRPr>
            </a:lvl8pPr>
            <a:lvl9pPr marL="4017674" lvl="8" indent="-372007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343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74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8" y="2434"/>
            <a:ext cx="9130468" cy="131637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853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6402" y="257079"/>
            <a:ext cx="4667985" cy="854373"/>
          </a:xfrm>
          <a:prstGeom prst="rect">
            <a:avLst/>
          </a:prstGeom>
        </p:spPr>
        <p:txBody>
          <a:bodyPr vert="horz" wrap="square" lIns="0" tIns="23150" rIns="0" bIns="0" rtlCol="0" anchor="ctr">
            <a:spAutoFit/>
          </a:bodyPr>
          <a:lstStyle/>
          <a:p>
            <a:pPr marL="20131">
              <a:spcBef>
                <a:spcPts val="181"/>
              </a:spcBef>
            </a:pPr>
            <a:r>
              <a:rPr lang="en-US" sz="5400" b="1" spc="8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3568" y="195486"/>
            <a:ext cx="7906185" cy="957234"/>
            <a:chOff x="439458" y="228104"/>
            <a:chExt cx="4987729" cy="603885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2853"/>
            </a:p>
          </p:txBody>
        </p:sp>
        <p:sp>
          <p:nvSpPr>
            <p:cNvPr id="9" name="object 9"/>
            <p:cNvSpPr/>
            <p:nvPr/>
          </p:nvSpPr>
          <p:spPr>
            <a:xfrm>
              <a:off x="4573339" y="228104"/>
              <a:ext cx="853848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853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3339" y="228104"/>
              <a:ext cx="853848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853"/>
            </a:p>
          </p:txBody>
        </p:sp>
      </p:grpSp>
      <p:sp>
        <p:nvSpPr>
          <p:cNvPr id="11" name="object 11"/>
          <p:cNvSpPr/>
          <p:nvPr/>
        </p:nvSpPr>
        <p:spPr>
          <a:xfrm>
            <a:off x="6876256" y="1917258"/>
            <a:ext cx="1878779" cy="1908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3"/>
          </a:p>
        </p:txBody>
      </p:sp>
      <p:sp>
        <p:nvSpPr>
          <p:cNvPr id="13" name="object 13"/>
          <p:cNvSpPr txBox="1"/>
          <p:nvPr/>
        </p:nvSpPr>
        <p:spPr>
          <a:xfrm>
            <a:off x="7308304" y="411510"/>
            <a:ext cx="1656184" cy="57330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lang="uz-Latn-UZ" sz="3600" b="1" spc="-8" dirty="0" smtClean="0">
                <a:solidFill>
                  <a:srgbClr val="FEFEFE"/>
                </a:solidFill>
                <a:latin typeface="Arial"/>
                <a:cs typeface="Arial"/>
              </a:rPr>
              <a:t>7-</a:t>
            </a:r>
            <a:r>
              <a:rPr sz="3600" b="1" spc="-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1707654"/>
            <a:ext cx="63957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Amaliy-tatbiqiy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922" y="1696463"/>
            <a:ext cx="616771" cy="115212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8922" y="3003798"/>
            <a:ext cx="616771" cy="11521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34282" y="474613"/>
            <a:ext cx="3764756" cy="3698081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rgbClr val="0099FF"/>
              </a:gs>
              <a:gs pos="100000">
                <a:srgbClr val="CCFF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630164" y="878234"/>
            <a:ext cx="3028950" cy="291226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831034" y="635348"/>
            <a:ext cx="370614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20394" y="1199704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675187" y="2054573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79512" y="2059336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9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892821" y="3705970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6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919016" y="411510"/>
            <a:ext cx="556563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12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935559" y="603201"/>
            <a:ext cx="59182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11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41438" y="1197323"/>
            <a:ext cx="59182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10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03362" y="2922538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8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140346" y="3511898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7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312046" y="2914204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95316" y="3435698"/>
            <a:ext cx="35480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54572" y="877045"/>
            <a:ext cx="3026569" cy="2897981"/>
            <a:chOff x="570" y="1352"/>
            <a:chExt cx="2542" cy="2434"/>
          </a:xfrm>
        </p:grpSpPr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837" y="1352"/>
              <a:ext cx="19" cy="11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312"/>
                </a:cxn>
                <a:cxn ang="0">
                  <a:pos x="0" y="1148"/>
                </a:cxn>
              </a:cxnLst>
              <a:rect l="0" t="0" r="r" b="b"/>
              <a:pathLst>
                <a:path w="19" h="1148">
                  <a:moveTo>
                    <a:pt x="19" y="0"/>
                  </a:moveTo>
                  <a:lnTo>
                    <a:pt x="19" y="312"/>
                  </a:lnTo>
                  <a:lnTo>
                    <a:pt x="0" y="114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840" y="2528"/>
              <a:ext cx="1272" cy="32"/>
            </a:xfrm>
            <a:custGeom>
              <a:avLst/>
              <a:gdLst/>
              <a:ahLst/>
              <a:cxnLst>
                <a:cxn ang="0">
                  <a:pos x="1248" y="24"/>
                </a:cxn>
                <a:cxn ang="0">
                  <a:pos x="1264" y="32"/>
                </a:cxn>
                <a:cxn ang="0">
                  <a:pos x="1272" y="24"/>
                </a:cxn>
                <a:cxn ang="0">
                  <a:pos x="0" y="0"/>
                </a:cxn>
              </a:cxnLst>
              <a:rect l="0" t="0" r="r" b="b"/>
              <a:pathLst>
                <a:path w="1272" h="32">
                  <a:moveTo>
                    <a:pt x="1248" y="24"/>
                  </a:moveTo>
                  <a:lnTo>
                    <a:pt x="1264" y="32"/>
                  </a:lnTo>
                  <a:lnTo>
                    <a:pt x="1272" y="24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827" y="2556"/>
              <a:ext cx="24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6"/>
                </a:cxn>
                <a:cxn ang="0">
                  <a:pos x="24" y="1230"/>
                </a:cxn>
              </a:cxnLst>
              <a:rect l="0" t="0" r="r" b="b"/>
              <a:pathLst>
                <a:path w="24" h="1230">
                  <a:moveTo>
                    <a:pt x="0" y="0"/>
                  </a:moveTo>
                  <a:lnTo>
                    <a:pt x="0" y="396"/>
                  </a:lnTo>
                  <a:lnTo>
                    <a:pt x="24" y="12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570" y="2538"/>
              <a:ext cx="1218" cy="1"/>
            </a:xfrm>
            <a:custGeom>
              <a:avLst/>
              <a:gdLst/>
              <a:ahLst/>
              <a:cxnLst>
                <a:cxn ang="0">
                  <a:pos x="1218" y="0"/>
                </a:cxn>
                <a:cxn ang="0">
                  <a:pos x="0" y="0"/>
                </a:cxn>
              </a:cxnLst>
              <a:rect l="0" t="0" r="r" b="b"/>
              <a:pathLst>
                <a:path w="1218" h="1">
                  <a:moveTo>
                    <a:pt x="1218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</p:grp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352491" y="693772"/>
            <a:ext cx="410747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charset="0"/>
              </a:rPr>
              <a:t>Soat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charset="0"/>
              </a:rPr>
              <a:t>14</a:t>
            </a:r>
            <a:r>
              <a:rPr lang="uz-Latn-UZ" sz="3200" b="1" dirty="0" smtClean="0">
                <a:solidFill>
                  <a:srgbClr val="C00000"/>
                </a:solidFill>
                <a:latin typeface="Arial" charset="0"/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  <a:latin typeface="Arial" charset="0"/>
              </a:rPr>
              <a:t>00</a:t>
            </a:r>
            <a:endParaRPr lang="en-US" sz="3200" b="1" dirty="0" smtClean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charset="0"/>
              </a:rPr>
              <a:t>bo‘lganda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s</a:t>
            </a:r>
            <a:r>
              <a:rPr lang="en-US" sz="2800" b="1" dirty="0" err="1" smtClean="0">
                <a:solidFill>
                  <a:srgbClr val="002060"/>
                </a:solidFill>
                <a:latin typeface="Arial" charset="0"/>
              </a:rPr>
              <a:t>oat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minut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mili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orasidagi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burchak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necha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gradusni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tashkil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qiladi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?</a:t>
            </a:r>
            <a:endParaRPr lang="en-US" sz="2800" b="1" dirty="0" smtClean="0">
              <a:solidFill>
                <a:srgbClr val="002060"/>
              </a:solidFill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                                                                                           </a:t>
            </a:r>
            <a:endParaRPr lang="ru-RU" dirty="0">
              <a:latin typeface="Arial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54597" y="1053256"/>
            <a:ext cx="2626519" cy="2538413"/>
            <a:chOff x="738" y="1500"/>
            <a:chExt cx="2206" cy="2132"/>
          </a:xfrm>
        </p:grpSpPr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738" y="1956"/>
              <a:ext cx="1056" cy="552"/>
            </a:xfrm>
            <a:custGeom>
              <a:avLst/>
              <a:gdLst/>
              <a:ahLst/>
              <a:cxnLst>
                <a:cxn ang="0">
                  <a:pos x="1056" y="552"/>
                </a:cxn>
                <a:cxn ang="0">
                  <a:pos x="0" y="0"/>
                </a:cxn>
              </a:cxnLst>
              <a:rect l="0" t="0" r="r" b="b"/>
              <a:pathLst>
                <a:path w="1056" h="552">
                  <a:moveTo>
                    <a:pt x="1056" y="552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744" y="2552"/>
              <a:ext cx="1048" cy="610"/>
            </a:xfrm>
            <a:custGeom>
              <a:avLst/>
              <a:gdLst/>
              <a:ahLst/>
              <a:cxnLst>
                <a:cxn ang="0">
                  <a:pos x="1048" y="0"/>
                </a:cxn>
                <a:cxn ang="0">
                  <a:pos x="0" y="610"/>
                </a:cxn>
              </a:cxnLst>
              <a:rect l="0" t="0" r="r" b="b"/>
              <a:pathLst>
                <a:path w="1048" h="610">
                  <a:moveTo>
                    <a:pt x="1048" y="0"/>
                  </a:moveTo>
                  <a:lnTo>
                    <a:pt x="0" y="61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1224" y="2598"/>
              <a:ext cx="558" cy="1026"/>
            </a:xfrm>
            <a:custGeom>
              <a:avLst/>
              <a:gdLst/>
              <a:ahLst/>
              <a:cxnLst>
                <a:cxn ang="0">
                  <a:pos x="558" y="0"/>
                </a:cxn>
                <a:cxn ang="0">
                  <a:pos x="0" y="1026"/>
                </a:cxn>
              </a:cxnLst>
              <a:rect l="0" t="0" r="r" b="b"/>
              <a:pathLst>
                <a:path w="558" h="1026">
                  <a:moveTo>
                    <a:pt x="558" y="0"/>
                  </a:moveTo>
                  <a:lnTo>
                    <a:pt x="0" y="102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1851" y="2544"/>
              <a:ext cx="1074" cy="642"/>
            </a:xfrm>
            <a:custGeom>
              <a:avLst/>
              <a:gdLst/>
              <a:ahLst/>
              <a:cxnLst>
                <a:cxn ang="0">
                  <a:pos x="1074" y="642"/>
                </a:cxn>
                <a:cxn ang="0">
                  <a:pos x="1074" y="642"/>
                </a:cxn>
                <a:cxn ang="0">
                  <a:pos x="0" y="0"/>
                </a:cxn>
              </a:cxnLst>
              <a:rect l="0" t="0" r="r" b="b"/>
              <a:pathLst>
                <a:path w="1074" h="642">
                  <a:moveTo>
                    <a:pt x="1074" y="642"/>
                  </a:moveTo>
                  <a:lnTo>
                    <a:pt x="1074" y="64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1864" y="2576"/>
              <a:ext cx="560" cy="10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0" y="1056"/>
                </a:cxn>
              </a:cxnLst>
              <a:rect l="0" t="0" r="r" b="b"/>
              <a:pathLst>
                <a:path w="560" h="1056">
                  <a:moveTo>
                    <a:pt x="0" y="0"/>
                  </a:moveTo>
                  <a:lnTo>
                    <a:pt x="560" y="105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1236" y="1500"/>
              <a:ext cx="580" cy="1004"/>
            </a:xfrm>
            <a:custGeom>
              <a:avLst/>
              <a:gdLst/>
              <a:ahLst/>
              <a:cxnLst>
                <a:cxn ang="0">
                  <a:pos x="580" y="1004"/>
                </a:cxn>
                <a:cxn ang="0">
                  <a:pos x="0" y="0"/>
                </a:cxn>
              </a:cxnLst>
              <a:rect l="0" t="0" r="r" b="b"/>
              <a:pathLst>
                <a:path w="580" h="1004">
                  <a:moveTo>
                    <a:pt x="580" y="100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851" y="1518"/>
              <a:ext cx="651" cy="978"/>
            </a:xfrm>
            <a:custGeom>
              <a:avLst/>
              <a:gdLst/>
              <a:ahLst/>
              <a:cxnLst>
                <a:cxn ang="0">
                  <a:pos x="651" y="0"/>
                </a:cxn>
                <a:cxn ang="0">
                  <a:pos x="0" y="978"/>
                </a:cxn>
              </a:cxnLst>
              <a:rect l="0" t="0" r="r" b="b"/>
              <a:pathLst>
                <a:path w="651" h="978">
                  <a:moveTo>
                    <a:pt x="651" y="0"/>
                  </a:moveTo>
                  <a:lnTo>
                    <a:pt x="0" y="97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1848" y="1976"/>
              <a:ext cx="1096" cy="520"/>
            </a:xfrm>
            <a:custGeom>
              <a:avLst/>
              <a:gdLst/>
              <a:ahLst/>
              <a:cxnLst>
                <a:cxn ang="0">
                  <a:pos x="1096" y="0"/>
                </a:cxn>
                <a:cxn ang="0">
                  <a:pos x="0" y="520"/>
                </a:cxn>
              </a:cxnLst>
              <a:rect l="0" t="0" r="r" b="b"/>
              <a:pathLst>
                <a:path w="1096" h="520">
                  <a:moveTo>
                    <a:pt x="1096" y="0"/>
                  </a:moveTo>
                  <a:lnTo>
                    <a:pt x="0" y="52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 rot="16200000">
            <a:off x="803488" y="2241757"/>
            <a:ext cx="2733675" cy="9525"/>
            <a:chOff x="2784" y="1680"/>
            <a:chExt cx="2296" cy="8"/>
          </a:xfrm>
        </p:grpSpPr>
        <p:sp>
          <p:nvSpPr>
            <p:cNvPr id="5155" name="Freeform 35"/>
            <p:cNvSpPr>
              <a:spLocks/>
            </p:cNvSpPr>
            <p:nvPr/>
          </p:nvSpPr>
          <p:spPr bwMode="auto">
            <a:xfrm rot="5400000">
              <a:off x="4504" y="1112"/>
              <a:ext cx="8" cy="1144"/>
            </a:xfrm>
            <a:custGeom>
              <a:avLst/>
              <a:gdLst/>
              <a:ahLst/>
              <a:cxnLst>
                <a:cxn ang="0">
                  <a:pos x="0" y="1144"/>
                </a:cxn>
                <a:cxn ang="0">
                  <a:pos x="8" y="0"/>
                </a:cxn>
              </a:cxnLst>
              <a:rect l="0" t="0" r="r" b="b"/>
              <a:pathLst>
                <a:path w="8" h="1144">
                  <a:moveTo>
                    <a:pt x="0" y="1144"/>
                  </a:moveTo>
                  <a:lnTo>
                    <a:pt x="8" y="0"/>
                  </a:ln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wrap="none"/>
            <a:lstStyle/>
            <a:p>
              <a:endParaRPr lang="ru-RU" sz="1350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 rot="16200000" flipH="1">
              <a:off x="3352" y="1112"/>
              <a:ext cx="8" cy="1144"/>
            </a:xfrm>
            <a:custGeom>
              <a:avLst/>
              <a:gdLst/>
              <a:ahLst/>
              <a:cxnLst>
                <a:cxn ang="0">
                  <a:pos x="0" y="1144"/>
                </a:cxn>
                <a:cxn ang="0">
                  <a:pos x="8" y="0"/>
                </a:cxn>
              </a:cxnLst>
              <a:rect l="0" t="0" r="r" b="b"/>
              <a:pathLst>
                <a:path w="8" h="1144">
                  <a:moveTo>
                    <a:pt x="0" y="1144"/>
                  </a:moveTo>
                  <a:lnTo>
                    <a:pt x="8" y="0"/>
                  </a:lnTo>
                </a:path>
              </a:pathLst>
            </a:custGeom>
            <a:noFill/>
            <a:ln w="76200" cap="flat" cmpd="sng">
              <a:noFill/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wrap="none"/>
            <a:lstStyle/>
            <a:p>
              <a:endParaRPr lang="ru-RU" sz="1350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 rot="21014410">
            <a:off x="1947122" y="1322081"/>
            <a:ext cx="323850" cy="1962150"/>
            <a:chOff x="3992" y="1824"/>
            <a:chExt cx="272" cy="1648"/>
          </a:xfrm>
        </p:grpSpPr>
        <p:sp>
          <p:nvSpPr>
            <p:cNvPr id="5158" name="Freeform 38"/>
            <p:cNvSpPr>
              <a:spLocks/>
            </p:cNvSpPr>
            <p:nvPr/>
          </p:nvSpPr>
          <p:spPr bwMode="auto">
            <a:xfrm rot="-26504897">
              <a:off x="3828" y="2220"/>
              <a:ext cx="832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2" y="40"/>
                </a:cxn>
              </a:cxnLst>
              <a:rect l="0" t="0" r="r" b="b"/>
              <a:pathLst>
                <a:path w="832" h="40">
                  <a:moveTo>
                    <a:pt x="0" y="0"/>
                  </a:moveTo>
                  <a:lnTo>
                    <a:pt x="832" y="40"/>
                  </a:ln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wrap="none"/>
            <a:lstStyle/>
            <a:p>
              <a:endParaRPr lang="ru-RU" sz="135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3992" y="2672"/>
              <a:ext cx="160" cy="8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800"/>
                </a:cxn>
              </a:cxnLst>
              <a:rect l="0" t="0" r="r" b="b"/>
              <a:pathLst>
                <a:path w="160" h="800">
                  <a:moveTo>
                    <a:pt x="160" y="0"/>
                  </a:moveTo>
                  <a:lnTo>
                    <a:pt x="0" y="800"/>
                  </a:lnTo>
                </a:path>
              </a:pathLst>
            </a:custGeom>
            <a:noFill/>
            <a:ln w="76200" cap="flat" cmpd="sng">
              <a:noFill/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wrap="none"/>
            <a:lstStyle/>
            <a:p>
              <a:endParaRPr lang="ru-RU" sz="1350"/>
            </a:p>
          </p:txBody>
        </p:sp>
      </p:grp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2090466" y="2239120"/>
            <a:ext cx="108347" cy="1071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350"/>
          </a:p>
        </p:txBody>
      </p:sp>
      <p:grpSp>
        <p:nvGrpSpPr>
          <p:cNvPr id="45" name="Group 37"/>
          <p:cNvGrpSpPr>
            <a:grpSpLocks/>
          </p:cNvGrpSpPr>
          <p:nvPr/>
        </p:nvGrpSpPr>
        <p:grpSpPr bwMode="auto">
          <a:xfrm rot="3087850">
            <a:off x="2004189" y="1253384"/>
            <a:ext cx="323850" cy="1962150"/>
            <a:chOff x="3992" y="1824"/>
            <a:chExt cx="272" cy="1648"/>
          </a:xfrm>
        </p:grpSpPr>
        <p:sp>
          <p:nvSpPr>
            <p:cNvPr id="46" name="Freeform 38"/>
            <p:cNvSpPr>
              <a:spLocks/>
            </p:cNvSpPr>
            <p:nvPr/>
          </p:nvSpPr>
          <p:spPr bwMode="auto">
            <a:xfrm rot="-26504897">
              <a:off x="3828" y="2220"/>
              <a:ext cx="832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2" y="40"/>
                </a:cxn>
              </a:cxnLst>
              <a:rect l="0" t="0" r="r" b="b"/>
              <a:pathLst>
                <a:path w="832" h="40">
                  <a:moveTo>
                    <a:pt x="0" y="0"/>
                  </a:moveTo>
                  <a:lnTo>
                    <a:pt x="832" y="40"/>
                  </a:ln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wrap="none"/>
            <a:lstStyle/>
            <a:p>
              <a:endParaRPr lang="ru-RU" sz="1350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3992" y="2672"/>
              <a:ext cx="160" cy="8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800"/>
                </a:cxn>
              </a:cxnLst>
              <a:rect l="0" t="0" r="r" b="b"/>
              <a:pathLst>
                <a:path w="160" h="800">
                  <a:moveTo>
                    <a:pt x="160" y="0"/>
                  </a:moveTo>
                  <a:lnTo>
                    <a:pt x="0" y="800"/>
                  </a:lnTo>
                </a:path>
              </a:pathLst>
            </a:custGeom>
            <a:noFill/>
            <a:ln w="76200" cap="flat" cmpd="sng">
              <a:noFill/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wrap="none"/>
            <a:lstStyle/>
            <a:p>
              <a:endParaRPr lang="ru-RU" sz="1350"/>
            </a:p>
          </p:txBody>
        </p:sp>
      </p:grpSp>
      <p:sp>
        <p:nvSpPr>
          <p:cNvPr id="54" name="Овал 53"/>
          <p:cNvSpPr/>
          <p:nvPr/>
        </p:nvSpPr>
        <p:spPr>
          <a:xfrm>
            <a:off x="4109169" y="3238627"/>
            <a:ext cx="1772224" cy="14361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60⁰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68998"/>
      </p:ext>
    </p:extLst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50306" y="402605"/>
            <a:ext cx="3764756" cy="3698081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rgbClr val="0099FF"/>
              </a:gs>
              <a:gs pos="100000">
                <a:srgbClr val="CCFF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802229" y="832420"/>
            <a:ext cx="3028950" cy="291226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7058" y="563340"/>
            <a:ext cx="370614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72020" y="1116926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39815" y="1890353"/>
            <a:ext cx="43964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95536" y="1987328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9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84334" y="3574430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6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135040" y="339502"/>
            <a:ext cx="556563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12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151583" y="531193"/>
            <a:ext cx="59182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11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57462" y="1125315"/>
            <a:ext cx="59182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10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19386" y="2850530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8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356370" y="3439890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7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528070" y="2842196"/>
            <a:ext cx="388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011340" y="3363690"/>
            <a:ext cx="354806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70596" y="805037"/>
            <a:ext cx="3026569" cy="2897981"/>
            <a:chOff x="570" y="1352"/>
            <a:chExt cx="2542" cy="2434"/>
          </a:xfrm>
        </p:grpSpPr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837" y="1352"/>
              <a:ext cx="19" cy="11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312"/>
                </a:cxn>
                <a:cxn ang="0">
                  <a:pos x="0" y="1148"/>
                </a:cxn>
              </a:cxnLst>
              <a:rect l="0" t="0" r="r" b="b"/>
              <a:pathLst>
                <a:path w="19" h="1148">
                  <a:moveTo>
                    <a:pt x="19" y="0"/>
                  </a:moveTo>
                  <a:lnTo>
                    <a:pt x="19" y="312"/>
                  </a:lnTo>
                  <a:lnTo>
                    <a:pt x="0" y="1148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840" y="2528"/>
              <a:ext cx="1272" cy="32"/>
            </a:xfrm>
            <a:custGeom>
              <a:avLst/>
              <a:gdLst/>
              <a:ahLst/>
              <a:cxnLst>
                <a:cxn ang="0">
                  <a:pos x="1248" y="24"/>
                </a:cxn>
                <a:cxn ang="0">
                  <a:pos x="1264" y="32"/>
                </a:cxn>
                <a:cxn ang="0">
                  <a:pos x="1272" y="24"/>
                </a:cxn>
                <a:cxn ang="0">
                  <a:pos x="0" y="0"/>
                </a:cxn>
              </a:cxnLst>
              <a:rect l="0" t="0" r="r" b="b"/>
              <a:pathLst>
                <a:path w="1272" h="32">
                  <a:moveTo>
                    <a:pt x="1248" y="24"/>
                  </a:moveTo>
                  <a:lnTo>
                    <a:pt x="1264" y="32"/>
                  </a:lnTo>
                  <a:lnTo>
                    <a:pt x="1272" y="24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827" y="2556"/>
              <a:ext cx="24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6"/>
                </a:cxn>
                <a:cxn ang="0">
                  <a:pos x="24" y="1230"/>
                </a:cxn>
              </a:cxnLst>
              <a:rect l="0" t="0" r="r" b="b"/>
              <a:pathLst>
                <a:path w="24" h="1230">
                  <a:moveTo>
                    <a:pt x="0" y="0"/>
                  </a:moveTo>
                  <a:lnTo>
                    <a:pt x="0" y="396"/>
                  </a:lnTo>
                  <a:lnTo>
                    <a:pt x="24" y="123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570" y="2538"/>
              <a:ext cx="1218" cy="1"/>
            </a:xfrm>
            <a:custGeom>
              <a:avLst/>
              <a:gdLst/>
              <a:ahLst/>
              <a:cxnLst>
                <a:cxn ang="0">
                  <a:pos x="1218" y="0"/>
                </a:cxn>
                <a:cxn ang="0">
                  <a:pos x="0" y="0"/>
                </a:cxn>
              </a:cxnLst>
              <a:rect l="0" t="0" r="r" b="b"/>
              <a:pathLst>
                <a:path w="1218" h="1">
                  <a:moveTo>
                    <a:pt x="1218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070621" y="981248"/>
            <a:ext cx="2626519" cy="2538413"/>
            <a:chOff x="738" y="1500"/>
            <a:chExt cx="2206" cy="2132"/>
          </a:xfrm>
        </p:grpSpPr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738" y="1956"/>
              <a:ext cx="1056" cy="552"/>
            </a:xfrm>
            <a:custGeom>
              <a:avLst/>
              <a:gdLst/>
              <a:ahLst/>
              <a:cxnLst>
                <a:cxn ang="0">
                  <a:pos x="1056" y="552"/>
                </a:cxn>
                <a:cxn ang="0">
                  <a:pos x="0" y="0"/>
                </a:cxn>
              </a:cxnLst>
              <a:rect l="0" t="0" r="r" b="b"/>
              <a:pathLst>
                <a:path w="1056" h="552">
                  <a:moveTo>
                    <a:pt x="1056" y="552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744" y="2552"/>
              <a:ext cx="1048" cy="610"/>
            </a:xfrm>
            <a:custGeom>
              <a:avLst/>
              <a:gdLst/>
              <a:ahLst/>
              <a:cxnLst>
                <a:cxn ang="0">
                  <a:pos x="1048" y="0"/>
                </a:cxn>
                <a:cxn ang="0">
                  <a:pos x="0" y="610"/>
                </a:cxn>
              </a:cxnLst>
              <a:rect l="0" t="0" r="r" b="b"/>
              <a:pathLst>
                <a:path w="1048" h="610">
                  <a:moveTo>
                    <a:pt x="1048" y="0"/>
                  </a:moveTo>
                  <a:lnTo>
                    <a:pt x="0" y="61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1224" y="2598"/>
              <a:ext cx="558" cy="1026"/>
            </a:xfrm>
            <a:custGeom>
              <a:avLst/>
              <a:gdLst/>
              <a:ahLst/>
              <a:cxnLst>
                <a:cxn ang="0">
                  <a:pos x="558" y="0"/>
                </a:cxn>
                <a:cxn ang="0">
                  <a:pos x="0" y="1026"/>
                </a:cxn>
              </a:cxnLst>
              <a:rect l="0" t="0" r="r" b="b"/>
              <a:pathLst>
                <a:path w="558" h="1026">
                  <a:moveTo>
                    <a:pt x="558" y="0"/>
                  </a:moveTo>
                  <a:lnTo>
                    <a:pt x="0" y="1026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1851" y="2544"/>
              <a:ext cx="1074" cy="642"/>
            </a:xfrm>
            <a:custGeom>
              <a:avLst/>
              <a:gdLst/>
              <a:ahLst/>
              <a:cxnLst>
                <a:cxn ang="0">
                  <a:pos x="1074" y="642"/>
                </a:cxn>
                <a:cxn ang="0">
                  <a:pos x="1074" y="642"/>
                </a:cxn>
                <a:cxn ang="0">
                  <a:pos x="0" y="0"/>
                </a:cxn>
              </a:cxnLst>
              <a:rect l="0" t="0" r="r" b="b"/>
              <a:pathLst>
                <a:path w="1074" h="642">
                  <a:moveTo>
                    <a:pt x="1074" y="642"/>
                  </a:moveTo>
                  <a:lnTo>
                    <a:pt x="1074" y="64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1864" y="2576"/>
              <a:ext cx="560" cy="10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0" y="1056"/>
                </a:cxn>
              </a:cxnLst>
              <a:rect l="0" t="0" r="r" b="b"/>
              <a:pathLst>
                <a:path w="560" h="1056">
                  <a:moveTo>
                    <a:pt x="0" y="0"/>
                  </a:moveTo>
                  <a:lnTo>
                    <a:pt x="560" y="1056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1236" y="1500"/>
              <a:ext cx="580" cy="1004"/>
            </a:xfrm>
            <a:custGeom>
              <a:avLst/>
              <a:gdLst/>
              <a:ahLst/>
              <a:cxnLst>
                <a:cxn ang="0">
                  <a:pos x="580" y="1004"/>
                </a:cxn>
                <a:cxn ang="0">
                  <a:pos x="0" y="0"/>
                </a:cxn>
              </a:cxnLst>
              <a:rect l="0" t="0" r="r" b="b"/>
              <a:pathLst>
                <a:path w="580" h="1004">
                  <a:moveTo>
                    <a:pt x="580" y="100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851" y="1518"/>
              <a:ext cx="651" cy="978"/>
            </a:xfrm>
            <a:custGeom>
              <a:avLst/>
              <a:gdLst/>
              <a:ahLst/>
              <a:cxnLst>
                <a:cxn ang="0">
                  <a:pos x="651" y="0"/>
                </a:cxn>
                <a:cxn ang="0">
                  <a:pos x="0" y="978"/>
                </a:cxn>
              </a:cxnLst>
              <a:rect l="0" t="0" r="r" b="b"/>
              <a:pathLst>
                <a:path w="651" h="978">
                  <a:moveTo>
                    <a:pt x="651" y="0"/>
                  </a:moveTo>
                  <a:lnTo>
                    <a:pt x="0" y="978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1848" y="1976"/>
              <a:ext cx="1096" cy="520"/>
            </a:xfrm>
            <a:custGeom>
              <a:avLst/>
              <a:gdLst/>
              <a:ahLst/>
              <a:cxnLst>
                <a:cxn ang="0">
                  <a:pos x="1096" y="0"/>
                </a:cxn>
                <a:cxn ang="0">
                  <a:pos x="0" y="520"/>
                </a:cxn>
              </a:cxnLst>
              <a:rect l="0" t="0" r="r" b="b"/>
              <a:pathLst>
                <a:path w="1096" h="520">
                  <a:moveTo>
                    <a:pt x="1096" y="0"/>
                  </a:moveTo>
                  <a:lnTo>
                    <a:pt x="0" y="520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 rot="5400000">
            <a:off x="1017062" y="2183781"/>
            <a:ext cx="2733675" cy="9525"/>
            <a:chOff x="2784" y="1680"/>
            <a:chExt cx="2296" cy="8"/>
          </a:xfrm>
        </p:grpSpPr>
        <p:sp>
          <p:nvSpPr>
            <p:cNvPr id="5155" name="Freeform 35"/>
            <p:cNvSpPr>
              <a:spLocks/>
            </p:cNvSpPr>
            <p:nvPr/>
          </p:nvSpPr>
          <p:spPr bwMode="auto">
            <a:xfrm rot="5400000">
              <a:off x="4504" y="1112"/>
              <a:ext cx="8" cy="1144"/>
            </a:xfrm>
            <a:custGeom>
              <a:avLst/>
              <a:gdLst/>
              <a:ahLst/>
              <a:cxnLst>
                <a:cxn ang="0">
                  <a:pos x="0" y="1144"/>
                </a:cxn>
                <a:cxn ang="0">
                  <a:pos x="8" y="0"/>
                </a:cxn>
              </a:cxnLst>
              <a:rect l="0" t="0" r="r" b="b"/>
              <a:pathLst>
                <a:path w="8" h="1144">
                  <a:moveTo>
                    <a:pt x="0" y="1144"/>
                  </a:moveTo>
                  <a:lnTo>
                    <a:pt x="8" y="0"/>
                  </a:ln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wrap="none"/>
            <a:lstStyle/>
            <a:p>
              <a:endParaRPr lang="ru-RU" sz="1350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 rot="16200000" flipH="1">
              <a:off x="3352" y="1112"/>
              <a:ext cx="8" cy="1144"/>
            </a:xfrm>
            <a:custGeom>
              <a:avLst/>
              <a:gdLst/>
              <a:ahLst/>
              <a:cxnLst>
                <a:cxn ang="0">
                  <a:pos x="0" y="1144"/>
                </a:cxn>
                <a:cxn ang="0">
                  <a:pos x="8" y="0"/>
                </a:cxn>
              </a:cxnLst>
              <a:rect l="0" t="0" r="r" b="b"/>
              <a:pathLst>
                <a:path w="8" h="1144">
                  <a:moveTo>
                    <a:pt x="0" y="1144"/>
                  </a:moveTo>
                  <a:lnTo>
                    <a:pt x="8" y="0"/>
                  </a:lnTo>
                </a:path>
              </a:pathLst>
            </a:custGeom>
            <a:noFill/>
            <a:ln w="76200" cap="flat" cmpd="sng">
              <a:noFill/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wrap="none"/>
            <a:lstStyle/>
            <a:p>
              <a:endParaRPr lang="ru-RU" sz="1350"/>
            </a:p>
          </p:txBody>
        </p:sp>
      </p:grp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2306490" y="2167112"/>
            <a:ext cx="108347" cy="107156"/>
          </a:xfrm>
          <a:prstGeom prst="ellipse">
            <a:avLst/>
          </a:pr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350"/>
          </a:p>
        </p:txBody>
      </p:sp>
      <p:grpSp>
        <p:nvGrpSpPr>
          <p:cNvPr id="45" name="Group 37"/>
          <p:cNvGrpSpPr>
            <a:grpSpLocks/>
          </p:cNvGrpSpPr>
          <p:nvPr/>
        </p:nvGrpSpPr>
        <p:grpSpPr bwMode="auto">
          <a:xfrm rot="18193140">
            <a:off x="2179092" y="1095506"/>
            <a:ext cx="323850" cy="2286082"/>
            <a:chOff x="3992" y="1824"/>
            <a:chExt cx="272" cy="1648"/>
          </a:xfrm>
        </p:grpSpPr>
        <p:sp>
          <p:nvSpPr>
            <p:cNvPr id="46" name="Freeform 38"/>
            <p:cNvSpPr>
              <a:spLocks/>
            </p:cNvSpPr>
            <p:nvPr/>
          </p:nvSpPr>
          <p:spPr bwMode="auto">
            <a:xfrm rot="-26504897">
              <a:off x="3828" y="2220"/>
              <a:ext cx="832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2" y="40"/>
                </a:cxn>
              </a:cxnLst>
              <a:rect l="0" t="0" r="r" b="b"/>
              <a:pathLst>
                <a:path w="832" h="40">
                  <a:moveTo>
                    <a:pt x="0" y="0"/>
                  </a:moveTo>
                  <a:lnTo>
                    <a:pt x="832" y="40"/>
                  </a:ln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wrap="none"/>
            <a:lstStyle/>
            <a:p>
              <a:endParaRPr lang="ru-RU" sz="1350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3992" y="2672"/>
              <a:ext cx="160" cy="8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800"/>
                </a:cxn>
              </a:cxnLst>
              <a:rect l="0" t="0" r="r" b="b"/>
              <a:pathLst>
                <a:path w="160" h="800">
                  <a:moveTo>
                    <a:pt x="160" y="0"/>
                  </a:moveTo>
                  <a:lnTo>
                    <a:pt x="0" y="800"/>
                  </a:lnTo>
                </a:path>
              </a:pathLst>
            </a:custGeom>
            <a:noFill/>
            <a:ln w="76200" cap="flat" cmpd="sng">
              <a:noFill/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wrap="none"/>
            <a:lstStyle/>
            <a:p>
              <a:endParaRPr lang="ru-RU" sz="1350"/>
            </a:p>
          </p:txBody>
        </p:sp>
      </p:grpSp>
      <p:sp>
        <p:nvSpPr>
          <p:cNvPr id="48" name="Овал 47"/>
          <p:cNvSpPr/>
          <p:nvPr/>
        </p:nvSpPr>
        <p:spPr>
          <a:xfrm>
            <a:off x="4554778" y="2978691"/>
            <a:ext cx="1900009" cy="14361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135⁰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4604" y="28592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Soat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charset="0"/>
              </a:rPr>
              <a:t>22</a:t>
            </a:r>
            <a:r>
              <a:rPr lang="uz-Latn-UZ" sz="3200" b="1" dirty="0" smtClean="0">
                <a:solidFill>
                  <a:srgbClr val="C00000"/>
                </a:solidFill>
                <a:latin typeface="Arial" charset="0"/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  <a:latin typeface="Arial" charset="0"/>
              </a:rPr>
              <a:t>30</a:t>
            </a:r>
            <a:endParaRPr lang="en-US" sz="3200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bo‘lganda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soat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minut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mili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orasidagi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burchak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necha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gradusni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tashkil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charset="0"/>
              </a:rPr>
              <a:t>qiladi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1802893"/>
      </p:ext>
    </p:extLst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8184" y="1151729"/>
            <a:ext cx="2749320" cy="2711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843558"/>
            <a:ext cx="60841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Dehqonning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tomorqasi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tomorqaning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chizmada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ko‘rsa-tilgandek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bog‘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qoldirildi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xil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bo‘laklarga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don,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piyoz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sabzi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bodring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taqsimladi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oshirgan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30" y="1174079"/>
            <a:ext cx="2749373" cy="67158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6232774" y="1846992"/>
            <a:ext cx="2744730" cy="65142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6234304" y="3138901"/>
            <a:ext cx="2743200" cy="72548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рямоугольник 16"/>
          <p:cNvSpPr/>
          <p:nvPr/>
        </p:nvSpPr>
        <p:spPr>
          <a:xfrm>
            <a:off x="6249519" y="2533741"/>
            <a:ext cx="2727985" cy="65993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70821"/>
              </p:ext>
            </p:extLst>
          </p:nvPr>
        </p:nvGraphicFramePr>
        <p:xfrm>
          <a:off x="423852" y="1210553"/>
          <a:ext cx="2759968" cy="2559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8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8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8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YECHIM</a:t>
            </a:r>
            <a:endParaRPr lang="ru-RU" sz="4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29809" y="2067694"/>
            <a:ext cx="38106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16 ta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0,25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bog‘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ekinga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? 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4 = 12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12 : 4 = 3(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1436" y="1874619"/>
            <a:ext cx="2062331" cy="625123"/>
          </a:xfrm>
          <a:prstGeom prst="rect">
            <a:avLst/>
          </a:prstGeom>
          <a:solidFill>
            <a:srgbClr val="160AB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5" name="Прямоугольник 44"/>
          <p:cNvSpPr/>
          <p:nvPr/>
        </p:nvSpPr>
        <p:spPr>
          <a:xfrm>
            <a:off x="421435" y="2498105"/>
            <a:ext cx="2062331" cy="653240"/>
          </a:xfrm>
          <a:prstGeom prst="rect">
            <a:avLst/>
          </a:prstGeom>
          <a:solidFill>
            <a:srgbClr val="C86AC1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7" name="Прямоугольник 46"/>
          <p:cNvSpPr/>
          <p:nvPr/>
        </p:nvSpPr>
        <p:spPr>
          <a:xfrm>
            <a:off x="421435" y="3123228"/>
            <a:ext cx="2062331" cy="664066"/>
          </a:xfrm>
          <a:prstGeom prst="rect">
            <a:avLst/>
          </a:prstGeom>
          <a:ln w="381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Прямоугольник 53"/>
          <p:cNvSpPr/>
          <p:nvPr/>
        </p:nvSpPr>
        <p:spPr>
          <a:xfrm>
            <a:off x="2483766" y="1862156"/>
            <a:ext cx="720082" cy="1919725"/>
          </a:xfrm>
          <a:prstGeom prst="rect">
            <a:avLst/>
          </a:prstGeom>
          <a:solidFill>
            <a:srgbClr val="FF0066"/>
          </a:solidFill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Прямоугольник 20"/>
          <p:cNvSpPr/>
          <p:nvPr/>
        </p:nvSpPr>
        <p:spPr>
          <a:xfrm>
            <a:off x="3520098" y="963001"/>
            <a:ext cx="403830" cy="312605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/>
          <p:cNvSpPr txBox="1"/>
          <p:nvPr/>
        </p:nvSpPr>
        <p:spPr>
          <a:xfrm>
            <a:off x="5108492" y="1007085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don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95393" y="968989"/>
            <a:ext cx="280663" cy="274680"/>
          </a:xfrm>
          <a:prstGeom prst="rect">
            <a:avLst/>
          </a:prstGeom>
          <a:solidFill>
            <a:srgbClr val="160AB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TextBox 23"/>
          <p:cNvSpPr txBox="1"/>
          <p:nvPr/>
        </p:nvSpPr>
        <p:spPr>
          <a:xfrm>
            <a:off x="3929986" y="937052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bog‘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55929" y="949546"/>
            <a:ext cx="280663" cy="274680"/>
          </a:xfrm>
          <a:prstGeom prst="rect">
            <a:avLst/>
          </a:prstGeom>
          <a:solidFill>
            <a:srgbClr val="C86AC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TextBox 26"/>
          <p:cNvSpPr txBox="1"/>
          <p:nvPr/>
        </p:nvSpPr>
        <p:spPr>
          <a:xfrm>
            <a:off x="6229290" y="952300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piyoz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61711" y="1477351"/>
            <a:ext cx="280663" cy="2746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TextBox 28"/>
          <p:cNvSpPr txBox="1"/>
          <p:nvPr/>
        </p:nvSpPr>
        <p:spPr>
          <a:xfrm>
            <a:off x="4442374" y="1423521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sabzi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4898" y="1429680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bodring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45520" y="1493554"/>
            <a:ext cx="280663" cy="274680"/>
          </a:xfrm>
          <a:prstGeom prst="rect">
            <a:avLst/>
          </a:prstGeom>
          <a:solidFill>
            <a:srgbClr val="FF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TextBox 4"/>
          <p:cNvSpPr txBox="1"/>
          <p:nvPr/>
        </p:nvSpPr>
        <p:spPr>
          <a:xfrm>
            <a:off x="1268299" y="1210553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 ‘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7745" y="1210553"/>
            <a:ext cx="2714646" cy="65160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0916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54" grpId="0" animBg="1"/>
      <p:bldP spid="21" grpId="0" animBg="1"/>
      <p:bldP spid="3" grpId="0"/>
      <p:bldP spid="23" grpId="0" animBg="1"/>
      <p:bldP spid="24" grpId="0"/>
      <p:bldP spid="26" grpId="0" animBg="1"/>
      <p:bldP spid="27" grpId="0"/>
      <p:bldP spid="28" grpId="0" animBg="1"/>
      <p:bldP spid="29" grpId="0"/>
      <p:bldP spid="30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3999" cy="10443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8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95486"/>
            <a:ext cx="8309603" cy="537342"/>
          </a:xfrm>
          <a:prstGeom prst="rect">
            <a:avLst/>
          </a:prstGeom>
        </p:spPr>
        <p:txBody>
          <a:bodyPr spcFirstLastPara="1" vert="horz" wrap="square" lIns="66987" tIns="66987" rIns="66987" bIns="66987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395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9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5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39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5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9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5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9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95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504" y="1203598"/>
            <a:ext cx="6342566" cy="4068963"/>
          </a:xfrm>
        </p:spPr>
        <p:txBody>
          <a:bodyPr/>
          <a:lstStyle/>
          <a:p>
            <a:pPr lvl="0" algn="just">
              <a:lnSpc>
                <a:spcPct val="80000"/>
              </a:lnSpc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chuqurligini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tubiga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ultratovush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yuboriladi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ultratovushning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tubiga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urilib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qaytib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kelgani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yarmini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suvdagi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uz-Latn-UZ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1490 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ko‘paytirib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tubining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chuqurligi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;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5; c) 5,6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en-US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dengizning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chuqurligi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171" y="1229096"/>
            <a:ext cx="2301043" cy="31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80511" cy="7964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8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3478"/>
            <a:ext cx="7700769" cy="994172"/>
          </a:xfrm>
          <a:prstGeom prst="rect">
            <a:avLst/>
          </a:prstGeom>
        </p:spPr>
        <p:txBody>
          <a:bodyPr spcFirstLastPara="1" vert="horz" wrap="square" lIns="66987" tIns="66987" rIns="66987" bIns="66987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3"/>
              <p:cNvSpPr txBox="1">
                <a:spLocks/>
              </p:cNvSpPr>
              <p:nvPr/>
            </p:nvSpPr>
            <p:spPr>
              <a:xfrm>
                <a:off x="169114" y="834687"/>
                <a:ext cx="8441643" cy="3919054"/>
              </a:xfrm>
              <a:prstGeom prst="rect">
                <a:avLst/>
              </a:prstGeom>
            </p:spPr>
            <p:txBody>
              <a:bodyPr/>
              <a:lstStyle>
                <a:lvl1pPr algn="l" defTabSz="91394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8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80000"/>
                  </a:lnSpc>
                  <a:buClrTx/>
                  <a:buFontTx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80000"/>
                  </a:lnSpc>
                  <a:buClrTx/>
                  <a:buFontTx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b="1" dirty="0" smtClean="0">
                    <a:solidFill>
                      <a:srgbClr val="160A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b="1" dirty="0" smtClean="0">
                    <a:solidFill>
                      <a:srgbClr val="160A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400" b="1" dirty="0">
                    <a:solidFill>
                      <a:srgbClr val="160A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5,6 </a:t>
                </a:r>
                <a:r>
                  <a:rPr lang="en-US" sz="2400" b="1" dirty="0" smtClean="0">
                    <a:solidFill>
                      <a:srgbClr val="160A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  <a:buClrTx/>
                  <a:buFontTx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Tovushni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tarqalish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80000"/>
                  </a:lnSpc>
                  <a:buClrTx/>
                  <a:buFontTx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160AB2"/>
                        </a:solidFill>
                        <a:latin typeface="Cambria Math" panose="02040503050406030204" pitchFamily="18" charset="0"/>
                      </a:rPr>
                      <m:t>𝝑</m:t>
                    </m:r>
                    <m:r>
                      <a:rPr lang="en-US" sz="2400" b="1" i="1" smtClean="0">
                        <a:solidFill>
                          <a:srgbClr val="160AB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160A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1490 m/s.</a:t>
                </a:r>
              </a:p>
              <a:p>
                <a:pPr>
                  <a:lnSpc>
                    <a:spcPct val="80000"/>
                  </a:lnSpc>
                  <a:buClrTx/>
                  <a:buFontTx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b="1" dirty="0" smtClean="0">
                    <a:solidFill>
                      <a:srgbClr val="160A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S(</a:t>
                </a:r>
                <a:r>
                  <a:rPr lang="en-US" sz="2400" b="1" dirty="0" err="1" smtClean="0">
                    <a:solidFill>
                      <a:srgbClr val="160A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chuqurlik</a:t>
                </a:r>
                <a:r>
                  <a:rPr lang="en-US" sz="2400" b="1" dirty="0" smtClean="0">
                    <a:solidFill>
                      <a:srgbClr val="160A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- ?</a:t>
                </a:r>
                <a:endParaRPr lang="en-US" sz="2400" b="1" dirty="0">
                  <a:solidFill>
                    <a:srgbClr val="160AB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  <a:buClrTx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Chuqurlik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formulasiga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400" b="1" dirty="0" smtClean="0">
                    <a:solidFill>
                      <a:srgbClr val="160A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  <a:buClrTx/>
                </a:pPr>
                <a:endParaRPr lang="en-US" sz="293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  <a:buClrTx/>
                </a:pPr>
                <a:r>
                  <a:rPr lang="ru-RU" sz="293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293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293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Заголовок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14" y="834687"/>
                <a:ext cx="8441643" cy="3919054"/>
              </a:xfrm>
              <a:prstGeom prst="rect">
                <a:avLst/>
              </a:prstGeom>
              <a:blipFill rotWithShape="0">
                <a:blip r:embed="rId2"/>
                <a:stretch>
                  <a:fillRect l="-1155" t="-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071" y="999475"/>
            <a:ext cx="2983802" cy="3509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9114" y="2931790"/>
                <a:ext cx="4572000" cy="20145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t=3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𝟏𝟒𝟗𝟎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𝟗𝟗𝟑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80000"/>
                  </a:lnSpc>
                  <a:buClrTx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  <a:buClrTx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t=5;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𝟏𝟒𝟗𝟎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𝟓𝟗𝟔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80000"/>
                  </a:lnSpc>
                  <a:buClrTx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  <a:buClrTx/>
                </a:pP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t=5,6;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𝟏𝟒𝟗𝟎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𝟓𝟑𝟐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14" y="2931790"/>
                <a:ext cx="4572000" cy="2014590"/>
              </a:xfrm>
              <a:prstGeom prst="rect">
                <a:avLst/>
              </a:prstGeom>
              <a:blipFill rotWithShape="0">
                <a:blip r:embed="rId4"/>
                <a:stretch>
                  <a:fillRect l="-2133" t="-2424" b="-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399952" y="2106215"/>
                <a:ext cx="1286314" cy="71711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𝛝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den>
                    </m:f>
                  </m:oMath>
                </a14:m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952" y="2106215"/>
                <a:ext cx="1286314" cy="717119"/>
              </a:xfrm>
              <a:prstGeom prst="rect">
                <a:avLst/>
              </a:prstGeom>
              <a:blipFill rotWithShape="0">
                <a:blip r:embed="rId5"/>
                <a:stretch>
                  <a:fillRect l="-9390" b="-840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1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3529" y="1095233"/>
            <a:ext cx="2180226" cy="63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515" b="1" dirty="0">
                <a:solidFill>
                  <a:schemeClr val="bg1"/>
                </a:solidFill>
              </a:rPr>
              <a:t>диаметр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9904" y="111647"/>
            <a:ext cx="8972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Qutining</a:t>
            </a:r>
            <a:r>
              <a:rPr lang="en-US" sz="24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kataklariga</a:t>
            </a:r>
            <a:r>
              <a:rPr lang="en-US" sz="24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idishdagi</a:t>
            </a:r>
            <a:r>
              <a:rPr lang="en-US" sz="24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suvdan</a:t>
            </a:r>
            <a:r>
              <a:rPr lang="en-US" sz="24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nechtadan</a:t>
            </a:r>
            <a:r>
              <a:rPr lang="en-US" sz="24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sz="24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24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joylashmaydi</a:t>
            </a:r>
            <a:r>
              <a:rPr lang="en-US" sz="24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4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24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160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0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8" y="1342801"/>
            <a:ext cx="8009347" cy="322463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757314" y="1282885"/>
            <a:ext cx="432048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32040" y="3795886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0780" y="3795886"/>
            <a:ext cx="81304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3823" y="3795886"/>
            <a:ext cx="8130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5813" y="3814428"/>
            <a:ext cx="6848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7242" y="1561625"/>
            <a:ext cx="87716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52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3814028" y="2770453"/>
            <a:ext cx="87716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1899672" y="2413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38"/>
          </a:p>
        </p:txBody>
      </p:sp>
      <p:sp>
        <p:nvSpPr>
          <p:cNvPr id="9" name="Прямоугольник 8"/>
          <p:cNvSpPr/>
          <p:nvPr/>
        </p:nvSpPr>
        <p:spPr>
          <a:xfrm>
            <a:off x="384590" y="1"/>
            <a:ext cx="8507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bo‘yida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beshta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uchtasi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daryoning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ikkitasi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daryoning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bog‘lansa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ko‘prik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qurishga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0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69661"/>
            <a:ext cx="6336704" cy="397004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228184" y="1995686"/>
            <a:ext cx="648072" cy="5040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26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539552" y="1059582"/>
            <a:ext cx="7510538" cy="1031437"/>
          </a:xfrm>
          <a:prstGeom prst="rect">
            <a:avLst/>
          </a:prstGeom>
        </p:spPr>
        <p:txBody>
          <a:bodyPr vert="horz" lIns="78898" tIns="39449" rIns="78898" bIns="39449" rtlCol="0">
            <a:noAutofit/>
          </a:bodyPr>
          <a:lstStyle/>
          <a:p>
            <a:r>
              <a:rPr lang="en-US" sz="3224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24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24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bob </a:t>
            </a:r>
            <a:r>
              <a:rPr lang="en-US" sz="3224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3224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3224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24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3224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24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tatbiqiy</a:t>
            </a:r>
            <a:r>
              <a:rPr lang="en-US" sz="3224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224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3224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2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7734"/>
            <a:ext cx="4244793" cy="231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395536" y="123478"/>
            <a:ext cx="8269577" cy="590636"/>
          </a:xfrm>
          <a:prstGeom prst="rect">
            <a:avLst/>
          </a:prstGeom>
        </p:spPr>
        <p:txBody>
          <a:bodyPr vert="horz" wrap="square" lIns="0" tIns="2529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72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67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72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67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72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67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72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uz-Latn-UZ" sz="3672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3672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84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161364" y="1821651"/>
            <a:ext cx="3011036" cy="269319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1350">
              <a:latin typeface="Verdana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439652" y="1714494"/>
            <a:ext cx="2542985" cy="280035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1350">
              <a:latin typeface="Verdana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gray">
          <a:xfrm>
            <a:off x="3768323" y="2441973"/>
            <a:ext cx="642941" cy="931069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8" name="AutoShape 8"/>
          <p:cNvSpPr>
            <a:spLocks noChangeAspect="1" noChangeArrowheads="1" noTextEdit="1"/>
          </p:cNvSpPr>
          <p:nvPr/>
        </p:nvSpPr>
        <p:spPr bwMode="gray">
          <a:xfrm flipH="1">
            <a:off x="4794648" y="2439591"/>
            <a:ext cx="68222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" name="Freeform 9"/>
          <p:cNvSpPr>
            <a:spLocks/>
          </p:cNvSpPr>
          <p:nvPr/>
        </p:nvSpPr>
        <p:spPr bwMode="gray">
          <a:xfrm flipH="1">
            <a:off x="4625578" y="2441973"/>
            <a:ext cx="696521" cy="931069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9000" y="321454"/>
            <a:ext cx="2249091" cy="1607355"/>
            <a:chOff x="1997" y="1314"/>
            <a:chExt cx="1889" cy="1009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</p:grp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1350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1350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1350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sz="1350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714744" y="803660"/>
            <a:ext cx="1660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0000"/>
                </a:solidFill>
              </a:rPr>
              <a:t>ESLATMA!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223275" y="2036034"/>
            <a:ext cx="29758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Masalaga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chizmani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to’g’ri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chiza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qo’shimcha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chizmalarni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topa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yarmini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demakdir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0869" y="1928808"/>
            <a:ext cx="2250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Masala</a:t>
            </a:r>
            <a:r>
              <a:rPr lang="en-US" sz="2400" b="1" i="1" dirty="0"/>
              <a:t> </a:t>
            </a:r>
            <a:r>
              <a:rPr lang="en-US" sz="2400" b="1" i="1" dirty="0" err="1"/>
              <a:t>yechishni</a:t>
            </a:r>
            <a:r>
              <a:rPr lang="en-US" sz="2400" b="1" i="1" dirty="0"/>
              <a:t> </a:t>
            </a:r>
          </a:p>
          <a:p>
            <a:pPr algn="ctr"/>
            <a:r>
              <a:rPr lang="en-US" sz="2400" b="1" i="1" dirty="0" err="1"/>
              <a:t>o’rganish</a:t>
            </a:r>
            <a:r>
              <a:rPr lang="en-US" sz="2400" b="1" i="1" dirty="0"/>
              <a:t> </a:t>
            </a:r>
            <a:r>
              <a:rPr lang="en-US" sz="2400" b="1" i="1" dirty="0" err="1"/>
              <a:t>uchun</a:t>
            </a:r>
            <a:endParaRPr lang="en-US" sz="2400" b="1" i="1" dirty="0"/>
          </a:p>
          <a:p>
            <a:pPr algn="ctr"/>
            <a:r>
              <a:rPr lang="en-US" sz="2400" b="1" i="1" dirty="0"/>
              <a:t> </a:t>
            </a:r>
            <a:r>
              <a:rPr lang="en-US" sz="2400" b="1" i="1" dirty="0" err="1"/>
              <a:t>ko’proq</a:t>
            </a:r>
            <a:r>
              <a:rPr lang="en-US" sz="2400" b="1" i="1" dirty="0"/>
              <a:t> </a:t>
            </a:r>
          </a:p>
          <a:p>
            <a:pPr algn="ctr"/>
            <a:r>
              <a:rPr lang="en-US" sz="2400" b="1" i="1" dirty="0" err="1"/>
              <a:t>masala</a:t>
            </a:r>
            <a:r>
              <a:rPr lang="en-US" sz="2400" b="1" i="1" dirty="0"/>
              <a:t> </a:t>
            </a:r>
            <a:r>
              <a:rPr lang="en-US" sz="2400" b="1" i="1" dirty="0" err="1"/>
              <a:t>yechish</a:t>
            </a:r>
            <a:r>
              <a:rPr lang="en-US" sz="2400" b="1" i="1" dirty="0"/>
              <a:t> </a:t>
            </a:r>
            <a:r>
              <a:rPr lang="en-US" sz="2400" b="1" i="1" dirty="0" err="1"/>
              <a:t>kerak</a:t>
            </a:r>
            <a:r>
              <a:rPr lang="en-US" sz="2400" b="1" i="1" dirty="0"/>
              <a:t>!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0867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2653"/>
            <a:ext cx="9180512" cy="9849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Shirin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geometriya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7" name="Рисунок 6" descr="0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7" y="2283718"/>
            <a:ext cx="8520579" cy="2191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138" y="1086530"/>
            <a:ext cx="8599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2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qandolat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ko‘rinishidagi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650212" y="24554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0731" y="100274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Qutiga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buyumlarning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nechtadan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joylashtirsa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0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1" y="2186794"/>
            <a:ext cx="8019103" cy="2426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10827">
            <a:off x="7340177" y="4145237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45014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6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4843587" y="3954827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12 cm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 rot="19215893">
            <a:off x="7239808" y="2925351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207337"/>
            <a:ext cx="7088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  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5051252" y="2762383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 rot="18436852">
            <a:off x="4689698" y="290027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4" y="305344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 cm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3465944" y="2720408"/>
            <a:ext cx="6190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983215">
            <a:off x="2972768" y="3840326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52 cm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81689" y="4224046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52 cm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719386" y="3512075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42 cm</a:t>
            </a:r>
            <a:endParaRPr lang="ru-RU" sz="1400" b="1" dirty="0"/>
          </a:p>
        </p:txBody>
      </p:sp>
      <p:sp>
        <p:nvSpPr>
          <p:cNvPr id="3" name="Овал 2"/>
          <p:cNvSpPr/>
          <p:nvPr/>
        </p:nvSpPr>
        <p:spPr>
          <a:xfrm>
            <a:off x="467544" y="2042366"/>
            <a:ext cx="985110" cy="718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583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51945" y="4296259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 cm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3316801" y="3770997"/>
            <a:ext cx="5661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2</a:t>
            </a:r>
            <a:r>
              <a:rPr lang="en-US" sz="1200" b="1" dirty="0" smtClean="0"/>
              <a:t>0 cm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23065"/>
            <a:ext cx="864096" cy="380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8095348">
            <a:off x="4527948" y="4168577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15 cm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18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650212" y="24554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0731" y="100274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Qutiga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buyumlarning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nechtadan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joylashtirsa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0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1" y="2186794"/>
            <a:ext cx="8019103" cy="2426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10827">
            <a:off x="7340177" y="4145237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45014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6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4735713" y="3944381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12 cm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 rot="19215893">
            <a:off x="7239808" y="2925351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207337"/>
            <a:ext cx="7088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  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5026027" y="2739099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 rot="18436852">
            <a:off x="4689698" y="290027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4" y="305344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 cm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3465944" y="2720408"/>
            <a:ext cx="6190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983215">
            <a:off x="2972768" y="3840326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52 cm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81689" y="4224046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52 cm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719386" y="3512075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42 cm</a:t>
            </a:r>
            <a:endParaRPr lang="ru-RU" sz="1400" b="1" dirty="0"/>
          </a:p>
        </p:txBody>
      </p:sp>
      <p:sp>
        <p:nvSpPr>
          <p:cNvPr id="3" name="Овал 2"/>
          <p:cNvSpPr/>
          <p:nvPr/>
        </p:nvSpPr>
        <p:spPr>
          <a:xfrm>
            <a:off x="467544" y="2042366"/>
            <a:ext cx="985110" cy="718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583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51945" y="4296259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 cm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3402635" y="3766128"/>
            <a:ext cx="5373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 </a:t>
            </a:r>
            <a:r>
              <a:rPr lang="en-US" sz="1200" b="1" dirty="0" smtClean="0"/>
              <a:t>         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23065"/>
            <a:ext cx="864096" cy="380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8095348">
            <a:off x="4527948" y="4168577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15 cm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87422" y="2186794"/>
            <a:ext cx="1549681" cy="2571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86487" y="2042366"/>
            <a:ext cx="3133347" cy="1472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6016443">
            <a:off x="4847589" y="3943652"/>
            <a:ext cx="628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10 </a:t>
            </a:r>
            <a:r>
              <a:rPr lang="en-US" sz="1400" b="1" dirty="0"/>
              <a:t>cm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97954" y="2379710"/>
            <a:ext cx="498855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2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650212" y="24554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0731" y="100274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Qutiga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buyumlarning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nechtadan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joylashtirsa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0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1" y="2186794"/>
            <a:ext cx="8019103" cy="2426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10827">
            <a:off x="7340177" y="4145237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45014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6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4843587" y="3954827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12 cm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 rot="19215893">
            <a:off x="7239808" y="2925351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207337"/>
            <a:ext cx="7088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  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5026027" y="2739099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 rot="18436852">
            <a:off x="4689698" y="290027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4" y="305344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 cm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3465944" y="2720408"/>
            <a:ext cx="6190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983215">
            <a:off x="2972768" y="3840326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52 cm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81689" y="4224046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52 cm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719386" y="3512075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42 cm</a:t>
            </a:r>
            <a:endParaRPr lang="ru-RU" sz="1400" b="1" dirty="0"/>
          </a:p>
        </p:txBody>
      </p:sp>
      <p:sp>
        <p:nvSpPr>
          <p:cNvPr id="3" name="Овал 2"/>
          <p:cNvSpPr/>
          <p:nvPr/>
        </p:nvSpPr>
        <p:spPr>
          <a:xfrm>
            <a:off x="467544" y="2042366"/>
            <a:ext cx="985110" cy="718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583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51945" y="4296259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 cm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3402635" y="3766128"/>
            <a:ext cx="5373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 </a:t>
            </a:r>
            <a:r>
              <a:rPr lang="en-US" sz="1200" b="1" dirty="0" smtClean="0"/>
              <a:t>         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23065"/>
            <a:ext cx="864096" cy="380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8095348">
            <a:off x="4527948" y="4168577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15 cm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87422" y="2066048"/>
            <a:ext cx="1549681" cy="2571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3515114"/>
            <a:ext cx="3672408" cy="150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68738" y="3577219"/>
            <a:ext cx="111987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ta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650212" y="24554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0731" y="100274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Qutiga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buyumlarning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nechtadan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joylashtirsa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0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1" y="2186794"/>
            <a:ext cx="8019103" cy="2426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10827">
            <a:off x="7340177" y="4145237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45014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6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4843587" y="3954827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12 cm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 rot="19215893">
            <a:off x="7239808" y="2925351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207337"/>
            <a:ext cx="7088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  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5051252" y="2762383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 rot="18436852">
            <a:off x="4689697" y="286222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4" y="305344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 cm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3400318" y="2664937"/>
            <a:ext cx="66075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cm 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983215">
            <a:off x="2972768" y="3840326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52 cm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81689" y="4224046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52 cm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719386" y="3512075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42 cm</a:t>
            </a:r>
            <a:endParaRPr lang="ru-RU" sz="1400" b="1" dirty="0"/>
          </a:p>
        </p:txBody>
      </p:sp>
      <p:sp>
        <p:nvSpPr>
          <p:cNvPr id="3" name="Овал 2"/>
          <p:cNvSpPr/>
          <p:nvPr/>
        </p:nvSpPr>
        <p:spPr>
          <a:xfrm>
            <a:off x="467544" y="2042366"/>
            <a:ext cx="985110" cy="718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583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51945" y="4296259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 cm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3316801" y="3770997"/>
            <a:ext cx="5661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2</a:t>
            </a:r>
            <a:r>
              <a:rPr lang="en-US" sz="1200" b="1" dirty="0" smtClean="0"/>
              <a:t>0 cm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23065"/>
            <a:ext cx="864096" cy="380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8095348">
            <a:off x="4527948" y="4168577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15 cm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3351614"/>
            <a:ext cx="5472608" cy="166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11825" y="2042366"/>
            <a:ext cx="2860575" cy="17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89154" y="3121668"/>
            <a:ext cx="1354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650212" y="24554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0731" y="100274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Qutiga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buyumlarning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nechtadan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joylashtirsa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0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1" y="2186794"/>
            <a:ext cx="8019103" cy="2426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10827">
            <a:off x="7340177" y="4145237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45014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6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4843587" y="3954827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12 cm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 rot="19215893">
            <a:off x="7239808" y="2925351"/>
            <a:ext cx="625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207337"/>
            <a:ext cx="7088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 cm  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5051252" y="2762383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 rot="18436852">
            <a:off x="4689698" y="290027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  <a:r>
              <a:rPr lang="en-US" sz="1400" b="1" dirty="0" smtClean="0"/>
              <a:t>0 cm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4" y="3053448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 cm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 rot="18983215">
            <a:off x="2972768" y="3840326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52 cm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81689" y="4224046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52 cm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719386" y="3512075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42 cm</a:t>
            </a:r>
            <a:endParaRPr lang="ru-RU" sz="1400" b="1" dirty="0"/>
          </a:p>
        </p:txBody>
      </p:sp>
      <p:sp>
        <p:nvSpPr>
          <p:cNvPr id="3" name="Овал 2"/>
          <p:cNvSpPr/>
          <p:nvPr/>
        </p:nvSpPr>
        <p:spPr>
          <a:xfrm>
            <a:off x="467544" y="2042366"/>
            <a:ext cx="985110" cy="718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583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51945" y="4296259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 cm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3353894" y="3752473"/>
            <a:ext cx="5661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2</a:t>
            </a:r>
            <a:r>
              <a:rPr lang="en-US" sz="1200" b="1" dirty="0" smtClean="0"/>
              <a:t>0 cm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23065"/>
            <a:ext cx="864096" cy="380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8095348">
            <a:off x="4527948" y="4168577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15 cm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86436" y="2084990"/>
            <a:ext cx="2978486" cy="2967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84927" y="2101276"/>
            <a:ext cx="1721402" cy="125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76656" y="2678188"/>
            <a:ext cx="1471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99441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931" b="1" dirty="0">
                <a:solidFill>
                  <a:schemeClr val="tx1"/>
                </a:solidFill>
                <a:cs typeface="Times New Roman" pitchFamily="18" charset="0"/>
              </a:rPr>
              <a:t>                            </a:t>
            </a:r>
            <a:r>
              <a:rPr lang="en-US" sz="2931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95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ODATIY MASALA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9582"/>
            <a:ext cx="7950973" cy="1354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34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z-Latn-UZ" sz="2734" dirty="0">
                <a:latin typeface="Arial" panose="020B0604020202020204" pitchFamily="34" charset="0"/>
                <a:cs typeface="Arial" panose="020B0604020202020204" pitchFamily="34" charset="0"/>
              </a:rPr>
              <a:t>elosi</a:t>
            </a:r>
            <a:r>
              <a:rPr lang="en-US" sz="2734" dirty="0" err="1"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r>
              <a:rPr lang="uz-Latn-UZ" sz="2734" dirty="0">
                <a:latin typeface="Arial" panose="020B0604020202020204" pitchFamily="34" charset="0"/>
                <a:cs typeface="Arial" panose="020B0604020202020204" pitchFamily="34" charset="0"/>
              </a:rPr>
              <a:t>ning g</a:t>
            </a:r>
            <a:r>
              <a:rPr lang="en-US" sz="2734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734" dirty="0">
                <a:latin typeface="Arial" panose="020B0604020202020204" pitchFamily="34" charset="0"/>
                <a:cs typeface="Arial" panose="020B0604020202020204" pitchFamily="34" charset="0"/>
              </a:rPr>
              <a:t>ildiraklari </a:t>
            </a:r>
            <a:r>
              <a:rPr lang="en-US" sz="2734" dirty="0" err="1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27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734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uz-Latn-UZ" sz="2734" dirty="0" smtClean="0">
                <a:latin typeface="Arial" panose="020B0604020202020204" pitchFamily="34" charset="0"/>
                <a:cs typeface="Arial" panose="020B0604020202020204" pitchFamily="34" charset="0"/>
              </a:rPr>
              <a:t>duym</a:t>
            </a:r>
            <a:r>
              <a:rPr lang="uz-Latn-UZ" sz="273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73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734" dirty="0" smtClean="0">
                <a:latin typeface="Arial" panose="020B0604020202020204" pitchFamily="34" charset="0"/>
                <a:cs typeface="Arial" panose="020B0604020202020204" pitchFamily="34" charset="0"/>
              </a:rPr>
              <a:t>1 duym </a:t>
            </a:r>
            <a:r>
              <a:rPr lang="uz-Latn-UZ" sz="2734" dirty="0">
                <a:latin typeface="Arial" panose="020B0604020202020204" pitchFamily="34" charset="0"/>
                <a:cs typeface="Arial" panose="020B0604020202020204" pitchFamily="34" charset="0"/>
              </a:rPr>
              <a:t>taxminan 2,54 </a:t>
            </a:r>
            <a:r>
              <a:rPr lang="en-US" sz="2734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2734" dirty="0">
                <a:latin typeface="Arial" panose="020B0604020202020204" pitchFamily="34" charset="0"/>
                <a:cs typeface="Arial" panose="020B0604020202020204" pitchFamily="34" charset="0"/>
              </a:rPr>
              <a:t>m bo</a:t>
            </a:r>
            <a:r>
              <a:rPr lang="en-US" sz="2734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734" dirty="0">
                <a:latin typeface="Arial" panose="020B0604020202020204" pitchFamily="34" charset="0"/>
                <a:cs typeface="Arial" panose="020B0604020202020204" pitchFamily="34" charset="0"/>
              </a:rPr>
              <a:t>lsa, bunday g</a:t>
            </a:r>
            <a:r>
              <a:rPr lang="en-US" sz="2734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734" dirty="0">
                <a:latin typeface="Arial" panose="020B0604020202020204" pitchFamily="34" charset="0"/>
                <a:cs typeface="Arial" panose="020B0604020202020204" pitchFamily="34" charset="0"/>
              </a:rPr>
              <a:t>ildirakning</a:t>
            </a:r>
            <a:r>
              <a:rPr lang="en-US" sz="27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34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27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34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7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34" dirty="0" err="1">
                <a:latin typeface="Arial" panose="020B0604020202020204" pitchFamily="34" charset="0"/>
                <a:cs typeface="Arial" panose="020B0604020202020204" pitchFamily="34" charset="0"/>
              </a:rPr>
              <a:t>santimetr</a:t>
            </a:r>
            <a:r>
              <a:rPr lang="uz-Latn-UZ" sz="2734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7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499742"/>
            <a:ext cx="3096344" cy="2087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459" y="2578757"/>
            <a:ext cx="1433406" cy="543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31" b="1" dirty="0">
                <a:solidFill>
                  <a:srgbClr val="002060"/>
                </a:solidFill>
              </a:rPr>
              <a:t>R = 0,5d</a:t>
            </a:r>
            <a:endParaRPr lang="ru-RU" sz="2931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128" y="3250735"/>
            <a:ext cx="1980029" cy="543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31" b="1" dirty="0">
                <a:solidFill>
                  <a:srgbClr val="002060"/>
                </a:solidFill>
              </a:rPr>
              <a:t>d = 27·2,54 </a:t>
            </a:r>
            <a:endParaRPr lang="ru-RU" sz="2931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4766" y="3278058"/>
            <a:ext cx="1949573" cy="543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31" b="1" dirty="0">
                <a:solidFill>
                  <a:srgbClr val="002060"/>
                </a:solidFill>
              </a:rPr>
              <a:t> = 68,58 cm</a:t>
            </a:r>
            <a:endParaRPr lang="ru-RU" sz="2931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994" y="4078235"/>
            <a:ext cx="2161169" cy="543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1" b="1" dirty="0">
                <a:solidFill>
                  <a:srgbClr val="002060"/>
                </a:solidFill>
              </a:rPr>
              <a:t>R = 34,29 cm</a:t>
            </a:r>
            <a:endParaRPr lang="ru-RU" sz="2638" dirty="0"/>
          </a:p>
        </p:txBody>
      </p:sp>
    </p:spTree>
    <p:extLst>
      <p:ext uri="{BB962C8B-B14F-4D97-AF65-F5344CB8AC3E}">
        <p14:creationId xmlns:p14="http://schemas.microsoft.com/office/powerpoint/2010/main" val="42650006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9835"/>
            <a:ext cx="9144000" cy="90573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73821"/>
            <a:ext cx="8928992" cy="697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Tepalikning</a:t>
            </a:r>
            <a:r>
              <a:rPr lang="en-US" sz="3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tiklik</a:t>
            </a:r>
            <a:r>
              <a:rPr lang="en-US" sz="3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3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5" y="1059582"/>
            <a:ext cx="8698902" cy="2127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5536" y="3645243"/>
                <a:ext cx="2574551" cy="808811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·</m:t>
                    </m:r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 </a:t>
                </a:r>
                <a:endParaRPr lang="ru-RU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45243"/>
                <a:ext cx="2574551" cy="808811"/>
              </a:xfrm>
              <a:prstGeom prst="rect">
                <a:avLst/>
              </a:prstGeom>
              <a:blipFill rotWithShape="0">
                <a:blip r:embed="rId4"/>
                <a:stretch>
                  <a:fillRect l="-5896" r="-4717" b="-8889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63888" y="3451711"/>
                <a:ext cx="4570482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 smtClean="0"/>
                  <a:t> ·</a:t>
                </a:r>
                <a:r>
                  <a:rPr lang="en-US" sz="3200" dirty="0" smtClean="0"/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100% = 12%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451711"/>
                <a:ext cx="4570482" cy="966675"/>
              </a:xfrm>
              <a:prstGeom prst="rect">
                <a:avLst/>
              </a:prstGeom>
              <a:blipFill rotWithShape="0">
                <a:blip r:embed="rId5"/>
                <a:stretch>
                  <a:fillRect l="-3471" t="-10063" r="-3071" b="-22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8532440" y="987574"/>
            <a:ext cx="61156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43811" y="1661469"/>
            <a:ext cx="8691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 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1661469"/>
            <a:ext cx="720080" cy="6942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059582"/>
            <a:ext cx="1152128" cy="9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664</Words>
  <Application>Microsoft Office PowerPoint</Application>
  <PresentationFormat>Экран (16:9)</PresentationFormat>
  <Paragraphs>190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Unicode MS</vt:lpstr>
      <vt:lpstr>Calibri</vt:lpstr>
      <vt:lpstr>Cambria Math</vt:lpstr>
      <vt:lpstr>Georgia</vt:lpstr>
      <vt:lpstr>Monotype Corsiva</vt:lpstr>
      <vt:lpstr>Times New Roman</vt:lpstr>
      <vt:lpstr>Verdana</vt:lpstr>
      <vt:lpstr>Тема Office</vt:lpstr>
      <vt:lpstr>GEOMETRIYA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Dengiz  chuqurligini  bilish uchun dengiz tubiga ultratovush signali yuboriladi va ultratovushning dengiz tubiga urilib qancha vaqtda  qaytib kelgani o‘lchanadi. Bu vaqtning yarmini tovushning suvdagi tezligi 1490 m/s ga ko‘paytirib dengiz tubining chuqurligi aniqlanadi. Agar bu vaqt: a) 3 ; b) 5; c) 5,6 sekundni tashkil qilgan bo‘lsa, dengizning chuqurligi qancha ekan?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Пользователь</cp:lastModifiedBy>
  <cp:revision>417</cp:revision>
  <dcterms:created xsi:type="dcterms:W3CDTF">2020-07-28T06:40:32Z</dcterms:created>
  <dcterms:modified xsi:type="dcterms:W3CDTF">2021-03-27T07:24:51Z</dcterms:modified>
</cp:coreProperties>
</file>