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66" r:id="rId2"/>
    <p:sldId id="265" r:id="rId3"/>
    <p:sldId id="560" r:id="rId4"/>
    <p:sldId id="558" r:id="rId5"/>
    <p:sldId id="559" r:id="rId6"/>
    <p:sldId id="557" r:id="rId7"/>
    <p:sldId id="585" r:id="rId8"/>
    <p:sldId id="562" r:id="rId9"/>
    <p:sldId id="584" r:id="rId10"/>
    <p:sldId id="580" r:id="rId11"/>
    <p:sldId id="582" r:id="rId12"/>
    <p:sldId id="583" r:id="rId13"/>
    <p:sldId id="581" r:id="rId14"/>
    <p:sldId id="556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72" r:id="rId23"/>
    <p:sldId id="571" r:id="rId24"/>
    <p:sldId id="573" r:id="rId25"/>
    <p:sldId id="574" r:id="rId26"/>
    <p:sldId id="575" r:id="rId27"/>
    <p:sldId id="578" r:id="rId28"/>
    <p:sldId id="576" r:id="rId29"/>
    <p:sldId id="577" r:id="rId30"/>
    <p:sldId id="555" r:id="rId31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127" d="100"/>
          <a:sy n="127" d="100"/>
        </p:scale>
        <p:origin x="81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A404-A5A0-4E0D-A366-12A1EADB624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0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71051-E8AA-4238-8848-F760F8D8175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6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1317625"/>
            <a:ext cx="3197781" cy="124520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Имя прилагательное</a:t>
            </a:r>
          </a:p>
          <a:p>
            <a:pPr algn="ctr"/>
            <a:endParaRPr lang="ru-RU" sz="2000" b="1" spc="-20" dirty="0" smtClean="0">
              <a:solidFill>
                <a:schemeClr val="tx2"/>
              </a:solidFill>
              <a:latin typeface="Arial"/>
              <a:cs typeface="Arial"/>
            </a:endParaRPr>
          </a:p>
          <a:p>
            <a:pPr algn="ctr"/>
            <a:r>
              <a:rPr lang="ru-RU" sz="2000" b="1" spc="-20" dirty="0" smtClean="0">
                <a:solidFill>
                  <a:schemeClr val="tx2"/>
                </a:solidFill>
                <a:latin typeface="Arial"/>
                <a:cs typeface="Arial"/>
              </a:rPr>
              <a:t>Повторение</a:t>
            </a:r>
          </a:p>
          <a:p>
            <a:pPr algn="ctr"/>
            <a:endParaRPr lang="ru-RU" sz="2000" b="1" spc="-2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Татьяна Геннадьевна Рик. Доброе утро, Имя Прилагательное! Ukazk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1190416"/>
            <a:ext cx="1676400" cy="18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700" y="123325"/>
            <a:ext cx="495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Прилагательное + существительное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700" y="724203"/>
            <a:ext cx="289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</a:t>
            </a:r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(мужской 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ед. ч)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1010" y="1158045"/>
            <a:ext cx="1072979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160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1671174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 больш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сер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африканск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Африканский слон | Животные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724203"/>
            <a:ext cx="2667000" cy="21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ифка — «Слон рисует слона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7" y="724203"/>
            <a:ext cx="2703513" cy="21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0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700" y="123325"/>
            <a:ext cx="4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Прилагательное + существительное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700" y="724203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Комната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(женский 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ед. ч)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1010" y="1158045"/>
            <a:ext cx="1072979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9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1851025"/>
            <a:ext cx="2514600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Комната больш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светл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уютн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ая.</a:t>
            </a:r>
            <a:endParaRPr lang="ru-RU" sz="160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Детская в светлых тонах - Дизайн детской комна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24203"/>
            <a:ext cx="2286000" cy="202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0700" y="123325"/>
            <a:ext cx="45254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Прилагательное + существительное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700" y="724203"/>
            <a:ext cx="312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(средний 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 ед. ч)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1010" y="1158045"/>
            <a:ext cx="1072979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9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900" y="1851025"/>
            <a:ext cx="2514600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Море больш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син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ru-RU" sz="1609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глубок</a:t>
            </a:r>
            <a:r>
              <a:rPr lang="ru-RU" sz="1609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ое.</a:t>
            </a:r>
            <a:endParaRPr lang="ru-RU" sz="160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Гиф анимация Море на закат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751190"/>
            <a:ext cx="2517689" cy="188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2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зработки уроков\цифры, картинки фруктов, овощей\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829389"/>
            <a:ext cx="2508644" cy="19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300" y="123325"/>
            <a:ext cx="479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Прилагательное + существительное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988" y="766012"/>
            <a:ext cx="358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Ягоды  </a:t>
            </a:r>
            <a:r>
              <a:rPr lang="ru-RU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(множественное число)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36709" y="1166122"/>
            <a:ext cx="10729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8900" y="2003425"/>
            <a:ext cx="3526051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Ягоды вкусн</a:t>
            </a:r>
            <a:r>
              <a:rPr lang="ru-RU" sz="160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крупн</a:t>
            </a:r>
            <a:r>
              <a:rPr lang="ru-RU" sz="160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разноцветн</a:t>
            </a:r>
            <a:r>
              <a:rPr lang="ru-RU" sz="160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9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9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74625"/>
            <a:ext cx="5164295" cy="638810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Определяю я предметы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украшаю вашу речь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9300" y="1116643"/>
            <a:ext cx="1371600" cy="2154436"/>
          </a:xfrm>
        </p:spPr>
        <p:txBody>
          <a:bodyPr/>
          <a:lstStyle/>
          <a:p>
            <a:r>
              <a:rPr lang="ru-RU" sz="2000" dirty="0"/>
              <a:t>Большое</a:t>
            </a:r>
          </a:p>
          <a:p>
            <a:r>
              <a:rPr lang="ru-RU" sz="2000" dirty="0"/>
              <a:t>Круглое</a:t>
            </a:r>
          </a:p>
          <a:p>
            <a:r>
              <a:rPr lang="ru-RU" sz="2000" dirty="0"/>
              <a:t>Горячее</a:t>
            </a:r>
          </a:p>
          <a:p>
            <a:r>
              <a:rPr lang="ru-RU" sz="2000" dirty="0"/>
              <a:t>Жёлтое</a:t>
            </a:r>
          </a:p>
          <a:p>
            <a:r>
              <a:rPr lang="ru-RU" sz="2000" dirty="0"/>
              <a:t>Яркое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0250" y="996821"/>
            <a:ext cx="160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солнце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апельсин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сковородка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цыплёнок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рисунок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D:\клипарт\небо\0_c2e2d_547076e3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631825"/>
            <a:ext cx="976189" cy="891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5072593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700" y="545691"/>
            <a:ext cx="4755006" cy="5539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Заполните таблицу примерами. </a:t>
            </a:r>
          </a:p>
          <a:p>
            <a:pPr>
              <a:buNone/>
            </a:pPr>
            <a:r>
              <a:rPr lang="ru-RU" dirty="0" smtClean="0"/>
              <a:t>Составьте устно предложения по таблице.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66344"/>
              </p:ext>
            </p:extLst>
          </p:nvPr>
        </p:nvGraphicFramePr>
        <p:xfrm>
          <a:off x="520700" y="969673"/>
          <a:ext cx="4948292" cy="1029843"/>
        </p:xfrm>
        <a:graphic>
          <a:graphicData uri="http://schemas.openxmlformats.org/drawingml/2006/table">
            <a:tbl>
              <a:tblPr/>
              <a:tblGrid>
                <a:gridCol w="79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6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Мужской род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Средний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Женский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3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Здесь есть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девочка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больница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D:\клипарт\падежи\имен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949329"/>
            <a:ext cx="913005" cy="1197096"/>
          </a:xfrm>
          <a:prstGeom prst="rect">
            <a:avLst/>
          </a:prstGeom>
          <a:noFill/>
        </p:spPr>
      </p:pic>
      <p:pic>
        <p:nvPicPr>
          <p:cNvPr id="4099" name="Picture 3" descr="D:\клипарт\дети помогают\0_12c6c8_677d52be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68700" y="2077752"/>
            <a:ext cx="909767" cy="935761"/>
          </a:xfrm>
          <a:prstGeom prst="rect">
            <a:avLst/>
          </a:prstGeom>
          <a:noFill/>
        </p:spPr>
      </p:pic>
      <p:pic>
        <p:nvPicPr>
          <p:cNvPr id="4100" name="Picture 4" descr="D:\клипарт\дети помогают\0_947c8_f2bfaa96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0984" y="2205959"/>
            <a:ext cx="1701384" cy="88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38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23068"/>
              </p:ext>
            </p:extLst>
          </p:nvPr>
        </p:nvGraphicFramePr>
        <p:xfrm>
          <a:off x="298247" y="708025"/>
          <a:ext cx="5251653" cy="1967708"/>
        </p:xfrm>
        <a:graphic>
          <a:graphicData uri="http://schemas.openxmlformats.org/drawingml/2006/table">
            <a:tbl>
              <a:tblPr/>
              <a:tblGrid>
                <a:gridCol w="1139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56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Мужской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Средний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Женский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Здесь есть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девочка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больница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Р.п.  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Здесь нет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сел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его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здани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девочк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больниц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" name="Picture 3" descr="D:\клипарт\падежи\род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47" y="2162620"/>
            <a:ext cx="828919" cy="10262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64676" y="98425"/>
            <a:ext cx="331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Родительный падеж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38225"/>
              </p:ext>
            </p:extLst>
          </p:nvPr>
        </p:nvGraphicFramePr>
        <p:xfrm>
          <a:off x="292100" y="631825"/>
          <a:ext cx="5220108" cy="2070661"/>
        </p:xfrm>
        <a:graphic>
          <a:graphicData uri="http://schemas.openxmlformats.org/drawingml/2006/table">
            <a:tbl>
              <a:tblPr/>
              <a:tblGrid>
                <a:gridCol w="1341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8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Мужской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Средний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Женский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8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Здесь есть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ое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здание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девочка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больница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Д.п. 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Исполнилось 12 лет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ому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ому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ему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ому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ому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сел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ему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здани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11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девочк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больниц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D:\клипарт\падежи\датель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61" y="2079625"/>
            <a:ext cx="931545" cy="116443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7406" y="124385"/>
            <a:ext cx="2483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Дательный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падеж</a:t>
            </a:r>
          </a:p>
        </p:txBody>
      </p:sp>
    </p:spTree>
    <p:extLst>
      <p:ext uri="{BB962C8B-B14F-4D97-AF65-F5344CB8AC3E}">
        <p14:creationId xmlns:p14="http://schemas.microsoft.com/office/powerpoint/2010/main" val="33996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971621"/>
              </p:ext>
            </p:extLst>
          </p:nvPr>
        </p:nvGraphicFramePr>
        <p:xfrm>
          <a:off x="520700" y="708025"/>
          <a:ext cx="4917403" cy="2242171"/>
        </p:xfrm>
        <a:graphic>
          <a:graphicData uri="http://schemas.openxmlformats.org/drawingml/2006/table">
            <a:tbl>
              <a:tblPr/>
              <a:tblGrid>
                <a:gridCol w="1024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8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Мужской род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Средний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Женский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Здесь есть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ое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девочка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больница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В.п.  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Я вижу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ого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сел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здани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ую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ую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девочк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ую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больниц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D:\клипарт\падежи\вин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2003425"/>
            <a:ext cx="896535" cy="11206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63700" y="98425"/>
            <a:ext cx="255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Винительный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падеж</a:t>
            </a:r>
          </a:p>
        </p:txBody>
      </p:sp>
    </p:spTree>
    <p:extLst>
      <p:ext uri="{BB962C8B-B14F-4D97-AF65-F5344CB8AC3E}">
        <p14:creationId xmlns:p14="http://schemas.microsoft.com/office/powerpoint/2010/main" val="2863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30829"/>
              </p:ext>
            </p:extLst>
          </p:nvPr>
        </p:nvGraphicFramePr>
        <p:xfrm>
          <a:off x="222395" y="631825"/>
          <a:ext cx="5318952" cy="2177585"/>
        </p:xfrm>
        <a:graphic>
          <a:graphicData uri="http://schemas.openxmlformats.org/drawingml/2006/table">
            <a:tbl>
              <a:tblPr/>
              <a:tblGrid>
                <a:gridCol w="1207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Мужской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Средний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Женский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28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Здесь есть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ое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девочка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больница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8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Т.п.  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Я доволен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 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селом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зданием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девочк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больниц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ей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 descr="D:\клипарт\падежи\твори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14" y="2033482"/>
            <a:ext cx="871959" cy="10913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35100" y="104835"/>
            <a:ext cx="2657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Творительный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падеж</a:t>
            </a:r>
          </a:p>
        </p:txBody>
      </p:sp>
    </p:spTree>
    <p:extLst>
      <p:ext uri="{BB962C8B-B14F-4D97-AF65-F5344CB8AC3E}">
        <p14:creationId xmlns:p14="http://schemas.microsoft.com/office/powerpoint/2010/main" val="867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494705"/>
            <a:ext cx="5410200" cy="2769989"/>
          </a:xfrm>
        </p:spPr>
        <p:txBody>
          <a:bodyPr/>
          <a:lstStyle/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Повторим самостоятельную часть речи</a:t>
            </a:r>
          </a:p>
          <a:p>
            <a:pPr algn="l"/>
            <a:r>
              <a:rPr lang="ru-RU" sz="2000" dirty="0" smtClean="0"/>
              <a:t>Имя существительное.</a:t>
            </a:r>
          </a:p>
          <a:p>
            <a:pPr algn="l"/>
            <a:r>
              <a:rPr lang="ru-RU" sz="2000" dirty="0" smtClean="0"/>
              <a:t>Вспомним и закрепим часть речи Имя прилагательное.</a:t>
            </a:r>
          </a:p>
          <a:p>
            <a:pPr algn="l"/>
            <a:r>
              <a:rPr lang="ru-RU" sz="2000" dirty="0" smtClean="0"/>
              <a:t>Научимся правильно согласовывать имена прилагательные с существительными. </a:t>
            </a:r>
          </a:p>
          <a:p>
            <a:pPr algn="l"/>
            <a:endParaRPr lang="ru-RU" sz="2000" dirty="0" smtClean="0"/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017603"/>
              </p:ext>
            </p:extLst>
          </p:nvPr>
        </p:nvGraphicFramePr>
        <p:xfrm>
          <a:off x="336323" y="555625"/>
          <a:ext cx="5294051" cy="2253905"/>
        </p:xfrm>
        <a:graphic>
          <a:graphicData uri="http://schemas.openxmlformats.org/drawingml/2006/table">
            <a:tbl>
              <a:tblPr/>
              <a:tblGrid>
                <a:gridCol w="99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2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Мужской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Средний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Женский род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Здесь есть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ое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ое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ее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здание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больш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девочка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ая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 больница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П.п. 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Я расскажу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 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?   </a:t>
                      </a: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о больш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мальчик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о хорош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театр</a:t>
                      </a:r>
                      <a:r>
                        <a:rPr lang="ru-RU" sz="1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о 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 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сел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 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здани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 как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 больш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девочк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хорош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ей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больниц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3" marR="32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D:\клипарт\падежи\предло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" y="2208212"/>
            <a:ext cx="803275" cy="10040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35100" y="117924"/>
            <a:ext cx="2456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падеж</a:t>
            </a:r>
          </a:p>
        </p:txBody>
      </p:sp>
    </p:spTree>
    <p:extLst>
      <p:ext uri="{BB962C8B-B14F-4D97-AF65-F5344CB8AC3E}">
        <p14:creationId xmlns:p14="http://schemas.microsoft.com/office/powerpoint/2010/main" val="35419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 класс. 19 Изменение имён прилагательных по родам и числа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948" r="-1130" b="12769"/>
          <a:stretch/>
        </p:blipFill>
        <p:spPr bwMode="auto">
          <a:xfrm>
            <a:off x="439239" y="631825"/>
            <a:ext cx="5029200" cy="23621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500" y="45999"/>
            <a:ext cx="502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Измените окончания прилагательных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 класс. 19 Изменение имён прилагательных по родам и числа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2" t="21948" r="-1130" b="12769"/>
          <a:stretch/>
        </p:blipFill>
        <p:spPr bwMode="auto">
          <a:xfrm>
            <a:off x="2823368" y="618787"/>
            <a:ext cx="2704306" cy="236219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6" y="22225"/>
            <a:ext cx="554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300" y="784225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Растение зелён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Утро весенн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Сестра старш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Деревья красив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Сосна высок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последн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Стол кухонн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66314"/>
            <a:ext cx="5107882" cy="315471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39700" y="774373"/>
            <a:ext cx="4024032" cy="23667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1.Белый, сладкий, вкусный … 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2. Круглое, румяное, сладкое, сочное … 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3. Прекрасная, душистая, нежная, красная … 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4. Вкусный, молочный, коричневый … 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5. Высокое, синее, звёздное … 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6.Тёплый, шерстяной, вязаный, пушистый … 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7. Красная, пластмассовая, ученическая …</a:t>
            </a:r>
          </a:p>
          <a:p>
            <a:pPr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8. Веселый, тёплый, летний… 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6900" y="555625"/>
            <a:ext cx="3082270" cy="440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Угадайте предмет по описанию.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163732" y="624736"/>
            <a:ext cx="1340549" cy="23693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3244" tIns="21622" rIns="43244" bIns="21622" rtlCol="0">
            <a:normAutofit/>
          </a:bodyPr>
          <a:lstStyle/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Для справок: 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роза 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небо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 сахар 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яблоко 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вечер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свитер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шоколад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defRPr/>
            </a:pP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ручка</a:t>
            </a:r>
          </a:p>
          <a:p>
            <a:pPr marL="108105" indent="-108105" algn="ctr" defTabSz="432420">
              <a:lnSpc>
                <a:spcPct val="90000"/>
              </a:lnSpc>
              <a:spcBef>
                <a:spcPts val="473"/>
              </a:spcBef>
              <a:buFont typeface="Arial" panose="020B0604020202020204" pitchFamily="34" charset="0"/>
              <a:buChar char="•"/>
              <a:defRPr/>
            </a:pPr>
            <a:endParaRPr lang="ru-RU" sz="1324" dirty="0"/>
          </a:p>
        </p:txBody>
      </p:sp>
    </p:spTree>
    <p:extLst>
      <p:ext uri="{BB962C8B-B14F-4D97-AF65-F5344CB8AC3E}">
        <p14:creationId xmlns:p14="http://schemas.microsoft.com/office/powerpoint/2010/main" val="38238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73468"/>
            <a:ext cx="5485691" cy="315471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42766" y="804433"/>
            <a:ext cx="5129128" cy="226018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1.Бел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сладк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вкусн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сахар.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Кругл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румян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сладк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сочн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яблок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Прекрасн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душист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нежн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красн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роз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Вкусн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молочн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коричнев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шоколад.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Высок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син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звёздн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неб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6.Тёпл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шерстян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вязан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пушист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свитер.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7. Красн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пластмассов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ученическ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ручк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8. Весел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тёпл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летн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вечер. 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:\клипарт\Еда\фрукты\0_7aca0_9ff47f37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838" y="1012825"/>
            <a:ext cx="331171" cy="320132"/>
          </a:xfrm>
          <a:prstGeom prst="rect">
            <a:avLst/>
          </a:prstGeom>
          <a:noFill/>
        </p:spPr>
      </p:pic>
      <p:pic>
        <p:nvPicPr>
          <p:cNvPr id="7171" name="Picture 3" descr="D:\клипарт\Еда\шоколадк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112" y="1437094"/>
            <a:ext cx="507794" cy="507794"/>
          </a:xfrm>
          <a:prstGeom prst="rect">
            <a:avLst/>
          </a:prstGeom>
          <a:noFill/>
        </p:spPr>
      </p:pic>
      <p:pic>
        <p:nvPicPr>
          <p:cNvPr id="7172" name="Picture 4" descr="D:\клипарт\клипарт цветы\clip-arts-21_sma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6575" y="1069187"/>
            <a:ext cx="388816" cy="527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0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4910196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38580725"/>
              </p:ext>
            </p:extLst>
          </p:nvPr>
        </p:nvGraphicFramePr>
        <p:xfrm>
          <a:off x="396399" y="847130"/>
          <a:ext cx="4854597" cy="751046"/>
        </p:xfrm>
        <a:graphic>
          <a:graphicData uri="http://schemas.openxmlformats.org/drawingml/2006/table">
            <a:tbl>
              <a:tblPr/>
              <a:tblGrid>
                <a:gridCol w="1213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цвет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форма, </a:t>
                      </a:r>
                      <a:r>
                        <a:rPr lang="ru-RU" sz="1400" i="1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размер</a:t>
                      </a:r>
                      <a:endParaRPr lang="ru-RU" sz="1400" i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материал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время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3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красный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квадратный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шёлковый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утренний</a:t>
                      </a: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1373" y="606532"/>
            <a:ext cx="3249440" cy="1846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Распределите прилагательные по группам.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548" y="2006468"/>
            <a:ext cx="184731" cy="223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5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39770" y="1853973"/>
            <a:ext cx="5057730" cy="112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44" tIns="21622" rIns="43244" bIns="21622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3242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Летний, зелёный, большой, железный, круглый, зимний, вечерний, овальный, жёлтый, чёрный, шерстяной, абрикосовый, маленький,</a:t>
            </a:r>
          </a:p>
          <a:p>
            <a:pPr algn="just" defTabSz="43242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томатный, поздний, розовый, осенний, яблочный, румяный, средний.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920" y="101475"/>
            <a:ext cx="1821375" cy="315471"/>
          </a:xfrm>
        </p:spPr>
        <p:txBody>
          <a:bodyPr/>
          <a:lstStyle/>
          <a:p>
            <a:r>
              <a:rPr lang="ru-RU" b="1" dirty="0" smtClean="0"/>
              <a:t>Проверим!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5422604"/>
              </p:ext>
            </p:extLst>
          </p:nvPr>
        </p:nvGraphicFramePr>
        <p:xfrm>
          <a:off x="292100" y="708025"/>
          <a:ext cx="5257799" cy="2240280"/>
        </p:xfrm>
        <a:graphic>
          <a:graphicData uri="http://schemas.openxmlformats.org/drawingml/2006/table">
            <a:tbl>
              <a:tblPr/>
              <a:tblGrid>
                <a:gridCol w="131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Calibri"/>
                          <a:cs typeface="Times New Roman"/>
                        </a:rPr>
                        <a:t>цвет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Calibri"/>
                          <a:cs typeface="Times New Roman"/>
                        </a:rPr>
                        <a:t>форма, </a:t>
                      </a:r>
                      <a:r>
                        <a:rPr lang="ru-RU" sz="1400" b="1" i="0" dirty="0" smtClean="0">
                          <a:latin typeface="Times New Roman"/>
                          <a:ea typeface="Calibri"/>
                          <a:cs typeface="Times New Roman"/>
                        </a:rPr>
                        <a:t> размер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Calibri"/>
                          <a:cs typeface="Times New Roman"/>
                        </a:rPr>
                        <a:t>материал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400" b="1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8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красный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зелёный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румяный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жёлтый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чёрный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розовый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квадратный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большой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круглый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маленький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овальный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шёлковый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железный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абрикосовый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шерстяной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томатный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яблочный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утренний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летний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зимний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вечерний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осенний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поздний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7651" marR="276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548" y="2006468"/>
            <a:ext cx="184731" cy="223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51" dirty="0"/>
          </a:p>
        </p:txBody>
      </p:sp>
      <p:pic>
        <p:nvPicPr>
          <p:cNvPr id="8196" name="Picture 4" descr="D:\клипарт\три богатыря\0_fd652_e85699e4_S.png"/>
          <p:cNvPicPr>
            <a:picLocks noChangeAspect="1" noChangeArrowheads="1"/>
          </p:cNvPicPr>
          <p:nvPr/>
        </p:nvPicPr>
        <p:blipFill>
          <a:blip r:embed="rId2"/>
          <a:srcRect l="32313"/>
          <a:stretch>
            <a:fillRect/>
          </a:stretch>
        </p:blipFill>
        <p:spPr bwMode="auto">
          <a:xfrm flipH="1">
            <a:off x="374274" y="36794"/>
            <a:ext cx="680547" cy="698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0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465048" cy="276999"/>
          </a:xfrm>
        </p:spPr>
        <p:txBody>
          <a:bodyPr/>
          <a:lstStyle/>
          <a:p>
            <a:r>
              <a:rPr lang="ru-RU" sz="1800" dirty="0" smtClean="0"/>
              <a:t>Окончания имён прилагательных во мн. ч.</a:t>
            </a:r>
            <a:endParaRPr lang="ru-RU" sz="1800" dirty="0"/>
          </a:p>
        </p:txBody>
      </p:sp>
      <p:pic>
        <p:nvPicPr>
          <p:cNvPr id="5" name="Picture 4" descr="Склонение имен прилагательных - Имя прилагательно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31908" r="6566" b="6060"/>
          <a:stretch/>
        </p:blipFill>
        <p:spPr bwMode="auto">
          <a:xfrm>
            <a:off x="82337" y="555625"/>
            <a:ext cx="56199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9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5077301" cy="315471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Упражнение 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96399" y="2562643"/>
            <a:ext cx="4288314" cy="35933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1844" dirty="0">
                <a:latin typeface="Arial" panose="020B0604020202020204" pitchFamily="34" charset="0"/>
                <a:cs typeface="Arial" panose="020B0604020202020204" pitchFamily="34" charset="0"/>
              </a:rPr>
              <a:t>Образец: Красивая шёлковая юбка, …</a:t>
            </a:r>
          </a:p>
          <a:p>
            <a:endParaRPr lang="ru-RU" sz="1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85229" y="582306"/>
            <a:ext cx="2465909" cy="500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Какая одежда есть на рисунке?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Опишите эти предметы.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D:\Маме\Учительская деятельность\школа\для учебника 5 класса\Русский язык 5 класс Мусурманова Ю.Ю\высокие иллюстрации\ожежда с 151\0_58b72_353e38b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24" y="1249675"/>
            <a:ext cx="1130363" cy="1186372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школа\для учебника 5 класса\Русский язык 5 класс Мусурманова Ю.Ю\высокие иллюстрации\ожежда с 151\jeans_PNG576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138" y="1147314"/>
            <a:ext cx="859899" cy="1409621"/>
          </a:xfrm>
          <a:prstGeom prst="rect">
            <a:avLst/>
          </a:prstGeom>
          <a:noFill/>
        </p:spPr>
      </p:pic>
      <p:pic>
        <p:nvPicPr>
          <p:cNvPr id="8" name="Picture 4" descr="D:\Маме\Учительская деятельность\школа\для учебника 5 класса\Русский язык 5 класс Мусурманова Ю.Ю\высокие иллюстрации\ожежда с 151\5014600-thum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0884" y="1388123"/>
            <a:ext cx="1064963" cy="1047924"/>
          </a:xfrm>
          <a:prstGeom prst="rect">
            <a:avLst/>
          </a:prstGeom>
          <a:noFill/>
        </p:spPr>
      </p:pic>
      <p:pic>
        <p:nvPicPr>
          <p:cNvPr id="9" name="Picture 6" descr="D:\Маме\Учительская деятельность\школа\для учебника 5 класса\Русский язык 5 класс Мусурманова Ю.Ю\высокие иллюстрации\ожежда с 151\0_6f96a_e3109196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890" y="786104"/>
            <a:ext cx="505713" cy="463571"/>
          </a:xfrm>
          <a:prstGeom prst="rect">
            <a:avLst/>
          </a:prstGeom>
          <a:noFill/>
        </p:spPr>
      </p:pic>
      <p:pic>
        <p:nvPicPr>
          <p:cNvPr id="10" name="Picture 5" descr="D:\Маме\Учительская деятельность\школа\для учебника 5 класса\Русский язык 5 класс Мусурманова Ю.Ю\высокие иллюстрации\ожежда с 151\0_8c06b_f0a44c62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654" y="1276286"/>
            <a:ext cx="731816" cy="865566"/>
          </a:xfrm>
          <a:prstGeom prst="rect">
            <a:avLst/>
          </a:prstGeom>
          <a:noFill/>
        </p:spPr>
      </p:pic>
      <p:pic>
        <p:nvPicPr>
          <p:cNvPr id="11" name="Picture 8" descr="D:\Маме\Учительская деятельность\школа\для учебника 5 класса\Русский язык 5 класс Мусурманова Ю.Ю\высокие иллюстрации\ожежда с 151\0_8e057_a96d0a2e_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3032" y="1963191"/>
            <a:ext cx="678625" cy="502105"/>
          </a:xfrm>
          <a:prstGeom prst="rect">
            <a:avLst/>
          </a:prstGeom>
          <a:noFill/>
        </p:spPr>
      </p:pic>
      <p:pic>
        <p:nvPicPr>
          <p:cNvPr id="12" name="Picture 7" descr="D:\Маме\Учительская деятельность\школа\для учебника 5 класса\Русский язык 5 класс Мусурманова Ю.Ю\высокие иллюстрации\ожежда с 151\0_11a4b9_33f80fd_M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31225" y="1070822"/>
            <a:ext cx="416669" cy="43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72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99" y="173468"/>
            <a:ext cx="5077301" cy="315471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714948" y="914570"/>
            <a:ext cx="3138973" cy="20576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син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джинс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модн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зелён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рубашк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полосат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вязан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шапк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тёпл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бел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пальт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красив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резинов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сапог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коричнев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кожан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перчатк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ярк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спортивн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туфл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pic>
        <p:nvPicPr>
          <p:cNvPr id="34818" name="Picture 2" descr="D:\Маме\Учительская деятельность\школа\для учебника 5 класса\Русский язык 5 класс Мусурманова Ю.Ю\высокие иллюстрации\ожежда с 151\jeans_PNG57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76" y="1829705"/>
            <a:ext cx="698187" cy="1172969"/>
          </a:xfrm>
          <a:prstGeom prst="rect">
            <a:avLst/>
          </a:prstGeom>
          <a:noFill/>
        </p:spPr>
      </p:pic>
      <p:pic>
        <p:nvPicPr>
          <p:cNvPr id="34819" name="Picture 3" descr="D:\Маме\Учительская деятельность\школа\для учебника 5 класса\Русский язык 5 класс Мусурманова Ю.Ю\высокие иллюстрации\ожежда с 151\0_58b72_353e38b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04" y="669471"/>
            <a:ext cx="971039" cy="961466"/>
          </a:xfrm>
          <a:prstGeom prst="rect">
            <a:avLst/>
          </a:prstGeom>
          <a:noFill/>
        </p:spPr>
      </p:pic>
      <p:pic>
        <p:nvPicPr>
          <p:cNvPr id="34820" name="Picture 4" descr="D:\Маме\Учительская деятельность\школа\для учебника 5 класса\Русский язык 5 класс Мусурманова Ю.Ю\высокие иллюстрации\ожежда с 151\5014600-thum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0423" y="1027395"/>
            <a:ext cx="1188235" cy="1169224"/>
          </a:xfrm>
          <a:prstGeom prst="rect">
            <a:avLst/>
          </a:prstGeom>
          <a:noFill/>
        </p:spPr>
      </p:pic>
      <p:pic>
        <p:nvPicPr>
          <p:cNvPr id="34821" name="Picture 5" descr="D:\Маме\Учительская деятельность\школа\для учебника 5 класса\Русский язык 5 класс Мусурманова Ю.Ю\высокие иллюстрации\ожежда с 151\0_8c06b_f0a44c62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667" y="2309444"/>
            <a:ext cx="501345" cy="699392"/>
          </a:xfrm>
          <a:prstGeom prst="rect">
            <a:avLst/>
          </a:prstGeom>
          <a:noFill/>
        </p:spPr>
      </p:pic>
      <p:pic>
        <p:nvPicPr>
          <p:cNvPr id="34822" name="Picture 6" descr="D:\Маме\Учительская деятельность\школа\для учебника 5 класса\Русский язык 5 класс Мусурманова Ю.Ю\высокие иллюстрации\ожежда с 151\0_6f96a_e3109196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7146" y="645051"/>
            <a:ext cx="432435" cy="396399"/>
          </a:xfrm>
          <a:prstGeom prst="rect">
            <a:avLst/>
          </a:prstGeom>
          <a:noFill/>
        </p:spPr>
      </p:pic>
      <p:pic>
        <p:nvPicPr>
          <p:cNvPr id="34823" name="Picture 7" descr="D:\Маме\Учительская деятельность\школа\для учебника 5 класса\Русский язык 5 класс Мусурманова Ю.Ю\высокие иллюстрации\ожежда с 151\0_11a4b9_33f80fd_M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1737" y="914570"/>
            <a:ext cx="416669" cy="432435"/>
          </a:xfrm>
          <a:prstGeom prst="rect">
            <a:avLst/>
          </a:prstGeom>
          <a:noFill/>
        </p:spPr>
      </p:pic>
      <p:pic>
        <p:nvPicPr>
          <p:cNvPr id="34824" name="Picture 8" descr="D:\Маме\Учительская деятельность\школа\для учебника 5 класса\Русский язык 5 класс Мусурманова Ю.Ю\высокие иллюстрации\ожежда с 151\0_8e057_a96d0a2e_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35554" y="2322892"/>
            <a:ext cx="582852" cy="43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5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700" y="555625"/>
            <a:ext cx="5486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301" indent="-216301">
              <a:buAutoNum type="arabicPeriod"/>
            </a:pP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какие вопросы отвечают имена существительные?</a:t>
            </a:r>
          </a:p>
          <a:p>
            <a:pPr lvl="0"/>
            <a:r>
              <a:rPr lang="ru-RU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Кто? Что?</a:t>
            </a:r>
          </a:p>
          <a:p>
            <a:pPr lvl="0"/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Какие бывают существительные?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Одушевлённые, неодушевлённые;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мужского, женского, среднего рода</a:t>
            </a:r>
            <a:endParaRPr lang="ru-RU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изменяются имена существительные?</a:t>
            </a:r>
            <a:endParaRPr lang="ru-RU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числам и падежам</a:t>
            </a:r>
            <a:endParaRPr lang="ru-R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Приведите примеры существительных одушевлённых и неодушевлённых, мужского, женского и среднего рода</a:t>
            </a:r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Собака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земля, стол, отец, дочь, солнце</a:t>
            </a:r>
          </a:p>
          <a:p>
            <a:endParaRPr lang="ru-RU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297" y="98425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 – мать учения!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9483" y="708025"/>
            <a:ext cx="5155564" cy="615553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7, 8</a:t>
            </a:r>
          </a:p>
          <a:p>
            <a:pPr algn="ctr"/>
            <a:r>
              <a:rPr lang="ru-RU" sz="2000" dirty="0" smtClean="0"/>
              <a:t> на странице 151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  <p:pic>
        <p:nvPicPr>
          <p:cNvPr id="6" name="Picture 4" descr="Всем привет)) доброе утро))), MyLove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/>
          <a:stretch/>
        </p:blipFill>
        <p:spPr bwMode="auto">
          <a:xfrm>
            <a:off x="1511300" y="1470025"/>
            <a:ext cx="2743200" cy="15671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адкий утенок фото на - 24СМИ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1" y="1771162"/>
            <a:ext cx="1449166" cy="12610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améo - &quot;180 лет сказке &quot;Стойкий оловянный солдатик&quot;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8834" r="42817"/>
          <a:stretch/>
        </p:blipFill>
        <p:spPr bwMode="auto">
          <a:xfrm>
            <a:off x="4216654" y="645839"/>
            <a:ext cx="1360638" cy="16793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аткое содержание сказки «Снежная королева» 5 класс | Nochdobra.com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81" y="133646"/>
            <a:ext cx="1841436" cy="1447800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общество иллюстраторов | Иллюстрация Дикие лебеди.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62" y="480017"/>
            <a:ext cx="1755581" cy="1543091"/>
          </a:xfrm>
          <a:prstGeom prst="ellipse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9160" y="1418869"/>
            <a:ext cx="1151314" cy="32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королева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6700" y="2084277"/>
            <a:ext cx="1196599" cy="32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лебеди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3100" y="2401694"/>
            <a:ext cx="1094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солдатик</a:t>
            </a:r>
            <a:endParaRPr lang="ru-RU" sz="1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555" y="2737601"/>
            <a:ext cx="92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утёнок</a:t>
            </a:r>
          </a:p>
        </p:txBody>
      </p:sp>
    </p:spTree>
    <p:extLst>
      <p:ext uri="{BB962C8B-B14F-4D97-AF65-F5344CB8AC3E}">
        <p14:creationId xmlns:p14="http://schemas.microsoft.com/office/powerpoint/2010/main" val="8421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адкий утенок фото на - 24С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5" y="1612238"/>
            <a:ext cx="1449166" cy="12610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améo - &quot;180 лет сказке &quot;Стойкий оловянный солдатик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8834" r="42817"/>
          <a:stretch/>
        </p:blipFill>
        <p:spPr bwMode="auto">
          <a:xfrm>
            <a:off x="4074196" y="1400258"/>
            <a:ext cx="1193514" cy="14730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аткое содержание сказки «Снежная королева» 5 класс | Nochdobr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8" y="95190"/>
            <a:ext cx="1682743" cy="1262631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общество иллюстраторов | Иллюстрация Дикие лебеди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28" y="622798"/>
            <a:ext cx="1672478" cy="147004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казки Андерсе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73" y="95191"/>
            <a:ext cx="1136439" cy="11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056" y="1266241"/>
            <a:ext cx="2250044" cy="32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dirty="0"/>
              <a:t>«Снежная 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королева</a:t>
            </a:r>
            <a:r>
              <a:rPr lang="ru-RU" sz="1513" dirty="0"/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7788" y="2074716"/>
            <a:ext cx="1800512" cy="325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13" dirty="0"/>
              <a:t>«</a:t>
            </a:r>
            <a:r>
              <a:rPr lang="ru-RU" sz="1513" dirty="0">
                <a:latin typeface="Arial" panose="020B0604020202020204" pitchFamily="34" charset="0"/>
                <a:cs typeface="Arial" panose="020B0604020202020204" pitchFamily="34" charset="0"/>
              </a:rPr>
              <a:t>Дикие лебеди»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0332" y="2948743"/>
            <a:ext cx="2806700" cy="29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4" dirty="0"/>
              <a:t>«</a:t>
            </a:r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Стойкий оловянный солдатик»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645" y="2873302"/>
            <a:ext cx="1568550" cy="29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4" dirty="0">
                <a:latin typeface="Arial" panose="020B0604020202020204" pitchFamily="34" charset="0"/>
                <a:cs typeface="Arial" panose="020B0604020202020204" pitchFamily="34" charset="0"/>
              </a:rPr>
              <a:t>«Гадкий утёнок»</a:t>
            </a:r>
          </a:p>
        </p:txBody>
      </p:sp>
    </p:spTree>
    <p:extLst>
      <p:ext uri="{BB962C8B-B14F-4D97-AF65-F5344CB8AC3E}">
        <p14:creationId xmlns:p14="http://schemas.microsoft.com/office/powerpoint/2010/main" val="2642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Отгадайте загадку!</a:t>
            </a:r>
            <a:endParaRPr lang="ru-RU" dirty="0"/>
          </a:p>
        </p:txBody>
      </p:sp>
      <p:pic>
        <p:nvPicPr>
          <p:cNvPr id="5" name="Picture 2" descr="Имя прилагательное как часть речи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16203" r="8861" b="6836"/>
          <a:stretch/>
        </p:blipFill>
        <p:spPr bwMode="auto">
          <a:xfrm>
            <a:off x="825500" y="555625"/>
            <a:ext cx="4419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Издательство &quot;ВАРСОН&quot;: Комплект демонстрационных таблиц для начальной школы  Русский язык. &quot;Имя прилагательное. Формат А1, полноцветные, ламинированные,  сопровождаются методическими рекомендация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 r="-1334" b="16981"/>
          <a:stretch/>
        </p:blipFill>
        <p:spPr bwMode="auto">
          <a:xfrm>
            <a:off x="100013" y="102424"/>
            <a:ext cx="56657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нтерактивная кукла Весна Анна 22, 42 см, В3058/о — купить по выгодной цене  на Яндекс.Марке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546225"/>
            <a:ext cx="1213557" cy="16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ишка Teddy в футболке Special Little Boy 15см G92W0047 | teddy-ua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/>
        </p:blipFill>
        <p:spPr bwMode="auto">
          <a:xfrm flipH="1">
            <a:off x="368300" y="1622425"/>
            <a:ext cx="1295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елиевые шары - воздушные шары с гелием недорого с круглосуточной доставкой  по Москве и МО - Надувател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3" y="1558925"/>
            <a:ext cx="1464634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иолетовое детское платье с пайетками PL051-1, купить за 2890 рублей в  интернет-магазине Киндерёно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622425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резентация по русскому языку &quot;Склонение имён прилагательных&quot;. 3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20613" r="8484" b="9211"/>
          <a:stretch/>
        </p:blipFill>
        <p:spPr bwMode="auto">
          <a:xfrm>
            <a:off x="373466" y="203907"/>
            <a:ext cx="5110596" cy="283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31825"/>
            <a:ext cx="5486400" cy="2438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24108" y="19844"/>
            <a:ext cx="224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Запомните!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8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9043</TotalTime>
  <Words>823</Words>
  <Application>Microsoft Office PowerPoint</Application>
  <PresentationFormat>Произвольный</PresentationFormat>
  <Paragraphs>302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 Русский язык</vt:lpstr>
      <vt:lpstr>Сегодня на уроке мы </vt:lpstr>
      <vt:lpstr>Презентация PowerPoint</vt:lpstr>
      <vt:lpstr>Презентация PowerPoint</vt:lpstr>
      <vt:lpstr>Презентация PowerPoint</vt:lpstr>
      <vt:lpstr>Отгадайте загадку!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Определяю я предметы  и украшаю вашу речь</vt:lpstr>
      <vt:lpstr>Упражнение 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3</vt:lpstr>
      <vt:lpstr>Проверим!</vt:lpstr>
      <vt:lpstr>Упражнение 4</vt:lpstr>
      <vt:lpstr>Проверим!</vt:lpstr>
      <vt:lpstr>Окончания имён прилагательных во мн. ч.</vt:lpstr>
      <vt:lpstr>Упражнение 5</vt:lpstr>
      <vt:lpstr>Проверим!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359</cp:revision>
  <dcterms:created xsi:type="dcterms:W3CDTF">2020-04-13T08:06:06Z</dcterms:created>
  <dcterms:modified xsi:type="dcterms:W3CDTF">2021-03-27T10:21:07Z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