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56" r:id="rId2"/>
    <p:sldId id="368" r:id="rId3"/>
    <p:sldId id="369" r:id="rId4"/>
    <p:sldId id="387" r:id="rId5"/>
    <p:sldId id="388" r:id="rId6"/>
    <p:sldId id="371" r:id="rId7"/>
    <p:sldId id="372" r:id="rId8"/>
    <p:sldId id="341" r:id="rId9"/>
    <p:sldId id="373" r:id="rId10"/>
    <p:sldId id="374" r:id="rId11"/>
    <p:sldId id="375" r:id="rId12"/>
    <p:sldId id="376" r:id="rId13"/>
    <p:sldId id="377" r:id="rId14"/>
    <p:sldId id="378" r:id="rId15"/>
    <p:sldId id="379" r:id="rId16"/>
    <p:sldId id="380" r:id="rId17"/>
    <p:sldId id="382" r:id="rId18"/>
    <p:sldId id="383" r:id="rId19"/>
    <p:sldId id="384" r:id="rId20"/>
    <p:sldId id="286" r:id="rId21"/>
    <p:sldId id="287" r:id="rId22"/>
  </p:sldIdLst>
  <p:sldSz cx="5765800" cy="3244850"/>
  <p:notesSz cx="5765800" cy="3244850"/>
  <p:defaultTextStyle>
    <a:defPPr>
      <a:defRPr lang="ru-RU"/>
    </a:defPPr>
    <a:lvl1pPr marL="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0000CC"/>
    <a:srgbClr val="18AC3F"/>
    <a:srgbClr val="53E77A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812" y="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906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8914"/>
          </a:xfrm>
        </p:spPr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1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8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8725" y="222930"/>
            <a:ext cx="3168352" cy="537965"/>
          </a:xfrm>
          <a:prstGeom prst="rect">
            <a:avLst/>
          </a:prstGeom>
        </p:spPr>
        <p:txBody>
          <a:bodyPr vert="horz" wrap="square" lIns="0" tIns="14602" rIns="0" bIns="0" rtlCol="0">
            <a:spAutoFit/>
          </a:bodyPr>
          <a:lstStyle/>
          <a:p>
            <a:pPr marL="12698">
              <a:spcBef>
                <a:spcPts val="114"/>
              </a:spcBef>
            </a:pPr>
            <a:r>
              <a:rPr sz="3400" spc="-5" dirty="0" err="1"/>
              <a:t>Русский</a:t>
            </a:r>
            <a:r>
              <a:rPr sz="3400" spc="-55" dirty="0"/>
              <a:t> </a:t>
            </a:r>
            <a:r>
              <a:rPr lang="ru-RU" sz="3400" spc="-55" dirty="0" smtClean="0"/>
              <a:t> </a:t>
            </a:r>
            <a:r>
              <a:rPr sz="3400" spc="10" dirty="0" err="1" smtClean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454009" y="831993"/>
            <a:ext cx="4857784" cy="1052850"/>
          </a:xfrm>
          <a:prstGeom prst="rect">
            <a:avLst/>
          </a:prstGeom>
        </p:spPr>
        <p:txBody>
          <a:bodyPr vert="horz" wrap="square" lIns="0" tIns="13968" rIns="0" bIns="0" rtlCol="0">
            <a:spAutoFit/>
          </a:bodyPr>
          <a:lstStyle/>
          <a:p>
            <a:pPr marL="18413">
              <a:lnSpc>
                <a:spcPts val="1950"/>
              </a:lnSpc>
              <a:spcBef>
                <a:spcPts val="110"/>
              </a:spcBef>
            </a:pPr>
            <a:endParaRPr lang="ru-RU" b="1" spc="-10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2000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Тема: </a:t>
            </a:r>
            <a:r>
              <a:rPr lang="ru-RU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Как сказать о действии субъекта, о котором можно догадаться.</a:t>
            </a:r>
            <a:endParaRPr lang="ru-RU" sz="2000" b="1" spc="-1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5791" y="1122359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4592" y="2169848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9"/>
            <a:ext cx="696471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5"/>
            <a:ext cx="173355" cy="372745"/>
          </a:xfrm>
          <a:prstGeom prst="rect">
            <a:avLst/>
          </a:prstGeom>
        </p:spPr>
        <p:txBody>
          <a:bodyPr vert="horz" wrap="square" lIns="0" tIns="15873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300" dirty="0" smtClean="0">
                <a:solidFill>
                  <a:schemeClr val="bg1"/>
                </a:solidFill>
                <a:latin typeface="Arial"/>
                <a:cs typeface="Arial"/>
              </a:rPr>
              <a:t>8</a:t>
            </a:r>
            <a:endParaRPr sz="230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584934" cy="212236"/>
          </a:xfrm>
          <a:prstGeom prst="rect">
            <a:avLst/>
          </a:prstGeom>
        </p:spPr>
        <p:txBody>
          <a:bodyPr vert="horz" wrap="square" lIns="0" tIns="12063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b="1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3" y="289011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AutoShape 4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0" name="AutoShape 8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2" name="AutoShape 10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9698" name="Picture 2" descr="Определенно-личные предложения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54140" y="1908177"/>
            <a:ext cx="3219430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008" y="1622425"/>
            <a:ext cx="5214974" cy="215444"/>
          </a:xfrm>
        </p:spPr>
        <p:txBody>
          <a:bodyPr/>
          <a:lstStyle/>
          <a:p>
            <a:r>
              <a:rPr lang="ru-RU" sz="1400" i="0" dirty="0" smtClean="0">
                <a:solidFill>
                  <a:srgbClr val="0000FF"/>
                </a:solidFill>
              </a:rPr>
              <a:t>в</a:t>
            </a:r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286412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Синтаксической особенностью определённо-личных предложений является то, что глагольное сказуемое своей личной формой, а именно окончанием, указывает на определённое лицо, на то, какое подлежащее могло бы быть, подразумевается при данном сказуемом.</a:t>
                      </a:r>
                      <a:endParaRPr lang="ru-RU" sz="16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2122491"/>
            <a:ext cx="642942" cy="285752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68256" y="2408243"/>
            <a:ext cx="559754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/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Возьм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ёшь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ся</a:t>
            </a:r>
            <a:r>
              <a:rPr lang="ru-RU" sz="1600" b="1" dirty="0" smtClean="0">
                <a:solidFill>
                  <a:srgbClr val="18AC3F"/>
                </a:solidFill>
                <a:latin typeface="Arial" charset="0"/>
                <a:cs typeface="Arial" charset="0"/>
              </a:rPr>
              <a:t> </a:t>
            </a:r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(</a:t>
            </a:r>
            <a:r>
              <a:rPr lang="en-US" sz="1600" b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II</a:t>
            </a:r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 лицо, ед.ч.)</a:t>
            </a:r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довезти меня до дома? </a:t>
            </a:r>
          </a:p>
          <a:p>
            <a:pPr fontAlgn="base"/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Давай прочита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ю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(</a:t>
            </a:r>
            <a:r>
              <a:rPr lang="en-US" sz="1600" b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I</a:t>
            </a:r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 лицо, ед.ч.)</a:t>
            </a:r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тебе стихи!</a:t>
            </a:r>
          </a:p>
          <a:p>
            <a:pPr fontAlgn="base"/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5"/>
            <a:ext cx="6048672" cy="369332"/>
          </a:xfrm>
        </p:spPr>
        <p:txBody>
          <a:bodyPr/>
          <a:lstStyle/>
          <a:p>
            <a:r>
              <a:rPr lang="en-US" sz="1800" dirty="0" smtClean="0"/>
              <a:t>                     </a:t>
            </a:r>
            <a:r>
              <a:rPr lang="ru-RU" sz="2400" dirty="0" smtClean="0"/>
              <a:t>Внимание! Запомните!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622293"/>
            <a:ext cx="3000396" cy="1938992"/>
          </a:xfrm>
        </p:spPr>
        <p:txBody>
          <a:bodyPr/>
          <a:lstStyle/>
          <a:p>
            <a:r>
              <a:rPr lang="ru-RU" sz="1800" i="0" dirty="0" smtClean="0">
                <a:solidFill>
                  <a:srgbClr val="0000CC"/>
                </a:solidFill>
              </a:rPr>
              <a:t>В определённо-личных предложениях сказуемое </a:t>
            </a:r>
            <a:r>
              <a:rPr lang="ru-RU" sz="1800" i="0" dirty="0" smtClean="0">
                <a:solidFill>
                  <a:srgbClr val="FF0000"/>
                </a:solidFill>
              </a:rPr>
              <a:t>не может </a:t>
            </a:r>
            <a:r>
              <a:rPr lang="ru-RU" sz="1800" i="0" dirty="0" smtClean="0">
                <a:solidFill>
                  <a:srgbClr val="0000CC"/>
                </a:solidFill>
              </a:rPr>
              <a:t>быть выражено </a:t>
            </a:r>
            <a:r>
              <a:rPr lang="ru-RU" sz="1800" i="0" dirty="0" smtClean="0">
                <a:solidFill>
                  <a:srgbClr val="FF0000"/>
                </a:solidFill>
              </a:rPr>
              <a:t>глаголом в форме третьего лица,</a:t>
            </a:r>
            <a:r>
              <a:rPr lang="ru-RU" sz="1800" i="0" dirty="0" smtClean="0">
                <a:solidFill>
                  <a:srgbClr val="0000CC"/>
                </a:solidFill>
              </a:rPr>
              <a:t> так как это лицо не является определённым. </a:t>
            </a:r>
            <a:endParaRPr lang="ru-RU" sz="1800" dirty="0">
              <a:solidFill>
                <a:srgbClr val="0000CC"/>
              </a:solidFill>
            </a:endParaRPr>
          </a:p>
        </p:txBody>
      </p:sp>
      <p:pic>
        <p:nvPicPr>
          <p:cNvPr id="5" name="Picture 2" descr="обои для рабочего стола, стрелка, компьютерные иконк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9794382">
            <a:off x="3569848" y="929984"/>
            <a:ext cx="18700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5"/>
            <a:ext cx="6048672" cy="369332"/>
          </a:xfrm>
        </p:spPr>
        <p:txBody>
          <a:bodyPr/>
          <a:lstStyle/>
          <a:p>
            <a:r>
              <a:rPr lang="en-US" sz="1800" dirty="0" smtClean="0"/>
              <a:t>                     </a:t>
            </a:r>
            <a:r>
              <a:rPr lang="ru-RU" sz="2400" dirty="0" smtClean="0"/>
              <a:t>Внимание! Запомните!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5"/>
            <a:ext cx="3571900" cy="2739211"/>
          </a:xfrm>
        </p:spPr>
        <p:txBody>
          <a:bodyPr/>
          <a:lstStyle/>
          <a:p>
            <a:pPr fontAlgn="base"/>
            <a:endParaRPr lang="ru-RU" sz="1600" i="0" dirty="0" smtClean="0">
              <a:solidFill>
                <a:srgbClr val="0000CC"/>
              </a:solidFill>
            </a:endParaRPr>
          </a:p>
          <a:p>
            <a:pPr fontAlgn="base"/>
            <a:r>
              <a:rPr lang="ru-RU" sz="1600" i="0" dirty="0" smtClean="0">
                <a:solidFill>
                  <a:srgbClr val="0000CC"/>
                </a:solidFill>
              </a:rPr>
              <a:t>     В определённо-личных предложениях сказуемое </a:t>
            </a:r>
            <a:r>
              <a:rPr lang="ru-RU" sz="1600" i="0" dirty="0" smtClean="0">
                <a:solidFill>
                  <a:srgbClr val="FF0000"/>
                </a:solidFill>
              </a:rPr>
              <a:t>не может </a:t>
            </a:r>
            <a:r>
              <a:rPr lang="ru-RU" sz="1600" i="0" dirty="0" smtClean="0">
                <a:solidFill>
                  <a:srgbClr val="0000CC"/>
                </a:solidFill>
              </a:rPr>
              <a:t>быть выражено глаголом в форме </a:t>
            </a:r>
            <a:r>
              <a:rPr lang="ru-RU" sz="1600" i="0" dirty="0" smtClean="0"/>
              <a:t> </a:t>
            </a:r>
            <a:r>
              <a:rPr lang="ru-RU" sz="1600" i="0" dirty="0" smtClean="0">
                <a:solidFill>
                  <a:srgbClr val="FF0000"/>
                </a:solidFill>
              </a:rPr>
              <a:t>прошедшего времени </a:t>
            </a:r>
            <a:r>
              <a:rPr lang="ru-RU" sz="1600" i="0" dirty="0" smtClean="0">
                <a:solidFill>
                  <a:srgbClr val="0000CC"/>
                </a:solidFill>
              </a:rPr>
              <a:t>из-за того, что глаголы прошедшего времени не имеют категории лица, а только изменяются по родам и числам: </a:t>
            </a:r>
          </a:p>
          <a:p>
            <a:pPr fontAlgn="base"/>
            <a:r>
              <a:rPr lang="ru-RU" sz="1600" i="0" dirty="0" smtClean="0">
                <a:solidFill>
                  <a:srgbClr val="0000CC"/>
                </a:solidFill>
              </a:rPr>
              <a:t>посеять - посеял, посеяла, посеяло, посеяли.</a:t>
            </a:r>
          </a:p>
          <a:p>
            <a:endParaRPr lang="ru-RU" sz="1800" dirty="0">
              <a:solidFill>
                <a:srgbClr val="0000CC"/>
              </a:solidFill>
            </a:endParaRPr>
          </a:p>
        </p:txBody>
      </p:sp>
      <p:pic>
        <p:nvPicPr>
          <p:cNvPr id="7" name="Picture 10" descr="стрелка, до головоломки слайд , служебный долг расширенный Warfa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4317473">
            <a:off x="4015410" y="1132055"/>
            <a:ext cx="1573965" cy="1107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54272" y="550857"/>
            <a:ext cx="3311528" cy="1908215"/>
          </a:xfrm>
        </p:spPr>
        <p:txBody>
          <a:bodyPr/>
          <a:lstStyle/>
          <a:p>
            <a:pPr marL="342817" indent="-342817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          </a:t>
            </a: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</a:t>
            </a:r>
            <a:r>
              <a:rPr lang="ru-RU" sz="2000" i="0" dirty="0" smtClean="0">
                <a:solidFill>
                  <a:srgbClr val="0000FF"/>
                </a:solidFill>
              </a:rPr>
              <a:t>Укажите</a:t>
            </a:r>
            <a:r>
              <a:rPr lang="ru-RU" sz="2000" i="0" dirty="0" smtClean="0">
                <a:solidFill>
                  <a:srgbClr val="7030A0"/>
                </a:solidFill>
              </a:rPr>
              <a:t> </a:t>
            </a:r>
            <a:r>
              <a:rPr lang="ru-RU" sz="2000" i="0" dirty="0" smtClean="0">
                <a:solidFill>
                  <a:srgbClr val="FF0000"/>
                </a:solidFill>
              </a:rPr>
              <a:t>номера</a:t>
            </a:r>
            <a:r>
              <a:rPr lang="ru-RU" sz="2000" i="0" dirty="0" smtClean="0">
                <a:solidFill>
                  <a:srgbClr val="7030A0"/>
                </a:solidFill>
              </a:rPr>
              <a:t> </a:t>
            </a:r>
            <a:r>
              <a:rPr lang="ru-RU" sz="2000" i="0" dirty="0" smtClean="0">
                <a:solidFill>
                  <a:srgbClr val="0000CC"/>
                </a:solidFill>
              </a:rPr>
              <a:t>определённо-личных </a:t>
            </a:r>
            <a:r>
              <a:rPr lang="ru-RU" sz="2000" i="0" dirty="0" smtClean="0">
                <a:solidFill>
                  <a:srgbClr val="0000FF"/>
                </a:solidFill>
              </a:rPr>
              <a:t>односоставных предложений.     </a:t>
            </a:r>
          </a:p>
          <a:p>
            <a:pPr marL="342817" indent="-342817" fontAlgn="base"/>
            <a:r>
              <a:rPr lang="ru-RU" sz="2000" i="0" dirty="0" smtClean="0">
                <a:solidFill>
                  <a:srgbClr val="0000FF"/>
                </a:solidFill>
              </a:rPr>
              <a:t>     Выпишите их.</a:t>
            </a:r>
            <a:r>
              <a:rPr lang="ru-RU" sz="2000" i="0" dirty="0" smtClean="0">
                <a:solidFill>
                  <a:srgbClr val="008000"/>
                </a:solidFill>
              </a:rPr>
              <a:t>  </a:t>
            </a:r>
            <a:endParaRPr lang="ru-RU" sz="2000" dirty="0">
              <a:solidFill>
                <a:srgbClr val="008000"/>
              </a:solidFill>
            </a:endParaRPr>
          </a:p>
        </p:txBody>
      </p:sp>
      <p:pic>
        <p:nvPicPr>
          <p:cNvPr id="6" name="Picture 2" descr="Домашнее задание школьные иконки иллюстрации | Премиум вектор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9694" y="765169"/>
            <a:ext cx="2357454" cy="195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550856"/>
            <a:ext cx="3857652" cy="2677646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1)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Поздравим же именинника с юбилеем!</a:t>
            </a:r>
          </a:p>
          <a:p>
            <a:pPr fontAlgn="base"/>
            <a:r>
              <a:rPr lang="ru-RU" sz="1400" b="1" i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2)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Весело жить в такой земле! </a:t>
            </a:r>
          </a:p>
          <a:p>
            <a:pPr fontAlgn="base"/>
            <a:r>
              <a:rPr lang="ru-RU" sz="1400" b="1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3)</a:t>
            </a:r>
            <a:r>
              <a:rPr lang="ru-RU" sz="1400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400" b="1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Багровые листья клёна и жёлтые берёз лежали у ног женщины.</a:t>
            </a:r>
            <a:endParaRPr lang="ru-RU" sz="14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4)</a:t>
            </a:r>
            <a:r>
              <a:rPr lang="ru-RU" sz="1400" i="1" dirty="0" smtClean="0"/>
              <a:t> </a:t>
            </a:r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Учите великий и могучий русский язык!</a:t>
            </a:r>
          </a:p>
          <a:p>
            <a:pPr fontAlgn="base"/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5)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Блины пекут на молоке.</a:t>
            </a:r>
          </a:p>
          <a:p>
            <a:pPr fontAlgn="base"/>
            <a:r>
              <a:rPr lang="ru-RU" sz="1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6) </a:t>
            </a:r>
            <a:r>
              <a:rPr lang="ru-RU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Не имей сто рублей, а имей сто друзей.</a:t>
            </a:r>
          </a:p>
          <a:p>
            <a:pPr fontAlgn="base"/>
            <a:r>
              <a:rPr lang="ru-RU" sz="1400" b="1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7) 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Верь в хорошее, и оно к тебе придёт.</a:t>
            </a:r>
          </a:p>
          <a:p>
            <a:pPr fontAlgn="base"/>
            <a:r>
              <a:rPr lang="ru-RU" sz="1400" b="1" i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8)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 нагнать тебе бешеной тройки!</a:t>
            </a:r>
          </a:p>
          <a:p>
            <a:pPr fontAlgn="base"/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9" descr="Разработка технического задания по вентиляц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872095">
            <a:off x="3766600" y="775004"/>
            <a:ext cx="1643074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3165"/>
          </a:xfrm>
        </p:spPr>
        <p:txBody>
          <a:bodyPr/>
          <a:lstStyle/>
          <a:p>
            <a:r>
              <a:rPr lang="ru-RU" dirty="0" smtClean="0"/>
              <a:t>       Цифровой диктант. Проверьте!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550856"/>
            <a:ext cx="3857652" cy="2677646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1)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Поздравим же именинника с юбилеем!</a:t>
            </a:r>
          </a:p>
          <a:p>
            <a:pPr fontAlgn="base"/>
            <a:r>
              <a:rPr lang="ru-RU" sz="1400" b="1" i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2)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Весело жить в такой земле!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ru-RU" sz="1400" b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3)</a:t>
            </a:r>
            <a:r>
              <a:rPr lang="ru-RU" sz="1400" i="1" dirty="0" smtClean="0">
                <a:solidFill>
                  <a:srgbClr val="008000"/>
                </a:solidFill>
              </a:rPr>
              <a:t> </a:t>
            </a:r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Багровые листья клёна и жёлтые берёз лежали у ног женщины.</a:t>
            </a:r>
            <a:endParaRPr lang="ru-RU" sz="14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4)</a:t>
            </a:r>
            <a:r>
              <a:rPr lang="ru-RU" sz="1400" i="1" dirty="0" smtClean="0">
                <a:solidFill>
                  <a:srgbClr val="FF0000"/>
                </a:solidFill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Учите великий и могучий русский язык!</a:t>
            </a:r>
          </a:p>
          <a:p>
            <a:pPr fontAlgn="base"/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5)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Блины пекут на молоке.</a:t>
            </a:r>
          </a:p>
          <a:p>
            <a:pPr fontAlgn="base"/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6)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Не имей сто рублей, а имей сто друзей.</a:t>
            </a:r>
          </a:p>
          <a:p>
            <a:pPr fontAlgn="base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7)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Верь в хорошее, и оно к тебе придёт.</a:t>
            </a:r>
          </a:p>
          <a:p>
            <a:pPr fontAlgn="base"/>
            <a:r>
              <a:rPr lang="ru-RU" sz="1400" b="1" i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8) </a:t>
            </a:r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Не нагнать тебе бешеной тройки!</a:t>
            </a:r>
          </a:p>
          <a:p>
            <a:pPr fontAlgn="base"/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7" descr="Какие задачи и цели нужно указывать при написании дипломной работы? |  Zachete.ru | Яндекс Дзе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40156" y="1050921"/>
            <a:ext cx="1857388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954470" y="550856"/>
            <a:ext cx="17145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Правильные ответы: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1, 4, 7.</a:t>
            </a: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652" y="102424"/>
            <a:ext cx="4814395" cy="315471"/>
          </a:xfrm>
        </p:spPr>
        <p:txBody>
          <a:bodyPr/>
          <a:lstStyle/>
          <a:p>
            <a:r>
              <a:rPr lang="ru-RU" dirty="0" smtClean="0"/>
              <a:t>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5"/>
            <a:ext cx="5164626" cy="3416320"/>
          </a:xfrm>
        </p:spPr>
        <p:txBody>
          <a:bodyPr/>
          <a:lstStyle/>
          <a:p>
            <a:r>
              <a:rPr lang="ru-RU" sz="1600" dirty="0" smtClean="0">
                <a:solidFill>
                  <a:srgbClr val="0070C0"/>
                </a:solidFill>
              </a:rPr>
              <a:t>  </a:t>
            </a:r>
          </a:p>
          <a:p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Составьте </a:t>
            </a:r>
            <a:r>
              <a:rPr lang="ru-RU" sz="1600" i="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определённо-личные</a:t>
            </a:r>
          </a:p>
          <a:p>
            <a:r>
              <a:rPr lang="ru-RU" sz="1600" i="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односоставные предложения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по схемам.</a:t>
            </a:r>
          </a:p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      </a:t>
            </a:r>
          </a:p>
          <a:p>
            <a:pPr marL="342900" indent="-342900"/>
            <a:endParaRPr lang="ru-RU" sz="1400" i="0" dirty="0" smtClean="0">
              <a:solidFill>
                <a:srgbClr val="7030A0"/>
              </a:solidFill>
            </a:endParaRPr>
          </a:p>
          <a:p>
            <a:pPr marL="342900" indent="-342900">
              <a:buAutoNum type="arabicPeriod"/>
            </a:pPr>
            <a:r>
              <a:rPr lang="ru-RU" sz="1400" i="0" dirty="0" smtClean="0">
                <a:solidFill>
                  <a:srgbClr val="7030A0"/>
                </a:solidFill>
              </a:rPr>
              <a:t>сказуемое,</a:t>
            </a:r>
            <a:r>
              <a:rPr lang="ru-RU" sz="1400" i="0" dirty="0" smtClean="0">
                <a:solidFill>
                  <a:srgbClr val="0070C0"/>
                </a:solidFill>
              </a:rPr>
              <a:t> </a:t>
            </a:r>
            <a:r>
              <a:rPr lang="ru-RU" sz="1400" i="0" dirty="0" smtClean="0">
                <a:solidFill>
                  <a:srgbClr val="7030A0"/>
                </a:solidFill>
              </a:rPr>
              <a:t>определение, прямое дополнение,  </a:t>
            </a:r>
          </a:p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       сказуемое, косвенное дополнение.</a:t>
            </a:r>
          </a:p>
          <a:p>
            <a:pPr marL="342900" indent="-342900"/>
            <a:endParaRPr lang="ru-RU" sz="1400" i="0" dirty="0" smtClean="0">
              <a:solidFill>
                <a:srgbClr val="7030A0"/>
              </a:solidFill>
            </a:endParaRPr>
          </a:p>
          <a:p>
            <a:pPr marL="342900" indent="-342900">
              <a:buAutoNum type="arabicPeriod" startAt="2"/>
            </a:pPr>
            <a:r>
              <a:rPr lang="ru-RU" sz="1400" i="0" dirty="0" smtClean="0">
                <a:solidFill>
                  <a:schemeClr val="accent2">
                    <a:lumMod val="50000"/>
                  </a:schemeClr>
                </a:solidFill>
              </a:rPr>
              <a:t>обстоятельство (как?), сказуемое, определение, определение, косвенное дополнение.</a:t>
            </a:r>
          </a:p>
          <a:p>
            <a:pPr marL="342900" indent="-342900"/>
            <a:endParaRPr lang="ru-RU" sz="1400" i="0" dirty="0" smtClean="0">
              <a:solidFill>
                <a:srgbClr val="002060"/>
              </a:solidFill>
            </a:endParaRPr>
          </a:p>
          <a:p>
            <a:pPr marL="342900" indent="-342900"/>
            <a:r>
              <a:rPr lang="ru-RU" sz="1400" i="0" dirty="0" smtClean="0">
                <a:solidFill>
                  <a:srgbClr val="0070C0"/>
                </a:solidFill>
              </a:rPr>
              <a:t>       </a:t>
            </a:r>
            <a:endParaRPr lang="ru-RU" sz="1400" i="0" dirty="0" smtClean="0">
              <a:solidFill>
                <a:srgbClr val="002060"/>
              </a:solidFill>
            </a:endParaRPr>
          </a:p>
          <a:p>
            <a:pPr marL="342900" indent="-342900">
              <a:buAutoNum type="arabicPeriod"/>
            </a:pPr>
            <a:endParaRPr lang="ru-RU" sz="1400" i="0" dirty="0" smtClean="0">
              <a:solidFill>
                <a:srgbClr val="002060"/>
              </a:solidFill>
            </a:endParaRPr>
          </a:p>
          <a:p>
            <a:pPr marL="342900" indent="-342900"/>
            <a:endParaRPr lang="ru-RU" sz="1600" dirty="0" smtClean="0">
              <a:solidFill>
                <a:srgbClr val="002060"/>
              </a:solidFill>
            </a:endParaRPr>
          </a:p>
          <a:p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9" name="Picture 4" descr="C:\Users\Бакибаева\Desktop\_51635-77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514" b="95208" l="9744" r="87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8718" y="550855"/>
            <a:ext cx="2286015" cy="1357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652" y="102424"/>
            <a:ext cx="4814395" cy="315471"/>
          </a:xfrm>
        </p:spPr>
        <p:txBody>
          <a:bodyPr/>
          <a:lstStyle/>
          <a:p>
            <a:r>
              <a:rPr lang="ru-RU" dirty="0" smtClean="0"/>
              <a:t>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550855"/>
            <a:ext cx="5164626" cy="2277547"/>
          </a:xfrm>
        </p:spPr>
        <p:txBody>
          <a:bodyPr/>
          <a:lstStyle/>
          <a:p>
            <a:r>
              <a:rPr lang="ru-RU" sz="1600" dirty="0" smtClean="0">
                <a:solidFill>
                  <a:srgbClr val="0070C0"/>
                </a:solidFill>
              </a:rPr>
              <a:t>  </a:t>
            </a:r>
          </a:p>
          <a:p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Составьте </a:t>
            </a:r>
            <a:r>
              <a:rPr lang="ru-RU" sz="1600" i="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определённо-личные</a:t>
            </a:r>
          </a:p>
          <a:p>
            <a:r>
              <a:rPr lang="ru-RU" sz="1600" i="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односоставные предложения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по схемам.</a:t>
            </a:r>
          </a:p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      </a:t>
            </a:r>
          </a:p>
          <a:p>
            <a:pPr marL="342900" indent="-342900"/>
            <a:r>
              <a:rPr lang="ru-RU" sz="1400" dirty="0" smtClean="0"/>
              <a:t>3. </a:t>
            </a:r>
            <a:r>
              <a:rPr lang="ru-RU" sz="1400" i="0" dirty="0" smtClean="0">
                <a:solidFill>
                  <a:srgbClr val="0070C0"/>
                </a:solidFill>
              </a:rPr>
              <a:t>Обстоятельство (как?), сказуемое, согласованное определение,  прямое дополнение, согласованное определение, согласованное определение, косвенное дополнение. </a:t>
            </a:r>
          </a:p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4.</a:t>
            </a:r>
            <a:r>
              <a:rPr lang="ru-RU" sz="1400" b="0" i="0" dirty="0" smtClean="0"/>
              <a:t> </a:t>
            </a:r>
            <a:r>
              <a:rPr lang="ru-RU" sz="1400" i="0" dirty="0" smtClean="0">
                <a:solidFill>
                  <a:srgbClr val="7030A0"/>
                </a:solidFill>
              </a:rPr>
              <a:t>обращение, обстоятельство (как?),</a:t>
            </a:r>
            <a:r>
              <a:rPr lang="ru-RU" sz="1400" i="0" dirty="0" smtClean="0">
                <a:solidFill>
                  <a:srgbClr val="0070C0"/>
                </a:solidFill>
              </a:rPr>
              <a:t> </a:t>
            </a:r>
            <a:r>
              <a:rPr lang="ru-RU" sz="1400" i="0" dirty="0" smtClean="0">
                <a:solidFill>
                  <a:srgbClr val="7030A0"/>
                </a:solidFill>
              </a:rPr>
              <a:t>сказуемое,  определение, прямое дополнение, дополнение.</a:t>
            </a:r>
            <a:endParaRPr lang="ru-RU" sz="1400" dirty="0">
              <a:solidFill>
                <a:schemeClr val="tx1"/>
              </a:solidFill>
            </a:endParaRPr>
          </a:p>
        </p:txBody>
      </p:sp>
      <p:pic>
        <p:nvPicPr>
          <p:cNvPr id="5" name="Picture 3" descr="C:\Users\Бакибаева\Desktop\kisspng-question-mark-exclamation-mark-clip-art-question-5acdccc0668b24.4308677315234367364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46778" y1="75000" x2="54000" y2="81083"/>
                        <a14:foregroundMark x1="79444" y1="21667" x2="79444" y2="2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9079">
            <a:off x="4157265" y="492648"/>
            <a:ext cx="1735078" cy="1270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02424"/>
            <a:ext cx="5296791" cy="323165"/>
          </a:xfrm>
        </p:spPr>
        <p:txBody>
          <a:bodyPr/>
          <a:lstStyle/>
          <a:p>
            <a:r>
              <a:rPr lang="ru-RU" dirty="0" smtClean="0"/>
              <a:t>   Лингвистическая задача.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550855"/>
            <a:ext cx="5164626" cy="3416320"/>
          </a:xfrm>
        </p:spPr>
        <p:txBody>
          <a:bodyPr/>
          <a:lstStyle/>
          <a:p>
            <a:r>
              <a:rPr lang="ru-RU" sz="1600" dirty="0" smtClean="0">
                <a:solidFill>
                  <a:srgbClr val="0070C0"/>
                </a:solidFill>
              </a:rPr>
              <a:t>  </a:t>
            </a:r>
          </a:p>
          <a:p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Составьте </a:t>
            </a:r>
            <a:r>
              <a:rPr lang="ru-RU" sz="1600" i="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определённо-личные</a:t>
            </a:r>
          </a:p>
          <a:p>
            <a:r>
              <a:rPr lang="ru-RU" sz="1600" i="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односоставных предложения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по схемам.</a:t>
            </a:r>
          </a:p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      </a:t>
            </a:r>
          </a:p>
          <a:p>
            <a:pPr marL="342900" indent="-342900">
              <a:buAutoNum type="arabicPeriod"/>
            </a:pPr>
            <a:r>
              <a:rPr lang="ru-RU" sz="1400" i="0" dirty="0" smtClean="0">
                <a:solidFill>
                  <a:srgbClr val="7030A0"/>
                </a:solidFill>
              </a:rPr>
              <a:t>сказуемое,</a:t>
            </a:r>
            <a:r>
              <a:rPr lang="ru-RU" sz="1400" i="0" dirty="0" smtClean="0">
                <a:solidFill>
                  <a:srgbClr val="0070C0"/>
                </a:solidFill>
              </a:rPr>
              <a:t> </a:t>
            </a:r>
            <a:r>
              <a:rPr lang="ru-RU" sz="1400" i="0" dirty="0" smtClean="0">
                <a:solidFill>
                  <a:srgbClr val="7030A0"/>
                </a:solidFill>
              </a:rPr>
              <a:t>определение, прямое дополнение,  </a:t>
            </a:r>
          </a:p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       сказуемое, косвенное дополнение.</a:t>
            </a:r>
          </a:p>
          <a:p>
            <a:pPr marL="342900" indent="-342900"/>
            <a:r>
              <a:rPr lang="ru-RU" sz="1400" i="0" dirty="0" smtClean="0">
                <a:solidFill>
                  <a:srgbClr val="FF0000"/>
                </a:solidFill>
              </a:rPr>
              <a:t>      Оставим пустые разговоры и займёмся делом.</a:t>
            </a:r>
          </a:p>
          <a:p>
            <a:pPr marL="342900" indent="-342900"/>
            <a:endParaRPr lang="ru-RU" sz="1400" i="0" dirty="0" smtClean="0">
              <a:solidFill>
                <a:srgbClr val="0000FF"/>
              </a:solidFill>
            </a:endParaRPr>
          </a:p>
          <a:p>
            <a:pPr marL="342900" indent="-342900">
              <a:buAutoNum type="arabicPeriod" startAt="2"/>
            </a:pPr>
            <a:r>
              <a:rPr lang="ru-RU" sz="1400" i="0" dirty="0" smtClean="0">
                <a:solidFill>
                  <a:schemeClr val="accent2">
                    <a:lumMod val="50000"/>
                  </a:schemeClr>
                </a:solidFill>
              </a:rPr>
              <a:t>Обстоятельство (как?), сказуемое, определение, определение, косвенное дополнение.</a:t>
            </a:r>
          </a:p>
          <a:p>
            <a:pPr marL="342900" indent="-342900"/>
            <a:r>
              <a:rPr lang="ru-RU" sz="1400" b="0" i="0" dirty="0" smtClean="0">
                <a:solidFill>
                  <a:srgbClr val="0070C0"/>
                </a:solidFill>
              </a:rPr>
              <a:t>       </a:t>
            </a:r>
            <a:r>
              <a:rPr lang="ru-RU" sz="1400" i="0" dirty="0" smtClean="0">
                <a:solidFill>
                  <a:srgbClr val="FF0000"/>
                </a:solidFill>
              </a:rPr>
              <a:t>Искренне жалею о своих неосторожных словах.</a:t>
            </a:r>
          </a:p>
          <a:p>
            <a:pPr marL="342900" indent="-342900"/>
            <a:r>
              <a:rPr lang="ru-RU" sz="1400" i="0" dirty="0" smtClean="0">
                <a:solidFill>
                  <a:srgbClr val="0070C0"/>
                </a:solidFill>
              </a:rPr>
              <a:t>       </a:t>
            </a:r>
            <a:endParaRPr lang="ru-RU" sz="1400" i="0" dirty="0" smtClean="0">
              <a:solidFill>
                <a:srgbClr val="002060"/>
              </a:solidFill>
            </a:endParaRPr>
          </a:p>
          <a:p>
            <a:pPr marL="342900" indent="-342900">
              <a:buAutoNum type="arabicPeriod"/>
            </a:pPr>
            <a:endParaRPr lang="ru-RU" sz="1400" i="0" dirty="0" smtClean="0">
              <a:solidFill>
                <a:srgbClr val="002060"/>
              </a:solidFill>
            </a:endParaRPr>
          </a:p>
          <a:p>
            <a:pPr marL="342900" indent="-342900"/>
            <a:endParaRPr lang="ru-RU" sz="1600" dirty="0" smtClean="0">
              <a:solidFill>
                <a:srgbClr val="002060"/>
              </a:solidFill>
            </a:endParaRPr>
          </a:p>
          <a:p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5" name="Picture 7" descr="ЕГЭ.Русский язык. Задание № 10. ТЕОРИЯ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913867">
            <a:off x="4603275" y="692774"/>
            <a:ext cx="869936" cy="1587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02424"/>
            <a:ext cx="5296791" cy="323165"/>
          </a:xfrm>
        </p:spPr>
        <p:txBody>
          <a:bodyPr/>
          <a:lstStyle/>
          <a:p>
            <a:r>
              <a:rPr lang="ru-RU" dirty="0" smtClean="0"/>
              <a:t>    Лингвистическая задача.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550855"/>
            <a:ext cx="5450378" cy="4001095"/>
          </a:xfrm>
        </p:spPr>
        <p:txBody>
          <a:bodyPr/>
          <a:lstStyle/>
          <a:p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Составьте </a:t>
            </a:r>
            <a:r>
              <a:rPr lang="ru-RU" sz="1600" i="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определённо-личные</a:t>
            </a:r>
          </a:p>
          <a:p>
            <a:r>
              <a:rPr lang="ru-RU" sz="1600" i="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односоставные предложения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по схемам.</a:t>
            </a:r>
          </a:p>
          <a:p>
            <a:r>
              <a:rPr lang="ru-RU" sz="1400" dirty="0" smtClean="0"/>
              <a:t>3. </a:t>
            </a:r>
            <a:r>
              <a:rPr lang="ru-RU" sz="1400" i="0" dirty="0" smtClean="0">
                <a:solidFill>
                  <a:srgbClr val="0070C0"/>
                </a:solidFill>
              </a:rPr>
              <a:t>Обстоятельство (как?), сказуемое, согласованное определение,  прямое дополнение, согласованное определение, согласованное определение, </a:t>
            </a:r>
          </a:p>
          <a:p>
            <a:r>
              <a:rPr lang="ru-RU" sz="1400" i="0" dirty="0" smtClean="0">
                <a:solidFill>
                  <a:srgbClr val="0070C0"/>
                </a:solidFill>
              </a:rPr>
              <a:t>косвенное дополнение.</a:t>
            </a:r>
            <a:r>
              <a:rPr lang="ru-RU" sz="1400" b="0" i="0" dirty="0" smtClean="0"/>
              <a:t> </a:t>
            </a:r>
          </a:p>
          <a:p>
            <a:r>
              <a:rPr lang="ru-RU" sz="1400" i="0" dirty="0" smtClean="0">
                <a:solidFill>
                  <a:srgbClr val="FF0000"/>
                </a:solidFill>
              </a:rPr>
              <a:t>С интересом читаю новые произведения этого талантливого писателя.</a:t>
            </a:r>
            <a:r>
              <a:rPr lang="ru-RU" sz="1400" dirty="0" smtClean="0">
                <a:solidFill>
                  <a:srgbClr val="FF0000"/>
                </a:solidFill>
              </a:rPr>
              <a:t/>
            </a:r>
            <a:br>
              <a:rPr lang="ru-RU" sz="1400" dirty="0" smtClean="0">
                <a:solidFill>
                  <a:srgbClr val="FF0000"/>
                </a:solidFill>
              </a:rPr>
            </a:br>
            <a:r>
              <a:rPr lang="ru-RU" sz="1400" i="0" dirty="0" smtClean="0">
                <a:solidFill>
                  <a:srgbClr val="7030A0"/>
                </a:solidFill>
              </a:rPr>
              <a:t>4. обращение, обстоятельство (как?),</a:t>
            </a:r>
            <a:r>
              <a:rPr lang="ru-RU" sz="1400" i="0" dirty="0" smtClean="0">
                <a:solidFill>
                  <a:srgbClr val="0070C0"/>
                </a:solidFill>
              </a:rPr>
              <a:t> </a:t>
            </a:r>
            <a:r>
              <a:rPr lang="ru-RU" sz="1400" i="0" dirty="0" smtClean="0">
                <a:solidFill>
                  <a:srgbClr val="7030A0"/>
                </a:solidFill>
              </a:rPr>
              <a:t>сказуемое, определение, прямое дополнение, дополнение.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i="0" dirty="0" smtClean="0">
                <a:solidFill>
                  <a:srgbClr val="FF0000"/>
                </a:solidFill>
              </a:rPr>
              <a:t>Ребята, добросовестно выполняйте все </a:t>
            </a:r>
          </a:p>
          <a:p>
            <a:r>
              <a:rPr lang="ru-RU" sz="1400" i="0" dirty="0" smtClean="0">
                <a:solidFill>
                  <a:srgbClr val="FF0000"/>
                </a:solidFill>
              </a:rPr>
              <a:t>рекомендации инструктора.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i="0" dirty="0" smtClean="0">
              <a:solidFill>
                <a:srgbClr val="002060"/>
              </a:solidFill>
            </a:endParaRPr>
          </a:p>
          <a:p>
            <a:pPr marL="342900" indent="-342900"/>
            <a:r>
              <a:rPr lang="ru-RU" sz="1400" i="0" dirty="0" smtClean="0">
                <a:solidFill>
                  <a:srgbClr val="0070C0"/>
                </a:solidFill>
              </a:rPr>
              <a:t>       </a:t>
            </a:r>
            <a:endParaRPr lang="ru-RU" sz="1400" i="0" dirty="0" smtClean="0">
              <a:solidFill>
                <a:srgbClr val="002060"/>
              </a:solidFill>
            </a:endParaRPr>
          </a:p>
          <a:p>
            <a:pPr marL="342900" indent="-342900">
              <a:buAutoNum type="arabicPeriod"/>
            </a:pPr>
            <a:endParaRPr lang="ru-RU" sz="1400" i="0" dirty="0" smtClean="0">
              <a:solidFill>
                <a:srgbClr val="002060"/>
              </a:solidFill>
            </a:endParaRPr>
          </a:p>
          <a:p>
            <a:pPr marL="342900" indent="-342900"/>
            <a:endParaRPr lang="ru-RU" sz="1600" dirty="0" smtClean="0">
              <a:solidFill>
                <a:srgbClr val="002060"/>
              </a:solidFill>
            </a:endParaRPr>
          </a:p>
          <a:p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6" name="Picture 5" descr="Инструкция (системный блок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97412" y="1479550"/>
            <a:ext cx="1025512" cy="1143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4944655" cy="339837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    Виды простых предложений 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1666880" y="788221"/>
            <a:ext cx="2421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Обозначает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действие</a:t>
            </a:r>
            <a:r>
              <a:rPr sz="1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предмета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25511" y="765169"/>
            <a:ext cx="3357587" cy="642942"/>
          </a:xfrm>
          <a:prstGeom prst="roundRect">
            <a:avLst/>
          </a:prstGeom>
          <a:solidFill>
            <a:srgbClr val="7030A0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Простые предложения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8256" y="2051053"/>
            <a:ext cx="2571768" cy="954861"/>
          </a:xfrm>
          <a:prstGeom prst="roundRect">
            <a:avLst/>
          </a:prstGeom>
          <a:solidFill>
            <a:srgbClr val="FFC00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Двусоставные:</a:t>
            </a:r>
            <a:r>
              <a:rPr lang="ru-RU" i="1" dirty="0" smtClean="0"/>
              <a:t> 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Задремали звёзды 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золотые (С.Есенин).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882900" y="2051053"/>
            <a:ext cx="2286015" cy="954861"/>
          </a:xfrm>
          <a:prstGeom prst="roundRect">
            <a:avLst/>
          </a:prstGeom>
          <a:solidFill>
            <a:srgbClr val="008000"/>
          </a:solidFill>
          <a:ln w="5715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Односоставные:</a:t>
            </a:r>
            <a:r>
              <a:rPr lang="ru-RU" i="1" dirty="0" smtClean="0"/>
              <a:t>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Зима. Вечереет.</a:t>
            </a:r>
            <a:endPara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stCxn id="7" idx="0"/>
            <a:endCxn id="5" idx="2"/>
          </p:cNvCxnSpPr>
          <p:nvPr/>
        </p:nvCxnSpPr>
        <p:spPr>
          <a:xfrm rot="5400000" flipH="1" flipV="1">
            <a:off x="1757751" y="1104500"/>
            <a:ext cx="642942" cy="125016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9" idx="0"/>
            <a:endCxn id="5" idx="2"/>
          </p:cNvCxnSpPr>
          <p:nvPr/>
        </p:nvCxnSpPr>
        <p:spPr>
          <a:xfrm rot="16200000" flipV="1">
            <a:off x="3043636" y="1068780"/>
            <a:ext cx="642942" cy="1321603"/>
          </a:xfrm>
          <a:prstGeom prst="line">
            <a:avLst/>
          </a:prstGeom>
          <a:ln w="38100">
            <a:solidFill>
              <a:srgbClr val="18AC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11132" y="2693995"/>
            <a:ext cx="128588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311132" y="2622557"/>
            <a:ext cx="128588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1668454" y="2622557"/>
            <a:ext cx="78581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3097214" y="2693995"/>
            <a:ext cx="64294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3883032" y="2693995"/>
            <a:ext cx="100013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3883032" y="2765433"/>
            <a:ext cx="100013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11330" y="693731"/>
            <a:ext cx="4071966" cy="4524315"/>
          </a:xfrm>
        </p:spPr>
        <p:txBody>
          <a:bodyPr/>
          <a:lstStyle/>
          <a:p>
            <a:r>
              <a:rPr lang="ru-RU" sz="1400" i="0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искренность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uz-Latn-UZ" sz="1400" dirty="0" smtClean="0">
                <a:solidFill>
                  <a:srgbClr val="7030A0"/>
                </a:solidFill>
              </a:rPr>
              <a:t>s</a:t>
            </a:r>
            <a:r>
              <a:rPr lang="en-US" sz="1400" dirty="0" err="1" smtClean="0">
                <a:solidFill>
                  <a:srgbClr val="7030A0"/>
                </a:solidFill>
              </a:rPr>
              <a:t>amimiylik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i="0" dirty="0" smtClean="0">
                <a:solidFill>
                  <a:srgbClr val="0000FF"/>
                </a:solidFill>
              </a:rPr>
              <a:t>добросовестно</a:t>
            </a:r>
            <a:r>
              <a:rPr lang="ru-RU" sz="1400" i="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vijdonan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</a:p>
          <a:p>
            <a:r>
              <a:rPr lang="ru-RU" sz="1400" i="0" dirty="0" smtClean="0">
                <a:solidFill>
                  <a:srgbClr val="0000FF"/>
                </a:solidFill>
              </a:rPr>
              <a:t>рекомендации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tavsiyalar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i="0" dirty="0" smtClean="0">
                <a:solidFill>
                  <a:srgbClr val="0000FF"/>
                </a:solidFill>
              </a:rPr>
              <a:t>пустые разговоры 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1400" dirty="0" err="1" smtClean="0">
                <a:solidFill>
                  <a:srgbClr val="7030A0"/>
                </a:solidFill>
              </a:rPr>
              <a:t>bo‘lmag‘ur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gaplar</a:t>
            </a:r>
            <a:r>
              <a:rPr lang="ru-RU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i="0" dirty="0" smtClean="0">
                <a:solidFill>
                  <a:srgbClr val="0000FF"/>
                </a:solidFill>
              </a:rPr>
              <a:t>жалею</a:t>
            </a:r>
            <a:r>
              <a:rPr lang="ru-RU" sz="1400" i="0" dirty="0" smtClean="0">
                <a:solidFill>
                  <a:srgbClr val="FF0000"/>
                </a:solidFill>
              </a:rPr>
              <a:t> 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afsuslanaman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 </a:t>
            </a:r>
          </a:p>
          <a:p>
            <a:r>
              <a:rPr lang="ru-RU" sz="1400" i="0" dirty="0" smtClean="0">
                <a:solidFill>
                  <a:srgbClr val="0000FF"/>
                </a:solidFill>
              </a:rPr>
              <a:t>талантливый</a:t>
            </a: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iste’dodli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i="0" dirty="0" smtClean="0">
                <a:solidFill>
                  <a:srgbClr val="0000FF"/>
                </a:solidFill>
              </a:rPr>
              <a:t>неосторожные слова</a:t>
            </a: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extiyotsizlik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</a:t>
            </a:r>
            <a:r>
              <a:rPr lang="uz-Latn-UZ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llanilgan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so</a:t>
            </a:r>
            <a:r>
              <a:rPr lang="uz-Latn-UZ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верь</a:t>
            </a:r>
            <a:r>
              <a:rPr lang="ru-RU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ishon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en-US" sz="1400" dirty="0" smtClean="0">
              <a:solidFill>
                <a:srgbClr val="7030A0"/>
              </a:solidFill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i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5" descr="C:\Users\HOME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6" y="836607"/>
            <a:ext cx="1571636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432168"/>
          </a:xfrm>
          <a:prstGeom prst="rect">
            <a:avLst/>
          </a:prstGeom>
        </p:spPr>
        <p:txBody>
          <a:bodyPr vert="horz" wrap="square" lIns="0" tIns="16508" rIns="0" bIns="0" rtlCol="0">
            <a:spAutoFit/>
          </a:bodyPr>
          <a:lstStyle/>
          <a:p>
            <a:pPr marL="12698">
              <a:lnSpc>
                <a:spcPct val="15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</a:t>
            </a:r>
            <a:r>
              <a:rPr lang="ru-RU" sz="1800" spc="15" dirty="0" smtClean="0"/>
              <a:t>выполнения</a:t>
            </a:r>
            <a:r>
              <a:rPr lang="uz-Latn-UZ" sz="1800" spc="15" dirty="0" smtClean="0"/>
              <a:t>: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59071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149548" y="550855"/>
            <a:ext cx="6915348" cy="887412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§ 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7. Как сказать о действии субъекта, 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о котором можно догадаться. </a:t>
            </a:r>
            <a:endParaRPr lang="en-US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Упражнения 141, 142 (стр.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6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2).</a:t>
            </a:r>
            <a:endParaRPr lang="ru-RU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7" descr="EnglishZoom. Стоит ли задавать домашнее задание по иностранному языку? |  EnglishZo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83296" y="5194325"/>
            <a:ext cx="2994004" cy="14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1" descr="Как писать техническое задание на изготовление сайт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5512" y="1550987"/>
            <a:ext cx="3571900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5"/>
            <a:ext cx="5668982" cy="323165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en-US" dirty="0" smtClean="0"/>
              <a:t>     </a:t>
            </a:r>
            <a:r>
              <a:rPr lang="ru-RU" dirty="0" smtClean="0"/>
              <a:t>    Односоставное предложение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882636" y="622293"/>
            <a:ext cx="4143404" cy="418401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       </a:t>
            </a:r>
            <a:r>
              <a:rPr lang="ru-RU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простое предложение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596884" y="1193797"/>
            <a:ext cx="4714908" cy="571504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</a:t>
            </a:r>
            <a:r>
              <a:rPr lang="en-US" dirty="0" smtClean="0"/>
              <a:t>  </a:t>
            </a:r>
            <a:r>
              <a:rPr lang="ru-RU" dirty="0" smtClean="0"/>
              <a:t>  </a:t>
            </a:r>
            <a:r>
              <a:rPr lang="ru-RU" b="1" dirty="0" smtClean="0">
                <a:solidFill>
                  <a:srgbClr val="FFFF00"/>
                </a:solidFill>
              </a:rPr>
              <a:t>имеет один главный член предложения: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            или подлежащее, или сказуемое  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                         </a:t>
            </a:r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</a:t>
            </a:r>
          </a:p>
          <a:p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</a:t>
            </a:r>
            <a:endParaRPr b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9"/>
          <p:cNvSpPr/>
          <p:nvPr/>
        </p:nvSpPr>
        <p:spPr>
          <a:xfrm>
            <a:off x="811198" y="1908177"/>
            <a:ext cx="4214842" cy="571504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1"/>
          <p:cNvSpPr/>
          <p:nvPr/>
        </p:nvSpPr>
        <p:spPr>
          <a:xfrm>
            <a:off x="596884" y="2622557"/>
            <a:ext cx="4572032" cy="500067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7030A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sz="1600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Люблю грозу в начале мая. Ранняя весна.</a:t>
            </a:r>
            <a:r>
              <a:rPr lang="ru-RU" sz="1600" b="1" i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base"/>
            <a:r>
              <a:rPr lang="ru-RU" sz="1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                  </a:t>
            </a:r>
            <a:endParaRPr sz="1400" b="1" i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882900" y="2479681"/>
            <a:ext cx="428628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882900" y="979483"/>
            <a:ext cx="357190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3" name="object 15"/>
          <p:cNvSpPr/>
          <p:nvPr/>
        </p:nvSpPr>
        <p:spPr>
          <a:xfrm>
            <a:off x="2882900" y="1765301"/>
            <a:ext cx="357190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6885" y="1979615"/>
            <a:ext cx="4667476" cy="643756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второй главный член </a:t>
            </a:r>
            <a:r>
              <a:rPr lang="ru-RU" sz="1600" b="1" dirty="0" smtClean="0">
                <a:solidFill>
                  <a:srgbClr val="FFFF00"/>
                </a:solidFill>
              </a:rPr>
              <a:t>не нужен для понимания смысла предложения</a:t>
            </a:r>
            <a:endParaRPr lang="ru-RU" sz="1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383098" y="2979747"/>
            <a:ext cx="642942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39760" y="2979747"/>
            <a:ext cx="714380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739760" y="3051185"/>
            <a:ext cx="714380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4944655" cy="339837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Виды односоставных предложений 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1666880" y="788221"/>
            <a:ext cx="2421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Обозначает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действие</a:t>
            </a:r>
            <a:r>
              <a:rPr sz="1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предмета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11264" y="836607"/>
            <a:ext cx="3000396" cy="571504"/>
          </a:xfrm>
          <a:prstGeom prst="roundRect">
            <a:avLst/>
          </a:prstGeom>
          <a:solidFill>
            <a:srgbClr val="7030A0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Односоставные предложения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1132" y="2051053"/>
            <a:ext cx="2428892" cy="954861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Глагольные: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главным членом – сказуемым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882900" y="2051053"/>
            <a:ext cx="2500330" cy="954861"/>
          </a:xfrm>
          <a:prstGeom prst="roundRect">
            <a:avLst/>
          </a:prstGeom>
          <a:solidFill>
            <a:schemeClr val="bg2">
              <a:lumMod val="25000"/>
            </a:schemeClr>
          </a:solidFill>
          <a:ln w="5715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Назывные: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главным членом – подлежащим</a:t>
            </a:r>
          </a:p>
          <a:p>
            <a:pPr algn="ctr"/>
            <a:endPara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stCxn id="7" idx="0"/>
            <a:endCxn id="5" idx="2"/>
          </p:cNvCxnSpPr>
          <p:nvPr/>
        </p:nvCxnSpPr>
        <p:spPr>
          <a:xfrm rot="5400000" flipH="1" flipV="1">
            <a:off x="1847049" y="1086640"/>
            <a:ext cx="642942" cy="128588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9" idx="0"/>
            <a:endCxn id="5" idx="2"/>
          </p:cNvCxnSpPr>
          <p:nvPr/>
        </p:nvCxnSpPr>
        <p:spPr>
          <a:xfrm rot="16200000" flipV="1">
            <a:off x="3150793" y="1068780"/>
            <a:ext cx="642942" cy="1321603"/>
          </a:xfrm>
          <a:prstGeom prst="line">
            <a:avLst/>
          </a:prstGeom>
          <a:ln w="381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2227"/>
            <a:ext cx="5740420" cy="451783"/>
          </a:xfrm>
        </p:spPr>
        <p:txBody>
          <a:bodyPr/>
          <a:lstStyle/>
          <a:p>
            <a:r>
              <a:rPr lang="ru-RU" sz="1400" dirty="0" smtClean="0"/>
              <a:t>   </a:t>
            </a:r>
            <a:r>
              <a:rPr lang="ru-RU" sz="1800" dirty="0" smtClean="0"/>
              <a:t>Виды глагольных односоставных предложений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                      </a:t>
            </a:r>
            <a:endParaRPr lang="ru-RU" sz="1600" dirty="0"/>
          </a:p>
        </p:txBody>
      </p:sp>
      <p:sp>
        <p:nvSpPr>
          <p:cNvPr id="4" name="AutoShape 19"/>
          <p:cNvSpPr>
            <a:spLocks noChangeArrowheads="1"/>
          </p:cNvSpPr>
          <p:nvPr/>
        </p:nvSpPr>
        <p:spPr bwMode="auto">
          <a:xfrm>
            <a:off x="168256" y="622293"/>
            <a:ext cx="2643206" cy="1143008"/>
          </a:xfrm>
          <a:prstGeom prst="flowChartPunchedTape">
            <a:avLst/>
          </a:prstGeom>
          <a:solidFill>
            <a:schemeClr val="accent2">
              <a:lumMod val="40000"/>
              <a:lumOff val="60000"/>
            </a:schemeClr>
          </a:solidFill>
          <a:ln w="88900" cap="rnd">
            <a:solidFill>
              <a:schemeClr val="accent2">
                <a:lumMod val="60000"/>
                <a:lumOff val="40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3600" i="1" dirty="0"/>
              <a:t> </a:t>
            </a:r>
            <a:endParaRPr lang="ru-RU" sz="3600" i="1" dirty="0" smtClean="0"/>
          </a:p>
          <a:p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определённо-личные;</a:t>
            </a:r>
            <a:b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Говорите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громко. </a:t>
            </a:r>
          </a:p>
          <a:p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Иду 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 школу.</a:t>
            </a:r>
          </a:p>
          <a:p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endParaRPr lang="ru-RU" sz="1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i="1" dirty="0"/>
          </a:p>
        </p:txBody>
      </p:sp>
      <p:sp>
        <p:nvSpPr>
          <p:cNvPr id="6" name="AutoShape 19"/>
          <p:cNvSpPr>
            <a:spLocks noChangeArrowheads="1"/>
          </p:cNvSpPr>
          <p:nvPr/>
        </p:nvSpPr>
        <p:spPr bwMode="auto">
          <a:xfrm>
            <a:off x="2954338" y="622293"/>
            <a:ext cx="2649538" cy="1285884"/>
          </a:xfrm>
          <a:prstGeom prst="flowChartPunchedTape">
            <a:avLst/>
          </a:prstGeom>
          <a:solidFill>
            <a:schemeClr val="accent4">
              <a:lumMod val="40000"/>
              <a:lumOff val="60000"/>
            </a:schemeClr>
          </a:solidFill>
          <a:ln w="88900" cap="rnd">
            <a:solidFill>
              <a:schemeClr val="accent4">
                <a:lumMod val="60000"/>
                <a:lumOff val="40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lvl="0" fontAlgn="base"/>
            <a:endParaRPr lang="ru-RU" sz="1400" dirty="0" smtClean="0"/>
          </a:p>
          <a:p>
            <a:pPr lvl="0" fontAlgn="base"/>
            <a:endParaRPr lang="ru-RU" sz="1400" dirty="0" smtClean="0"/>
          </a:p>
          <a:p>
            <a:pPr fontAlgn="base"/>
            <a:endParaRPr lang="ru-RU" sz="1600" b="1" u="sng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600" b="1" u="sng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неопределённо-личные;</a:t>
            </a:r>
          </a:p>
          <a:p>
            <a:pPr fontAlgn="base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Его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окликнули; </a:t>
            </a:r>
          </a:p>
          <a:p>
            <a:pPr fontAlgn="base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Вас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просят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 телефону;</a:t>
            </a:r>
          </a:p>
          <a:p>
            <a:pPr lvl="0" fontAlgn="base"/>
            <a:r>
              <a:rPr lang="ru-RU" sz="1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200" b="1" dirty="0" smtClean="0">
                <a:latin typeface="Arial" pitchFamily="34" charset="0"/>
                <a:cs typeface="Arial" pitchFamily="34" charset="0"/>
              </a:rPr>
            </a:br>
            <a:endParaRPr lang="ru-RU" sz="1400" dirty="0" smtClean="0"/>
          </a:p>
          <a:p>
            <a:endParaRPr lang="ru-RU" sz="1400" i="1" dirty="0"/>
          </a:p>
        </p:txBody>
      </p:sp>
      <p:sp>
        <p:nvSpPr>
          <p:cNvPr id="7" name="AutoShape 19"/>
          <p:cNvSpPr>
            <a:spLocks noChangeArrowheads="1"/>
          </p:cNvSpPr>
          <p:nvPr/>
        </p:nvSpPr>
        <p:spPr bwMode="auto">
          <a:xfrm>
            <a:off x="168256" y="1765301"/>
            <a:ext cx="2786082" cy="1357322"/>
          </a:xfrm>
          <a:prstGeom prst="flowChartPunchedTape">
            <a:avLst/>
          </a:prstGeom>
          <a:solidFill>
            <a:schemeClr val="accent5">
              <a:lumMod val="40000"/>
              <a:lumOff val="60000"/>
            </a:schemeClr>
          </a:solidFill>
          <a:ln w="88900" cap="rnd">
            <a:solidFill>
              <a:schemeClr val="tx2">
                <a:lumMod val="40000"/>
                <a:lumOff val="60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lvl="0" fontAlgn="base"/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pPr lvl="0" fontAlgn="base"/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1600" b="1" u="sng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обобщённо-личные;</a:t>
            </a:r>
          </a:p>
          <a:p>
            <a:pPr fontAlgn="base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Цыплят по осени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считают.</a:t>
            </a:r>
            <a:r>
              <a:rPr lang="ru-RU" sz="1600" i="1" dirty="0" smtClean="0"/>
              <a:t> </a:t>
            </a:r>
          </a:p>
          <a:p>
            <a:pPr fontAlgn="base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лес дров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 возят.</a:t>
            </a:r>
          </a:p>
          <a:p>
            <a:pPr fontAlgn="base"/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pPr lvl="0" fontAlgn="base"/>
            <a:endParaRPr lang="ru-RU" sz="1200" i="1" dirty="0"/>
          </a:p>
        </p:txBody>
      </p:sp>
      <p:sp>
        <p:nvSpPr>
          <p:cNvPr id="8" name="AutoShape 19"/>
          <p:cNvSpPr>
            <a:spLocks noChangeArrowheads="1"/>
          </p:cNvSpPr>
          <p:nvPr/>
        </p:nvSpPr>
        <p:spPr bwMode="auto">
          <a:xfrm>
            <a:off x="3097214" y="1908177"/>
            <a:ext cx="2506662" cy="1143008"/>
          </a:xfrm>
          <a:prstGeom prst="flowChartPunchedTape">
            <a:avLst/>
          </a:prstGeom>
          <a:solidFill>
            <a:srgbClr val="53E77A"/>
          </a:solidFill>
          <a:ln w="88900" cap="rnd">
            <a:solidFill>
              <a:srgbClr val="18AC3F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3600" i="1" dirty="0"/>
              <a:t> 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              </a:t>
            </a:r>
          </a:p>
          <a:p>
            <a:r>
              <a:rPr lang="ru-RU" sz="1600" b="1" u="sng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безличные;</a:t>
            </a:r>
          </a:p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Мне 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 спится.</a:t>
            </a:r>
            <a:r>
              <a:rPr lang="ru-RU" sz="16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Лихорадит</a:t>
            </a:r>
            <a:r>
              <a:rPr lang="ru-RU" sz="1600" b="1" dirty="0" smtClean="0">
                <a:solidFill>
                  <a:srgbClr val="FF0000"/>
                </a:solidFill>
              </a:rPr>
              <a:t>.</a:t>
            </a:r>
            <a:endParaRPr lang="ru-RU" sz="1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3" presetClass="entr" presetSubtype="5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3" presetClass="entr" presetSubtype="5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500"/>
                            </p:stCondLst>
                            <p:childTnLst>
                              <p:par>
                                <p:cTn id="17" presetID="3" presetClass="entr" presetSubtype="5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6" grpId="0" animBg="1" autoUpdateAnimBg="0"/>
      <p:bldP spid="7" grpId="0" animBg="1" autoUpdateAnimBg="0"/>
      <p:bldP spid="8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5"/>
            <a:ext cx="6048672" cy="307777"/>
          </a:xfrm>
        </p:spPr>
        <p:txBody>
          <a:bodyPr/>
          <a:lstStyle/>
          <a:p>
            <a:r>
              <a:rPr lang="ru-RU" sz="1800" dirty="0" smtClean="0"/>
              <a:t>             </a:t>
            </a:r>
            <a:r>
              <a:rPr lang="ru-RU" sz="2000" dirty="0" smtClean="0"/>
              <a:t>Определённо-личные предложения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25710" y="622293"/>
            <a:ext cx="3071834" cy="2215991"/>
          </a:xfrm>
        </p:spPr>
        <p:txBody>
          <a:bodyPr/>
          <a:lstStyle/>
          <a:p>
            <a:r>
              <a:rPr lang="ru-RU" sz="18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Для того, чтобы </a:t>
            </a:r>
          </a:p>
          <a:p>
            <a:r>
              <a:rPr lang="ru-RU" sz="1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сказать о действии субъекта, о котором можно догадаться,</a:t>
            </a:r>
            <a:r>
              <a:rPr lang="ru-RU" sz="18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использу</a:t>
            </a:r>
            <a:r>
              <a:rPr lang="ru-RU" sz="1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ются </a:t>
            </a:r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определённо-личные односоставные</a:t>
            </a:r>
            <a:r>
              <a:rPr lang="ru-RU" sz="1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предложения.</a:t>
            </a:r>
            <a:endParaRPr lang="ru-RU" sz="1800" dirty="0">
              <a:solidFill>
                <a:srgbClr val="FF0000"/>
              </a:solidFill>
            </a:endParaRPr>
          </a:p>
        </p:txBody>
      </p:sp>
      <p:pic>
        <p:nvPicPr>
          <p:cNvPr id="7" name="Picture 12" descr="стрелка, рисунок, симво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6" y="908045"/>
            <a:ext cx="2214578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5"/>
            <a:ext cx="5668982" cy="369332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2400" dirty="0" smtClean="0"/>
              <a:t>Определённо-личные предложения 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882636" y="622293"/>
            <a:ext cx="4143404" cy="418401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односоставные предложения 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311132" y="1765301"/>
            <a:ext cx="5143536" cy="1357322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                       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имеет форму глагола 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или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лица единственного или       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множественного числа настоящего и будущего 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времени изъявительного, а также 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повелительного наклонения. </a:t>
            </a:r>
            <a:endParaRPr sz="16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740024" y="1550987"/>
            <a:ext cx="500066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740024" y="979483"/>
            <a:ext cx="500066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25512" y="1193797"/>
            <a:ext cx="3857652" cy="357190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7030A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Главный член  – </a:t>
            </a:r>
            <a:r>
              <a:rPr lang="ru-RU" sz="1400" b="1" spc="-5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сказуемое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base"/>
            <a:r>
              <a:rPr lang="ru-RU" sz="1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                  </a:t>
            </a:r>
            <a:endParaRPr sz="1400" b="1" i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008" y="1622425"/>
            <a:ext cx="5214974" cy="215444"/>
          </a:xfrm>
        </p:spPr>
        <p:txBody>
          <a:bodyPr/>
          <a:lstStyle/>
          <a:p>
            <a:r>
              <a:rPr lang="ru-RU" sz="1400" i="0" dirty="0" smtClean="0">
                <a:solidFill>
                  <a:srgbClr val="0000FF"/>
                </a:solidFill>
              </a:rPr>
              <a:t>в</a:t>
            </a:r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 определённо-личных</a:t>
                      </a:r>
                      <a:r>
                        <a:rPr lang="en-US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односоставных предложениях грамматическая форма глагола-сказуемого подразумевает действующее лицо, которое можно обозначить личными местоимениями первого или второго лица:</a:t>
                      </a:r>
                      <a:endParaRPr lang="ru-RU" sz="16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908177"/>
            <a:ext cx="642942" cy="285752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68256" y="2336805"/>
            <a:ext cx="559754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 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charset="0"/>
                <a:cs typeface="Arial" charset="0"/>
              </a:rPr>
              <a:t>(Я)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charset="0"/>
                <a:cs typeface="Arial" charset="0"/>
              </a:rPr>
              <a:t>Любл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cs typeface="Arial" charset="0"/>
              </a:rPr>
              <a:t>ю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8AC3F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(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I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 лицо, ед.ч.) 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charset="0"/>
                <a:cs typeface="Arial" charset="0"/>
              </a:rPr>
              <a:t>искренность во всём.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charset="0"/>
                <a:cs typeface="Arial" charset="0"/>
              </a:rPr>
              <a:t>(Мы)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charset="0"/>
                <a:cs typeface="Arial" charset="0"/>
              </a:rPr>
              <a:t>Поговор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cs typeface="Arial" charset="0"/>
              </a:rPr>
              <a:t>им</a:t>
            </a:r>
            <a:r>
              <a:rPr lang="ru-RU" sz="1600" b="1" dirty="0" smtClean="0">
                <a:solidFill>
                  <a:srgbClr val="18AC3F"/>
                </a:solidFill>
                <a:latin typeface="Arial" charset="0"/>
                <a:cs typeface="Arial" charset="0"/>
              </a:rPr>
              <a:t> </a:t>
            </a:r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(</a:t>
            </a:r>
            <a:r>
              <a:rPr lang="en-US" sz="1600" b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II</a:t>
            </a:r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 лицо, мн.ч.)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charset="0"/>
                <a:cs typeface="Arial" charset="0"/>
              </a:rPr>
              <a:t>о наших планах на завтра.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008" y="1622425"/>
            <a:ext cx="5214974" cy="215444"/>
          </a:xfrm>
        </p:spPr>
        <p:txBody>
          <a:bodyPr/>
          <a:lstStyle/>
          <a:p>
            <a:r>
              <a:rPr lang="ru-RU" sz="1400" i="0" dirty="0" smtClean="0">
                <a:solidFill>
                  <a:srgbClr val="0000FF"/>
                </a:solidFill>
              </a:rPr>
              <a:t>в</a:t>
            </a:r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286412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Сказуемое в  определённо-личных</a:t>
                      </a:r>
                      <a:r>
                        <a:rPr lang="en-US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односоставных предложениях может быть выражено</a:t>
                      </a:r>
                      <a:r>
                        <a:rPr lang="ru-RU" sz="16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 формой глагола повелительного наклонения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так как известно, что глагол в таком случае имеет чаще всего форму второго лица единственного или множественного числа:  </a:t>
                      </a:r>
                      <a:endParaRPr lang="ru-RU" sz="16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2122491"/>
            <a:ext cx="642942" cy="285752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68256" y="2408243"/>
            <a:ext cx="559754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/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  </a:t>
            </a:r>
            <a:r>
              <a:rPr lang="ru-RU" sz="16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    </a:t>
            </a:r>
            <a:r>
              <a:rPr lang="ru-RU" sz="1600" b="1" dirty="0" smtClean="0">
                <a:solidFill>
                  <a:srgbClr val="7030A0"/>
                </a:solidFill>
              </a:rPr>
              <a:t>Не гляд</a:t>
            </a:r>
            <a:r>
              <a:rPr lang="ru-RU" sz="1600" b="1" dirty="0" smtClean="0">
                <a:solidFill>
                  <a:srgbClr val="FF0000"/>
                </a:solidFill>
              </a:rPr>
              <a:t>и</a:t>
            </a:r>
            <a:r>
              <a:rPr lang="ru-RU" sz="1600" b="1" dirty="0" smtClean="0">
                <a:solidFill>
                  <a:srgbClr val="7030A0"/>
                </a:solidFill>
              </a:rPr>
              <a:t> </a:t>
            </a:r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(</a:t>
            </a:r>
            <a:r>
              <a:rPr lang="en-US" sz="1600" b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II</a:t>
            </a:r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 лицо, ед.ч.) </a:t>
            </a:r>
            <a:r>
              <a:rPr lang="ru-RU" sz="1600" b="1" dirty="0" smtClean="0">
                <a:solidFill>
                  <a:srgbClr val="7030A0"/>
                </a:solidFill>
              </a:rPr>
              <a:t>на меня так грустно!</a:t>
            </a:r>
          </a:p>
          <a:p>
            <a:pPr fontAlgn="base"/>
            <a:r>
              <a:rPr lang="ru-RU" sz="1600" b="1" dirty="0" smtClean="0"/>
              <a:t>               </a:t>
            </a:r>
            <a:r>
              <a:rPr lang="ru-RU" sz="1600" b="1" dirty="0" smtClean="0">
                <a:solidFill>
                  <a:srgbClr val="7030A0"/>
                </a:solidFill>
              </a:rPr>
              <a:t>Забудь</a:t>
            </a:r>
            <a:r>
              <a:rPr lang="ru-RU" sz="1600" b="1" dirty="0" smtClean="0">
                <a:solidFill>
                  <a:srgbClr val="FF0000"/>
                </a:solidFill>
              </a:rPr>
              <a:t>те</a:t>
            </a:r>
            <a:r>
              <a:rPr lang="ru-RU" sz="1600" b="1" dirty="0" smtClean="0"/>
              <a:t> </a:t>
            </a:r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(</a:t>
            </a:r>
            <a:r>
              <a:rPr lang="en-US" sz="1600" b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II</a:t>
            </a:r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 лицо, мн.ч.) </a:t>
            </a:r>
            <a:r>
              <a:rPr lang="ru-RU" sz="1600" b="1" dirty="0" smtClean="0">
                <a:solidFill>
                  <a:srgbClr val="7030A0"/>
                </a:solidFill>
              </a:rPr>
              <a:t>меня навсегда!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15101</TotalTime>
  <Words>697</Words>
  <Application>Microsoft Office PowerPoint</Application>
  <PresentationFormat>Произвольный</PresentationFormat>
  <Paragraphs>183</Paragraphs>
  <Slides>21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Русский  язык</vt:lpstr>
      <vt:lpstr>        Виды простых предложений </vt:lpstr>
      <vt:lpstr>            Односоставное предложение</vt:lpstr>
      <vt:lpstr>  Виды односоставных предложений </vt:lpstr>
      <vt:lpstr>   Виды глагольных односоставных предложений                        </vt:lpstr>
      <vt:lpstr>             Определённо-личные предложения</vt:lpstr>
      <vt:lpstr>  Определённо-личные предложения </vt:lpstr>
      <vt:lpstr>              Внимание! Запомните!</vt:lpstr>
      <vt:lpstr>              Внимание! Запомните!</vt:lpstr>
      <vt:lpstr>              Внимание! Запомните!</vt:lpstr>
      <vt:lpstr>                     Внимание! Запомните!</vt:lpstr>
      <vt:lpstr>                     Внимание! Запомните!</vt:lpstr>
      <vt:lpstr>                  Цифровой диктант</vt:lpstr>
      <vt:lpstr>                  Цифровой диктант</vt:lpstr>
      <vt:lpstr>       Цифровой диктант. Проверьте!</vt:lpstr>
      <vt:lpstr>          Лингвистическая задача</vt:lpstr>
      <vt:lpstr>          Лингвистическая задача</vt:lpstr>
      <vt:lpstr>   Лингвистическая задача. Проверьте!</vt:lpstr>
      <vt:lpstr>    Лингвистическая задача. Проверьте!</vt:lpstr>
      <vt:lpstr>                    Словарная работа</vt:lpstr>
      <vt:lpstr>  Задание для самостоятельного выполнения: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719</cp:revision>
  <dcterms:created xsi:type="dcterms:W3CDTF">2020-04-13T08:05:42Z</dcterms:created>
  <dcterms:modified xsi:type="dcterms:W3CDTF">2021-02-25T11:26:34Z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