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68" r:id="rId3"/>
    <p:sldId id="369" r:id="rId4"/>
    <p:sldId id="387" r:id="rId5"/>
    <p:sldId id="388" r:id="rId6"/>
    <p:sldId id="371" r:id="rId7"/>
    <p:sldId id="372" r:id="rId8"/>
    <p:sldId id="341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82" r:id="rId18"/>
    <p:sldId id="383" r:id="rId19"/>
    <p:sldId id="384" r:id="rId20"/>
    <p:sldId id="286" r:id="rId21"/>
    <p:sldId id="287" r:id="rId22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0000CC"/>
    <a:srgbClr val="18AC3F"/>
    <a:srgbClr val="53E77A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сказать о действии субъекта, о котором можно догадаться.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 descr="Определенно-личные предложен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4140" y="1908177"/>
            <a:ext cx="3219430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Синтаксической особенностью определённо-личных предложений является то, что глагольное сказуемое своей личной формой, а именно окончанием, указывает на определённое лицо, на то, какое подлежащее могло бы быть, подразумевается при данном сказуемом.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122491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8256" y="2408243"/>
            <a:ext cx="55975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Возьм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ёшь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ся</a:t>
            </a:r>
            <a:r>
              <a:rPr lang="ru-RU" sz="1600" b="1" dirty="0" smtClean="0">
                <a:solidFill>
                  <a:srgbClr val="18AC3F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II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лицо, ед.ч.)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довезти меня до дома? </a:t>
            </a:r>
          </a:p>
          <a:p>
            <a:pPr fontAlgn="base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Давай прочита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I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лицо, ед.ч.)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тебе стихи!</a:t>
            </a:r>
          </a:p>
          <a:p>
            <a:pPr fontAlgn="base"/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en-US" sz="1800" dirty="0" smtClean="0"/>
              <a:t>                     </a:t>
            </a:r>
            <a:r>
              <a:rPr lang="ru-RU" sz="2400" dirty="0" smtClean="0"/>
              <a:t>Внимание! Запомните!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3000396" cy="1938992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</a:rPr>
              <a:t>В определённо-личных предложениях сказуемое </a:t>
            </a:r>
            <a:r>
              <a:rPr lang="ru-RU" sz="1800" i="0" dirty="0" smtClean="0">
                <a:solidFill>
                  <a:srgbClr val="FF0000"/>
                </a:solidFill>
              </a:rPr>
              <a:t>не может </a:t>
            </a:r>
            <a:r>
              <a:rPr lang="ru-RU" sz="1800" i="0" dirty="0" smtClean="0">
                <a:solidFill>
                  <a:srgbClr val="0000CC"/>
                </a:solidFill>
              </a:rPr>
              <a:t>быть выражено </a:t>
            </a:r>
            <a:r>
              <a:rPr lang="ru-RU" sz="1800" i="0" dirty="0" smtClean="0">
                <a:solidFill>
                  <a:srgbClr val="FF0000"/>
                </a:solidFill>
              </a:rPr>
              <a:t>глаголом в форме третьего лица,</a:t>
            </a:r>
            <a:r>
              <a:rPr lang="ru-RU" sz="1800" i="0" dirty="0" smtClean="0">
                <a:solidFill>
                  <a:srgbClr val="0000CC"/>
                </a:solidFill>
              </a:rPr>
              <a:t> так как это лицо не является определённым. </a:t>
            </a:r>
            <a:endParaRPr lang="ru-RU" sz="1800" dirty="0">
              <a:solidFill>
                <a:srgbClr val="0000CC"/>
              </a:solidFill>
            </a:endParaRP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794382">
            <a:off x="3569848" y="929984"/>
            <a:ext cx="18700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en-US" sz="1800" dirty="0" smtClean="0"/>
              <a:t>                     </a:t>
            </a:r>
            <a:r>
              <a:rPr lang="ru-RU" sz="2400" dirty="0" smtClean="0"/>
              <a:t>Внимание! Запомните!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3571900" cy="2739211"/>
          </a:xfrm>
        </p:spPr>
        <p:txBody>
          <a:bodyPr/>
          <a:lstStyle/>
          <a:p>
            <a:pPr fontAlgn="base"/>
            <a:endParaRPr lang="ru-RU" sz="1600" i="0" dirty="0" smtClean="0">
              <a:solidFill>
                <a:srgbClr val="0000CC"/>
              </a:solidFill>
            </a:endParaRPr>
          </a:p>
          <a:p>
            <a:pPr fontAlgn="base"/>
            <a:r>
              <a:rPr lang="ru-RU" sz="1600" i="0" dirty="0" smtClean="0">
                <a:solidFill>
                  <a:srgbClr val="0000CC"/>
                </a:solidFill>
              </a:rPr>
              <a:t>     В определённо-личных предложениях сказуемое </a:t>
            </a:r>
            <a:r>
              <a:rPr lang="ru-RU" sz="1600" i="0" dirty="0" smtClean="0">
                <a:solidFill>
                  <a:srgbClr val="FF0000"/>
                </a:solidFill>
              </a:rPr>
              <a:t>не может </a:t>
            </a:r>
            <a:r>
              <a:rPr lang="ru-RU" sz="1600" i="0" dirty="0" smtClean="0">
                <a:solidFill>
                  <a:srgbClr val="0000CC"/>
                </a:solidFill>
              </a:rPr>
              <a:t>быть выражено глаголом в форме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прошедшего времени </a:t>
            </a:r>
            <a:r>
              <a:rPr lang="ru-RU" sz="1600" i="0" dirty="0" smtClean="0">
                <a:solidFill>
                  <a:srgbClr val="0000CC"/>
                </a:solidFill>
              </a:rPr>
              <a:t>из-за того, что глаголы прошедшего времени не имеют категории лица, а только изменяются по родам и числам: </a:t>
            </a:r>
          </a:p>
          <a:p>
            <a:pPr fontAlgn="base"/>
            <a:r>
              <a:rPr lang="ru-RU" sz="1600" i="0" dirty="0" smtClean="0">
                <a:solidFill>
                  <a:srgbClr val="0000CC"/>
                </a:solidFill>
              </a:rPr>
              <a:t>посеять - посеял, посеяла, посеяло, посеяли.</a:t>
            </a:r>
          </a:p>
          <a:p>
            <a:endParaRPr lang="ru-RU" sz="1800" dirty="0">
              <a:solidFill>
                <a:srgbClr val="0000CC"/>
              </a:solidFill>
            </a:endParaRPr>
          </a:p>
        </p:txBody>
      </p:sp>
      <p:pic>
        <p:nvPicPr>
          <p:cNvPr id="7" name="Picture 10" descr="стрелка, до головоломки слайд , служебный долг расширенный Warfa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4317473">
            <a:off x="4015410" y="1132055"/>
            <a:ext cx="1573965" cy="1107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550857"/>
            <a:ext cx="3311528" cy="1908215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0000FF"/>
                </a:solidFill>
              </a:rPr>
              <a:t>Укажите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00CC"/>
                </a:solidFill>
              </a:rPr>
              <a:t>определённо-личных </a:t>
            </a:r>
            <a:r>
              <a:rPr lang="ru-RU" sz="2000" i="0" dirty="0" smtClean="0">
                <a:solidFill>
                  <a:srgbClr val="0000FF"/>
                </a:solidFill>
              </a:rPr>
              <a:t>односоставных предложений.     </a:t>
            </a:r>
          </a:p>
          <a:p>
            <a:pPr marL="342817" indent="-342817" fontAlgn="base"/>
            <a:r>
              <a:rPr lang="ru-RU" sz="2000" i="0" dirty="0" smtClean="0">
                <a:solidFill>
                  <a:srgbClr val="0000FF"/>
                </a:solidFill>
              </a:rPr>
              <a:t>     Выпишите их.</a:t>
            </a:r>
            <a:r>
              <a:rPr lang="ru-RU" sz="2000" i="0" dirty="0" smtClean="0">
                <a:solidFill>
                  <a:srgbClr val="008000"/>
                </a:solidFill>
              </a:rPr>
              <a:t>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6" name="Picture 2" descr="Домашнее задание школьные иконки иллюстрации | Премиум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765169"/>
            <a:ext cx="2357454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50856"/>
            <a:ext cx="3857652" cy="2677646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Поздравим же именинника с юбилеем!</a:t>
            </a: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Весело жить в такой земле! </a:t>
            </a:r>
          </a:p>
          <a:p>
            <a:pPr fontAlgn="base"/>
            <a:r>
              <a:rPr lang="ru-RU" sz="14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400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Багровые листья клёна и жёлтые берёз лежали у ног женщины.</a:t>
            </a:r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</a:t>
            </a:r>
            <a:r>
              <a:rPr lang="ru-RU" sz="1400" i="1" dirty="0" smtClean="0"/>
              <a:t>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Учите великий и могучий русский язык!</a:t>
            </a: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Блины пекут на молоке.</a:t>
            </a: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имей сто рублей, а имей сто друзей.</a:t>
            </a: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Верь в хорошее, и оно к тебе придёт.</a:t>
            </a:r>
          </a:p>
          <a:p>
            <a:pPr fontAlgn="base"/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8)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 нагнать тебе бешеной тройки!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9" descr="Разработка технического задания по вентиля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72095">
            <a:off x="3766600" y="775004"/>
            <a:ext cx="164307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3165"/>
          </a:xfrm>
        </p:spPr>
        <p:txBody>
          <a:bodyPr/>
          <a:lstStyle/>
          <a:p>
            <a:r>
              <a:rPr lang="ru-RU" dirty="0" smtClean="0"/>
              <a:t>  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50856"/>
            <a:ext cx="3857652" cy="2677646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Поздравим же именинника с юбилеем!</a:t>
            </a: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Весело жить в такой земле!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400" i="1" dirty="0" smtClean="0">
                <a:solidFill>
                  <a:srgbClr val="008000"/>
                </a:solidFill>
              </a:rPr>
              <a:t> </a:t>
            </a:r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Багровые листья клёна и жёлтые берёз лежали у ног женщины.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4)</a:t>
            </a:r>
            <a:r>
              <a:rPr lang="ru-RU" sz="1400" i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Учите великий и могучий русский язык!</a:t>
            </a: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Блины пекут на молоке.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 имей сто рублей, а имей сто друзей.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Верь в хорошее, и оно к тебе придёт.</a:t>
            </a:r>
          </a:p>
          <a:p>
            <a:pPr fontAlgn="base"/>
            <a:r>
              <a:rPr lang="ru-RU" sz="1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8)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 нагнать тебе бешеной тройки!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Какие задачи и цели нужно указывать при написании дипломной работы? |  Zachete.ru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0156" y="1050921"/>
            <a:ext cx="185738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54470" y="550856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1, 4, 7.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48143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164626" cy="3416320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Составьте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определённо-личные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односоставные предложения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 схемам.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</a:p>
          <a:p>
            <a:pPr marL="342900" indent="-342900"/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r>
              <a:rPr lang="ru-RU" sz="1400" i="0" dirty="0" smtClean="0">
                <a:solidFill>
                  <a:srgbClr val="7030A0"/>
                </a:solidFill>
              </a:rPr>
              <a:t>сказуемое,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определение, прямое дополнение, 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сказуемое, косвенное дополнение.</a:t>
            </a:r>
          </a:p>
          <a:p>
            <a:pPr marL="342900" indent="-342900"/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 startAt="2"/>
            </a:pPr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обстоятельство (как?), сказуемое, определение, определение, косвенное дополнение.</a:t>
            </a:r>
          </a:p>
          <a:p>
            <a:pPr marL="342900" indent="-342900"/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9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18" y="550855"/>
            <a:ext cx="2286015" cy="135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48143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50855"/>
            <a:ext cx="5164626" cy="2277547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Составьте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определённо-личные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односоставные предложения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 схемам.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</a:p>
          <a:p>
            <a:pPr marL="342900" indent="-342900"/>
            <a:r>
              <a:rPr lang="ru-RU" sz="1400" dirty="0" smtClean="0"/>
              <a:t>3. </a:t>
            </a:r>
            <a:r>
              <a:rPr lang="ru-RU" sz="1400" i="0" dirty="0" smtClean="0">
                <a:solidFill>
                  <a:srgbClr val="0070C0"/>
                </a:solidFill>
              </a:rPr>
              <a:t>Обстоятельство (как?), сказуемое, согласованное определение,  прямое дополнение, согласованное определение, согласованное определение, косвенное дополнение.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4.</a:t>
            </a:r>
            <a:r>
              <a:rPr lang="ru-RU" sz="1400" b="0" i="0" dirty="0" smtClean="0"/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обращение, обстоятельство (как?),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сказуемое,  определение, прямое дополнение, дополнение.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5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4157265" y="492648"/>
            <a:ext cx="1735078" cy="127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296791" cy="323165"/>
          </a:xfrm>
        </p:spPr>
        <p:txBody>
          <a:bodyPr/>
          <a:lstStyle/>
          <a:p>
            <a:r>
              <a:rPr lang="ru-RU" dirty="0" smtClean="0"/>
              <a:t>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50855"/>
            <a:ext cx="5164626" cy="3416320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Составьте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определённо-личные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односоставных предложения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 схемам.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</a:p>
          <a:p>
            <a:pPr marL="342900" indent="-342900">
              <a:buAutoNum type="arabicPeriod"/>
            </a:pPr>
            <a:r>
              <a:rPr lang="ru-RU" sz="1400" i="0" dirty="0" smtClean="0">
                <a:solidFill>
                  <a:srgbClr val="7030A0"/>
                </a:solidFill>
              </a:rPr>
              <a:t>сказуемое,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определение, прямое дополнение, 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сказуемое, косвенное дополнение.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     Оставим пустые разговоры и займёмся делом.</a:t>
            </a:r>
          </a:p>
          <a:p>
            <a:pPr marL="342900" indent="-342900"/>
            <a:endParaRPr lang="ru-RU" sz="1400" i="0" dirty="0" smtClean="0">
              <a:solidFill>
                <a:srgbClr val="0000FF"/>
              </a:solidFill>
            </a:endParaRPr>
          </a:p>
          <a:p>
            <a:pPr marL="342900" indent="-342900">
              <a:buAutoNum type="arabicPeriod" startAt="2"/>
            </a:pPr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Обстоятельство (как?), сказуемое, определение, определение, косвенное дополнение.</a:t>
            </a:r>
          </a:p>
          <a:p>
            <a:pPr marL="342900" indent="-342900"/>
            <a:r>
              <a:rPr lang="ru-RU" sz="1400" b="0" i="0" dirty="0" smtClean="0">
                <a:solidFill>
                  <a:srgbClr val="0070C0"/>
                </a:solidFill>
              </a:rPr>
              <a:t>       </a:t>
            </a:r>
            <a:r>
              <a:rPr lang="ru-RU" sz="1400" i="0" dirty="0" smtClean="0">
                <a:solidFill>
                  <a:srgbClr val="FF0000"/>
                </a:solidFill>
              </a:rPr>
              <a:t>Искренне жалею о своих неосторожных словах.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Picture 7" descr="ЕГЭ.Русский язык. Задание № 10. ТЕОРИ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13867">
            <a:off x="4603275" y="692774"/>
            <a:ext cx="869936" cy="158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296791" cy="323165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50855"/>
            <a:ext cx="5450378" cy="4001095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Составьте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определённо-личные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односоставные предложения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 схемам.</a:t>
            </a:r>
          </a:p>
          <a:p>
            <a:r>
              <a:rPr lang="ru-RU" sz="1400" dirty="0" smtClean="0"/>
              <a:t>3. </a:t>
            </a:r>
            <a:r>
              <a:rPr lang="ru-RU" sz="1400" i="0" dirty="0" smtClean="0">
                <a:solidFill>
                  <a:srgbClr val="0070C0"/>
                </a:solidFill>
              </a:rPr>
              <a:t>Обстоятельство (как?), сказуемое, согласованное определение,  прямое дополнение, согласованное определение, согласованное определение, </a:t>
            </a:r>
          </a:p>
          <a:p>
            <a:r>
              <a:rPr lang="ru-RU" sz="1400" i="0" dirty="0" smtClean="0">
                <a:solidFill>
                  <a:srgbClr val="0070C0"/>
                </a:solidFill>
              </a:rPr>
              <a:t>косвенное дополнение.</a:t>
            </a:r>
            <a:r>
              <a:rPr lang="ru-RU" sz="1400" b="0" i="0" dirty="0" smtClean="0"/>
              <a:t> </a:t>
            </a:r>
          </a:p>
          <a:p>
            <a:r>
              <a:rPr lang="ru-RU" sz="1400" i="0" dirty="0" smtClean="0">
                <a:solidFill>
                  <a:srgbClr val="FF0000"/>
                </a:solidFill>
              </a:rPr>
              <a:t>С интересом читаю новые произведения этого талантливого писателя.</a:t>
            </a: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i="0" dirty="0" smtClean="0">
                <a:solidFill>
                  <a:srgbClr val="7030A0"/>
                </a:solidFill>
              </a:rPr>
              <a:t>4. обращение, обстоятельство (как?),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r>
              <a:rPr lang="ru-RU" sz="1400" i="0" dirty="0" smtClean="0">
                <a:solidFill>
                  <a:srgbClr val="7030A0"/>
                </a:solidFill>
              </a:rPr>
              <a:t>сказуемое, определение, прямое дополнение, дополнение.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0" dirty="0" smtClean="0">
                <a:solidFill>
                  <a:srgbClr val="FF0000"/>
                </a:solidFill>
              </a:rPr>
              <a:t>Ребята, добросовестно выполняйте все </a:t>
            </a:r>
          </a:p>
          <a:p>
            <a:r>
              <a:rPr lang="ru-RU" sz="1400" i="0" dirty="0" smtClean="0">
                <a:solidFill>
                  <a:srgbClr val="FF0000"/>
                </a:solidFill>
              </a:rPr>
              <a:t>рекомендации инструктора.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6" name="Picture 5" descr="Инструкция (системный блок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7412" y="1479550"/>
            <a:ext cx="1025512" cy="114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983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Виды простых предложений 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25511" y="765169"/>
            <a:ext cx="3357587" cy="642942"/>
          </a:xfrm>
          <a:prstGeom prst="roundRect">
            <a:avLst/>
          </a:prstGeom>
          <a:solidFill>
            <a:srgbClr val="7030A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предложения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2571768" cy="954861"/>
          </a:xfrm>
          <a:prstGeom prst="roundRect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Двусоставные:</a:t>
            </a:r>
            <a:r>
              <a:rPr lang="ru-RU" i="1" dirty="0" smtClean="0"/>
              <a:t>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Задремали звёзды 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золотые (С.Есенин).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2900" y="2051053"/>
            <a:ext cx="2286015" cy="954861"/>
          </a:xfrm>
          <a:prstGeom prst="roundRect">
            <a:avLst/>
          </a:prstGeom>
          <a:solidFill>
            <a:srgbClr val="008000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Односоставные:</a:t>
            </a:r>
            <a:r>
              <a:rPr lang="ru-RU" i="1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Зима. Вечереет.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757751" y="1104500"/>
            <a:ext cx="642942" cy="125016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  <a:endCxn id="5" idx="2"/>
          </p:cNvCxnSpPr>
          <p:nvPr/>
        </p:nvCxnSpPr>
        <p:spPr>
          <a:xfrm rot="16200000" flipV="1">
            <a:off x="3043636" y="1068780"/>
            <a:ext cx="642942" cy="1321603"/>
          </a:xfrm>
          <a:prstGeom prst="line">
            <a:avLst/>
          </a:prstGeom>
          <a:ln w="38100">
            <a:solidFill>
              <a:srgbClr val="18AC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11132" y="2693995"/>
            <a:ext cx="128588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11132" y="2622557"/>
            <a:ext cx="128588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668454" y="2622557"/>
            <a:ext cx="78581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097214" y="2693995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883032" y="2693995"/>
            <a:ext cx="100013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883032" y="2765433"/>
            <a:ext cx="100013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1330" y="693731"/>
            <a:ext cx="4071966" cy="4524315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искренность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err="1" smtClean="0">
                <a:solidFill>
                  <a:srgbClr val="7030A0"/>
                </a:solidFill>
              </a:rPr>
              <a:t>amimiylik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FF"/>
                </a:solidFill>
              </a:rPr>
              <a:t>добросовестно</a:t>
            </a:r>
            <a:r>
              <a:rPr lang="ru-RU" sz="1400" i="0" dirty="0" smtClean="0">
                <a:solidFill>
                  <a:srgbClr val="FF0000"/>
                </a:solidFill>
              </a:rPr>
              <a:t> 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vijdonan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sz="1400" i="0" dirty="0" smtClean="0">
                <a:solidFill>
                  <a:srgbClr val="0000FF"/>
                </a:solidFill>
              </a:rPr>
              <a:t>рекомендации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tavsiyalar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FF"/>
                </a:solidFill>
              </a:rPr>
              <a:t>пустые разговоры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</a:rPr>
              <a:t>bo‘lmag‘ur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gaplar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FF"/>
                </a:solidFill>
              </a:rPr>
              <a:t>жалею</a:t>
            </a:r>
            <a:r>
              <a:rPr lang="ru-RU" sz="1400" i="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afsuslanaman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i="0" dirty="0" smtClean="0">
                <a:solidFill>
                  <a:srgbClr val="0000FF"/>
                </a:solidFill>
              </a:rPr>
              <a:t>талантливый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iste’dodli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FF"/>
                </a:solidFill>
              </a:rPr>
              <a:t>неосторожные слова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extiyotsizlik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llanilgan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so</a:t>
            </a:r>
            <a:r>
              <a:rPr lang="uz-Latn-UZ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верь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ishon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C:\Users\HOME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836607"/>
            <a:ext cx="157163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432168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lnSpc>
                <a:spcPct val="15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</a:t>
            </a:r>
            <a:r>
              <a:rPr lang="ru-RU" sz="1800" spc="15" dirty="0" smtClean="0"/>
              <a:t>выполнения</a:t>
            </a:r>
            <a:r>
              <a:rPr lang="uz-Latn-UZ" sz="1800" spc="15" dirty="0" smtClean="0"/>
              <a:t>: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88741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7. Как сказать о действии субъекта,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о котором можно догадаться. </a:t>
            </a:r>
            <a:endParaRPr lang="en-US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Упражнения 141, 142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6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Как писать техническое задание на изготовление сай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5512" y="1550987"/>
            <a:ext cx="35719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3165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Односоставное предложение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простое предложение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596884" y="1193797"/>
            <a:ext cx="4714908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ru-RU" dirty="0" smtClean="0"/>
              <a:t>  </a:t>
            </a:r>
            <a:r>
              <a:rPr lang="ru-RU" b="1" dirty="0" smtClean="0">
                <a:solidFill>
                  <a:srgbClr val="FFFF00"/>
                </a:solidFill>
              </a:rPr>
              <a:t>имеет один главный член предложения: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           или подлежащее, или сказуемое 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                       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endParaRPr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811198" y="1908177"/>
            <a:ext cx="4214842" cy="571504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596884" y="2622557"/>
            <a:ext cx="4572032" cy="500067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Люблю грозу в начале мая. Ранняя весна.</a:t>
            </a:r>
            <a:r>
              <a:rPr lang="ru-RU" sz="1600" b="1" i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82900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979483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43756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второй главный член </a:t>
            </a:r>
            <a:r>
              <a:rPr lang="ru-RU" sz="1600" b="1" dirty="0" smtClean="0">
                <a:solidFill>
                  <a:srgbClr val="FFFF00"/>
                </a:solidFill>
              </a:rPr>
              <a:t>не нужен для понимания смысла предложения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383098" y="2979747"/>
            <a:ext cx="64294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39760" y="2979747"/>
            <a:ext cx="71438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39760" y="3051185"/>
            <a:ext cx="71438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983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Виды односоставных предложений 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1264" y="836607"/>
            <a:ext cx="3000396" cy="571504"/>
          </a:xfrm>
          <a:prstGeom prst="roundRect">
            <a:avLst/>
          </a:prstGeom>
          <a:solidFill>
            <a:srgbClr val="7030A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 предложения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1132" y="2051053"/>
            <a:ext cx="2428892" cy="954861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Глагольные: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главным членом – сказуемым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2900" y="2051053"/>
            <a:ext cx="2500330" cy="954861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Назывные: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главным членом – подлежащим</a:t>
            </a:r>
          </a:p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847049" y="1086640"/>
            <a:ext cx="642942" cy="1285884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  <a:endCxn id="5" idx="2"/>
          </p:cNvCxnSpPr>
          <p:nvPr/>
        </p:nvCxnSpPr>
        <p:spPr>
          <a:xfrm rot="16200000" flipV="1">
            <a:off x="3150793" y="1068780"/>
            <a:ext cx="642942" cy="1321603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740420" cy="451783"/>
          </a:xfrm>
        </p:spPr>
        <p:txBody>
          <a:bodyPr/>
          <a:lstStyle/>
          <a:p>
            <a:r>
              <a:rPr lang="ru-RU" sz="1400" dirty="0" smtClean="0"/>
              <a:t>   </a:t>
            </a:r>
            <a:r>
              <a:rPr lang="ru-RU" sz="1800" dirty="0" smtClean="0"/>
              <a:t>Виды глагольных односоставных предложений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                </a:t>
            </a:r>
            <a:endParaRPr lang="ru-RU" sz="1600" dirty="0"/>
          </a:p>
        </p:txBody>
      </p:sp>
      <p:sp>
        <p:nvSpPr>
          <p:cNvPr id="4" name="AutoShape 19"/>
          <p:cNvSpPr>
            <a:spLocks noChangeArrowheads="1"/>
          </p:cNvSpPr>
          <p:nvPr/>
        </p:nvSpPr>
        <p:spPr bwMode="auto">
          <a:xfrm>
            <a:off x="168256" y="622293"/>
            <a:ext cx="2643206" cy="1143008"/>
          </a:xfrm>
          <a:prstGeom prst="flowChartPunchedTape">
            <a:avLst/>
          </a:prstGeom>
          <a:solidFill>
            <a:schemeClr val="accent2">
              <a:lumMod val="40000"/>
              <a:lumOff val="60000"/>
            </a:schemeClr>
          </a:solidFill>
          <a:ln w="88900" cap="rnd">
            <a:solidFill>
              <a:schemeClr val="accent2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3600" i="1" dirty="0"/>
              <a:t> </a:t>
            </a:r>
            <a:endParaRPr lang="ru-RU" sz="3600" i="1" dirty="0" smtClean="0"/>
          </a:p>
          <a:p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определённо-личные;</a:t>
            </a:r>
            <a:b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Говорите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громко.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Иду 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школу.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i="1" dirty="0"/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2954338" y="622293"/>
            <a:ext cx="2649538" cy="1285884"/>
          </a:xfrm>
          <a:prstGeom prst="flowChartPunchedTape">
            <a:avLst/>
          </a:prstGeom>
          <a:solidFill>
            <a:schemeClr val="accent4">
              <a:lumMod val="40000"/>
              <a:lumOff val="60000"/>
            </a:schemeClr>
          </a:solidFill>
          <a:ln w="88900" cap="rnd">
            <a:solidFill>
              <a:schemeClr val="accent4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400" dirty="0" smtClean="0"/>
          </a:p>
          <a:p>
            <a:pPr lvl="0" fontAlgn="base"/>
            <a:endParaRPr lang="ru-RU" sz="1400" dirty="0" smtClean="0"/>
          </a:p>
          <a:p>
            <a:pPr fontAlgn="base"/>
            <a:endParaRPr lang="ru-RU" sz="1600" b="1" u="sng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u="sng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неопределённо-личные;</a:t>
            </a:r>
          </a:p>
          <a:p>
            <a:pPr fontAlgn="base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Его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окликнули; 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Вас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просят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телефону;</a:t>
            </a:r>
          </a:p>
          <a:p>
            <a:pPr lvl="0" fontAlgn="base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atin typeface="Arial" pitchFamily="34" charset="0"/>
                <a:cs typeface="Arial" pitchFamily="34" charset="0"/>
              </a:rPr>
            </a:br>
            <a:endParaRPr lang="ru-RU" sz="1400" dirty="0" smtClean="0"/>
          </a:p>
          <a:p>
            <a:endParaRPr lang="ru-RU" sz="1400" i="1" dirty="0"/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168256" y="1765301"/>
            <a:ext cx="2786082" cy="1357322"/>
          </a:xfrm>
          <a:prstGeom prst="flowChartPunchedTape">
            <a:avLst/>
          </a:prstGeom>
          <a:solidFill>
            <a:schemeClr val="accent5">
              <a:lumMod val="40000"/>
              <a:lumOff val="60000"/>
            </a:schemeClr>
          </a:solidFill>
          <a:ln w="88900" cap="rnd">
            <a:solidFill>
              <a:schemeClr val="tx2">
                <a:lumMod val="40000"/>
                <a:lumOff val="6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обобщённо-личные;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Цыплят по осени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считают.</a:t>
            </a:r>
            <a:r>
              <a:rPr lang="ru-RU" sz="1600" i="1" dirty="0" smtClean="0"/>
              <a:t> 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лес дров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 возят.</a:t>
            </a:r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lvl="0" fontAlgn="base"/>
            <a:endParaRPr lang="ru-RU" sz="1200" i="1" dirty="0"/>
          </a:p>
        </p:txBody>
      </p: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3097214" y="1908177"/>
            <a:ext cx="2506662" cy="1143008"/>
          </a:xfrm>
          <a:prstGeom prst="flowChartPunchedTape">
            <a:avLst/>
          </a:prstGeom>
          <a:solidFill>
            <a:srgbClr val="53E77A"/>
          </a:solidFill>
          <a:ln w="88900" cap="rnd">
            <a:solidFill>
              <a:srgbClr val="18AC3F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3600" i="1" dirty="0"/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            </a:t>
            </a:r>
          </a:p>
          <a:p>
            <a:r>
              <a:rPr lang="ru-RU" sz="1600" b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безличные;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Мне 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 спится.</a:t>
            </a:r>
            <a:r>
              <a:rPr lang="ru-RU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Лихорадит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6" grpId="0" animBg="1" autoUpdateAnimBg="0"/>
      <p:bldP spid="7" grpId="0" animBg="1" autoUpdateAnimBg="0"/>
      <p:bldP spid="8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   </a:t>
            </a:r>
            <a:r>
              <a:rPr lang="ru-RU" sz="2000" dirty="0" smtClean="0"/>
              <a:t>Определённо-личные предложения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071834" cy="2215991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 </a:t>
            </a:r>
          </a:p>
          <a:p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сказать о действии субъекта, о котором можно догадаться,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использу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ются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определённо-личные односоставные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предложения.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400" dirty="0" smtClean="0"/>
              <a:t>Определённо-личные предложения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 предложения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311132" y="1765301"/>
            <a:ext cx="5143536" cy="135732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        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имеет форму глагола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лица единственного или      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множественного числа настоящего и будущего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времени изъявительного, а также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повелительного наклонения. 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1550987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25512" y="1193797"/>
            <a:ext cx="3857652" cy="357190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Главный член  – </a:t>
            </a: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сказуемое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dirty="0" smtClean="0">
                <a:solidFill>
                  <a:srgbClr val="FFFF00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 определённо-личных</a:t>
                      </a:r>
                      <a:r>
                        <a:rPr lang="en-US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односоставных предложениях грамматическая форма глагола-сказуемого подразумевает действующее лицо, которое можно обозначить личными местоимениями первого или второго лица: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8256" y="2336805"/>
            <a:ext cx="55975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  <a:t>(Я)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  <a:t>Любл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>ю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8AC3F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charset="0"/>
                <a:cs typeface="Arial" charset="0"/>
              </a:rPr>
              <a:t>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charset="0"/>
                <a:cs typeface="Arial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charset="0"/>
                <a:cs typeface="Arial" charset="0"/>
              </a:rPr>
              <a:t> лицо, ед.ч.)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  <a:t>искренность во всём.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  <a:t>(Мы)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  <a:t>Поговор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Arial" charset="0"/>
              </a:rPr>
              <a:t>им</a:t>
            </a:r>
            <a:r>
              <a:rPr lang="ru-RU" sz="1600" b="1" dirty="0" smtClean="0">
                <a:solidFill>
                  <a:srgbClr val="18AC3F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II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лицо, мн.ч.)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  <a:t>о наших планах на завтра.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Сказуемое в  определённо-личных</a:t>
                      </a:r>
                      <a:r>
                        <a:rPr lang="en-US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односоставных предложениях может быть выражено</a:t>
                      </a: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 формой глагола повелительного наклонения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так как известно, что глагол в таком случае имеет чаще всего форму второго лица единственного или множественного числа:  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122491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8256" y="2408243"/>
            <a:ext cx="55975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</a:t>
            </a:r>
            <a:r>
              <a:rPr lang="ru-RU" sz="16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    </a:t>
            </a:r>
            <a:r>
              <a:rPr lang="ru-RU" sz="1600" b="1" dirty="0" smtClean="0">
                <a:solidFill>
                  <a:srgbClr val="7030A0"/>
                </a:solidFill>
              </a:rPr>
              <a:t>Не гляд</a:t>
            </a:r>
            <a:r>
              <a:rPr lang="ru-RU" sz="1600" b="1" dirty="0" smtClean="0">
                <a:solidFill>
                  <a:srgbClr val="FF000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II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лицо, ед.ч.) </a:t>
            </a:r>
            <a:r>
              <a:rPr lang="ru-RU" sz="1600" b="1" dirty="0" smtClean="0">
                <a:solidFill>
                  <a:srgbClr val="7030A0"/>
                </a:solidFill>
              </a:rPr>
              <a:t>на меня так грустно!</a:t>
            </a:r>
          </a:p>
          <a:p>
            <a:pPr fontAlgn="base"/>
            <a:r>
              <a:rPr lang="ru-RU" sz="1600" b="1" dirty="0" smtClean="0"/>
              <a:t>               </a:t>
            </a:r>
            <a:r>
              <a:rPr lang="ru-RU" sz="1600" b="1" dirty="0" smtClean="0">
                <a:solidFill>
                  <a:srgbClr val="7030A0"/>
                </a:solidFill>
              </a:rPr>
              <a:t>Забудь</a:t>
            </a:r>
            <a:r>
              <a:rPr lang="ru-RU" sz="1600" b="1" dirty="0" smtClean="0">
                <a:solidFill>
                  <a:srgbClr val="FF0000"/>
                </a:solidFill>
              </a:rPr>
              <a:t>те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II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лицо, мн.ч.) </a:t>
            </a:r>
            <a:r>
              <a:rPr lang="ru-RU" sz="1600" b="1" dirty="0" smtClean="0">
                <a:solidFill>
                  <a:srgbClr val="7030A0"/>
                </a:solidFill>
              </a:rPr>
              <a:t>меня навсегда!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15101</TotalTime>
  <Words>697</Words>
  <Application>Microsoft Office PowerPoint</Application>
  <PresentationFormat>Произвольный</PresentationFormat>
  <Paragraphs>183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Русский  язык</vt:lpstr>
      <vt:lpstr>        Виды простых предложений </vt:lpstr>
      <vt:lpstr>            Односоставное предложение</vt:lpstr>
      <vt:lpstr>  Виды односоставных предложений </vt:lpstr>
      <vt:lpstr>   Виды глагольных односоставных предложений                        </vt:lpstr>
      <vt:lpstr>             Определённо-личные предложения</vt:lpstr>
      <vt:lpstr>  Определённо-личные предложения 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      Внимание! Запомните!</vt:lpstr>
      <vt:lpstr>                     Внимание! Запомните!</vt:lpstr>
      <vt:lpstr>                  Цифровой диктант</vt:lpstr>
      <vt:lpstr>                  Цифровой диктант</vt:lpstr>
      <vt:lpstr>       Цифровой диктант. Проверьте!</vt:lpstr>
      <vt:lpstr>          Лингвистическая задача</vt:lpstr>
      <vt:lpstr>          Лингвистическая задача</vt:lpstr>
      <vt:lpstr>   Лингвистическая задача. Проверьте!</vt:lpstr>
      <vt:lpstr>    Лингвистическая задача. Проверьте!</vt:lpstr>
      <vt:lpstr>                    Словарная работа</vt:lpstr>
      <vt:lpstr>  Задание для самостоятельного выполнения: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719</cp:revision>
  <dcterms:created xsi:type="dcterms:W3CDTF">2020-04-13T08:05:42Z</dcterms:created>
  <dcterms:modified xsi:type="dcterms:W3CDTF">2021-02-25T11:26:34Z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