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74" r:id="rId2"/>
    <p:sldId id="365" r:id="rId3"/>
    <p:sldId id="366" r:id="rId4"/>
    <p:sldId id="368" r:id="rId5"/>
    <p:sldId id="370" r:id="rId6"/>
    <p:sldId id="371" r:id="rId7"/>
    <p:sldId id="372" r:id="rId8"/>
    <p:sldId id="342" r:id="rId9"/>
    <p:sldId id="358" r:id="rId10"/>
    <p:sldId id="373" r:id="rId11"/>
    <p:sldId id="375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58" d="100"/>
          <a:sy n="58" d="100"/>
        </p:scale>
        <p:origin x="840" y="6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A7E466-C010-4BF1-9B99-550DEF9284F4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4703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A7E466-C010-4BF1-9B99-550DEF9284F4}" type="slidenum">
              <a:rPr lang="ru-RU" altLang="ru-RU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2563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097021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03764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801813" y="242888"/>
            <a:ext cx="2162175" cy="12176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8895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51928" y="0"/>
            <a:ext cx="12953528" cy="19919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85932" y="485701"/>
            <a:ext cx="6556102" cy="1108503"/>
          </a:xfrm>
          <a:prstGeom prst="rect">
            <a:avLst/>
          </a:prstGeom>
        </p:spPr>
        <p:txBody>
          <a:bodyPr vert="horz" wrap="square" lIns="0" tIns="30093" rIns="0" bIns="0" rtlCol="0">
            <a:spAutoFit/>
          </a:bodyPr>
          <a:lstStyle/>
          <a:p>
            <a:pPr marL="26172">
              <a:spcBef>
                <a:spcPts val="235"/>
              </a:spcBef>
            </a:pPr>
            <a:r>
              <a:rPr lang="en-US" sz="7006" spc="10" dirty="0"/>
              <a:t>MATEMATIKA</a:t>
            </a:r>
            <a:endParaRPr lang="en-US" sz="7006" dirty="0"/>
          </a:p>
        </p:txBody>
      </p:sp>
      <p:sp>
        <p:nvSpPr>
          <p:cNvPr id="4" name="object 4"/>
          <p:cNvSpPr txBox="1"/>
          <p:nvPr/>
        </p:nvSpPr>
        <p:spPr>
          <a:xfrm>
            <a:off x="1577879" y="2462791"/>
            <a:ext cx="8321534" cy="3353054"/>
          </a:xfrm>
          <a:prstGeom prst="rect">
            <a:avLst/>
          </a:prstGeom>
        </p:spPr>
        <p:txBody>
          <a:bodyPr vert="horz" wrap="square" lIns="0" tIns="28786" rIns="0" bIns="0" rtlCol="0">
            <a:spAutoFit/>
          </a:bodyPr>
          <a:lstStyle/>
          <a:p>
            <a:pPr marL="42017" algn="ctr">
              <a:spcBef>
                <a:spcPts val="250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MAVZU: MUSBAT  VA  MANFIY  SONLARNI KO‘PAYTIRISH  VA  BO‘LISH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278159" y="633018"/>
            <a:ext cx="10186278" cy="813864"/>
            <a:chOff x="439458" y="322808"/>
            <a:chExt cx="4943421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036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32985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120" b="1" dirty="0">
                  <a:latin typeface="Arial" panose="020B0604020202020204" pitchFamily="34" charset="0"/>
                  <a:cs typeface="Arial" panose="020B0604020202020204" pitchFamily="34" charset="0"/>
                </a:rPr>
                <a:t>6-sinf</a:t>
              </a:r>
              <a:endParaRPr sz="8036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104889" y="2583632"/>
            <a:ext cx="751553" cy="174868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691" dirty="0"/>
          </a:p>
          <a:p>
            <a:endParaRPr lang="en-US" sz="2691" dirty="0"/>
          </a:p>
          <a:p>
            <a:endParaRPr lang="en-US" sz="2691" dirty="0"/>
          </a:p>
          <a:p>
            <a:endParaRPr lang="ru-RU" sz="2691" dirty="0"/>
          </a:p>
        </p:txBody>
      </p:sp>
      <p:sp>
        <p:nvSpPr>
          <p:cNvPr id="12" name="TextBox 11"/>
          <p:cNvSpPr txBox="1"/>
          <p:nvPr/>
        </p:nvSpPr>
        <p:spPr>
          <a:xfrm>
            <a:off x="1123797" y="4602884"/>
            <a:ext cx="732642" cy="174868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691" dirty="0"/>
          </a:p>
          <a:p>
            <a:pPr algn="ctr"/>
            <a:endParaRPr lang="en-US" sz="2691" dirty="0"/>
          </a:p>
          <a:p>
            <a:pPr algn="ctr"/>
            <a:endParaRPr lang="en-US" sz="2691" dirty="0"/>
          </a:p>
          <a:p>
            <a:pPr algn="ctr"/>
            <a:endParaRPr lang="ru-RU" sz="2691" dirty="0"/>
          </a:p>
        </p:txBody>
      </p:sp>
      <p:sp>
        <p:nvSpPr>
          <p:cNvPr id="11" name="object 11"/>
          <p:cNvSpPr/>
          <p:nvPr/>
        </p:nvSpPr>
        <p:spPr>
          <a:xfrm>
            <a:off x="9554020" y="3096395"/>
            <a:ext cx="2368681" cy="21781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410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8487" y="216074"/>
            <a:ext cx="12801600" cy="821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741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AMALLARNI  BAJARING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7724" y="1214245"/>
            <a:ext cx="11623127" cy="5465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(- 42 - 18) : (-12)   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52 · (-15) </a:t>
            </a:r>
            <a:r>
              <a:rPr lang="en-US" sz="5819" dirty="0">
                <a:latin typeface="Arial" pitchFamily="34" charset="0"/>
                <a:cs typeface="Arial" pitchFamily="34" charset="0"/>
                <a:sym typeface="Wingdings" pitchFamily="2" charset="2"/>
              </a:rPr>
              <a:t>: (-11 </a:t>
            </a:r>
            <a:r>
              <a:rPr lang="en-US" sz="5819" dirty="0">
                <a:latin typeface="Arial" pitchFamily="34" charset="0"/>
                <a:cs typeface="Arial" pitchFamily="34" charset="0"/>
              </a:rPr>
              <a:t>-15) 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 (-32 + 18) : (19-26) 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-104 : (24 - 37) - 7</a:t>
            </a:r>
            <a:r>
              <a:rPr lang="en-US" sz="5819" dirty="0"/>
              <a:t> · </a:t>
            </a:r>
            <a:r>
              <a:rPr lang="en-US" sz="5819" dirty="0">
                <a:latin typeface="Arial" pitchFamily="34" charset="0"/>
                <a:cs typeface="Arial" pitchFamily="34" charset="0"/>
              </a:rPr>
              <a:t>(-2)  </a:t>
            </a:r>
            <a:endParaRPr lang="ru-RU" sz="581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трелка углом вверх 1"/>
          <p:cNvSpPr/>
          <p:nvPr/>
        </p:nvSpPr>
        <p:spPr>
          <a:xfrm>
            <a:off x="136104" y="144066"/>
            <a:ext cx="288032" cy="288032"/>
          </a:xfrm>
          <a:prstGeom prst="bentUpArrow">
            <a:avLst>
              <a:gd name="adj1" fmla="val 9883"/>
              <a:gd name="adj2" fmla="val 18953"/>
              <a:gd name="adj3" fmla="val 50000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24136" y="288082"/>
            <a:ext cx="12241359" cy="1224135"/>
          </a:xfrm>
        </p:spPr>
        <p:txBody>
          <a:bodyPr/>
          <a:lstStyle/>
          <a:p>
            <a:r>
              <a:rPr lang="en-US" sz="4000" b="1" dirty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003464" y="1411368"/>
            <a:ext cx="9128821" cy="2914259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455" b="1" dirty="0">
                <a:solidFill>
                  <a:schemeClr val="tx1"/>
                </a:solidFill>
              </a:rPr>
              <a:t>  </a:t>
            </a:r>
            <a:r>
              <a:rPr lang="en-US" sz="4085" b="1" dirty="0" err="1">
                <a:solidFill>
                  <a:schemeClr val="tx1"/>
                </a:solidFill>
              </a:rPr>
              <a:t>Darslikdagi</a:t>
            </a:r>
            <a:r>
              <a:rPr lang="en-US" sz="4085" b="1" dirty="0">
                <a:solidFill>
                  <a:schemeClr val="tx1"/>
                </a:solidFill>
              </a:rPr>
              <a:t> </a:t>
            </a:r>
            <a:r>
              <a:rPr lang="en-US" sz="4085" b="1" dirty="0" smtClean="0">
                <a:solidFill>
                  <a:schemeClr val="tx1"/>
                </a:solidFill>
              </a:rPr>
              <a:t>1212-</a:t>
            </a:r>
            <a:r>
              <a:rPr lang="en-US" sz="4085" b="1" dirty="0">
                <a:solidFill>
                  <a:schemeClr val="tx1"/>
                </a:solidFill>
              </a:rPr>
              <a:t>, </a:t>
            </a:r>
            <a:r>
              <a:rPr lang="en-US" sz="4085" b="1" dirty="0" smtClean="0">
                <a:solidFill>
                  <a:schemeClr val="tx1"/>
                </a:solidFill>
              </a:rPr>
              <a:t>1213-</a:t>
            </a:r>
            <a:r>
              <a:rPr lang="en-US" sz="4085" b="1" dirty="0">
                <a:solidFill>
                  <a:schemeClr val="tx1"/>
                </a:solidFill>
              </a:rPr>
              <a:t>, </a:t>
            </a:r>
            <a:r>
              <a:rPr lang="en-US" sz="4085" b="1" dirty="0" smtClean="0">
                <a:solidFill>
                  <a:schemeClr val="tx1"/>
                </a:solidFill>
              </a:rPr>
              <a:t>1214-</a:t>
            </a:r>
            <a:r>
              <a:rPr lang="en-US" sz="4085" b="1" dirty="0">
                <a:solidFill>
                  <a:schemeClr val="tx1"/>
                </a:solidFill>
              </a:rPr>
              <a:t>, </a:t>
            </a:r>
            <a:r>
              <a:rPr lang="en-US" sz="4085" b="1" dirty="0" smtClean="0">
                <a:solidFill>
                  <a:schemeClr val="tx1"/>
                </a:solidFill>
              </a:rPr>
              <a:t>1215-masalalarni  </a:t>
            </a:r>
            <a:r>
              <a:rPr lang="en-US" sz="4085" b="1" dirty="0" err="1">
                <a:solidFill>
                  <a:schemeClr val="tx1"/>
                </a:solidFill>
              </a:rPr>
              <a:t>yechish</a:t>
            </a:r>
            <a:r>
              <a:rPr lang="en-US" sz="4085" b="1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85" b="1" dirty="0">
                <a:solidFill>
                  <a:schemeClr val="tx1"/>
                </a:solidFill>
              </a:rPr>
              <a:t>(</a:t>
            </a:r>
            <a:r>
              <a:rPr lang="en-US" sz="4085" b="1" dirty="0" smtClean="0">
                <a:solidFill>
                  <a:schemeClr val="tx1"/>
                </a:solidFill>
              </a:rPr>
              <a:t>229-sahifa</a:t>
            </a:r>
            <a:r>
              <a:rPr lang="en-US" sz="4085" b="1" dirty="0" smtClean="0">
                <a:solidFill>
                  <a:schemeClr val="tx1"/>
                </a:solidFill>
              </a:rPr>
              <a:t>).                                            </a:t>
            </a:r>
            <a:endParaRPr lang="ru-RU" sz="4455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627724" y="1081314"/>
            <a:ext cx="2782829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pPr eaLnBrk="1" hangingPunct="1"/>
            <a:r>
              <a:rPr lang="ru-RU" altLang="ru-RU" sz="5819" b="1" dirty="0">
                <a:cs typeface="Arial" charset="0"/>
              </a:rPr>
              <a:t>– 5 • 3 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3429" y="1956326"/>
            <a:ext cx="10034909" cy="1246184"/>
          </a:xfrm>
          <a:prstGeom prst="rect">
            <a:avLst/>
          </a:prstGeom>
          <a:noFill/>
        </p:spPr>
        <p:txBody>
          <a:bodyPr wrap="square" lIns="117483" tIns="58742" rIns="117483" bIns="58742">
            <a:spAutoFit/>
          </a:bodyPr>
          <a:lstStyle/>
          <a:p>
            <a:pPr eaLnBrk="1" hangingPunct="1">
              <a:defRPr/>
            </a:pPr>
            <a:r>
              <a:rPr lang="ru-RU" sz="5172" b="1" dirty="0">
                <a:latin typeface="Arial" panose="020B0604020202020204" pitchFamily="34" charset="0"/>
              </a:rPr>
              <a:t> 5 • 3 = 15          - 5 • 3 = –15</a:t>
            </a:r>
          </a:p>
          <a:p>
            <a:pPr eaLnBrk="1" hangingPunct="1">
              <a:defRPr/>
            </a:pPr>
            <a:endParaRPr lang="ru-RU" sz="2155" b="1" dirty="0">
              <a:latin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90712" y="2060964"/>
            <a:ext cx="783729" cy="6927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hangingPunct="1">
              <a:defRPr/>
            </a:pPr>
            <a:endParaRPr lang="ru-RU" sz="5819"/>
          </a:p>
        </p:txBody>
      </p:sp>
      <p:sp>
        <p:nvSpPr>
          <p:cNvPr id="12" name="Овал 11"/>
          <p:cNvSpPr/>
          <p:nvPr/>
        </p:nvSpPr>
        <p:spPr>
          <a:xfrm>
            <a:off x="8133752" y="2060963"/>
            <a:ext cx="1269048" cy="7181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hangingPunct="1">
              <a:defRPr/>
            </a:pPr>
            <a:endParaRPr lang="ru-RU" sz="5819"/>
          </a:p>
        </p:txBody>
      </p:sp>
      <p:sp>
        <p:nvSpPr>
          <p:cNvPr id="13" name="Овал 12"/>
          <p:cNvSpPr/>
          <p:nvPr/>
        </p:nvSpPr>
        <p:spPr>
          <a:xfrm>
            <a:off x="5477108" y="2060963"/>
            <a:ext cx="1132446" cy="6927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hangingPunct="1">
              <a:defRPr/>
            </a:pPr>
            <a:endParaRPr lang="ru-RU" sz="5819"/>
          </a:p>
        </p:txBody>
      </p:sp>
      <p:sp>
        <p:nvSpPr>
          <p:cNvPr id="14" name="Овал 13"/>
          <p:cNvSpPr/>
          <p:nvPr/>
        </p:nvSpPr>
        <p:spPr>
          <a:xfrm>
            <a:off x="3013928" y="2060963"/>
            <a:ext cx="1000667" cy="6927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hangingPunct="1">
              <a:defRPr/>
            </a:pPr>
            <a:endParaRPr lang="ru-RU" sz="5819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2853" y="2785996"/>
            <a:ext cx="12801599" cy="217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474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xil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ishorali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ikkita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ularning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modullari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ko‘paytiriladi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ko‘paytma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oldiga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“+”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ishorasi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qo‘yiladi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.</a:t>
            </a:r>
            <a:endParaRPr lang="ru-RU" altLang="ru-RU" sz="312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2648" y="4794471"/>
            <a:ext cx="12558748" cy="210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3125" dirty="0">
                <a:solidFill>
                  <a:schemeClr val="tx2"/>
                </a:solidFill>
                <a:cs typeface="Arial" charset="0"/>
              </a:rPr>
              <a:t>   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ishorali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sonni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ko‘paytirish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modullari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ko‘paytiriladi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ko‘paytma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oldiga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“-”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qo‘yiladi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3879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398801" y="1137271"/>
            <a:ext cx="6344702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pPr eaLnBrk="1" hangingPunct="1"/>
            <a:r>
              <a:rPr lang="ru-RU" altLang="ru-RU" sz="5819" b="1" dirty="0">
                <a:cs typeface="Arial" charset="0"/>
              </a:rPr>
              <a:t>(– 5) + (– 5) + (– 5) =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9710697" y="1137271"/>
            <a:ext cx="1365775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pPr eaLnBrk="1" hangingPunct="1"/>
            <a:r>
              <a:rPr lang="ru-RU" altLang="ru-RU" sz="5819" b="1" dirty="0">
                <a:cs typeface="Arial" charset="0"/>
              </a:rPr>
              <a:t>–15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1222" y="160794"/>
            <a:ext cx="12801600" cy="888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KO‘PAYTIRISH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6" grpId="0"/>
      <p:bldP spid="11" grpId="0" animBg="1"/>
      <p:bldP spid="12" grpId="0" animBg="1"/>
      <p:bldP spid="13" grpId="0" animBg="1"/>
      <p:bldP spid="14" grpId="0" animBg="1"/>
      <p:bldP spid="2" grpId="0"/>
      <p:bldP spid="3" grpId="0"/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Группа 53"/>
          <p:cNvGrpSpPr/>
          <p:nvPr/>
        </p:nvGrpSpPr>
        <p:grpSpPr>
          <a:xfrm>
            <a:off x="646748" y="1753066"/>
            <a:ext cx="4509452" cy="3585521"/>
            <a:chOff x="600231" y="1600186"/>
            <a:chExt cx="4185111" cy="2718959"/>
          </a:xfrm>
        </p:grpSpPr>
        <p:sp>
          <p:nvSpPr>
            <p:cNvPr id="21" name="Овал 20"/>
            <p:cNvSpPr/>
            <p:nvPr/>
          </p:nvSpPr>
          <p:spPr>
            <a:xfrm>
              <a:off x="600231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2" name="Овал 21"/>
            <p:cNvSpPr/>
            <p:nvPr/>
          </p:nvSpPr>
          <p:spPr>
            <a:xfrm>
              <a:off x="2058522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608482" y="2363377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2052335" y="2366711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5" name="Овал 24"/>
            <p:cNvSpPr/>
            <p:nvPr/>
          </p:nvSpPr>
          <p:spPr>
            <a:xfrm>
              <a:off x="606418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6" name="Овал 25"/>
            <p:cNvSpPr/>
            <p:nvPr/>
          </p:nvSpPr>
          <p:spPr>
            <a:xfrm>
              <a:off x="2052335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600231" y="3713546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048210" y="3695210"/>
              <a:ext cx="843622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31"/>
            <p:cNvSpPr txBox="1">
              <a:spLocks noChangeArrowheads="1"/>
            </p:cNvSpPr>
            <p:nvPr/>
          </p:nvSpPr>
          <p:spPr bwMode="auto">
            <a:xfrm>
              <a:off x="1511269" y="1600186"/>
              <a:ext cx="468644" cy="580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202" dirty="0">
                  <a:cs typeface="Arial" charset="0"/>
                </a:rPr>
                <a:t>•</a:t>
              </a:r>
            </a:p>
          </p:txBody>
        </p:sp>
        <p:sp>
          <p:nvSpPr>
            <p:cNvPr id="30" name="TextBox 35"/>
            <p:cNvSpPr txBox="1">
              <a:spLocks noChangeArrowheads="1"/>
            </p:cNvSpPr>
            <p:nvPr/>
          </p:nvSpPr>
          <p:spPr bwMode="auto">
            <a:xfrm>
              <a:off x="1511269" y="2314566"/>
              <a:ext cx="468644" cy="580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202" dirty="0">
                  <a:cs typeface="Arial" charset="0"/>
                </a:rPr>
                <a:t>•</a:t>
              </a:r>
            </a:p>
          </p:txBody>
        </p:sp>
        <p:sp>
          <p:nvSpPr>
            <p:cNvPr id="31" name="TextBox 36"/>
            <p:cNvSpPr txBox="1">
              <a:spLocks noChangeArrowheads="1"/>
            </p:cNvSpPr>
            <p:nvPr/>
          </p:nvSpPr>
          <p:spPr bwMode="auto">
            <a:xfrm>
              <a:off x="1511269" y="2957508"/>
              <a:ext cx="468644" cy="580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202" dirty="0">
                  <a:cs typeface="Arial" charset="0"/>
                </a:rPr>
                <a:t>•</a:t>
              </a:r>
            </a:p>
          </p:txBody>
        </p:sp>
        <p:sp>
          <p:nvSpPr>
            <p:cNvPr id="32" name="TextBox 37"/>
            <p:cNvSpPr txBox="1">
              <a:spLocks noChangeArrowheads="1"/>
            </p:cNvSpPr>
            <p:nvPr/>
          </p:nvSpPr>
          <p:spPr bwMode="auto">
            <a:xfrm>
              <a:off x="1511269" y="3600450"/>
              <a:ext cx="468644" cy="580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202" dirty="0">
                  <a:cs typeface="Arial" charset="0"/>
                </a:rPr>
                <a:t>•</a:t>
              </a:r>
            </a:p>
          </p:txBody>
        </p:sp>
        <p:sp>
          <p:nvSpPr>
            <p:cNvPr id="33" name="TextBox 38"/>
            <p:cNvSpPr txBox="1">
              <a:spLocks noChangeArrowheads="1"/>
            </p:cNvSpPr>
            <p:nvPr/>
          </p:nvSpPr>
          <p:spPr bwMode="auto">
            <a:xfrm>
              <a:off x="3215669" y="1671624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4" name="TextBox 39"/>
            <p:cNvSpPr txBox="1">
              <a:spLocks noChangeArrowheads="1"/>
            </p:cNvSpPr>
            <p:nvPr/>
          </p:nvSpPr>
          <p:spPr bwMode="auto">
            <a:xfrm>
              <a:off x="3221856" y="2321705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5" name="TextBox 40"/>
            <p:cNvSpPr txBox="1">
              <a:spLocks noChangeArrowheads="1"/>
            </p:cNvSpPr>
            <p:nvPr/>
          </p:nvSpPr>
          <p:spPr bwMode="auto">
            <a:xfrm>
              <a:off x="3228045" y="3000123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6" name="TextBox 41"/>
            <p:cNvSpPr txBox="1">
              <a:spLocks noChangeArrowheads="1"/>
            </p:cNvSpPr>
            <p:nvPr/>
          </p:nvSpPr>
          <p:spPr bwMode="auto">
            <a:xfrm>
              <a:off x="3228045" y="3688542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7" name="Овал 36"/>
            <p:cNvSpPr/>
            <p:nvPr/>
          </p:nvSpPr>
          <p:spPr>
            <a:xfrm>
              <a:off x="3937595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3943782" y="3715212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39" name="Овал 38"/>
            <p:cNvSpPr/>
            <p:nvPr/>
          </p:nvSpPr>
          <p:spPr>
            <a:xfrm>
              <a:off x="3927281" y="2366711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3927281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</p:grp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5631056" y="1445169"/>
            <a:ext cx="6773743" cy="3700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pPr algn="ctr"/>
            <a:r>
              <a:rPr lang="ru-RU" altLang="ru-RU" sz="3879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manfiy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natijasida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moduli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berilgan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sonlar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modulining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uz-Cyrl-UZ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musbat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son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3879" b="1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altLang="ru-RU" sz="3879" b="1" dirty="0">
                <a:latin typeface="Arial" pitchFamily="34" charset="0"/>
                <a:cs typeface="Arial" pitchFamily="34" charset="0"/>
              </a:rPr>
              <a:t>.</a:t>
            </a:r>
            <a:endParaRPr lang="ru-RU" altLang="ru-RU" sz="387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520480" y="164343"/>
            <a:ext cx="5374997" cy="987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KO‘PAYTIRISH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Содержимое 3"/>
          <p:cNvSpPr>
            <a:spLocks noGrp="1"/>
          </p:cNvSpPr>
          <p:nvPr>
            <p:ph sz="half" idx="2"/>
          </p:nvPr>
        </p:nvSpPr>
        <p:spPr>
          <a:xfrm>
            <a:off x="242853" y="1137271"/>
            <a:ext cx="12558748" cy="5756328"/>
          </a:xfrm>
          <a:prstGeom prst="rect">
            <a:avLst/>
          </a:prstGeom>
        </p:spPr>
        <p:txBody>
          <a:bodyPr wrap="square" lIns="117483" tIns="58742" rIns="117483" bIns="58742">
            <a:spAutoFit/>
          </a:bodyPr>
          <a:lstStyle/>
          <a:p>
            <a:pPr>
              <a:defRPr/>
            </a:pP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1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7·6 =            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2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8·(-7) =     </a:t>
            </a:r>
          </a:p>
          <a:p>
            <a:pPr>
              <a:lnSpc>
                <a:spcPct val="150000"/>
              </a:lnSpc>
              <a:defRPr/>
            </a:pP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3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0,3·(-12) =        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   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endParaRPr lang="en-US" sz="4310" b="1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4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(-7) · (-5) · 2 =  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       5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(-4) · 10 · (-8) =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      6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2) ·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3) ·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4) =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  </a:t>
            </a:r>
          </a:p>
          <a:p>
            <a:pPr>
              <a:lnSpc>
                <a:spcPct val="150000"/>
              </a:lnSpc>
              <a:defRPr/>
            </a:pP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7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2) ·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2) · (-12) =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       </a:t>
            </a:r>
          </a:p>
          <a:p>
            <a:pPr>
              <a:lnSpc>
                <a:spcPct val="150000"/>
              </a:lnSpc>
              <a:buFont typeface="Arial" charset="0"/>
              <a:buNone/>
              <a:defRPr/>
            </a:pP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8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) (-1) ·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2) · (-</a:t>
            </a:r>
            <a:r>
              <a:rPr lang="en-US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sz="4310" b="1" dirty="0">
                <a:solidFill>
                  <a:schemeClr val="tx1"/>
                </a:solidFill>
                <a:latin typeface="Arial" charset="0"/>
                <a:cs typeface="Arial" charset="0"/>
              </a:rPr>
              <a:t>5) · (-15) · 2 =  </a:t>
            </a:r>
          </a:p>
        </p:txBody>
      </p:sp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476442" y="2907682"/>
            <a:ext cx="913728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70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11382849" y="2907682"/>
            <a:ext cx="1251962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320</a:t>
            </a:r>
          </a:p>
        </p:txBody>
      </p:sp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5438326" y="3908348"/>
            <a:ext cx="1284022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5823198" y="4907518"/>
            <a:ext cx="1284022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48</a:t>
            </a:r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7842029" y="5908185"/>
            <a:ext cx="1251962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300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52081" y="1111700"/>
            <a:ext cx="3133887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-(7•6)=</a:t>
            </a:r>
            <a:r>
              <a:rPr lang="en-US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-42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52749" y="1907015"/>
            <a:ext cx="4618461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-(0,3•12)=-3,6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851172" y="1132055"/>
            <a:ext cx="2157658" cy="848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r>
              <a:rPr lang="ru-RU" altLang="ru-RU" sz="4741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8•7=56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12784" y="150910"/>
            <a:ext cx="6388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HISOBLANG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44" grpId="0"/>
      <p:bldP spid="10245" grpId="0"/>
      <p:bldP spid="10246" grpId="0"/>
      <p:bldP spid="10247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655638" y="148432"/>
            <a:ext cx="2218055" cy="7331499"/>
            <a:chOff x="295" y="238"/>
            <a:chExt cx="998" cy="4082"/>
          </a:xfrm>
        </p:grpSpPr>
        <p:sp>
          <p:nvSpPr>
            <p:cNvPr id="15370" name="Freeform 5"/>
            <p:cNvSpPr>
              <a:spLocks/>
            </p:cNvSpPr>
            <p:nvPr/>
          </p:nvSpPr>
          <p:spPr bwMode="auto">
            <a:xfrm>
              <a:off x="814" y="238"/>
              <a:ext cx="3" cy="4032"/>
            </a:xfrm>
            <a:custGeom>
              <a:avLst/>
              <a:gdLst>
                <a:gd name="T0" fmla="*/ 3 w 3"/>
                <a:gd name="T1" fmla="*/ 0 h 4032"/>
                <a:gd name="T2" fmla="*/ 0 w 3"/>
                <a:gd name="T3" fmla="*/ 4032 h 4032"/>
                <a:gd name="T4" fmla="*/ 0 60000 65536"/>
                <a:gd name="T5" fmla="*/ 0 60000 65536"/>
                <a:gd name="T6" fmla="*/ 0 w 3"/>
                <a:gd name="T7" fmla="*/ 0 h 4032"/>
                <a:gd name="T8" fmla="*/ 3 w 3"/>
                <a:gd name="T9" fmla="*/ 4032 h 40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4032">
                  <a:moveTo>
                    <a:pt x="3" y="0"/>
                  </a:moveTo>
                  <a:lnTo>
                    <a:pt x="0" y="4032"/>
                  </a:lnTo>
                </a:path>
              </a:pathLst>
            </a:custGeom>
            <a:noFill/>
            <a:ln w="698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71" name="Text Box 6"/>
            <p:cNvSpPr txBox="1">
              <a:spLocks noChangeArrowheads="1"/>
            </p:cNvSpPr>
            <p:nvPr/>
          </p:nvSpPr>
          <p:spPr bwMode="auto">
            <a:xfrm>
              <a:off x="432" y="238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4</a:t>
              </a:r>
            </a:p>
          </p:txBody>
        </p:sp>
        <p:sp>
          <p:nvSpPr>
            <p:cNvPr id="15372" name="Text Box 7"/>
            <p:cNvSpPr txBox="1">
              <a:spLocks noChangeArrowheads="1"/>
            </p:cNvSpPr>
            <p:nvPr/>
          </p:nvSpPr>
          <p:spPr bwMode="auto">
            <a:xfrm>
              <a:off x="432" y="555"/>
              <a:ext cx="340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3</a:t>
              </a:r>
            </a:p>
          </p:txBody>
        </p:sp>
        <p:sp>
          <p:nvSpPr>
            <p:cNvPr id="15373" name="Text Box 8"/>
            <p:cNvSpPr txBox="1">
              <a:spLocks noChangeArrowheads="1"/>
            </p:cNvSpPr>
            <p:nvPr/>
          </p:nvSpPr>
          <p:spPr bwMode="auto">
            <a:xfrm>
              <a:off x="432" y="873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2</a:t>
              </a:r>
            </a:p>
          </p:txBody>
        </p:sp>
        <p:sp>
          <p:nvSpPr>
            <p:cNvPr id="15374" name="Text Box 9"/>
            <p:cNvSpPr txBox="1">
              <a:spLocks noChangeArrowheads="1"/>
            </p:cNvSpPr>
            <p:nvPr/>
          </p:nvSpPr>
          <p:spPr bwMode="auto">
            <a:xfrm>
              <a:off x="432" y="1236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1</a:t>
              </a:r>
            </a:p>
          </p:txBody>
        </p:sp>
        <p:sp>
          <p:nvSpPr>
            <p:cNvPr id="15375" name="Text Box 10"/>
            <p:cNvSpPr txBox="1">
              <a:spLocks noChangeArrowheads="1"/>
            </p:cNvSpPr>
            <p:nvPr/>
          </p:nvSpPr>
          <p:spPr bwMode="auto">
            <a:xfrm>
              <a:off x="341" y="1961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-1</a:t>
              </a:r>
            </a:p>
          </p:txBody>
        </p:sp>
        <p:sp>
          <p:nvSpPr>
            <p:cNvPr id="15376" name="Text Box 11"/>
            <p:cNvSpPr txBox="1">
              <a:spLocks noChangeArrowheads="1"/>
            </p:cNvSpPr>
            <p:nvPr/>
          </p:nvSpPr>
          <p:spPr bwMode="auto">
            <a:xfrm>
              <a:off x="432" y="1644"/>
              <a:ext cx="340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latin typeface="Times New Roman" pitchFamily="18" charset="0"/>
                  <a:cs typeface="Arial" charset="0"/>
                </a:rPr>
                <a:t>0</a:t>
              </a:r>
            </a:p>
          </p:txBody>
        </p:sp>
        <p:sp>
          <p:nvSpPr>
            <p:cNvPr id="15377" name="Text Box 12"/>
            <p:cNvSpPr txBox="1">
              <a:spLocks noChangeArrowheads="1"/>
            </p:cNvSpPr>
            <p:nvPr/>
          </p:nvSpPr>
          <p:spPr bwMode="auto">
            <a:xfrm>
              <a:off x="341" y="2279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-2</a:t>
              </a:r>
            </a:p>
          </p:txBody>
        </p:sp>
        <p:sp>
          <p:nvSpPr>
            <p:cNvPr id="15378" name="Text Box 13"/>
            <p:cNvSpPr txBox="1">
              <a:spLocks noChangeArrowheads="1"/>
            </p:cNvSpPr>
            <p:nvPr/>
          </p:nvSpPr>
          <p:spPr bwMode="auto">
            <a:xfrm>
              <a:off x="341" y="2597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-3</a:t>
              </a:r>
            </a:p>
          </p:txBody>
        </p:sp>
        <p:sp>
          <p:nvSpPr>
            <p:cNvPr id="15379" name="Text Box 14"/>
            <p:cNvSpPr txBox="1">
              <a:spLocks noChangeArrowheads="1"/>
            </p:cNvSpPr>
            <p:nvPr/>
          </p:nvSpPr>
          <p:spPr bwMode="auto">
            <a:xfrm>
              <a:off x="341" y="2959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-4</a:t>
              </a:r>
            </a:p>
          </p:txBody>
        </p:sp>
        <p:sp>
          <p:nvSpPr>
            <p:cNvPr id="15380" name="Text Box 15"/>
            <p:cNvSpPr txBox="1">
              <a:spLocks noChangeArrowheads="1"/>
            </p:cNvSpPr>
            <p:nvPr/>
          </p:nvSpPr>
          <p:spPr bwMode="auto">
            <a:xfrm>
              <a:off x="341" y="3277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-5</a:t>
              </a:r>
            </a:p>
          </p:txBody>
        </p:sp>
        <p:sp>
          <p:nvSpPr>
            <p:cNvPr id="15381" name="Text Box 16"/>
            <p:cNvSpPr txBox="1">
              <a:spLocks noChangeArrowheads="1"/>
            </p:cNvSpPr>
            <p:nvPr/>
          </p:nvSpPr>
          <p:spPr bwMode="auto">
            <a:xfrm>
              <a:off x="341" y="3594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-6</a:t>
              </a:r>
            </a:p>
          </p:txBody>
        </p:sp>
        <p:sp>
          <p:nvSpPr>
            <p:cNvPr id="15382" name="Line 17"/>
            <p:cNvSpPr>
              <a:spLocks noChangeShapeType="1"/>
            </p:cNvSpPr>
            <p:nvPr/>
          </p:nvSpPr>
          <p:spPr bwMode="auto">
            <a:xfrm>
              <a:off x="704" y="148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3" name="Oval 18"/>
            <p:cNvSpPr>
              <a:spLocks noChangeArrowheads="1"/>
            </p:cNvSpPr>
            <p:nvPr/>
          </p:nvSpPr>
          <p:spPr bwMode="auto">
            <a:xfrm>
              <a:off x="750" y="1803"/>
              <a:ext cx="113" cy="1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  <p:sp>
          <p:nvSpPr>
            <p:cNvPr id="15384" name="Line 19"/>
            <p:cNvSpPr>
              <a:spLocks noChangeShapeType="1"/>
            </p:cNvSpPr>
            <p:nvPr/>
          </p:nvSpPr>
          <p:spPr bwMode="auto">
            <a:xfrm>
              <a:off x="704" y="114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5" name="Line 20"/>
            <p:cNvSpPr>
              <a:spLocks noChangeShapeType="1"/>
            </p:cNvSpPr>
            <p:nvPr/>
          </p:nvSpPr>
          <p:spPr bwMode="auto">
            <a:xfrm>
              <a:off x="704" y="80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6" name="Line 21"/>
            <p:cNvSpPr>
              <a:spLocks noChangeShapeType="1"/>
            </p:cNvSpPr>
            <p:nvPr/>
          </p:nvSpPr>
          <p:spPr bwMode="auto">
            <a:xfrm>
              <a:off x="704" y="46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7" name="Line 22"/>
            <p:cNvSpPr>
              <a:spLocks noChangeShapeType="1"/>
            </p:cNvSpPr>
            <p:nvPr/>
          </p:nvSpPr>
          <p:spPr bwMode="auto">
            <a:xfrm>
              <a:off x="704" y="216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8" name="Line 23"/>
            <p:cNvSpPr>
              <a:spLocks noChangeShapeType="1"/>
            </p:cNvSpPr>
            <p:nvPr/>
          </p:nvSpPr>
          <p:spPr bwMode="auto">
            <a:xfrm>
              <a:off x="704" y="250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89" name="Line 24"/>
            <p:cNvSpPr>
              <a:spLocks noChangeShapeType="1"/>
            </p:cNvSpPr>
            <p:nvPr/>
          </p:nvSpPr>
          <p:spPr bwMode="auto">
            <a:xfrm>
              <a:off x="704" y="284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0" name="Line 25"/>
            <p:cNvSpPr>
              <a:spLocks noChangeShapeType="1"/>
            </p:cNvSpPr>
            <p:nvPr/>
          </p:nvSpPr>
          <p:spPr bwMode="auto">
            <a:xfrm>
              <a:off x="704" y="318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1" name="Line 26"/>
            <p:cNvSpPr>
              <a:spLocks noChangeShapeType="1"/>
            </p:cNvSpPr>
            <p:nvPr/>
          </p:nvSpPr>
          <p:spPr bwMode="auto">
            <a:xfrm>
              <a:off x="704" y="352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2" name="Line 27"/>
            <p:cNvSpPr>
              <a:spLocks noChangeShapeType="1"/>
            </p:cNvSpPr>
            <p:nvPr/>
          </p:nvSpPr>
          <p:spPr bwMode="auto">
            <a:xfrm>
              <a:off x="704" y="3867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3" name="AutoShape 28"/>
            <p:cNvSpPr>
              <a:spLocks noChangeArrowheads="1"/>
            </p:cNvSpPr>
            <p:nvPr/>
          </p:nvSpPr>
          <p:spPr bwMode="auto">
            <a:xfrm>
              <a:off x="295" y="238"/>
              <a:ext cx="998" cy="4082"/>
            </a:xfrm>
            <a:prstGeom prst="roundRect">
              <a:avLst>
                <a:gd name="adj" fmla="val 16667"/>
              </a:avLst>
            </a:prstGeom>
            <a:solidFill>
              <a:srgbClr val="FFFFFF">
                <a:alpha val="32156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  <p:sp>
          <p:nvSpPr>
            <p:cNvPr id="15394" name="AutoShape 29"/>
            <p:cNvSpPr>
              <a:spLocks noChangeArrowheads="1"/>
            </p:cNvSpPr>
            <p:nvPr/>
          </p:nvSpPr>
          <p:spPr bwMode="auto">
            <a:xfrm>
              <a:off x="703" y="1842"/>
              <a:ext cx="226" cy="2341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7490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</p:grpSp>
      <p:sp>
        <p:nvSpPr>
          <p:cNvPr id="18462" name="AutoShape 30"/>
          <p:cNvSpPr>
            <a:spLocks noChangeArrowheads="1"/>
          </p:cNvSpPr>
          <p:nvPr/>
        </p:nvSpPr>
        <p:spPr bwMode="auto">
          <a:xfrm>
            <a:off x="1562419" y="2379133"/>
            <a:ext cx="502285" cy="702259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pPr eaLnBrk="1" hangingPunct="1"/>
            <a:endParaRPr lang="ru-RU" altLang="ru-RU" sz="4202">
              <a:cs typeface="Arial" charset="0"/>
            </a:endParaRPr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 flipV="1">
            <a:off x="2469198" y="2459957"/>
            <a:ext cx="0" cy="59988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8466" name="AutoShape 34"/>
          <p:cNvSpPr>
            <a:spLocks noChangeArrowheads="1"/>
          </p:cNvSpPr>
          <p:nvPr/>
        </p:nvSpPr>
        <p:spPr bwMode="auto">
          <a:xfrm>
            <a:off x="1562419" y="1156019"/>
            <a:ext cx="502285" cy="1925372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pPr eaLnBrk="1" hangingPunct="1"/>
            <a:endParaRPr lang="ru-RU" altLang="ru-RU" sz="4202">
              <a:cs typeface="Arial" charset="0"/>
            </a:endParaRP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 flipV="1">
            <a:off x="2469198" y="1156020"/>
            <a:ext cx="0" cy="1821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8468" name="WordArt 36"/>
          <p:cNvSpPr>
            <a:spLocks noChangeArrowheads="1" noChangeShapeType="1" noTextEdit="1"/>
          </p:cNvSpPr>
          <p:nvPr/>
        </p:nvSpPr>
        <p:spPr bwMode="auto">
          <a:xfrm>
            <a:off x="5042855" y="5180739"/>
            <a:ext cx="4838382" cy="651968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556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 • 3 = 9</a:t>
            </a:r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2869249" y="2754515"/>
            <a:ext cx="9730105" cy="1923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83" tIns="58742" rIns="117483" bIns="58742" anchor="ctr"/>
          <a:lstStyle/>
          <a:p>
            <a:pPr algn="ctr"/>
            <a:r>
              <a:rPr lang="ru-RU" altLang="ru-RU" sz="4310" b="1" i="1" dirty="0">
                <a:latin typeface="Georgia" pitchFamily="18" charset="0"/>
                <a:cs typeface="Arial" charset="0"/>
              </a:rPr>
              <a:t>1</a:t>
            </a:r>
            <a:r>
              <a:rPr lang="ru-RU" altLang="ru-RU" sz="5819" b="1" i="1" dirty="0">
                <a:latin typeface="Arial" pitchFamily="34" charset="0"/>
                <a:cs typeface="Arial" pitchFamily="34" charset="0"/>
              </a:rPr>
              <a:t>)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Havo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harorati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431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altLang="ru-RU" sz="4310" b="1" i="1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ru-RU" sz="431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o‘zgarsa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,  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termometrning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simob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ustuni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qanchaga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o‘zgaradi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?</a:t>
            </a:r>
            <a:endParaRPr lang="ru-RU" altLang="ru-RU" sz="3125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Прямоугольник 3"/>
          <p:cNvSpPr>
            <a:spLocks noChangeArrowheads="1"/>
          </p:cNvSpPr>
          <p:nvPr/>
        </p:nvSpPr>
        <p:spPr bwMode="auto">
          <a:xfrm>
            <a:off x="3321826" y="290553"/>
            <a:ext cx="9070023" cy="210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83" tIns="58742" rIns="117483" bIns="58742">
            <a:spAutoFit/>
          </a:bodyPr>
          <a:lstStyle/>
          <a:p>
            <a:pPr algn="ctr"/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harorati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1° C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ortishi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termometrning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simob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ustuni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3 mm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ko‘tariladi</a:t>
            </a:r>
            <a:r>
              <a:rPr lang="en-US" altLang="ru-RU" sz="431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431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2" grpId="0" animBg="1"/>
      <p:bldP spid="18462" grpId="1" animBg="1"/>
      <p:bldP spid="18463" grpId="0" animBg="1"/>
      <p:bldP spid="18463" grpId="1" animBg="1"/>
      <p:bldP spid="18466" grpId="0" animBg="1"/>
      <p:bldP spid="18466" grpId="1" animBg="1"/>
      <p:bldP spid="18467" grpId="0" animBg="1"/>
      <p:bldP spid="18468" grpId="0"/>
      <p:bldP spid="184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55638" y="148432"/>
            <a:ext cx="2218055" cy="7331499"/>
            <a:chOff x="295" y="238"/>
            <a:chExt cx="998" cy="4082"/>
          </a:xfrm>
        </p:grpSpPr>
        <p:sp>
          <p:nvSpPr>
            <p:cNvPr id="16392" name="Freeform 4"/>
            <p:cNvSpPr>
              <a:spLocks/>
            </p:cNvSpPr>
            <p:nvPr/>
          </p:nvSpPr>
          <p:spPr bwMode="auto">
            <a:xfrm>
              <a:off x="814" y="238"/>
              <a:ext cx="3" cy="4032"/>
            </a:xfrm>
            <a:custGeom>
              <a:avLst/>
              <a:gdLst>
                <a:gd name="T0" fmla="*/ 3 w 3"/>
                <a:gd name="T1" fmla="*/ 0 h 4032"/>
                <a:gd name="T2" fmla="*/ 0 w 3"/>
                <a:gd name="T3" fmla="*/ 4032 h 4032"/>
                <a:gd name="T4" fmla="*/ 0 60000 65536"/>
                <a:gd name="T5" fmla="*/ 0 60000 65536"/>
                <a:gd name="T6" fmla="*/ 0 w 3"/>
                <a:gd name="T7" fmla="*/ 0 h 4032"/>
                <a:gd name="T8" fmla="*/ 3 w 3"/>
                <a:gd name="T9" fmla="*/ 4032 h 40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4032">
                  <a:moveTo>
                    <a:pt x="3" y="0"/>
                  </a:moveTo>
                  <a:lnTo>
                    <a:pt x="0" y="4032"/>
                  </a:lnTo>
                </a:path>
              </a:pathLst>
            </a:custGeom>
            <a:noFill/>
            <a:ln w="698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393" name="Text Box 5"/>
            <p:cNvSpPr txBox="1">
              <a:spLocks noChangeArrowheads="1"/>
            </p:cNvSpPr>
            <p:nvPr/>
          </p:nvSpPr>
          <p:spPr bwMode="auto">
            <a:xfrm>
              <a:off x="432" y="238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4</a:t>
              </a:r>
            </a:p>
          </p:txBody>
        </p:sp>
        <p:sp>
          <p:nvSpPr>
            <p:cNvPr id="16394" name="Text Box 6"/>
            <p:cNvSpPr txBox="1">
              <a:spLocks noChangeArrowheads="1"/>
            </p:cNvSpPr>
            <p:nvPr/>
          </p:nvSpPr>
          <p:spPr bwMode="auto">
            <a:xfrm>
              <a:off x="432" y="555"/>
              <a:ext cx="340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3</a:t>
              </a:r>
            </a:p>
          </p:txBody>
        </p:sp>
        <p:sp>
          <p:nvSpPr>
            <p:cNvPr id="16395" name="Text Box 7"/>
            <p:cNvSpPr txBox="1">
              <a:spLocks noChangeArrowheads="1"/>
            </p:cNvSpPr>
            <p:nvPr/>
          </p:nvSpPr>
          <p:spPr bwMode="auto">
            <a:xfrm>
              <a:off x="432" y="873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2</a:t>
              </a:r>
            </a:p>
          </p:txBody>
        </p:sp>
        <p:sp>
          <p:nvSpPr>
            <p:cNvPr id="16396" name="Text Box 8"/>
            <p:cNvSpPr txBox="1">
              <a:spLocks noChangeArrowheads="1"/>
            </p:cNvSpPr>
            <p:nvPr/>
          </p:nvSpPr>
          <p:spPr bwMode="auto">
            <a:xfrm>
              <a:off x="432" y="1236"/>
              <a:ext cx="22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1</a:t>
              </a:r>
            </a:p>
          </p:txBody>
        </p:sp>
        <p:sp>
          <p:nvSpPr>
            <p:cNvPr id="16397" name="Text Box 9"/>
            <p:cNvSpPr txBox="1">
              <a:spLocks noChangeArrowheads="1"/>
            </p:cNvSpPr>
            <p:nvPr/>
          </p:nvSpPr>
          <p:spPr bwMode="auto">
            <a:xfrm>
              <a:off x="341" y="1961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-1</a:t>
              </a:r>
            </a:p>
          </p:txBody>
        </p:sp>
        <p:sp>
          <p:nvSpPr>
            <p:cNvPr id="16398" name="Text Box 10"/>
            <p:cNvSpPr txBox="1">
              <a:spLocks noChangeArrowheads="1"/>
            </p:cNvSpPr>
            <p:nvPr/>
          </p:nvSpPr>
          <p:spPr bwMode="auto">
            <a:xfrm>
              <a:off x="432" y="1644"/>
              <a:ext cx="340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latin typeface="Times New Roman" pitchFamily="18" charset="0"/>
                  <a:cs typeface="Arial" charset="0"/>
                </a:rPr>
                <a:t>0</a:t>
              </a:r>
            </a:p>
          </p:txBody>
        </p:sp>
        <p:sp>
          <p:nvSpPr>
            <p:cNvPr id="16399" name="Text Box 11"/>
            <p:cNvSpPr txBox="1">
              <a:spLocks noChangeArrowheads="1"/>
            </p:cNvSpPr>
            <p:nvPr/>
          </p:nvSpPr>
          <p:spPr bwMode="auto">
            <a:xfrm>
              <a:off x="341" y="2279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-2</a:t>
              </a:r>
            </a:p>
          </p:txBody>
        </p:sp>
        <p:sp>
          <p:nvSpPr>
            <p:cNvPr id="16400" name="Text Box 12"/>
            <p:cNvSpPr txBox="1">
              <a:spLocks noChangeArrowheads="1"/>
            </p:cNvSpPr>
            <p:nvPr/>
          </p:nvSpPr>
          <p:spPr bwMode="auto">
            <a:xfrm>
              <a:off x="341" y="2597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-3</a:t>
              </a:r>
            </a:p>
          </p:txBody>
        </p:sp>
        <p:sp>
          <p:nvSpPr>
            <p:cNvPr id="16401" name="Text Box 13"/>
            <p:cNvSpPr txBox="1">
              <a:spLocks noChangeArrowheads="1"/>
            </p:cNvSpPr>
            <p:nvPr/>
          </p:nvSpPr>
          <p:spPr bwMode="auto">
            <a:xfrm>
              <a:off x="341" y="2959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-4</a:t>
              </a:r>
            </a:p>
          </p:txBody>
        </p:sp>
        <p:sp>
          <p:nvSpPr>
            <p:cNvPr id="16402" name="Text Box 14"/>
            <p:cNvSpPr txBox="1">
              <a:spLocks noChangeArrowheads="1"/>
            </p:cNvSpPr>
            <p:nvPr/>
          </p:nvSpPr>
          <p:spPr bwMode="auto">
            <a:xfrm>
              <a:off x="341" y="3277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-5</a:t>
              </a:r>
            </a:p>
          </p:txBody>
        </p:sp>
        <p:sp>
          <p:nvSpPr>
            <p:cNvPr id="16403" name="Text Box 15"/>
            <p:cNvSpPr txBox="1">
              <a:spLocks noChangeArrowheads="1"/>
            </p:cNvSpPr>
            <p:nvPr/>
          </p:nvSpPr>
          <p:spPr bwMode="auto">
            <a:xfrm>
              <a:off x="341" y="3594"/>
              <a:ext cx="56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ru-RU" altLang="ru-RU" sz="5172" b="1" dirty="0">
                  <a:solidFill>
                    <a:srgbClr val="3333CC"/>
                  </a:solidFill>
                  <a:latin typeface="Times New Roman" pitchFamily="18" charset="0"/>
                  <a:cs typeface="Arial" charset="0"/>
                </a:rPr>
                <a:t>-6</a:t>
              </a:r>
            </a:p>
          </p:txBody>
        </p:sp>
        <p:sp>
          <p:nvSpPr>
            <p:cNvPr id="16404" name="Line 16"/>
            <p:cNvSpPr>
              <a:spLocks noChangeShapeType="1"/>
            </p:cNvSpPr>
            <p:nvPr/>
          </p:nvSpPr>
          <p:spPr bwMode="auto">
            <a:xfrm>
              <a:off x="704" y="148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05" name="Oval 17"/>
            <p:cNvSpPr>
              <a:spLocks noChangeArrowheads="1"/>
            </p:cNvSpPr>
            <p:nvPr/>
          </p:nvSpPr>
          <p:spPr bwMode="auto">
            <a:xfrm>
              <a:off x="750" y="1803"/>
              <a:ext cx="113" cy="1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  <p:sp>
          <p:nvSpPr>
            <p:cNvPr id="16406" name="Line 18"/>
            <p:cNvSpPr>
              <a:spLocks noChangeShapeType="1"/>
            </p:cNvSpPr>
            <p:nvPr/>
          </p:nvSpPr>
          <p:spPr bwMode="auto">
            <a:xfrm>
              <a:off x="704" y="114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07" name="Line 19"/>
            <p:cNvSpPr>
              <a:spLocks noChangeShapeType="1"/>
            </p:cNvSpPr>
            <p:nvPr/>
          </p:nvSpPr>
          <p:spPr bwMode="auto">
            <a:xfrm>
              <a:off x="704" y="80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08" name="Line 20"/>
            <p:cNvSpPr>
              <a:spLocks noChangeShapeType="1"/>
            </p:cNvSpPr>
            <p:nvPr/>
          </p:nvSpPr>
          <p:spPr bwMode="auto">
            <a:xfrm>
              <a:off x="704" y="465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09" name="Line 21"/>
            <p:cNvSpPr>
              <a:spLocks noChangeShapeType="1"/>
            </p:cNvSpPr>
            <p:nvPr/>
          </p:nvSpPr>
          <p:spPr bwMode="auto">
            <a:xfrm>
              <a:off x="704" y="216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0" name="Line 22"/>
            <p:cNvSpPr>
              <a:spLocks noChangeShapeType="1"/>
            </p:cNvSpPr>
            <p:nvPr/>
          </p:nvSpPr>
          <p:spPr bwMode="auto">
            <a:xfrm>
              <a:off x="704" y="250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1" name="Line 23"/>
            <p:cNvSpPr>
              <a:spLocks noChangeShapeType="1"/>
            </p:cNvSpPr>
            <p:nvPr/>
          </p:nvSpPr>
          <p:spPr bwMode="auto">
            <a:xfrm>
              <a:off x="704" y="284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2" name="Line 24"/>
            <p:cNvSpPr>
              <a:spLocks noChangeShapeType="1"/>
            </p:cNvSpPr>
            <p:nvPr/>
          </p:nvSpPr>
          <p:spPr bwMode="auto">
            <a:xfrm>
              <a:off x="704" y="318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3" name="Line 25"/>
            <p:cNvSpPr>
              <a:spLocks noChangeShapeType="1"/>
            </p:cNvSpPr>
            <p:nvPr/>
          </p:nvSpPr>
          <p:spPr bwMode="auto">
            <a:xfrm>
              <a:off x="704" y="3526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4" name="Line 26"/>
            <p:cNvSpPr>
              <a:spLocks noChangeShapeType="1"/>
            </p:cNvSpPr>
            <p:nvPr/>
          </p:nvSpPr>
          <p:spPr bwMode="auto">
            <a:xfrm>
              <a:off x="704" y="3867"/>
              <a:ext cx="227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6415" name="AutoShape 27"/>
            <p:cNvSpPr>
              <a:spLocks noChangeArrowheads="1"/>
            </p:cNvSpPr>
            <p:nvPr/>
          </p:nvSpPr>
          <p:spPr bwMode="auto">
            <a:xfrm>
              <a:off x="295" y="238"/>
              <a:ext cx="998" cy="4082"/>
            </a:xfrm>
            <a:prstGeom prst="roundRect">
              <a:avLst>
                <a:gd name="adj" fmla="val 16667"/>
              </a:avLst>
            </a:prstGeom>
            <a:solidFill>
              <a:srgbClr val="FFFFFF">
                <a:alpha val="32156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  <p:sp>
          <p:nvSpPr>
            <p:cNvPr id="16416" name="AutoShape 28"/>
            <p:cNvSpPr>
              <a:spLocks noChangeArrowheads="1"/>
            </p:cNvSpPr>
            <p:nvPr/>
          </p:nvSpPr>
          <p:spPr bwMode="auto">
            <a:xfrm>
              <a:off x="703" y="3521"/>
              <a:ext cx="226" cy="662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74901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 altLang="ru-RU" sz="4202">
                <a:cs typeface="Arial" charset="0"/>
              </a:endParaRPr>
            </a:p>
          </p:txBody>
        </p:sp>
      </p:grpSp>
      <p:sp>
        <p:nvSpPr>
          <p:cNvPr id="24609" name="Line 33"/>
          <p:cNvSpPr>
            <a:spLocks noChangeShapeType="1"/>
          </p:cNvSpPr>
          <p:nvPr/>
        </p:nvSpPr>
        <p:spPr bwMode="auto">
          <a:xfrm flipV="1">
            <a:off x="2469198" y="3029305"/>
            <a:ext cx="0" cy="301557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med"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1562419" y="3029305"/>
            <a:ext cx="502285" cy="3096400"/>
          </a:xfrm>
          <a:prstGeom prst="roundRect">
            <a:avLst>
              <a:gd name="adj" fmla="val 16667"/>
            </a:avLst>
          </a:prstGeom>
          <a:solidFill>
            <a:srgbClr val="FF0000">
              <a:alpha val="74901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pPr eaLnBrk="1" hangingPunct="1"/>
            <a:endParaRPr lang="ru-RU" altLang="ru-RU" sz="4202">
              <a:cs typeface="Arial" charset="0"/>
            </a:endParaRPr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2469198" y="2834566"/>
            <a:ext cx="10332403" cy="153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83" tIns="58742" rIns="117483" bIns="58742" anchor="ctr"/>
          <a:lstStyle/>
          <a:p>
            <a:pPr algn="ctr" eaLnBrk="1" hangingPunct="1"/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2) Agar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havo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harorati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- 5° C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1" hangingPunct="1"/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o‘zgarsa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,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termometrning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simob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ustuni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qanchaga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i="1" dirty="0" err="1">
                <a:latin typeface="Arial" pitchFamily="34" charset="0"/>
                <a:cs typeface="Arial" pitchFamily="34" charset="0"/>
              </a:rPr>
              <a:t>o‘zgaradi</a:t>
            </a:r>
            <a:r>
              <a:rPr lang="en-US" altLang="ru-RU" sz="4310" b="1" i="1" dirty="0">
                <a:latin typeface="Arial" pitchFamily="34" charset="0"/>
                <a:cs typeface="Arial" pitchFamily="34" charset="0"/>
              </a:rPr>
              <a:t>? </a:t>
            </a:r>
            <a:endParaRPr lang="ru-RU" altLang="ru-RU" sz="431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615" name="WordArt 39"/>
          <p:cNvSpPr>
            <a:spLocks noChangeArrowheads="1" noChangeShapeType="1" noTextEdit="1"/>
          </p:cNvSpPr>
          <p:nvPr/>
        </p:nvSpPr>
        <p:spPr bwMode="auto">
          <a:xfrm>
            <a:off x="4384993" y="5398321"/>
            <a:ext cx="6249670" cy="89623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556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 • (-5) = -15</a:t>
            </a:r>
          </a:p>
        </p:txBody>
      </p:sp>
      <p:sp>
        <p:nvSpPr>
          <p:cNvPr id="34" name="Прямоугольник 3"/>
          <p:cNvSpPr>
            <a:spLocks noChangeArrowheads="1"/>
          </p:cNvSpPr>
          <p:nvPr/>
        </p:nvSpPr>
        <p:spPr bwMode="auto">
          <a:xfrm>
            <a:off x="3167878" y="136604"/>
            <a:ext cx="9070023" cy="210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483" tIns="58742" rIns="117483" bIns="58742">
            <a:spAutoFit/>
          </a:bodyPr>
          <a:lstStyle/>
          <a:p>
            <a:pPr algn="ctr"/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harorati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1°C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ortishi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termometrning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simob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ustuni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3 mm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ko‘tariladi</a:t>
            </a:r>
            <a:r>
              <a:rPr lang="en-US" altLang="ru-RU" sz="431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431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9" grpId="0" animBg="1"/>
      <p:bldP spid="24611" grpId="0" animBg="1"/>
      <p:bldP spid="24614" grpId="0"/>
      <p:bldP spid="246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53"/>
          <p:cNvGrpSpPr/>
          <p:nvPr/>
        </p:nvGrpSpPr>
        <p:grpSpPr>
          <a:xfrm>
            <a:off x="646748" y="1214245"/>
            <a:ext cx="4509452" cy="3662496"/>
            <a:chOff x="600231" y="1541815"/>
            <a:chExt cx="4185111" cy="2777330"/>
          </a:xfrm>
        </p:grpSpPr>
        <p:sp>
          <p:nvSpPr>
            <p:cNvPr id="21" name="Овал 20"/>
            <p:cNvSpPr/>
            <p:nvPr/>
          </p:nvSpPr>
          <p:spPr>
            <a:xfrm>
              <a:off x="600231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2" name="Овал 21"/>
            <p:cNvSpPr/>
            <p:nvPr/>
          </p:nvSpPr>
          <p:spPr>
            <a:xfrm>
              <a:off x="2058522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608482" y="2363377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2052335" y="2366711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5" name="Овал 24"/>
            <p:cNvSpPr/>
            <p:nvPr/>
          </p:nvSpPr>
          <p:spPr>
            <a:xfrm>
              <a:off x="606418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26" name="Овал 25"/>
            <p:cNvSpPr/>
            <p:nvPr/>
          </p:nvSpPr>
          <p:spPr>
            <a:xfrm>
              <a:off x="2052335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600231" y="3713546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048210" y="3695210"/>
              <a:ext cx="843622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31"/>
            <p:cNvSpPr txBox="1">
              <a:spLocks noChangeArrowheads="1"/>
            </p:cNvSpPr>
            <p:nvPr/>
          </p:nvSpPr>
          <p:spPr bwMode="auto">
            <a:xfrm>
              <a:off x="1511269" y="1541815"/>
              <a:ext cx="410622" cy="7690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en-US" altLang="ru-RU" sz="5819" b="1" dirty="0">
                  <a:cs typeface="Arial" charset="0"/>
                </a:rPr>
                <a:t>:</a:t>
              </a:r>
              <a:endParaRPr lang="ru-RU" altLang="ru-RU" sz="5819" b="1" dirty="0">
                <a:cs typeface="Arial" charset="0"/>
              </a:endParaRPr>
            </a:p>
          </p:txBody>
        </p:sp>
        <p:sp>
          <p:nvSpPr>
            <p:cNvPr id="33" name="TextBox 38"/>
            <p:cNvSpPr txBox="1">
              <a:spLocks noChangeArrowheads="1"/>
            </p:cNvSpPr>
            <p:nvPr/>
          </p:nvSpPr>
          <p:spPr bwMode="auto">
            <a:xfrm>
              <a:off x="3215669" y="1671624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4" name="TextBox 39"/>
            <p:cNvSpPr txBox="1">
              <a:spLocks noChangeArrowheads="1"/>
            </p:cNvSpPr>
            <p:nvPr/>
          </p:nvSpPr>
          <p:spPr bwMode="auto">
            <a:xfrm>
              <a:off x="3221856" y="2321705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5" name="TextBox 40"/>
            <p:cNvSpPr txBox="1">
              <a:spLocks noChangeArrowheads="1"/>
            </p:cNvSpPr>
            <p:nvPr/>
          </p:nvSpPr>
          <p:spPr bwMode="auto">
            <a:xfrm>
              <a:off x="3228045" y="3000123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6" name="TextBox 41"/>
            <p:cNvSpPr txBox="1">
              <a:spLocks noChangeArrowheads="1"/>
            </p:cNvSpPr>
            <p:nvPr/>
          </p:nvSpPr>
          <p:spPr bwMode="auto">
            <a:xfrm>
              <a:off x="3228045" y="3688542"/>
              <a:ext cx="495422" cy="630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17483" tIns="58742" rIns="117483" bIns="58742">
              <a:spAutoFit/>
            </a:bodyPr>
            <a:lstStyle/>
            <a:p>
              <a:pPr eaLnBrk="1" hangingPunct="1"/>
              <a:r>
                <a:rPr lang="ru-RU" altLang="ru-RU" sz="4633" dirty="0">
                  <a:cs typeface="Arial" charset="0"/>
                </a:rPr>
                <a:t>=</a:t>
              </a:r>
            </a:p>
          </p:txBody>
        </p:sp>
        <p:sp>
          <p:nvSpPr>
            <p:cNvPr id="37" name="Овал 36"/>
            <p:cNvSpPr/>
            <p:nvPr/>
          </p:nvSpPr>
          <p:spPr>
            <a:xfrm>
              <a:off x="3937595" y="17116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3943782" y="3715212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dirty="0"/>
                <a:t>+</a:t>
              </a:r>
            </a:p>
          </p:txBody>
        </p:sp>
        <p:sp>
          <p:nvSpPr>
            <p:cNvPr id="39" name="Овал 38"/>
            <p:cNvSpPr/>
            <p:nvPr/>
          </p:nvSpPr>
          <p:spPr>
            <a:xfrm>
              <a:off x="3927281" y="2366711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3927281" y="3040128"/>
              <a:ext cx="841560" cy="60007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483" tIns="58742" rIns="117483" bIns="58742" anchor="ctr"/>
            <a:lstStyle/>
            <a:p>
              <a:pPr algn="ctr" eaLnBrk="1" hangingPunct="1">
                <a:defRPr/>
              </a:pPr>
              <a:r>
                <a:rPr lang="ru-RU" sz="4633" b="1" dirty="0">
                  <a:solidFill>
                    <a:schemeClr val="bg1"/>
                  </a:solidFill>
                </a:rPr>
                <a:t>–</a:t>
              </a:r>
              <a:endParaRPr lang="ru-RU" sz="4633" dirty="0">
                <a:solidFill>
                  <a:schemeClr val="bg1"/>
                </a:solidFill>
              </a:endParaRPr>
            </a:p>
          </p:txBody>
        </p:sp>
      </p:grp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5631057" y="1445169"/>
            <a:ext cx="6376942" cy="71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3879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</a:t>
            </a:r>
            <a:endParaRPr lang="ru-RU" altLang="ru-RU" sz="3879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816624" y="161716"/>
            <a:ext cx="29931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BO‘LISH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31"/>
          <p:cNvSpPr txBox="1">
            <a:spLocks noChangeArrowheads="1"/>
          </p:cNvSpPr>
          <p:nvPr/>
        </p:nvSpPr>
        <p:spPr bwMode="auto">
          <a:xfrm>
            <a:off x="1647436" y="2060963"/>
            <a:ext cx="442801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pPr eaLnBrk="1" hangingPunct="1"/>
            <a:r>
              <a:rPr lang="en-US" altLang="ru-RU" sz="5819" b="1" dirty="0">
                <a:cs typeface="Arial" charset="0"/>
              </a:rPr>
              <a:t>:</a:t>
            </a:r>
            <a:endParaRPr lang="ru-RU" altLang="ru-RU" sz="5819" b="1" dirty="0">
              <a:cs typeface="Arial" charset="0"/>
            </a:endParaRPr>
          </a:p>
        </p:txBody>
      </p:sp>
      <p:sp>
        <p:nvSpPr>
          <p:cNvPr id="42" name="TextBox 31"/>
          <p:cNvSpPr txBox="1">
            <a:spLocks noChangeArrowheads="1"/>
          </p:cNvSpPr>
          <p:nvPr/>
        </p:nvSpPr>
        <p:spPr bwMode="auto">
          <a:xfrm>
            <a:off x="1628391" y="2984655"/>
            <a:ext cx="442445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pPr eaLnBrk="1" hangingPunct="1"/>
            <a:r>
              <a:rPr lang="en-US" altLang="ru-RU" sz="5819" b="1" dirty="0">
                <a:cs typeface="Arial" charset="0"/>
              </a:rPr>
              <a:t>:</a:t>
            </a:r>
            <a:endParaRPr lang="ru-RU" altLang="ru-RU" sz="5819" b="1" dirty="0">
              <a:cs typeface="Arial" charset="0"/>
            </a:endParaRPr>
          </a:p>
        </p:txBody>
      </p:sp>
      <p:sp>
        <p:nvSpPr>
          <p:cNvPr id="43" name="TextBox 31"/>
          <p:cNvSpPr txBox="1">
            <a:spLocks noChangeArrowheads="1"/>
          </p:cNvSpPr>
          <p:nvPr/>
        </p:nvSpPr>
        <p:spPr bwMode="auto">
          <a:xfrm>
            <a:off x="1628391" y="3908347"/>
            <a:ext cx="442445" cy="101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483" tIns="58742" rIns="117483" bIns="58742">
            <a:spAutoFit/>
          </a:bodyPr>
          <a:lstStyle/>
          <a:p>
            <a:pPr eaLnBrk="1" hangingPunct="1"/>
            <a:r>
              <a:rPr lang="en-US" altLang="ru-RU" sz="5819" b="1" dirty="0">
                <a:cs typeface="Arial" charset="0"/>
              </a:rPr>
              <a:t>:</a:t>
            </a:r>
            <a:endParaRPr lang="ru-RU" altLang="ru-RU" sz="5819" b="1" dirty="0">
              <a:cs typeface="Arial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785006" y="1214245"/>
            <a:ext cx="7016595" cy="3501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474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xil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ishorali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ikkita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bo‘lish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ularning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modullari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bo‘linadi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bo‘linma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oldiga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“+”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ishorasi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latin typeface="Arial" pitchFamily="34" charset="0"/>
                <a:cs typeface="Arial" pitchFamily="34" charset="0"/>
              </a:rPr>
              <a:t>qo‘yiladi</a:t>
            </a:r>
            <a:r>
              <a:rPr lang="en-US" altLang="ru-RU" sz="4310" dirty="0">
                <a:latin typeface="Arial" pitchFamily="34" charset="0"/>
                <a:cs typeface="Arial" pitchFamily="34" charset="0"/>
              </a:rPr>
              <a:t>.</a:t>
            </a:r>
            <a:endParaRPr lang="ru-RU" altLang="ru-RU" sz="312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42852" y="4893198"/>
            <a:ext cx="12558748" cy="210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7483" tIns="58742" rIns="117483" bIns="58742">
            <a:spAutoFit/>
          </a:bodyPr>
          <a:lstStyle/>
          <a:p>
            <a:r>
              <a:rPr lang="ru-RU" altLang="ru-RU" sz="3125" dirty="0">
                <a:solidFill>
                  <a:schemeClr val="tx2"/>
                </a:solidFill>
                <a:cs typeface="Arial" charset="0"/>
              </a:rPr>
              <a:t>   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ishorali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sonni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modullari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bo‘linma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oldiga</a:t>
            </a:r>
            <a:endParaRPr lang="en-US" altLang="ru-RU" sz="431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“-”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ishorasi</a:t>
            </a:r>
            <a:r>
              <a:rPr lang="en-US" altLang="ru-RU" sz="431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31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qo‘yiladi</a:t>
            </a:r>
            <a:endParaRPr lang="ru-RU" altLang="ru-RU" sz="3879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84" y="144066"/>
            <a:ext cx="1280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160" y="1044105"/>
            <a:ext cx="10699435" cy="6360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45: (-9) = -│45│: │-9 │ = -5</a:t>
            </a:r>
          </a:p>
          <a:p>
            <a:pPr marL="985266" indent="-985266">
              <a:lnSpc>
                <a:spcPct val="150000"/>
              </a:lnSpc>
              <a:buAutoNum type="arabicParenR" startAt="2"/>
            </a:pPr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-75 : (-5)= │-75│: │-5│= 15</a:t>
            </a:r>
          </a:p>
          <a:p>
            <a:pPr marL="985266" indent="-985266">
              <a:lnSpc>
                <a:spcPct val="150000"/>
              </a:lnSpc>
              <a:buAutoNum type="arabicParenR" startAt="2"/>
            </a:pPr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-14,4 : 1,2 = -12</a:t>
            </a:r>
          </a:p>
          <a:p>
            <a:pPr marL="985266" indent="-985266">
              <a:lnSpc>
                <a:spcPct val="150000"/>
              </a:lnSpc>
              <a:buAutoNum type="arabicParenR" startAt="2"/>
            </a:pPr>
            <a:r>
              <a:rPr lang="en-US" sz="581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-8,4 :  (-4) = 2,1</a:t>
            </a:r>
          </a:p>
          <a:p>
            <a:pPr marL="800529" indent="-800529">
              <a:buAutoNum type="arabicParenR"/>
            </a:pPr>
            <a:endParaRPr lang="ru-RU" sz="581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92435" y="119431"/>
            <a:ext cx="12801600" cy="987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HISOBLANG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136" y="1008162"/>
            <a:ext cx="11623127" cy="5465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-28 : (-7) · (-6) : (-3)  = 8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12 · (-6) </a:t>
            </a:r>
            <a:r>
              <a:rPr lang="en-US" sz="5819" dirty="0">
                <a:latin typeface="Arial" pitchFamily="34" charset="0"/>
                <a:cs typeface="Arial" pitchFamily="34" charset="0"/>
                <a:sym typeface="Wingdings" pitchFamily="2" charset="2"/>
              </a:rPr>
              <a:t>: (-8) </a:t>
            </a:r>
            <a:r>
              <a:rPr lang="en-US" sz="5819" dirty="0">
                <a:latin typeface="Arial" pitchFamily="34" charset="0"/>
                <a:cs typeface="Arial" pitchFamily="34" charset="0"/>
              </a:rPr>
              <a:t>· (-11) = - 99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 64 : (-16) · 13 : (-2)  = 26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5819" dirty="0">
                <a:latin typeface="Arial" pitchFamily="34" charset="0"/>
                <a:cs typeface="Arial" pitchFamily="34" charset="0"/>
              </a:rPr>
              <a:t>-78: (-26) · ( -12) : 9 : (-2) = 2 </a:t>
            </a:r>
            <a:endParaRPr lang="ru-RU" sz="581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8583418" y="1375540"/>
            <a:ext cx="1539487" cy="84671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5" name="Овальная выноска 4"/>
          <p:cNvSpPr/>
          <p:nvPr/>
        </p:nvSpPr>
        <p:spPr>
          <a:xfrm>
            <a:off x="8583418" y="2701598"/>
            <a:ext cx="1539487" cy="84671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6" name="Овальная выноска 5"/>
          <p:cNvSpPr/>
          <p:nvPr/>
        </p:nvSpPr>
        <p:spPr>
          <a:xfrm>
            <a:off x="10243739" y="5328642"/>
            <a:ext cx="1539487" cy="84671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7" name="Овальная выноска 6"/>
          <p:cNvSpPr/>
          <p:nvPr/>
        </p:nvSpPr>
        <p:spPr>
          <a:xfrm>
            <a:off x="8602810" y="4027656"/>
            <a:ext cx="1539487" cy="846718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4497</TotalTime>
  <Words>583</Words>
  <Application>Microsoft Office PowerPoint</Application>
  <PresentationFormat>Произвольный</PresentationFormat>
  <Paragraphs>124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Times New Roman</vt:lpstr>
      <vt:lpstr>Wingdings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466</cp:revision>
  <dcterms:created xsi:type="dcterms:W3CDTF">2020-04-09T07:32:19Z</dcterms:created>
  <dcterms:modified xsi:type="dcterms:W3CDTF">2021-04-01T06:05:29Z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