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374" r:id="rId2"/>
    <p:sldId id="365" r:id="rId3"/>
    <p:sldId id="366" r:id="rId4"/>
    <p:sldId id="368" r:id="rId5"/>
    <p:sldId id="370" r:id="rId6"/>
    <p:sldId id="371" r:id="rId7"/>
    <p:sldId id="372" r:id="rId8"/>
    <p:sldId id="342" r:id="rId9"/>
    <p:sldId id="358" r:id="rId10"/>
    <p:sldId id="373" r:id="rId11"/>
    <p:sldId id="375" r:id="rId12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327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7" autoAdjust="0"/>
    <p:restoredTop sz="94624" autoAdjust="0"/>
  </p:normalViewPr>
  <p:slideViewPr>
    <p:cSldViewPr>
      <p:cViewPr varScale="1">
        <p:scale>
          <a:sx n="58" d="100"/>
          <a:sy n="58" d="100"/>
        </p:scale>
        <p:origin x="840" y="60"/>
      </p:cViewPr>
      <p:guideLst>
        <p:guide orient="horz" pos="2880"/>
        <p:guide pos="2327"/>
        <p:guide orient="horz" pos="6391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01.04.2021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A7E466-C010-4BF1-9B99-550DEF9284F4}" type="slidenum">
              <a:rPr lang="ru-RU" altLang="ru-RU"/>
              <a:pPr/>
              <a:t>3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4703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6A7E466-C010-4BF1-9B99-550DEF9284F4}" type="slidenum">
              <a:rPr lang="ru-RU" altLang="ru-RU"/>
              <a:pPr/>
              <a:t>7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02563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4097021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903764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801813" y="242888"/>
            <a:ext cx="2162175" cy="12176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188957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6"/>
            <a:ext cx="8834039" cy="779316"/>
          </a:xfrm>
        </p:spPr>
        <p:txBody>
          <a:bodyPr lIns="0" tIns="0" rIns="0" bIns="0"/>
          <a:lstStyle>
            <a:lvl1pPr>
              <a:defRPr sz="5064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17" name="bg object 17"/>
          <p:cNvSpPr/>
          <p:nvPr/>
        </p:nvSpPr>
        <p:spPr>
          <a:xfrm>
            <a:off x="148421" y="157913"/>
            <a:ext cx="12546414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3" y="1599501"/>
            <a:ext cx="4050550" cy="480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2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1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2" cy="928588"/>
          </a:xfrm>
        </p:spPr>
        <p:txBody>
          <a:bodyPr lIns="0" tIns="0" rIns="0" bIns="0"/>
          <a:lstStyle>
            <a:lvl1pPr>
              <a:defRPr sz="603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4" y="1189854"/>
            <a:ext cx="12546414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20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2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4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79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4/1/2021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9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43184">
        <a:defRPr>
          <a:latin typeface="+mn-lt"/>
          <a:ea typeface="+mn-ea"/>
          <a:cs typeface="+mn-cs"/>
        </a:defRPr>
      </a:lvl2pPr>
      <a:lvl3pPr marL="2086369">
        <a:defRPr>
          <a:latin typeface="+mn-lt"/>
          <a:ea typeface="+mn-ea"/>
          <a:cs typeface="+mn-cs"/>
        </a:defRPr>
      </a:lvl3pPr>
      <a:lvl4pPr marL="3129552">
        <a:defRPr>
          <a:latin typeface="+mn-lt"/>
          <a:ea typeface="+mn-ea"/>
          <a:cs typeface="+mn-cs"/>
        </a:defRPr>
      </a:lvl4pPr>
      <a:lvl5pPr marL="4172736">
        <a:defRPr>
          <a:latin typeface="+mn-lt"/>
          <a:ea typeface="+mn-ea"/>
          <a:cs typeface="+mn-cs"/>
        </a:defRPr>
      </a:lvl5pPr>
      <a:lvl6pPr marL="5215922">
        <a:defRPr>
          <a:latin typeface="+mn-lt"/>
          <a:ea typeface="+mn-ea"/>
          <a:cs typeface="+mn-cs"/>
        </a:defRPr>
      </a:lvl6pPr>
      <a:lvl7pPr marL="6259106">
        <a:defRPr>
          <a:latin typeface="+mn-lt"/>
          <a:ea typeface="+mn-ea"/>
          <a:cs typeface="+mn-cs"/>
        </a:defRPr>
      </a:lvl7pPr>
      <a:lvl8pPr marL="7302290">
        <a:defRPr>
          <a:latin typeface="+mn-lt"/>
          <a:ea typeface="+mn-ea"/>
          <a:cs typeface="+mn-cs"/>
        </a:defRPr>
      </a:lvl8pPr>
      <a:lvl9pPr marL="834547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151928" y="0"/>
            <a:ext cx="12953528" cy="199195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8036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985932" y="485701"/>
            <a:ext cx="6556102" cy="1108503"/>
          </a:xfrm>
          <a:prstGeom prst="rect">
            <a:avLst/>
          </a:prstGeom>
        </p:spPr>
        <p:txBody>
          <a:bodyPr vert="horz" wrap="square" lIns="0" tIns="30093" rIns="0" bIns="0" rtlCol="0">
            <a:spAutoFit/>
          </a:bodyPr>
          <a:lstStyle/>
          <a:p>
            <a:pPr marL="26172">
              <a:spcBef>
                <a:spcPts val="235"/>
              </a:spcBef>
            </a:pPr>
            <a:r>
              <a:rPr lang="en-US" sz="7006" spc="10" dirty="0"/>
              <a:t>MATEMATIKA</a:t>
            </a:r>
            <a:endParaRPr lang="en-US" sz="7006" dirty="0"/>
          </a:p>
        </p:txBody>
      </p:sp>
      <p:sp>
        <p:nvSpPr>
          <p:cNvPr id="4" name="object 4"/>
          <p:cNvSpPr txBox="1"/>
          <p:nvPr/>
        </p:nvSpPr>
        <p:spPr>
          <a:xfrm>
            <a:off x="1577879" y="2462791"/>
            <a:ext cx="8321534" cy="3353054"/>
          </a:xfrm>
          <a:prstGeom prst="rect">
            <a:avLst/>
          </a:prstGeom>
        </p:spPr>
        <p:txBody>
          <a:bodyPr vert="horz" wrap="square" lIns="0" tIns="28786" rIns="0" bIns="0" rtlCol="0">
            <a:spAutoFit/>
          </a:bodyPr>
          <a:lstStyle/>
          <a:p>
            <a:pPr marL="42017" algn="ctr">
              <a:spcBef>
                <a:spcPts val="250"/>
              </a:spcBef>
            </a:pPr>
            <a:r>
              <a:rPr lang="en-US" sz="5400" b="1" dirty="0" smtClean="0">
                <a:solidFill>
                  <a:srgbClr val="002060"/>
                </a:solidFill>
                <a:latin typeface="Arial"/>
                <a:cs typeface="Arial"/>
              </a:rPr>
              <a:t>MAVZU: MUSBAT  VA  MANFIY  SONLARNI KO‘PAYTIRISH  VA  BO‘LISH</a:t>
            </a:r>
            <a:endParaRPr lang="en-US" sz="6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278159" y="633018"/>
            <a:ext cx="10186278" cy="813864"/>
            <a:chOff x="439458" y="322808"/>
            <a:chExt cx="4943421" cy="394970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8036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32985" y="339820"/>
              <a:ext cx="849894" cy="377958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  <a:ln w="38100"/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wrap="square" lIns="0" tIns="0" rIns="0" bIns="0" rtlCol="0"/>
            <a:lstStyle/>
            <a:p>
              <a:pPr algn="ctr"/>
              <a:r>
                <a:rPr lang="en-US" sz="4120" b="1" dirty="0">
                  <a:latin typeface="Arial" panose="020B0604020202020204" pitchFamily="34" charset="0"/>
                  <a:cs typeface="Arial" panose="020B0604020202020204" pitchFamily="34" charset="0"/>
                </a:rPr>
                <a:t>6-sinf</a:t>
              </a:r>
              <a:endParaRPr sz="8036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104889" y="2583632"/>
            <a:ext cx="751553" cy="1748684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endParaRPr lang="en-US" sz="2691" dirty="0"/>
          </a:p>
          <a:p>
            <a:endParaRPr lang="en-US" sz="2691" dirty="0"/>
          </a:p>
          <a:p>
            <a:endParaRPr lang="en-US" sz="2691" dirty="0"/>
          </a:p>
          <a:p>
            <a:endParaRPr lang="ru-RU" sz="2691" dirty="0"/>
          </a:p>
        </p:txBody>
      </p:sp>
      <p:sp>
        <p:nvSpPr>
          <p:cNvPr id="12" name="TextBox 11"/>
          <p:cNvSpPr txBox="1"/>
          <p:nvPr/>
        </p:nvSpPr>
        <p:spPr>
          <a:xfrm>
            <a:off x="1123797" y="4602884"/>
            <a:ext cx="732642" cy="1748684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endParaRPr lang="en-US" sz="2691" dirty="0"/>
          </a:p>
          <a:p>
            <a:pPr algn="ctr"/>
            <a:endParaRPr lang="en-US" sz="2691" dirty="0"/>
          </a:p>
          <a:p>
            <a:pPr algn="ctr"/>
            <a:endParaRPr lang="en-US" sz="2691" dirty="0"/>
          </a:p>
          <a:p>
            <a:pPr algn="ctr"/>
            <a:endParaRPr lang="ru-RU" sz="2691" dirty="0"/>
          </a:p>
        </p:txBody>
      </p:sp>
      <p:sp>
        <p:nvSpPr>
          <p:cNvPr id="11" name="object 11"/>
          <p:cNvSpPr/>
          <p:nvPr/>
        </p:nvSpPr>
        <p:spPr>
          <a:xfrm>
            <a:off x="9554020" y="3096395"/>
            <a:ext cx="2368681" cy="217818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641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38487" y="216074"/>
            <a:ext cx="12801600" cy="8218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741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AMALLARNI  BAJARING</a:t>
            </a:r>
            <a:endParaRPr lang="ru-RU" sz="4741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7724" y="1214245"/>
            <a:ext cx="11623127" cy="5465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529" indent="-800529">
              <a:lnSpc>
                <a:spcPct val="150000"/>
              </a:lnSpc>
              <a:buAutoNum type="arabicParenR"/>
            </a:pPr>
            <a:r>
              <a:rPr lang="en-US" sz="5819" dirty="0">
                <a:latin typeface="Arial" pitchFamily="34" charset="0"/>
                <a:cs typeface="Arial" pitchFamily="34" charset="0"/>
              </a:rPr>
              <a:t>(- 42 - 18) : (-12)   </a:t>
            </a:r>
          </a:p>
          <a:p>
            <a:pPr marL="800529" indent="-800529">
              <a:lnSpc>
                <a:spcPct val="150000"/>
              </a:lnSpc>
              <a:buAutoNum type="arabicParenR"/>
            </a:pPr>
            <a:r>
              <a:rPr lang="en-US" sz="5819" dirty="0">
                <a:latin typeface="Arial" pitchFamily="34" charset="0"/>
                <a:cs typeface="Arial" pitchFamily="34" charset="0"/>
              </a:rPr>
              <a:t>52 · (-15) </a:t>
            </a:r>
            <a:r>
              <a:rPr lang="en-US" sz="5819" dirty="0">
                <a:latin typeface="Arial" pitchFamily="34" charset="0"/>
                <a:cs typeface="Arial" pitchFamily="34" charset="0"/>
                <a:sym typeface="Wingdings" pitchFamily="2" charset="2"/>
              </a:rPr>
              <a:t>: (-11 </a:t>
            </a:r>
            <a:r>
              <a:rPr lang="en-US" sz="5819" dirty="0">
                <a:latin typeface="Arial" pitchFamily="34" charset="0"/>
                <a:cs typeface="Arial" pitchFamily="34" charset="0"/>
              </a:rPr>
              <a:t>-15) </a:t>
            </a:r>
          </a:p>
          <a:p>
            <a:pPr marL="800529" indent="-800529">
              <a:lnSpc>
                <a:spcPct val="150000"/>
              </a:lnSpc>
              <a:buAutoNum type="arabicParenR"/>
            </a:pPr>
            <a:r>
              <a:rPr lang="en-US" sz="5819" dirty="0">
                <a:latin typeface="Arial" pitchFamily="34" charset="0"/>
                <a:cs typeface="Arial" pitchFamily="34" charset="0"/>
              </a:rPr>
              <a:t> (-32 + 18) : (19-26) </a:t>
            </a:r>
          </a:p>
          <a:p>
            <a:pPr marL="800529" indent="-800529">
              <a:lnSpc>
                <a:spcPct val="150000"/>
              </a:lnSpc>
              <a:buAutoNum type="arabicParenR"/>
            </a:pPr>
            <a:r>
              <a:rPr lang="en-US" sz="5819" dirty="0">
                <a:latin typeface="Arial" pitchFamily="34" charset="0"/>
                <a:cs typeface="Arial" pitchFamily="34" charset="0"/>
              </a:rPr>
              <a:t>-104 : (24 - 37) - 7</a:t>
            </a:r>
            <a:r>
              <a:rPr lang="en-US" sz="5819" dirty="0"/>
              <a:t> · </a:t>
            </a:r>
            <a:r>
              <a:rPr lang="en-US" sz="5819" dirty="0">
                <a:latin typeface="Arial" pitchFamily="34" charset="0"/>
                <a:cs typeface="Arial" pitchFamily="34" charset="0"/>
              </a:rPr>
              <a:t>(-2)  </a:t>
            </a:r>
            <a:endParaRPr lang="ru-RU" sz="581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Стрелка углом вверх 1"/>
          <p:cNvSpPr/>
          <p:nvPr/>
        </p:nvSpPr>
        <p:spPr>
          <a:xfrm>
            <a:off x="136104" y="144066"/>
            <a:ext cx="288032" cy="288032"/>
          </a:xfrm>
          <a:prstGeom prst="bentUpArrow">
            <a:avLst>
              <a:gd name="adj1" fmla="val 9883"/>
              <a:gd name="adj2" fmla="val 18953"/>
              <a:gd name="adj3" fmla="val 50000"/>
            </a:avLst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24136" y="288082"/>
            <a:ext cx="12241359" cy="1224135"/>
          </a:xfrm>
        </p:spPr>
        <p:txBody>
          <a:bodyPr/>
          <a:lstStyle/>
          <a:p>
            <a:r>
              <a:rPr lang="en-US" sz="4000" b="1" dirty="0"/>
              <a:t>MUSTAQIL  BAJARISH  UCHUN  TOPSHIRIQLAR:</a:t>
            </a:r>
            <a:endParaRPr lang="ru-RU" sz="40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003464" y="1411368"/>
            <a:ext cx="9128821" cy="291425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4455" b="1" dirty="0">
                <a:solidFill>
                  <a:schemeClr val="tx1"/>
                </a:solidFill>
              </a:rPr>
              <a:t>  </a:t>
            </a:r>
            <a:r>
              <a:rPr lang="en-US" sz="4085" b="1" dirty="0" err="1">
                <a:solidFill>
                  <a:schemeClr val="tx1"/>
                </a:solidFill>
              </a:rPr>
              <a:t>Darslikdagi</a:t>
            </a:r>
            <a:r>
              <a:rPr lang="en-US" sz="4085" b="1" dirty="0">
                <a:solidFill>
                  <a:schemeClr val="tx1"/>
                </a:solidFill>
              </a:rPr>
              <a:t> </a:t>
            </a:r>
            <a:r>
              <a:rPr lang="en-US" sz="4085" b="1" dirty="0" smtClean="0">
                <a:solidFill>
                  <a:schemeClr val="tx1"/>
                </a:solidFill>
              </a:rPr>
              <a:t>1212-</a:t>
            </a:r>
            <a:r>
              <a:rPr lang="en-US" sz="4085" b="1" dirty="0">
                <a:solidFill>
                  <a:schemeClr val="tx1"/>
                </a:solidFill>
              </a:rPr>
              <a:t>, </a:t>
            </a:r>
            <a:r>
              <a:rPr lang="en-US" sz="4085" b="1" dirty="0" smtClean="0">
                <a:solidFill>
                  <a:schemeClr val="tx1"/>
                </a:solidFill>
              </a:rPr>
              <a:t>1213-</a:t>
            </a:r>
            <a:r>
              <a:rPr lang="en-US" sz="4085" b="1" dirty="0">
                <a:solidFill>
                  <a:schemeClr val="tx1"/>
                </a:solidFill>
              </a:rPr>
              <a:t>, </a:t>
            </a:r>
            <a:r>
              <a:rPr lang="en-US" sz="4085" b="1" dirty="0" smtClean="0">
                <a:solidFill>
                  <a:schemeClr val="tx1"/>
                </a:solidFill>
              </a:rPr>
              <a:t>1214-</a:t>
            </a:r>
            <a:r>
              <a:rPr lang="en-US" sz="4085" b="1" dirty="0">
                <a:solidFill>
                  <a:schemeClr val="tx1"/>
                </a:solidFill>
              </a:rPr>
              <a:t>, </a:t>
            </a:r>
            <a:r>
              <a:rPr lang="en-US" sz="4085" b="1" dirty="0" smtClean="0">
                <a:solidFill>
                  <a:schemeClr val="tx1"/>
                </a:solidFill>
              </a:rPr>
              <a:t>1215-masalalarni  </a:t>
            </a:r>
            <a:r>
              <a:rPr lang="en-US" sz="4085" b="1" dirty="0" err="1">
                <a:solidFill>
                  <a:schemeClr val="tx1"/>
                </a:solidFill>
              </a:rPr>
              <a:t>yechish</a:t>
            </a:r>
            <a:r>
              <a:rPr lang="en-US" sz="4085" b="1" dirty="0">
                <a:solidFill>
                  <a:schemeClr val="tx1"/>
                </a:solidFill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4085" b="1" dirty="0">
                <a:solidFill>
                  <a:schemeClr val="tx1"/>
                </a:solidFill>
              </a:rPr>
              <a:t>(</a:t>
            </a:r>
            <a:r>
              <a:rPr lang="en-US" sz="4085" b="1" dirty="0" smtClean="0">
                <a:solidFill>
                  <a:schemeClr val="tx1"/>
                </a:solidFill>
              </a:rPr>
              <a:t>229-sahifa</a:t>
            </a:r>
            <a:r>
              <a:rPr lang="en-US" sz="4085" b="1" dirty="0" smtClean="0">
                <a:solidFill>
                  <a:schemeClr val="tx1"/>
                </a:solidFill>
              </a:rPr>
              <a:t>).                                            </a:t>
            </a:r>
            <a:endParaRPr lang="ru-RU" sz="4455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87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627724" y="1081314"/>
            <a:ext cx="2782829" cy="101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483" tIns="58742" rIns="117483" bIns="58742">
            <a:spAutoFit/>
          </a:bodyPr>
          <a:lstStyle/>
          <a:p>
            <a:pPr eaLnBrk="1" hangingPunct="1"/>
            <a:r>
              <a:rPr lang="ru-RU" altLang="ru-RU" sz="5819" b="1" dirty="0">
                <a:cs typeface="Arial" charset="0"/>
              </a:rPr>
              <a:t>– 5 • 3 =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3429" y="1956326"/>
            <a:ext cx="10034909" cy="1246184"/>
          </a:xfrm>
          <a:prstGeom prst="rect">
            <a:avLst/>
          </a:prstGeom>
          <a:noFill/>
        </p:spPr>
        <p:txBody>
          <a:bodyPr wrap="square" lIns="117483" tIns="58742" rIns="117483" bIns="58742">
            <a:spAutoFit/>
          </a:bodyPr>
          <a:lstStyle/>
          <a:p>
            <a:pPr eaLnBrk="1" hangingPunct="1">
              <a:defRPr/>
            </a:pPr>
            <a:r>
              <a:rPr lang="ru-RU" sz="5172" b="1" dirty="0">
                <a:latin typeface="Arial" panose="020B0604020202020204" pitchFamily="34" charset="0"/>
              </a:rPr>
              <a:t> 5 • 3 = 15          - 5 • 3 = –15</a:t>
            </a:r>
          </a:p>
          <a:p>
            <a:pPr eaLnBrk="1" hangingPunct="1">
              <a:defRPr/>
            </a:pPr>
            <a:endParaRPr lang="ru-RU" sz="2155" b="1" dirty="0">
              <a:latin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90712" y="2060964"/>
            <a:ext cx="783729" cy="6927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83" tIns="58742" rIns="117483" bIns="58742" anchor="ctr"/>
          <a:lstStyle/>
          <a:p>
            <a:pPr algn="ctr" eaLnBrk="1" hangingPunct="1">
              <a:defRPr/>
            </a:pPr>
            <a:endParaRPr lang="ru-RU" sz="5819"/>
          </a:p>
        </p:txBody>
      </p:sp>
      <p:sp>
        <p:nvSpPr>
          <p:cNvPr id="12" name="Овал 11"/>
          <p:cNvSpPr/>
          <p:nvPr/>
        </p:nvSpPr>
        <p:spPr>
          <a:xfrm>
            <a:off x="8133752" y="2060963"/>
            <a:ext cx="1269048" cy="71816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83" tIns="58742" rIns="117483" bIns="58742" anchor="ctr"/>
          <a:lstStyle/>
          <a:p>
            <a:pPr algn="ctr" eaLnBrk="1" hangingPunct="1">
              <a:defRPr/>
            </a:pPr>
            <a:endParaRPr lang="ru-RU" sz="5819"/>
          </a:p>
        </p:txBody>
      </p:sp>
      <p:sp>
        <p:nvSpPr>
          <p:cNvPr id="13" name="Овал 12"/>
          <p:cNvSpPr/>
          <p:nvPr/>
        </p:nvSpPr>
        <p:spPr>
          <a:xfrm>
            <a:off x="5477108" y="2060963"/>
            <a:ext cx="1132446" cy="6927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83" tIns="58742" rIns="117483" bIns="58742" anchor="ctr"/>
          <a:lstStyle/>
          <a:p>
            <a:pPr algn="ctr" eaLnBrk="1" hangingPunct="1">
              <a:defRPr/>
            </a:pPr>
            <a:endParaRPr lang="ru-RU" sz="5819"/>
          </a:p>
        </p:txBody>
      </p:sp>
      <p:sp>
        <p:nvSpPr>
          <p:cNvPr id="14" name="Овал 13"/>
          <p:cNvSpPr/>
          <p:nvPr/>
        </p:nvSpPr>
        <p:spPr>
          <a:xfrm>
            <a:off x="3013928" y="2060963"/>
            <a:ext cx="1000667" cy="69276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7483" tIns="58742" rIns="117483" bIns="58742" anchor="ctr"/>
          <a:lstStyle/>
          <a:p>
            <a:pPr algn="ctr" eaLnBrk="1" hangingPunct="1">
              <a:defRPr/>
            </a:pPr>
            <a:endParaRPr lang="ru-RU" sz="5819"/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42853" y="2785996"/>
            <a:ext cx="12801599" cy="2174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7483" tIns="58742" rIns="117483" bIns="58742">
            <a:spAutoFit/>
          </a:bodyPr>
          <a:lstStyle/>
          <a:p>
            <a:r>
              <a:rPr lang="ru-RU" altLang="ru-RU" sz="474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xil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ishorali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ikkita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sonni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ko‘paytirish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ularning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modullari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ko‘paytiriladi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ko‘paytma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oldiga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“+”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ishorasi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qo‘yiladi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.</a:t>
            </a:r>
            <a:endParaRPr lang="ru-RU" altLang="ru-RU" sz="312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2648" y="4794471"/>
            <a:ext cx="12558748" cy="210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7483" tIns="58742" rIns="117483" bIns="58742">
            <a:spAutoFit/>
          </a:bodyPr>
          <a:lstStyle/>
          <a:p>
            <a:r>
              <a:rPr lang="ru-RU" altLang="ru-RU" sz="3125" dirty="0">
                <a:solidFill>
                  <a:schemeClr val="tx2"/>
                </a:solidFill>
                <a:cs typeface="Arial" charset="0"/>
              </a:rPr>
              <a:t>   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xil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ishorali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sonni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ko‘paytirish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modullari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ko‘paytiriladi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ko‘paytma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oldiga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“-”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ishorasi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qo‘yiladi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altLang="ru-RU" sz="3879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3398801" y="1137271"/>
            <a:ext cx="6344702" cy="101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483" tIns="58742" rIns="117483" bIns="58742">
            <a:spAutoFit/>
          </a:bodyPr>
          <a:lstStyle/>
          <a:p>
            <a:pPr eaLnBrk="1" hangingPunct="1"/>
            <a:r>
              <a:rPr lang="ru-RU" altLang="ru-RU" sz="5819" b="1" dirty="0">
                <a:cs typeface="Arial" charset="0"/>
              </a:rPr>
              <a:t>(– 5) + (– 5) + (– 5) =</a:t>
            </a: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9710697" y="1137271"/>
            <a:ext cx="1365775" cy="101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483" tIns="58742" rIns="117483" bIns="58742">
            <a:spAutoFit/>
          </a:bodyPr>
          <a:lstStyle/>
          <a:p>
            <a:pPr eaLnBrk="1" hangingPunct="1"/>
            <a:r>
              <a:rPr lang="ru-RU" altLang="ru-RU" sz="5819" b="1" dirty="0">
                <a:cs typeface="Arial" charset="0"/>
              </a:rPr>
              <a:t>–15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21222" y="160794"/>
            <a:ext cx="12801600" cy="888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172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KO‘PAYTIRISH</a:t>
            </a:r>
            <a:endParaRPr lang="ru-RU" sz="5172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withGroup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6" grpId="0"/>
      <p:bldP spid="11" grpId="0" animBg="1"/>
      <p:bldP spid="12" grpId="0" animBg="1"/>
      <p:bldP spid="13" grpId="0" animBg="1"/>
      <p:bldP spid="14" grpId="0" animBg="1"/>
      <p:bldP spid="2" grpId="0"/>
      <p:bldP spid="3" grpId="0"/>
      <p:bldP spid="4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Группа 53"/>
          <p:cNvGrpSpPr/>
          <p:nvPr/>
        </p:nvGrpSpPr>
        <p:grpSpPr>
          <a:xfrm>
            <a:off x="646748" y="1753066"/>
            <a:ext cx="4509452" cy="3585521"/>
            <a:chOff x="600231" y="1600186"/>
            <a:chExt cx="4185111" cy="2718959"/>
          </a:xfrm>
        </p:grpSpPr>
        <p:sp>
          <p:nvSpPr>
            <p:cNvPr id="21" name="Овал 20"/>
            <p:cNvSpPr/>
            <p:nvPr/>
          </p:nvSpPr>
          <p:spPr>
            <a:xfrm>
              <a:off x="600231" y="1711628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dirty="0"/>
                <a:t>+</a:t>
              </a:r>
            </a:p>
          </p:txBody>
        </p:sp>
        <p:sp>
          <p:nvSpPr>
            <p:cNvPr id="22" name="Овал 21"/>
            <p:cNvSpPr/>
            <p:nvPr/>
          </p:nvSpPr>
          <p:spPr>
            <a:xfrm>
              <a:off x="2058522" y="1711628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dirty="0"/>
                <a:t>+</a:t>
              </a:r>
            </a:p>
          </p:txBody>
        </p:sp>
        <p:sp>
          <p:nvSpPr>
            <p:cNvPr id="23" name="Овал 22"/>
            <p:cNvSpPr/>
            <p:nvPr/>
          </p:nvSpPr>
          <p:spPr>
            <a:xfrm>
              <a:off x="608482" y="2363377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b="1" dirty="0">
                  <a:solidFill>
                    <a:schemeClr val="bg1"/>
                  </a:solidFill>
                </a:rPr>
                <a:t>–</a:t>
              </a:r>
              <a:endParaRPr lang="ru-RU" sz="4633" dirty="0">
                <a:solidFill>
                  <a:schemeClr val="bg1"/>
                </a:solidFill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2052335" y="2366711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dirty="0"/>
                <a:t>+</a:t>
              </a:r>
            </a:p>
          </p:txBody>
        </p:sp>
        <p:sp>
          <p:nvSpPr>
            <p:cNvPr id="25" name="Овал 24"/>
            <p:cNvSpPr/>
            <p:nvPr/>
          </p:nvSpPr>
          <p:spPr>
            <a:xfrm>
              <a:off x="606418" y="3040128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dirty="0"/>
                <a:t>+</a:t>
              </a:r>
            </a:p>
          </p:txBody>
        </p:sp>
        <p:sp>
          <p:nvSpPr>
            <p:cNvPr id="26" name="Овал 25"/>
            <p:cNvSpPr/>
            <p:nvPr/>
          </p:nvSpPr>
          <p:spPr>
            <a:xfrm>
              <a:off x="2052335" y="3040128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b="1" dirty="0">
                  <a:solidFill>
                    <a:schemeClr val="bg1"/>
                  </a:solidFill>
                </a:rPr>
                <a:t>–</a:t>
              </a:r>
              <a:endParaRPr lang="ru-RU" sz="4633" dirty="0">
                <a:solidFill>
                  <a:schemeClr val="bg1"/>
                </a:solidFill>
              </a:endParaRPr>
            </a:p>
          </p:txBody>
        </p:sp>
        <p:sp>
          <p:nvSpPr>
            <p:cNvPr id="27" name="Овал 26"/>
            <p:cNvSpPr/>
            <p:nvPr/>
          </p:nvSpPr>
          <p:spPr>
            <a:xfrm>
              <a:off x="600231" y="3713546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b="1" dirty="0">
                  <a:solidFill>
                    <a:schemeClr val="bg1"/>
                  </a:solidFill>
                </a:rPr>
                <a:t>–</a:t>
              </a:r>
              <a:endParaRPr lang="ru-RU" sz="4633" dirty="0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048210" y="3695210"/>
              <a:ext cx="843622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b="1" dirty="0">
                  <a:solidFill>
                    <a:schemeClr val="bg1"/>
                  </a:solidFill>
                </a:rPr>
                <a:t>–</a:t>
              </a:r>
              <a:endParaRPr lang="ru-RU" sz="4633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31"/>
            <p:cNvSpPr txBox="1">
              <a:spLocks noChangeArrowheads="1"/>
            </p:cNvSpPr>
            <p:nvPr/>
          </p:nvSpPr>
          <p:spPr bwMode="auto">
            <a:xfrm>
              <a:off x="1511269" y="1600186"/>
              <a:ext cx="468644" cy="580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17483" tIns="58742" rIns="117483" bIns="58742">
              <a:spAutoFit/>
            </a:bodyPr>
            <a:lstStyle/>
            <a:p>
              <a:pPr eaLnBrk="1" hangingPunct="1"/>
              <a:r>
                <a:rPr lang="ru-RU" altLang="ru-RU" sz="4202" dirty="0">
                  <a:cs typeface="Arial" charset="0"/>
                </a:rPr>
                <a:t>•</a:t>
              </a:r>
            </a:p>
          </p:txBody>
        </p:sp>
        <p:sp>
          <p:nvSpPr>
            <p:cNvPr id="30" name="TextBox 35"/>
            <p:cNvSpPr txBox="1">
              <a:spLocks noChangeArrowheads="1"/>
            </p:cNvSpPr>
            <p:nvPr/>
          </p:nvSpPr>
          <p:spPr bwMode="auto">
            <a:xfrm>
              <a:off x="1511269" y="2314566"/>
              <a:ext cx="468644" cy="580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17483" tIns="58742" rIns="117483" bIns="58742">
              <a:spAutoFit/>
            </a:bodyPr>
            <a:lstStyle/>
            <a:p>
              <a:pPr eaLnBrk="1" hangingPunct="1"/>
              <a:r>
                <a:rPr lang="ru-RU" altLang="ru-RU" sz="4202" dirty="0">
                  <a:cs typeface="Arial" charset="0"/>
                </a:rPr>
                <a:t>•</a:t>
              </a:r>
            </a:p>
          </p:txBody>
        </p:sp>
        <p:sp>
          <p:nvSpPr>
            <p:cNvPr id="31" name="TextBox 36"/>
            <p:cNvSpPr txBox="1">
              <a:spLocks noChangeArrowheads="1"/>
            </p:cNvSpPr>
            <p:nvPr/>
          </p:nvSpPr>
          <p:spPr bwMode="auto">
            <a:xfrm>
              <a:off x="1511269" y="2957508"/>
              <a:ext cx="468644" cy="580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17483" tIns="58742" rIns="117483" bIns="58742">
              <a:spAutoFit/>
            </a:bodyPr>
            <a:lstStyle/>
            <a:p>
              <a:pPr eaLnBrk="1" hangingPunct="1"/>
              <a:r>
                <a:rPr lang="ru-RU" altLang="ru-RU" sz="4202" dirty="0">
                  <a:cs typeface="Arial" charset="0"/>
                </a:rPr>
                <a:t>•</a:t>
              </a:r>
            </a:p>
          </p:txBody>
        </p:sp>
        <p:sp>
          <p:nvSpPr>
            <p:cNvPr id="32" name="TextBox 37"/>
            <p:cNvSpPr txBox="1">
              <a:spLocks noChangeArrowheads="1"/>
            </p:cNvSpPr>
            <p:nvPr/>
          </p:nvSpPr>
          <p:spPr bwMode="auto">
            <a:xfrm>
              <a:off x="1511269" y="3600450"/>
              <a:ext cx="468644" cy="580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17483" tIns="58742" rIns="117483" bIns="58742">
              <a:spAutoFit/>
            </a:bodyPr>
            <a:lstStyle/>
            <a:p>
              <a:pPr eaLnBrk="1" hangingPunct="1"/>
              <a:r>
                <a:rPr lang="ru-RU" altLang="ru-RU" sz="4202" dirty="0">
                  <a:cs typeface="Arial" charset="0"/>
                </a:rPr>
                <a:t>•</a:t>
              </a:r>
            </a:p>
          </p:txBody>
        </p:sp>
        <p:sp>
          <p:nvSpPr>
            <p:cNvPr id="33" name="TextBox 38"/>
            <p:cNvSpPr txBox="1">
              <a:spLocks noChangeArrowheads="1"/>
            </p:cNvSpPr>
            <p:nvPr/>
          </p:nvSpPr>
          <p:spPr bwMode="auto">
            <a:xfrm>
              <a:off x="3215669" y="1671624"/>
              <a:ext cx="495422" cy="63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17483" tIns="58742" rIns="117483" bIns="58742">
              <a:spAutoFit/>
            </a:bodyPr>
            <a:lstStyle/>
            <a:p>
              <a:pPr eaLnBrk="1" hangingPunct="1"/>
              <a:r>
                <a:rPr lang="ru-RU" altLang="ru-RU" sz="4633" dirty="0">
                  <a:cs typeface="Arial" charset="0"/>
                </a:rPr>
                <a:t>=</a:t>
              </a:r>
            </a:p>
          </p:txBody>
        </p:sp>
        <p:sp>
          <p:nvSpPr>
            <p:cNvPr id="34" name="TextBox 39"/>
            <p:cNvSpPr txBox="1">
              <a:spLocks noChangeArrowheads="1"/>
            </p:cNvSpPr>
            <p:nvPr/>
          </p:nvSpPr>
          <p:spPr bwMode="auto">
            <a:xfrm>
              <a:off x="3221856" y="2321705"/>
              <a:ext cx="495422" cy="63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17483" tIns="58742" rIns="117483" bIns="58742">
              <a:spAutoFit/>
            </a:bodyPr>
            <a:lstStyle/>
            <a:p>
              <a:pPr eaLnBrk="1" hangingPunct="1"/>
              <a:r>
                <a:rPr lang="ru-RU" altLang="ru-RU" sz="4633" dirty="0">
                  <a:cs typeface="Arial" charset="0"/>
                </a:rPr>
                <a:t>=</a:t>
              </a:r>
            </a:p>
          </p:txBody>
        </p:sp>
        <p:sp>
          <p:nvSpPr>
            <p:cNvPr id="35" name="TextBox 40"/>
            <p:cNvSpPr txBox="1">
              <a:spLocks noChangeArrowheads="1"/>
            </p:cNvSpPr>
            <p:nvPr/>
          </p:nvSpPr>
          <p:spPr bwMode="auto">
            <a:xfrm>
              <a:off x="3228045" y="3000123"/>
              <a:ext cx="495422" cy="63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17483" tIns="58742" rIns="117483" bIns="58742">
              <a:spAutoFit/>
            </a:bodyPr>
            <a:lstStyle/>
            <a:p>
              <a:pPr eaLnBrk="1" hangingPunct="1"/>
              <a:r>
                <a:rPr lang="ru-RU" altLang="ru-RU" sz="4633" dirty="0">
                  <a:cs typeface="Arial" charset="0"/>
                </a:rPr>
                <a:t>=</a:t>
              </a:r>
            </a:p>
          </p:txBody>
        </p:sp>
        <p:sp>
          <p:nvSpPr>
            <p:cNvPr id="36" name="TextBox 41"/>
            <p:cNvSpPr txBox="1">
              <a:spLocks noChangeArrowheads="1"/>
            </p:cNvSpPr>
            <p:nvPr/>
          </p:nvSpPr>
          <p:spPr bwMode="auto">
            <a:xfrm>
              <a:off x="3228045" y="3688542"/>
              <a:ext cx="495422" cy="63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17483" tIns="58742" rIns="117483" bIns="58742">
              <a:spAutoFit/>
            </a:bodyPr>
            <a:lstStyle/>
            <a:p>
              <a:pPr eaLnBrk="1" hangingPunct="1"/>
              <a:r>
                <a:rPr lang="ru-RU" altLang="ru-RU" sz="4633" dirty="0">
                  <a:cs typeface="Arial" charset="0"/>
                </a:rPr>
                <a:t>=</a:t>
              </a:r>
            </a:p>
          </p:txBody>
        </p:sp>
        <p:sp>
          <p:nvSpPr>
            <p:cNvPr id="37" name="Овал 36"/>
            <p:cNvSpPr/>
            <p:nvPr/>
          </p:nvSpPr>
          <p:spPr>
            <a:xfrm>
              <a:off x="3937595" y="1711628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dirty="0"/>
                <a:t>+</a:t>
              </a:r>
            </a:p>
          </p:txBody>
        </p:sp>
        <p:sp>
          <p:nvSpPr>
            <p:cNvPr id="38" name="Овал 37"/>
            <p:cNvSpPr/>
            <p:nvPr/>
          </p:nvSpPr>
          <p:spPr>
            <a:xfrm>
              <a:off x="3943782" y="3715212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dirty="0"/>
                <a:t>+</a:t>
              </a:r>
            </a:p>
          </p:txBody>
        </p:sp>
        <p:sp>
          <p:nvSpPr>
            <p:cNvPr id="39" name="Овал 38"/>
            <p:cNvSpPr/>
            <p:nvPr/>
          </p:nvSpPr>
          <p:spPr>
            <a:xfrm>
              <a:off x="3927281" y="2366711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b="1" dirty="0">
                  <a:solidFill>
                    <a:schemeClr val="bg1"/>
                  </a:solidFill>
                </a:rPr>
                <a:t>–</a:t>
              </a:r>
              <a:endParaRPr lang="ru-RU" sz="4633" dirty="0">
                <a:solidFill>
                  <a:schemeClr val="bg1"/>
                </a:solidFill>
              </a:endParaRPr>
            </a:p>
          </p:txBody>
        </p:sp>
        <p:sp>
          <p:nvSpPr>
            <p:cNvPr id="40" name="Овал 39"/>
            <p:cNvSpPr/>
            <p:nvPr/>
          </p:nvSpPr>
          <p:spPr>
            <a:xfrm>
              <a:off x="3927281" y="3040128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b="1" dirty="0">
                  <a:solidFill>
                    <a:schemeClr val="bg1"/>
                  </a:solidFill>
                </a:rPr>
                <a:t>–</a:t>
              </a:r>
              <a:endParaRPr lang="ru-RU" sz="4633" dirty="0">
                <a:solidFill>
                  <a:schemeClr val="bg1"/>
                </a:solidFill>
              </a:endParaRPr>
            </a:p>
          </p:txBody>
        </p:sp>
      </p:grp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5631056" y="1445169"/>
            <a:ext cx="6773743" cy="3700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7483" tIns="58742" rIns="117483" bIns="58742">
            <a:spAutoFit/>
          </a:bodyPr>
          <a:lstStyle/>
          <a:p>
            <a:pPr algn="ctr"/>
            <a:r>
              <a:rPr lang="ru-RU" altLang="ru-RU" sz="3879" b="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altLang="ru-RU" sz="3879" b="1" dirty="0" err="1">
                <a:latin typeface="Arial" pitchFamily="34" charset="0"/>
                <a:cs typeface="Arial" pitchFamily="34" charset="0"/>
              </a:rPr>
              <a:t>Ikki</a:t>
            </a:r>
            <a:r>
              <a:rPr lang="en-US" altLang="ru-RU" sz="3879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3879" b="1" dirty="0" err="1">
                <a:latin typeface="Arial" pitchFamily="34" charset="0"/>
                <a:cs typeface="Arial" pitchFamily="34" charset="0"/>
              </a:rPr>
              <a:t>manfiy</a:t>
            </a:r>
            <a:r>
              <a:rPr lang="en-US" altLang="ru-RU" sz="3879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3879" b="1" dirty="0" err="1">
                <a:latin typeface="Arial" pitchFamily="34" charset="0"/>
                <a:cs typeface="Arial" pitchFamily="34" charset="0"/>
              </a:rPr>
              <a:t>sonni</a:t>
            </a:r>
            <a:r>
              <a:rPr lang="en-US" altLang="ru-RU" sz="3879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3879" b="1" dirty="0" err="1">
                <a:latin typeface="Arial" pitchFamily="34" charset="0"/>
                <a:cs typeface="Arial" pitchFamily="34" charset="0"/>
              </a:rPr>
              <a:t>ko‘paytirish</a:t>
            </a:r>
            <a:r>
              <a:rPr lang="en-US" altLang="ru-RU" sz="3879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3879" b="1" dirty="0" err="1">
                <a:latin typeface="Arial" pitchFamily="34" charset="0"/>
                <a:cs typeface="Arial" pitchFamily="34" charset="0"/>
              </a:rPr>
              <a:t>natijasida</a:t>
            </a:r>
            <a:r>
              <a:rPr lang="en-US" altLang="ru-RU" sz="3879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3879" b="1" dirty="0" err="1">
                <a:latin typeface="Arial" pitchFamily="34" charset="0"/>
                <a:cs typeface="Arial" pitchFamily="34" charset="0"/>
              </a:rPr>
              <a:t>moduli</a:t>
            </a:r>
            <a:r>
              <a:rPr lang="en-US" altLang="ru-RU" sz="3879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3879" b="1" dirty="0" err="1">
                <a:latin typeface="Arial" pitchFamily="34" charset="0"/>
                <a:cs typeface="Arial" pitchFamily="34" charset="0"/>
              </a:rPr>
              <a:t>berilgan</a:t>
            </a:r>
            <a:r>
              <a:rPr lang="en-US" altLang="ru-RU" sz="3879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3879" b="1" dirty="0" err="1">
                <a:latin typeface="Arial" pitchFamily="34" charset="0"/>
                <a:cs typeface="Arial" pitchFamily="34" charset="0"/>
              </a:rPr>
              <a:t>sonlar</a:t>
            </a:r>
            <a:r>
              <a:rPr lang="en-US" altLang="ru-RU" sz="3879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3879" b="1" dirty="0" err="1">
                <a:latin typeface="Arial" pitchFamily="34" charset="0"/>
                <a:cs typeface="Arial" pitchFamily="34" charset="0"/>
              </a:rPr>
              <a:t>modulining</a:t>
            </a:r>
            <a:r>
              <a:rPr lang="en-US" altLang="ru-RU" sz="3879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3879" b="1" dirty="0" err="1">
                <a:latin typeface="Arial" pitchFamily="34" charset="0"/>
                <a:cs typeface="Arial" pitchFamily="34" charset="0"/>
              </a:rPr>
              <a:t>ko‘paytmasiga</a:t>
            </a:r>
            <a:r>
              <a:rPr lang="en-US" altLang="ru-RU" sz="3879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3879" b="1" dirty="0" err="1">
                <a:latin typeface="Arial" pitchFamily="34" charset="0"/>
                <a:cs typeface="Arial" pitchFamily="34" charset="0"/>
              </a:rPr>
              <a:t>teng</a:t>
            </a:r>
            <a:r>
              <a:rPr lang="uz-Cyrl-UZ" altLang="ru-RU" sz="3879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3879" b="1" dirty="0" err="1">
                <a:latin typeface="Arial" pitchFamily="34" charset="0"/>
                <a:cs typeface="Arial" pitchFamily="34" charset="0"/>
              </a:rPr>
              <a:t>bo‘lgan</a:t>
            </a:r>
            <a:r>
              <a:rPr lang="en-US" altLang="ru-RU" sz="3879" b="1" dirty="0">
                <a:latin typeface="Arial" pitchFamily="34" charset="0"/>
                <a:cs typeface="Arial" pitchFamily="34" charset="0"/>
              </a:rPr>
              <a:t>   </a:t>
            </a:r>
            <a:r>
              <a:rPr lang="en-US" altLang="ru-RU" sz="3879" b="1" dirty="0" err="1">
                <a:latin typeface="Arial" pitchFamily="34" charset="0"/>
                <a:cs typeface="Arial" pitchFamily="34" charset="0"/>
              </a:rPr>
              <a:t>musbat</a:t>
            </a:r>
            <a:r>
              <a:rPr lang="en-US" altLang="ru-RU" sz="3879" b="1" dirty="0">
                <a:latin typeface="Arial" pitchFamily="34" charset="0"/>
                <a:cs typeface="Arial" pitchFamily="34" charset="0"/>
              </a:rPr>
              <a:t>  son  </a:t>
            </a:r>
            <a:r>
              <a:rPr lang="en-US" altLang="ru-RU" sz="3879" b="1" dirty="0" err="1">
                <a:latin typeface="Arial" pitchFamily="34" charset="0"/>
                <a:cs typeface="Arial" pitchFamily="34" charset="0"/>
              </a:rPr>
              <a:t>hosil</a:t>
            </a:r>
            <a:r>
              <a:rPr lang="en-US" altLang="ru-RU" sz="3879" b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3879" b="1" dirty="0" err="1">
                <a:latin typeface="Arial" pitchFamily="34" charset="0"/>
                <a:cs typeface="Arial" pitchFamily="34" charset="0"/>
              </a:rPr>
              <a:t>bo‘ladi</a:t>
            </a:r>
            <a:r>
              <a:rPr lang="en-US" altLang="ru-RU" sz="3879" b="1" dirty="0">
                <a:latin typeface="Arial" pitchFamily="34" charset="0"/>
                <a:cs typeface="Arial" pitchFamily="34" charset="0"/>
              </a:rPr>
              <a:t>.</a:t>
            </a:r>
            <a:endParaRPr lang="ru-RU" altLang="ru-RU" sz="3879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520480" y="164343"/>
            <a:ext cx="5374997" cy="9878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KO‘PAYTIRISH</a:t>
            </a:r>
            <a:endParaRPr lang="ru-RU" sz="5819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Содержимое 3"/>
          <p:cNvSpPr>
            <a:spLocks noGrp="1"/>
          </p:cNvSpPr>
          <p:nvPr>
            <p:ph sz="half" idx="2"/>
          </p:nvPr>
        </p:nvSpPr>
        <p:spPr>
          <a:xfrm>
            <a:off x="242853" y="1137271"/>
            <a:ext cx="12558748" cy="5756328"/>
          </a:xfrm>
          <a:prstGeom prst="rect">
            <a:avLst/>
          </a:prstGeom>
        </p:spPr>
        <p:txBody>
          <a:bodyPr wrap="square" lIns="117483" tIns="58742" rIns="117483" bIns="58742">
            <a:spAutoFit/>
          </a:bodyPr>
          <a:lstStyle/>
          <a:p>
            <a:pPr>
              <a:defRPr/>
            </a:pP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) -</a:t>
            </a: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7·6 =            </a:t>
            </a: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      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       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) -</a:t>
            </a: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8·(-7) =     </a:t>
            </a:r>
          </a:p>
          <a:p>
            <a:pPr>
              <a:lnSpc>
                <a:spcPct val="150000"/>
              </a:lnSpc>
              <a:defRPr/>
            </a:pP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) 0,3·(-12) =        </a:t>
            </a: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           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endParaRPr lang="en-US" sz="4310" b="1" dirty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4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) (-7) · (-5) · 2 =  </a:t>
            </a: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              5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) (-4) · 10 · (-8) =</a:t>
            </a: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             6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) (-</a:t>
            </a: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2) · (-</a:t>
            </a: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3) · (-</a:t>
            </a: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4) =</a:t>
            </a: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         </a:t>
            </a:r>
          </a:p>
          <a:p>
            <a:pPr>
              <a:lnSpc>
                <a:spcPct val="150000"/>
              </a:lnSpc>
              <a:defRPr/>
            </a:pP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 7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) (-</a:t>
            </a: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2) · (-</a:t>
            </a: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2) · (-12) =</a:t>
            </a: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       </a:t>
            </a:r>
          </a:p>
          <a:p>
            <a:pPr>
              <a:lnSpc>
                <a:spcPct val="150000"/>
              </a:lnSpc>
              <a:buFont typeface="Arial" charset="0"/>
              <a:buNone/>
              <a:defRPr/>
            </a:pP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8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) (-1) · (-</a:t>
            </a: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2) · (-</a:t>
            </a:r>
            <a:r>
              <a:rPr lang="en-US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ru-RU" sz="4310" b="1" dirty="0">
                <a:solidFill>
                  <a:schemeClr val="tx1"/>
                </a:solidFill>
                <a:latin typeface="Arial" charset="0"/>
                <a:cs typeface="Arial" charset="0"/>
              </a:rPr>
              <a:t>5) · (-15) · 2 =  </a:t>
            </a:r>
          </a:p>
        </p:txBody>
      </p:sp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4476442" y="2907682"/>
            <a:ext cx="913728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483" tIns="58742" rIns="117483" bIns="58742">
            <a:spAutoFit/>
          </a:bodyPr>
          <a:lstStyle/>
          <a:p>
            <a:r>
              <a:rPr lang="ru-RU" altLang="ru-RU" sz="4741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70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11382849" y="2907682"/>
            <a:ext cx="1251962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483" tIns="58742" rIns="117483" bIns="58742">
            <a:spAutoFit/>
          </a:bodyPr>
          <a:lstStyle/>
          <a:p>
            <a:r>
              <a:rPr lang="ru-RU" altLang="ru-RU" sz="4741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320</a:t>
            </a:r>
          </a:p>
        </p:txBody>
      </p:sp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5438326" y="3908348"/>
            <a:ext cx="1284022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483" tIns="58742" rIns="117483" bIns="58742">
            <a:spAutoFit/>
          </a:bodyPr>
          <a:lstStyle/>
          <a:p>
            <a:r>
              <a:rPr lang="ru-RU" altLang="ru-RU" sz="4741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altLang="ru-RU" sz="4741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4741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24</a:t>
            </a:r>
          </a:p>
        </p:txBody>
      </p:sp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5823198" y="4907518"/>
            <a:ext cx="1284022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483" tIns="58742" rIns="117483" bIns="58742">
            <a:spAutoFit/>
          </a:bodyPr>
          <a:lstStyle/>
          <a:p>
            <a:r>
              <a:rPr lang="ru-RU" altLang="ru-RU" sz="4741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altLang="ru-RU" sz="4741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4741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48</a:t>
            </a:r>
          </a:p>
        </p:txBody>
      </p:sp>
      <p:sp>
        <p:nvSpPr>
          <p:cNvPr id="10247" name="TextBox 8"/>
          <p:cNvSpPr txBox="1">
            <a:spLocks noChangeArrowheads="1"/>
          </p:cNvSpPr>
          <p:nvPr/>
        </p:nvSpPr>
        <p:spPr bwMode="auto">
          <a:xfrm>
            <a:off x="7842029" y="5908185"/>
            <a:ext cx="1251962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483" tIns="58742" rIns="117483" bIns="58742">
            <a:spAutoFit/>
          </a:bodyPr>
          <a:lstStyle/>
          <a:p>
            <a:r>
              <a:rPr lang="ru-RU" altLang="ru-RU" sz="4741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300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52081" y="1111700"/>
            <a:ext cx="3133887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483" tIns="58742" rIns="117483" bIns="58742">
            <a:spAutoFit/>
          </a:bodyPr>
          <a:lstStyle/>
          <a:p>
            <a:r>
              <a:rPr lang="ru-RU" altLang="ru-RU" sz="4741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-(7•6)=</a:t>
            </a:r>
            <a:r>
              <a:rPr lang="en-US" altLang="ru-RU" sz="4741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4741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-42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52749" y="1907015"/>
            <a:ext cx="4618461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7483" tIns="58742" rIns="117483" bIns="58742">
            <a:spAutoFit/>
          </a:bodyPr>
          <a:lstStyle/>
          <a:p>
            <a:r>
              <a:rPr lang="ru-RU" altLang="ru-RU" sz="4741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-(0,3•12)=-3,6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851172" y="1132055"/>
            <a:ext cx="2157658" cy="848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483" tIns="58742" rIns="117483" bIns="58742">
            <a:spAutoFit/>
          </a:bodyPr>
          <a:lstStyle/>
          <a:p>
            <a:r>
              <a:rPr lang="ru-RU" altLang="ru-RU" sz="4741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8•7=56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12784" y="150910"/>
            <a:ext cx="63888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HISOBLANG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244" grpId="0"/>
      <p:bldP spid="10245" grpId="0"/>
      <p:bldP spid="10246" grpId="0"/>
      <p:bldP spid="10247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655638" y="148432"/>
            <a:ext cx="2218055" cy="7331499"/>
            <a:chOff x="295" y="238"/>
            <a:chExt cx="998" cy="4082"/>
          </a:xfrm>
        </p:grpSpPr>
        <p:sp>
          <p:nvSpPr>
            <p:cNvPr id="15370" name="Freeform 5"/>
            <p:cNvSpPr>
              <a:spLocks/>
            </p:cNvSpPr>
            <p:nvPr/>
          </p:nvSpPr>
          <p:spPr bwMode="auto">
            <a:xfrm>
              <a:off x="814" y="238"/>
              <a:ext cx="3" cy="4032"/>
            </a:xfrm>
            <a:custGeom>
              <a:avLst/>
              <a:gdLst>
                <a:gd name="T0" fmla="*/ 3 w 3"/>
                <a:gd name="T1" fmla="*/ 0 h 4032"/>
                <a:gd name="T2" fmla="*/ 0 w 3"/>
                <a:gd name="T3" fmla="*/ 4032 h 4032"/>
                <a:gd name="T4" fmla="*/ 0 60000 65536"/>
                <a:gd name="T5" fmla="*/ 0 60000 65536"/>
                <a:gd name="T6" fmla="*/ 0 w 3"/>
                <a:gd name="T7" fmla="*/ 0 h 4032"/>
                <a:gd name="T8" fmla="*/ 3 w 3"/>
                <a:gd name="T9" fmla="*/ 4032 h 40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4032">
                  <a:moveTo>
                    <a:pt x="3" y="0"/>
                  </a:moveTo>
                  <a:lnTo>
                    <a:pt x="0" y="4032"/>
                  </a:lnTo>
                </a:path>
              </a:pathLst>
            </a:custGeom>
            <a:noFill/>
            <a:ln w="698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371" name="Text Box 6"/>
            <p:cNvSpPr txBox="1">
              <a:spLocks noChangeArrowheads="1"/>
            </p:cNvSpPr>
            <p:nvPr/>
          </p:nvSpPr>
          <p:spPr bwMode="auto">
            <a:xfrm>
              <a:off x="432" y="238"/>
              <a:ext cx="227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4</a:t>
              </a:r>
            </a:p>
          </p:txBody>
        </p:sp>
        <p:sp>
          <p:nvSpPr>
            <p:cNvPr id="15372" name="Text Box 7"/>
            <p:cNvSpPr txBox="1">
              <a:spLocks noChangeArrowheads="1"/>
            </p:cNvSpPr>
            <p:nvPr/>
          </p:nvSpPr>
          <p:spPr bwMode="auto">
            <a:xfrm>
              <a:off x="432" y="555"/>
              <a:ext cx="340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3</a:t>
              </a:r>
            </a:p>
          </p:txBody>
        </p:sp>
        <p:sp>
          <p:nvSpPr>
            <p:cNvPr id="15373" name="Text Box 8"/>
            <p:cNvSpPr txBox="1">
              <a:spLocks noChangeArrowheads="1"/>
            </p:cNvSpPr>
            <p:nvPr/>
          </p:nvSpPr>
          <p:spPr bwMode="auto">
            <a:xfrm>
              <a:off x="432" y="873"/>
              <a:ext cx="227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2</a:t>
              </a:r>
            </a:p>
          </p:txBody>
        </p:sp>
        <p:sp>
          <p:nvSpPr>
            <p:cNvPr id="15374" name="Text Box 9"/>
            <p:cNvSpPr txBox="1">
              <a:spLocks noChangeArrowheads="1"/>
            </p:cNvSpPr>
            <p:nvPr/>
          </p:nvSpPr>
          <p:spPr bwMode="auto">
            <a:xfrm>
              <a:off x="432" y="1236"/>
              <a:ext cx="227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1</a:t>
              </a:r>
            </a:p>
          </p:txBody>
        </p:sp>
        <p:sp>
          <p:nvSpPr>
            <p:cNvPr id="15375" name="Text Box 10"/>
            <p:cNvSpPr txBox="1">
              <a:spLocks noChangeArrowheads="1"/>
            </p:cNvSpPr>
            <p:nvPr/>
          </p:nvSpPr>
          <p:spPr bwMode="auto">
            <a:xfrm>
              <a:off x="341" y="1961"/>
              <a:ext cx="567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3333CC"/>
                  </a:solidFill>
                  <a:latin typeface="Times New Roman" pitchFamily="18" charset="0"/>
                  <a:cs typeface="Arial" charset="0"/>
                </a:rPr>
                <a:t>-1</a:t>
              </a:r>
            </a:p>
          </p:txBody>
        </p:sp>
        <p:sp>
          <p:nvSpPr>
            <p:cNvPr id="15376" name="Text Box 11"/>
            <p:cNvSpPr txBox="1">
              <a:spLocks noChangeArrowheads="1"/>
            </p:cNvSpPr>
            <p:nvPr/>
          </p:nvSpPr>
          <p:spPr bwMode="auto">
            <a:xfrm>
              <a:off x="432" y="1644"/>
              <a:ext cx="340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latin typeface="Times New Roman" pitchFamily="18" charset="0"/>
                  <a:cs typeface="Arial" charset="0"/>
                </a:rPr>
                <a:t>0</a:t>
              </a:r>
            </a:p>
          </p:txBody>
        </p:sp>
        <p:sp>
          <p:nvSpPr>
            <p:cNvPr id="15377" name="Text Box 12"/>
            <p:cNvSpPr txBox="1">
              <a:spLocks noChangeArrowheads="1"/>
            </p:cNvSpPr>
            <p:nvPr/>
          </p:nvSpPr>
          <p:spPr bwMode="auto">
            <a:xfrm>
              <a:off x="341" y="2279"/>
              <a:ext cx="567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3333CC"/>
                  </a:solidFill>
                  <a:latin typeface="Times New Roman" pitchFamily="18" charset="0"/>
                  <a:cs typeface="Arial" charset="0"/>
                </a:rPr>
                <a:t>-2</a:t>
              </a:r>
            </a:p>
          </p:txBody>
        </p:sp>
        <p:sp>
          <p:nvSpPr>
            <p:cNvPr id="15378" name="Text Box 13"/>
            <p:cNvSpPr txBox="1">
              <a:spLocks noChangeArrowheads="1"/>
            </p:cNvSpPr>
            <p:nvPr/>
          </p:nvSpPr>
          <p:spPr bwMode="auto">
            <a:xfrm>
              <a:off x="341" y="2597"/>
              <a:ext cx="567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3333CC"/>
                  </a:solidFill>
                  <a:latin typeface="Times New Roman" pitchFamily="18" charset="0"/>
                  <a:cs typeface="Arial" charset="0"/>
                </a:rPr>
                <a:t>-3</a:t>
              </a:r>
            </a:p>
          </p:txBody>
        </p:sp>
        <p:sp>
          <p:nvSpPr>
            <p:cNvPr id="15379" name="Text Box 14"/>
            <p:cNvSpPr txBox="1">
              <a:spLocks noChangeArrowheads="1"/>
            </p:cNvSpPr>
            <p:nvPr/>
          </p:nvSpPr>
          <p:spPr bwMode="auto">
            <a:xfrm>
              <a:off x="341" y="2959"/>
              <a:ext cx="567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3333CC"/>
                  </a:solidFill>
                  <a:latin typeface="Times New Roman" pitchFamily="18" charset="0"/>
                  <a:cs typeface="Arial" charset="0"/>
                </a:rPr>
                <a:t>-4</a:t>
              </a:r>
            </a:p>
          </p:txBody>
        </p:sp>
        <p:sp>
          <p:nvSpPr>
            <p:cNvPr id="15380" name="Text Box 15"/>
            <p:cNvSpPr txBox="1">
              <a:spLocks noChangeArrowheads="1"/>
            </p:cNvSpPr>
            <p:nvPr/>
          </p:nvSpPr>
          <p:spPr bwMode="auto">
            <a:xfrm>
              <a:off x="341" y="3277"/>
              <a:ext cx="567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3333CC"/>
                  </a:solidFill>
                  <a:latin typeface="Times New Roman" pitchFamily="18" charset="0"/>
                  <a:cs typeface="Arial" charset="0"/>
                </a:rPr>
                <a:t>-5</a:t>
              </a:r>
            </a:p>
          </p:txBody>
        </p:sp>
        <p:sp>
          <p:nvSpPr>
            <p:cNvPr id="15381" name="Text Box 16"/>
            <p:cNvSpPr txBox="1">
              <a:spLocks noChangeArrowheads="1"/>
            </p:cNvSpPr>
            <p:nvPr/>
          </p:nvSpPr>
          <p:spPr bwMode="auto">
            <a:xfrm>
              <a:off x="341" y="3594"/>
              <a:ext cx="567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3333CC"/>
                  </a:solidFill>
                  <a:latin typeface="Times New Roman" pitchFamily="18" charset="0"/>
                  <a:cs typeface="Arial" charset="0"/>
                </a:rPr>
                <a:t>-6</a:t>
              </a:r>
            </a:p>
          </p:txBody>
        </p:sp>
        <p:sp>
          <p:nvSpPr>
            <p:cNvPr id="15382" name="Line 17"/>
            <p:cNvSpPr>
              <a:spLocks noChangeShapeType="1"/>
            </p:cNvSpPr>
            <p:nvPr/>
          </p:nvSpPr>
          <p:spPr bwMode="auto">
            <a:xfrm>
              <a:off x="704" y="1485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383" name="Oval 18"/>
            <p:cNvSpPr>
              <a:spLocks noChangeArrowheads="1"/>
            </p:cNvSpPr>
            <p:nvPr/>
          </p:nvSpPr>
          <p:spPr bwMode="auto">
            <a:xfrm>
              <a:off x="750" y="1803"/>
              <a:ext cx="113" cy="1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4202">
                <a:cs typeface="Arial" charset="0"/>
              </a:endParaRPr>
            </a:p>
          </p:txBody>
        </p:sp>
        <p:sp>
          <p:nvSpPr>
            <p:cNvPr id="15384" name="Line 19"/>
            <p:cNvSpPr>
              <a:spLocks noChangeShapeType="1"/>
            </p:cNvSpPr>
            <p:nvPr/>
          </p:nvSpPr>
          <p:spPr bwMode="auto">
            <a:xfrm>
              <a:off x="704" y="1145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385" name="Line 20"/>
            <p:cNvSpPr>
              <a:spLocks noChangeShapeType="1"/>
            </p:cNvSpPr>
            <p:nvPr/>
          </p:nvSpPr>
          <p:spPr bwMode="auto">
            <a:xfrm>
              <a:off x="704" y="805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386" name="Line 21"/>
            <p:cNvSpPr>
              <a:spLocks noChangeShapeType="1"/>
            </p:cNvSpPr>
            <p:nvPr/>
          </p:nvSpPr>
          <p:spPr bwMode="auto">
            <a:xfrm>
              <a:off x="704" y="465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387" name="Line 22"/>
            <p:cNvSpPr>
              <a:spLocks noChangeShapeType="1"/>
            </p:cNvSpPr>
            <p:nvPr/>
          </p:nvSpPr>
          <p:spPr bwMode="auto">
            <a:xfrm>
              <a:off x="704" y="2166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388" name="Line 23"/>
            <p:cNvSpPr>
              <a:spLocks noChangeShapeType="1"/>
            </p:cNvSpPr>
            <p:nvPr/>
          </p:nvSpPr>
          <p:spPr bwMode="auto">
            <a:xfrm>
              <a:off x="704" y="2506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389" name="Line 24"/>
            <p:cNvSpPr>
              <a:spLocks noChangeShapeType="1"/>
            </p:cNvSpPr>
            <p:nvPr/>
          </p:nvSpPr>
          <p:spPr bwMode="auto">
            <a:xfrm>
              <a:off x="704" y="2846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390" name="Line 25"/>
            <p:cNvSpPr>
              <a:spLocks noChangeShapeType="1"/>
            </p:cNvSpPr>
            <p:nvPr/>
          </p:nvSpPr>
          <p:spPr bwMode="auto">
            <a:xfrm>
              <a:off x="704" y="3186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391" name="Line 26"/>
            <p:cNvSpPr>
              <a:spLocks noChangeShapeType="1"/>
            </p:cNvSpPr>
            <p:nvPr/>
          </p:nvSpPr>
          <p:spPr bwMode="auto">
            <a:xfrm>
              <a:off x="704" y="3526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392" name="Line 27"/>
            <p:cNvSpPr>
              <a:spLocks noChangeShapeType="1"/>
            </p:cNvSpPr>
            <p:nvPr/>
          </p:nvSpPr>
          <p:spPr bwMode="auto">
            <a:xfrm>
              <a:off x="704" y="3867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5393" name="AutoShape 28"/>
            <p:cNvSpPr>
              <a:spLocks noChangeArrowheads="1"/>
            </p:cNvSpPr>
            <p:nvPr/>
          </p:nvSpPr>
          <p:spPr bwMode="auto">
            <a:xfrm>
              <a:off x="295" y="238"/>
              <a:ext cx="998" cy="4082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32156"/>
              </a:srgb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4202">
                <a:cs typeface="Arial" charset="0"/>
              </a:endParaRPr>
            </a:p>
          </p:txBody>
        </p:sp>
        <p:sp>
          <p:nvSpPr>
            <p:cNvPr id="15394" name="AutoShape 29"/>
            <p:cNvSpPr>
              <a:spLocks noChangeArrowheads="1"/>
            </p:cNvSpPr>
            <p:nvPr/>
          </p:nvSpPr>
          <p:spPr bwMode="auto">
            <a:xfrm>
              <a:off x="703" y="1842"/>
              <a:ext cx="226" cy="2341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74901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4202">
                <a:cs typeface="Arial" charset="0"/>
              </a:endParaRPr>
            </a:p>
          </p:txBody>
        </p:sp>
      </p:grpSp>
      <p:sp>
        <p:nvSpPr>
          <p:cNvPr id="18462" name="AutoShape 30"/>
          <p:cNvSpPr>
            <a:spLocks noChangeArrowheads="1"/>
          </p:cNvSpPr>
          <p:nvPr/>
        </p:nvSpPr>
        <p:spPr bwMode="auto">
          <a:xfrm>
            <a:off x="1562419" y="2379133"/>
            <a:ext cx="502285" cy="702259"/>
          </a:xfrm>
          <a:prstGeom prst="roundRect">
            <a:avLst>
              <a:gd name="adj" fmla="val 16667"/>
            </a:avLst>
          </a:prstGeom>
          <a:solidFill>
            <a:srgbClr val="FF0000">
              <a:alpha val="74901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pPr eaLnBrk="1" hangingPunct="1"/>
            <a:endParaRPr lang="ru-RU" altLang="ru-RU" sz="4202">
              <a:cs typeface="Arial" charset="0"/>
            </a:endParaRPr>
          </a:p>
        </p:txBody>
      </p:sp>
      <p:sp>
        <p:nvSpPr>
          <p:cNvPr id="18463" name="Line 31"/>
          <p:cNvSpPr>
            <a:spLocks noChangeShapeType="1"/>
          </p:cNvSpPr>
          <p:nvPr/>
        </p:nvSpPr>
        <p:spPr bwMode="auto">
          <a:xfrm flipV="1">
            <a:off x="2469198" y="2459957"/>
            <a:ext cx="0" cy="59988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17483" tIns="58742" rIns="117483" bIns="58742"/>
          <a:lstStyle/>
          <a:p>
            <a:endParaRPr lang="ru-RU" sz="4202"/>
          </a:p>
        </p:txBody>
      </p:sp>
      <p:sp>
        <p:nvSpPr>
          <p:cNvPr id="18466" name="AutoShape 34"/>
          <p:cNvSpPr>
            <a:spLocks noChangeArrowheads="1"/>
          </p:cNvSpPr>
          <p:nvPr/>
        </p:nvSpPr>
        <p:spPr bwMode="auto">
          <a:xfrm>
            <a:off x="1562419" y="1156019"/>
            <a:ext cx="502285" cy="1925372"/>
          </a:xfrm>
          <a:prstGeom prst="roundRect">
            <a:avLst>
              <a:gd name="adj" fmla="val 16667"/>
            </a:avLst>
          </a:prstGeom>
          <a:solidFill>
            <a:srgbClr val="FF0000">
              <a:alpha val="74901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pPr eaLnBrk="1" hangingPunct="1"/>
            <a:endParaRPr lang="ru-RU" altLang="ru-RU" sz="4202">
              <a:cs typeface="Arial" charset="0"/>
            </a:endParaRPr>
          </a:p>
        </p:txBody>
      </p:sp>
      <p:sp>
        <p:nvSpPr>
          <p:cNvPr id="18467" name="Line 35"/>
          <p:cNvSpPr>
            <a:spLocks noChangeShapeType="1"/>
          </p:cNvSpPr>
          <p:nvPr/>
        </p:nvSpPr>
        <p:spPr bwMode="auto">
          <a:xfrm flipV="1">
            <a:off x="2469198" y="1156020"/>
            <a:ext cx="0" cy="1821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117483" tIns="58742" rIns="117483" bIns="58742"/>
          <a:lstStyle/>
          <a:p>
            <a:endParaRPr lang="ru-RU" sz="4202"/>
          </a:p>
        </p:txBody>
      </p:sp>
      <p:sp>
        <p:nvSpPr>
          <p:cNvPr id="18468" name="WordArt 36"/>
          <p:cNvSpPr>
            <a:spLocks noChangeArrowheads="1" noChangeShapeType="1" noTextEdit="1"/>
          </p:cNvSpPr>
          <p:nvPr/>
        </p:nvSpPr>
        <p:spPr bwMode="auto">
          <a:xfrm>
            <a:off x="5042855" y="5180739"/>
            <a:ext cx="4838382" cy="651968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556" b="1" i="1" kern="10" dirty="0">
                <a:ln w="19050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 • 3 = 9</a:t>
            </a:r>
          </a:p>
        </p:txBody>
      </p:sp>
      <p:sp>
        <p:nvSpPr>
          <p:cNvPr id="18471" name="Rectangle 39"/>
          <p:cNvSpPr>
            <a:spLocks noChangeArrowheads="1"/>
          </p:cNvSpPr>
          <p:nvPr/>
        </p:nvSpPr>
        <p:spPr bwMode="auto">
          <a:xfrm>
            <a:off x="2869249" y="2754515"/>
            <a:ext cx="9730105" cy="192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483" tIns="58742" rIns="117483" bIns="58742" anchor="ctr"/>
          <a:lstStyle/>
          <a:p>
            <a:pPr algn="ctr"/>
            <a:r>
              <a:rPr lang="ru-RU" altLang="ru-RU" sz="4310" b="1" i="1" dirty="0">
                <a:latin typeface="Georgia" pitchFamily="18" charset="0"/>
                <a:cs typeface="Arial" charset="0"/>
              </a:rPr>
              <a:t>1</a:t>
            </a:r>
            <a:r>
              <a:rPr lang="ru-RU" altLang="ru-RU" sz="5819" b="1" i="1" dirty="0">
                <a:latin typeface="Arial" pitchFamily="34" charset="0"/>
                <a:cs typeface="Arial" pitchFamily="34" charset="0"/>
              </a:rPr>
              <a:t>)  </a:t>
            </a:r>
            <a:r>
              <a:rPr lang="en-US" altLang="ru-RU" sz="4310" b="1" i="1" dirty="0" err="1">
                <a:latin typeface="Arial" pitchFamily="34" charset="0"/>
                <a:cs typeface="Arial" pitchFamily="34" charset="0"/>
              </a:rPr>
              <a:t>Havo</a:t>
            </a:r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i="1" dirty="0" err="1">
                <a:latin typeface="Arial" pitchFamily="34" charset="0"/>
                <a:cs typeface="Arial" pitchFamily="34" charset="0"/>
              </a:rPr>
              <a:t>harorati</a:t>
            </a:r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altLang="ru-RU" sz="431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altLang="ru-RU" sz="4310" b="1" i="1" baseline="30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altLang="ru-RU" sz="431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   </a:t>
            </a:r>
            <a:r>
              <a:rPr lang="en-US" altLang="ru-RU" sz="4310" b="1" i="1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i="1" dirty="0" err="1">
                <a:latin typeface="Arial" pitchFamily="34" charset="0"/>
                <a:cs typeface="Arial" pitchFamily="34" charset="0"/>
              </a:rPr>
              <a:t>o‘zgarsa</a:t>
            </a:r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,    </a:t>
            </a:r>
            <a:r>
              <a:rPr lang="en-US" altLang="ru-RU" sz="4310" b="1" i="1" dirty="0" err="1">
                <a:latin typeface="Arial" pitchFamily="34" charset="0"/>
                <a:cs typeface="Arial" pitchFamily="34" charset="0"/>
              </a:rPr>
              <a:t>termometrning</a:t>
            </a:r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i="1" dirty="0" err="1">
                <a:latin typeface="Arial" pitchFamily="34" charset="0"/>
                <a:cs typeface="Arial" pitchFamily="34" charset="0"/>
              </a:rPr>
              <a:t>simob</a:t>
            </a:r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i="1" dirty="0" err="1">
                <a:latin typeface="Arial" pitchFamily="34" charset="0"/>
                <a:cs typeface="Arial" pitchFamily="34" charset="0"/>
              </a:rPr>
              <a:t>ustuni</a:t>
            </a:r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i="1" dirty="0" err="1">
                <a:latin typeface="Arial" pitchFamily="34" charset="0"/>
                <a:cs typeface="Arial" pitchFamily="34" charset="0"/>
              </a:rPr>
              <a:t>qanchaga</a:t>
            </a:r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i="1" dirty="0" err="1">
                <a:latin typeface="Arial" pitchFamily="34" charset="0"/>
                <a:cs typeface="Arial" pitchFamily="34" charset="0"/>
              </a:rPr>
              <a:t>o‘zgaradi</a:t>
            </a:r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?</a:t>
            </a:r>
            <a:endParaRPr lang="ru-RU" altLang="ru-RU" sz="3125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69" name="Прямоугольник 3"/>
          <p:cNvSpPr>
            <a:spLocks noChangeArrowheads="1"/>
          </p:cNvSpPr>
          <p:nvPr/>
        </p:nvSpPr>
        <p:spPr bwMode="auto">
          <a:xfrm>
            <a:off x="3321826" y="290553"/>
            <a:ext cx="9070023" cy="210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483" tIns="58742" rIns="117483" bIns="58742">
            <a:spAutoFit/>
          </a:bodyPr>
          <a:lstStyle/>
          <a:p>
            <a:pPr algn="ctr"/>
            <a:r>
              <a:rPr lang="en-US" altLang="ru-RU" sz="431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Havo</a:t>
            </a:r>
            <a:r>
              <a:rPr lang="en-US" altLang="ru-RU" sz="431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harorati</a:t>
            </a:r>
            <a:r>
              <a:rPr lang="en-US" altLang="ru-RU" sz="431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1° C  </a:t>
            </a:r>
            <a:r>
              <a:rPr lang="en-US" altLang="ru-RU" sz="431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altLang="ru-RU" sz="431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ortishi</a:t>
            </a:r>
            <a:r>
              <a:rPr lang="en-US" altLang="ru-RU" sz="431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altLang="ru-RU" sz="431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termometrning</a:t>
            </a:r>
            <a:r>
              <a:rPr lang="en-US" altLang="ru-RU" sz="431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simob</a:t>
            </a:r>
            <a:r>
              <a:rPr lang="en-US" altLang="ru-RU" sz="431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ustuni</a:t>
            </a:r>
            <a:r>
              <a:rPr lang="en-US" altLang="ru-RU" sz="431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3 mm  </a:t>
            </a:r>
            <a:r>
              <a:rPr lang="en-US" altLang="ru-RU" sz="431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altLang="ru-RU" sz="431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i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ko‘tariladi</a:t>
            </a:r>
            <a:r>
              <a:rPr lang="en-US" altLang="ru-RU" sz="431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altLang="ru-RU" sz="431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8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18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4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184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18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62" grpId="0" animBg="1"/>
      <p:bldP spid="18462" grpId="1" animBg="1"/>
      <p:bldP spid="18463" grpId="0" animBg="1"/>
      <p:bldP spid="18463" grpId="1" animBg="1"/>
      <p:bldP spid="18466" grpId="0" animBg="1"/>
      <p:bldP spid="18466" grpId="1" animBg="1"/>
      <p:bldP spid="18467" grpId="0" animBg="1"/>
      <p:bldP spid="18468" grpId="0"/>
      <p:bldP spid="184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655638" y="148432"/>
            <a:ext cx="2218055" cy="7331499"/>
            <a:chOff x="295" y="238"/>
            <a:chExt cx="998" cy="4082"/>
          </a:xfrm>
        </p:grpSpPr>
        <p:sp>
          <p:nvSpPr>
            <p:cNvPr id="16392" name="Freeform 4"/>
            <p:cNvSpPr>
              <a:spLocks/>
            </p:cNvSpPr>
            <p:nvPr/>
          </p:nvSpPr>
          <p:spPr bwMode="auto">
            <a:xfrm>
              <a:off x="814" y="238"/>
              <a:ext cx="3" cy="4032"/>
            </a:xfrm>
            <a:custGeom>
              <a:avLst/>
              <a:gdLst>
                <a:gd name="T0" fmla="*/ 3 w 3"/>
                <a:gd name="T1" fmla="*/ 0 h 4032"/>
                <a:gd name="T2" fmla="*/ 0 w 3"/>
                <a:gd name="T3" fmla="*/ 4032 h 4032"/>
                <a:gd name="T4" fmla="*/ 0 60000 65536"/>
                <a:gd name="T5" fmla="*/ 0 60000 65536"/>
                <a:gd name="T6" fmla="*/ 0 w 3"/>
                <a:gd name="T7" fmla="*/ 0 h 4032"/>
                <a:gd name="T8" fmla="*/ 3 w 3"/>
                <a:gd name="T9" fmla="*/ 4032 h 403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" h="4032">
                  <a:moveTo>
                    <a:pt x="3" y="0"/>
                  </a:moveTo>
                  <a:lnTo>
                    <a:pt x="0" y="4032"/>
                  </a:lnTo>
                </a:path>
              </a:pathLst>
            </a:custGeom>
            <a:noFill/>
            <a:ln w="698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6393" name="Text Box 5"/>
            <p:cNvSpPr txBox="1">
              <a:spLocks noChangeArrowheads="1"/>
            </p:cNvSpPr>
            <p:nvPr/>
          </p:nvSpPr>
          <p:spPr bwMode="auto">
            <a:xfrm>
              <a:off x="432" y="238"/>
              <a:ext cx="227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4</a:t>
              </a:r>
            </a:p>
          </p:txBody>
        </p:sp>
        <p:sp>
          <p:nvSpPr>
            <p:cNvPr id="16394" name="Text Box 6"/>
            <p:cNvSpPr txBox="1">
              <a:spLocks noChangeArrowheads="1"/>
            </p:cNvSpPr>
            <p:nvPr/>
          </p:nvSpPr>
          <p:spPr bwMode="auto">
            <a:xfrm>
              <a:off x="432" y="555"/>
              <a:ext cx="340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3</a:t>
              </a:r>
            </a:p>
          </p:txBody>
        </p:sp>
        <p:sp>
          <p:nvSpPr>
            <p:cNvPr id="16395" name="Text Box 7"/>
            <p:cNvSpPr txBox="1">
              <a:spLocks noChangeArrowheads="1"/>
            </p:cNvSpPr>
            <p:nvPr/>
          </p:nvSpPr>
          <p:spPr bwMode="auto">
            <a:xfrm>
              <a:off x="432" y="873"/>
              <a:ext cx="227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2</a:t>
              </a:r>
            </a:p>
          </p:txBody>
        </p:sp>
        <p:sp>
          <p:nvSpPr>
            <p:cNvPr id="16396" name="Text Box 8"/>
            <p:cNvSpPr txBox="1">
              <a:spLocks noChangeArrowheads="1"/>
            </p:cNvSpPr>
            <p:nvPr/>
          </p:nvSpPr>
          <p:spPr bwMode="auto">
            <a:xfrm>
              <a:off x="432" y="1236"/>
              <a:ext cx="227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1</a:t>
              </a:r>
            </a:p>
          </p:txBody>
        </p:sp>
        <p:sp>
          <p:nvSpPr>
            <p:cNvPr id="16397" name="Text Box 9"/>
            <p:cNvSpPr txBox="1">
              <a:spLocks noChangeArrowheads="1"/>
            </p:cNvSpPr>
            <p:nvPr/>
          </p:nvSpPr>
          <p:spPr bwMode="auto">
            <a:xfrm>
              <a:off x="341" y="1961"/>
              <a:ext cx="567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3333CC"/>
                  </a:solidFill>
                  <a:latin typeface="Times New Roman" pitchFamily="18" charset="0"/>
                  <a:cs typeface="Arial" charset="0"/>
                </a:rPr>
                <a:t>-1</a:t>
              </a:r>
            </a:p>
          </p:txBody>
        </p:sp>
        <p:sp>
          <p:nvSpPr>
            <p:cNvPr id="16398" name="Text Box 10"/>
            <p:cNvSpPr txBox="1">
              <a:spLocks noChangeArrowheads="1"/>
            </p:cNvSpPr>
            <p:nvPr/>
          </p:nvSpPr>
          <p:spPr bwMode="auto">
            <a:xfrm>
              <a:off x="432" y="1644"/>
              <a:ext cx="340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latin typeface="Times New Roman" pitchFamily="18" charset="0"/>
                  <a:cs typeface="Arial" charset="0"/>
                </a:rPr>
                <a:t>0</a:t>
              </a:r>
            </a:p>
          </p:txBody>
        </p:sp>
        <p:sp>
          <p:nvSpPr>
            <p:cNvPr id="16399" name="Text Box 11"/>
            <p:cNvSpPr txBox="1">
              <a:spLocks noChangeArrowheads="1"/>
            </p:cNvSpPr>
            <p:nvPr/>
          </p:nvSpPr>
          <p:spPr bwMode="auto">
            <a:xfrm>
              <a:off x="341" y="2279"/>
              <a:ext cx="567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3333CC"/>
                  </a:solidFill>
                  <a:latin typeface="Times New Roman" pitchFamily="18" charset="0"/>
                  <a:cs typeface="Arial" charset="0"/>
                </a:rPr>
                <a:t>-2</a:t>
              </a:r>
            </a:p>
          </p:txBody>
        </p:sp>
        <p:sp>
          <p:nvSpPr>
            <p:cNvPr id="16400" name="Text Box 12"/>
            <p:cNvSpPr txBox="1">
              <a:spLocks noChangeArrowheads="1"/>
            </p:cNvSpPr>
            <p:nvPr/>
          </p:nvSpPr>
          <p:spPr bwMode="auto">
            <a:xfrm>
              <a:off x="341" y="2597"/>
              <a:ext cx="567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3333CC"/>
                  </a:solidFill>
                  <a:latin typeface="Times New Roman" pitchFamily="18" charset="0"/>
                  <a:cs typeface="Arial" charset="0"/>
                </a:rPr>
                <a:t>-3</a:t>
              </a:r>
            </a:p>
          </p:txBody>
        </p:sp>
        <p:sp>
          <p:nvSpPr>
            <p:cNvPr id="16401" name="Text Box 13"/>
            <p:cNvSpPr txBox="1">
              <a:spLocks noChangeArrowheads="1"/>
            </p:cNvSpPr>
            <p:nvPr/>
          </p:nvSpPr>
          <p:spPr bwMode="auto">
            <a:xfrm>
              <a:off x="341" y="2959"/>
              <a:ext cx="567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3333CC"/>
                  </a:solidFill>
                  <a:latin typeface="Times New Roman" pitchFamily="18" charset="0"/>
                  <a:cs typeface="Arial" charset="0"/>
                </a:rPr>
                <a:t>-4</a:t>
              </a:r>
            </a:p>
          </p:txBody>
        </p:sp>
        <p:sp>
          <p:nvSpPr>
            <p:cNvPr id="16402" name="Text Box 14"/>
            <p:cNvSpPr txBox="1">
              <a:spLocks noChangeArrowheads="1"/>
            </p:cNvSpPr>
            <p:nvPr/>
          </p:nvSpPr>
          <p:spPr bwMode="auto">
            <a:xfrm>
              <a:off x="341" y="3277"/>
              <a:ext cx="567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3333CC"/>
                  </a:solidFill>
                  <a:latin typeface="Times New Roman" pitchFamily="18" charset="0"/>
                  <a:cs typeface="Arial" charset="0"/>
                </a:rPr>
                <a:t>-5</a:t>
              </a:r>
            </a:p>
          </p:txBody>
        </p:sp>
        <p:sp>
          <p:nvSpPr>
            <p:cNvPr id="16403" name="Text Box 15"/>
            <p:cNvSpPr txBox="1">
              <a:spLocks noChangeArrowheads="1"/>
            </p:cNvSpPr>
            <p:nvPr/>
          </p:nvSpPr>
          <p:spPr bwMode="auto">
            <a:xfrm>
              <a:off x="341" y="3594"/>
              <a:ext cx="567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ru-RU" altLang="ru-RU" sz="5172" b="1" dirty="0">
                  <a:solidFill>
                    <a:srgbClr val="3333CC"/>
                  </a:solidFill>
                  <a:latin typeface="Times New Roman" pitchFamily="18" charset="0"/>
                  <a:cs typeface="Arial" charset="0"/>
                </a:rPr>
                <a:t>-6</a:t>
              </a:r>
            </a:p>
          </p:txBody>
        </p:sp>
        <p:sp>
          <p:nvSpPr>
            <p:cNvPr id="16404" name="Line 16"/>
            <p:cNvSpPr>
              <a:spLocks noChangeShapeType="1"/>
            </p:cNvSpPr>
            <p:nvPr/>
          </p:nvSpPr>
          <p:spPr bwMode="auto">
            <a:xfrm>
              <a:off x="704" y="1485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6405" name="Oval 17"/>
            <p:cNvSpPr>
              <a:spLocks noChangeArrowheads="1"/>
            </p:cNvSpPr>
            <p:nvPr/>
          </p:nvSpPr>
          <p:spPr bwMode="auto">
            <a:xfrm>
              <a:off x="750" y="1803"/>
              <a:ext cx="113" cy="113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4202">
                <a:cs typeface="Arial" charset="0"/>
              </a:endParaRPr>
            </a:p>
          </p:txBody>
        </p:sp>
        <p:sp>
          <p:nvSpPr>
            <p:cNvPr id="16406" name="Line 18"/>
            <p:cNvSpPr>
              <a:spLocks noChangeShapeType="1"/>
            </p:cNvSpPr>
            <p:nvPr/>
          </p:nvSpPr>
          <p:spPr bwMode="auto">
            <a:xfrm>
              <a:off x="704" y="1145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6407" name="Line 19"/>
            <p:cNvSpPr>
              <a:spLocks noChangeShapeType="1"/>
            </p:cNvSpPr>
            <p:nvPr/>
          </p:nvSpPr>
          <p:spPr bwMode="auto">
            <a:xfrm>
              <a:off x="704" y="805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6408" name="Line 20"/>
            <p:cNvSpPr>
              <a:spLocks noChangeShapeType="1"/>
            </p:cNvSpPr>
            <p:nvPr/>
          </p:nvSpPr>
          <p:spPr bwMode="auto">
            <a:xfrm>
              <a:off x="704" y="465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6409" name="Line 21"/>
            <p:cNvSpPr>
              <a:spLocks noChangeShapeType="1"/>
            </p:cNvSpPr>
            <p:nvPr/>
          </p:nvSpPr>
          <p:spPr bwMode="auto">
            <a:xfrm>
              <a:off x="704" y="2166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6410" name="Line 22"/>
            <p:cNvSpPr>
              <a:spLocks noChangeShapeType="1"/>
            </p:cNvSpPr>
            <p:nvPr/>
          </p:nvSpPr>
          <p:spPr bwMode="auto">
            <a:xfrm>
              <a:off x="704" y="2506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6411" name="Line 23"/>
            <p:cNvSpPr>
              <a:spLocks noChangeShapeType="1"/>
            </p:cNvSpPr>
            <p:nvPr/>
          </p:nvSpPr>
          <p:spPr bwMode="auto">
            <a:xfrm>
              <a:off x="704" y="2846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6412" name="Line 24"/>
            <p:cNvSpPr>
              <a:spLocks noChangeShapeType="1"/>
            </p:cNvSpPr>
            <p:nvPr/>
          </p:nvSpPr>
          <p:spPr bwMode="auto">
            <a:xfrm>
              <a:off x="704" y="3186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6413" name="Line 25"/>
            <p:cNvSpPr>
              <a:spLocks noChangeShapeType="1"/>
            </p:cNvSpPr>
            <p:nvPr/>
          </p:nvSpPr>
          <p:spPr bwMode="auto">
            <a:xfrm>
              <a:off x="704" y="3526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6414" name="Line 26"/>
            <p:cNvSpPr>
              <a:spLocks noChangeShapeType="1"/>
            </p:cNvSpPr>
            <p:nvPr/>
          </p:nvSpPr>
          <p:spPr bwMode="auto">
            <a:xfrm>
              <a:off x="704" y="3867"/>
              <a:ext cx="227" cy="0"/>
            </a:xfrm>
            <a:prstGeom prst="line">
              <a:avLst/>
            </a:prstGeom>
            <a:noFill/>
            <a:ln w="635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4202"/>
            </a:p>
          </p:txBody>
        </p:sp>
        <p:sp>
          <p:nvSpPr>
            <p:cNvPr id="16415" name="AutoShape 27"/>
            <p:cNvSpPr>
              <a:spLocks noChangeArrowheads="1"/>
            </p:cNvSpPr>
            <p:nvPr/>
          </p:nvSpPr>
          <p:spPr bwMode="auto">
            <a:xfrm>
              <a:off x="295" y="238"/>
              <a:ext cx="998" cy="4082"/>
            </a:xfrm>
            <a:prstGeom prst="roundRect">
              <a:avLst>
                <a:gd name="adj" fmla="val 16667"/>
              </a:avLst>
            </a:prstGeom>
            <a:solidFill>
              <a:srgbClr val="FFFFFF">
                <a:alpha val="32156"/>
              </a:srgbClr>
            </a:solidFill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4202">
                <a:cs typeface="Arial" charset="0"/>
              </a:endParaRPr>
            </a:p>
          </p:txBody>
        </p:sp>
        <p:sp>
          <p:nvSpPr>
            <p:cNvPr id="16416" name="AutoShape 28"/>
            <p:cNvSpPr>
              <a:spLocks noChangeArrowheads="1"/>
            </p:cNvSpPr>
            <p:nvPr/>
          </p:nvSpPr>
          <p:spPr bwMode="auto">
            <a:xfrm>
              <a:off x="703" y="3521"/>
              <a:ext cx="226" cy="662"/>
            </a:xfrm>
            <a:prstGeom prst="roundRect">
              <a:avLst>
                <a:gd name="adj" fmla="val 16667"/>
              </a:avLst>
            </a:prstGeom>
            <a:solidFill>
              <a:srgbClr val="FF0000">
                <a:alpha val="74901"/>
              </a:srgbClr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ru-RU" altLang="ru-RU" sz="4202">
                <a:cs typeface="Arial" charset="0"/>
              </a:endParaRPr>
            </a:p>
          </p:txBody>
        </p:sp>
      </p:grpSp>
      <p:sp>
        <p:nvSpPr>
          <p:cNvPr id="24609" name="Line 33"/>
          <p:cNvSpPr>
            <a:spLocks noChangeShapeType="1"/>
          </p:cNvSpPr>
          <p:nvPr/>
        </p:nvSpPr>
        <p:spPr bwMode="auto">
          <a:xfrm flipV="1">
            <a:off x="2469198" y="3029305"/>
            <a:ext cx="0" cy="3015578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stealth" w="med" len="med"/>
            <a:tailEnd/>
          </a:ln>
        </p:spPr>
        <p:txBody>
          <a:bodyPr lIns="117483" tIns="58742" rIns="117483" bIns="58742"/>
          <a:lstStyle/>
          <a:p>
            <a:endParaRPr lang="ru-RU" sz="4202"/>
          </a:p>
        </p:txBody>
      </p:sp>
      <p:sp>
        <p:nvSpPr>
          <p:cNvPr id="24611" name="AutoShape 35"/>
          <p:cNvSpPr>
            <a:spLocks noChangeArrowheads="1"/>
          </p:cNvSpPr>
          <p:nvPr/>
        </p:nvSpPr>
        <p:spPr bwMode="auto">
          <a:xfrm>
            <a:off x="1562419" y="3029305"/>
            <a:ext cx="502285" cy="3096400"/>
          </a:xfrm>
          <a:prstGeom prst="roundRect">
            <a:avLst>
              <a:gd name="adj" fmla="val 16667"/>
            </a:avLst>
          </a:prstGeom>
          <a:solidFill>
            <a:srgbClr val="FF0000">
              <a:alpha val="74901"/>
            </a:srgbClr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lIns="117483" tIns="58742" rIns="117483" bIns="58742" anchor="ctr"/>
          <a:lstStyle/>
          <a:p>
            <a:pPr eaLnBrk="1" hangingPunct="1"/>
            <a:endParaRPr lang="ru-RU" altLang="ru-RU" sz="4202">
              <a:cs typeface="Arial" charset="0"/>
            </a:endParaRP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2469198" y="2834566"/>
            <a:ext cx="10332403" cy="1535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483" tIns="58742" rIns="117483" bIns="58742" anchor="ctr"/>
          <a:lstStyle/>
          <a:p>
            <a:pPr algn="ctr" eaLnBrk="1" hangingPunct="1"/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2) Agar  </a:t>
            </a:r>
            <a:r>
              <a:rPr lang="en-US" altLang="ru-RU" sz="4310" b="1" i="1" dirty="0" err="1">
                <a:latin typeface="Arial" pitchFamily="34" charset="0"/>
                <a:cs typeface="Arial" pitchFamily="34" charset="0"/>
              </a:rPr>
              <a:t>havo</a:t>
            </a:r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i="1" dirty="0" err="1">
                <a:latin typeface="Arial" pitchFamily="34" charset="0"/>
                <a:cs typeface="Arial" pitchFamily="34" charset="0"/>
              </a:rPr>
              <a:t>harorati</a:t>
            </a:r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  - 5° C  </a:t>
            </a:r>
            <a:r>
              <a:rPr lang="en-US" altLang="ru-RU" sz="4310" b="1" i="1" dirty="0" err="1">
                <a:latin typeface="Arial" pitchFamily="34" charset="0"/>
                <a:cs typeface="Arial" pitchFamily="34" charset="0"/>
              </a:rPr>
              <a:t>ga</a:t>
            </a:r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 eaLnBrk="1" hangingPunct="1"/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310" b="1" i="1" dirty="0" err="1">
                <a:latin typeface="Arial" pitchFamily="34" charset="0"/>
                <a:cs typeface="Arial" pitchFamily="34" charset="0"/>
              </a:rPr>
              <a:t>o‘zgarsa</a:t>
            </a:r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,  </a:t>
            </a:r>
            <a:r>
              <a:rPr lang="en-US" altLang="ru-RU" sz="4310" b="1" i="1" dirty="0" err="1">
                <a:latin typeface="Arial" pitchFamily="34" charset="0"/>
                <a:cs typeface="Arial" pitchFamily="34" charset="0"/>
              </a:rPr>
              <a:t>termometrning</a:t>
            </a:r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i="1" dirty="0" err="1">
                <a:latin typeface="Arial" pitchFamily="34" charset="0"/>
                <a:cs typeface="Arial" pitchFamily="34" charset="0"/>
              </a:rPr>
              <a:t>simob</a:t>
            </a:r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i="1" dirty="0" err="1">
                <a:latin typeface="Arial" pitchFamily="34" charset="0"/>
                <a:cs typeface="Arial" pitchFamily="34" charset="0"/>
              </a:rPr>
              <a:t>ustuni</a:t>
            </a:r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i="1" dirty="0" err="1">
                <a:latin typeface="Arial" pitchFamily="34" charset="0"/>
                <a:cs typeface="Arial" pitchFamily="34" charset="0"/>
              </a:rPr>
              <a:t>qanchaga</a:t>
            </a:r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i="1" dirty="0" err="1">
                <a:latin typeface="Arial" pitchFamily="34" charset="0"/>
                <a:cs typeface="Arial" pitchFamily="34" charset="0"/>
              </a:rPr>
              <a:t>o‘zgaradi</a:t>
            </a:r>
            <a:r>
              <a:rPr lang="en-US" altLang="ru-RU" sz="4310" b="1" i="1" dirty="0">
                <a:latin typeface="Arial" pitchFamily="34" charset="0"/>
                <a:cs typeface="Arial" pitchFamily="34" charset="0"/>
              </a:rPr>
              <a:t>? </a:t>
            </a:r>
            <a:endParaRPr lang="ru-RU" altLang="ru-RU" sz="431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615" name="WordArt 39"/>
          <p:cNvSpPr>
            <a:spLocks noChangeArrowheads="1" noChangeShapeType="1" noTextEdit="1"/>
          </p:cNvSpPr>
          <p:nvPr/>
        </p:nvSpPr>
        <p:spPr bwMode="auto">
          <a:xfrm>
            <a:off x="4384993" y="5398321"/>
            <a:ext cx="6249670" cy="896231"/>
          </a:xfrm>
          <a:prstGeom prst="rect">
            <a:avLst/>
          </a:prstGeom>
        </p:spPr>
        <p:txBody>
          <a:bodyPr wrap="none" lIns="117483" tIns="58742" rIns="117483" bIns="58742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556" b="1" i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3 • (-5) = -15</a:t>
            </a:r>
          </a:p>
        </p:txBody>
      </p:sp>
      <p:sp>
        <p:nvSpPr>
          <p:cNvPr id="34" name="Прямоугольник 3"/>
          <p:cNvSpPr>
            <a:spLocks noChangeArrowheads="1"/>
          </p:cNvSpPr>
          <p:nvPr/>
        </p:nvSpPr>
        <p:spPr bwMode="auto">
          <a:xfrm>
            <a:off x="3167878" y="136604"/>
            <a:ext cx="9070023" cy="210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7483" tIns="58742" rIns="117483" bIns="58742">
            <a:spAutoFit/>
          </a:bodyPr>
          <a:lstStyle/>
          <a:p>
            <a:pPr algn="ctr"/>
            <a:r>
              <a:rPr lang="en-US" altLang="ru-RU" sz="431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Havo</a:t>
            </a:r>
            <a:r>
              <a:rPr lang="en-US" altLang="ru-RU" sz="431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harorati</a:t>
            </a:r>
            <a:r>
              <a:rPr lang="en-US" altLang="ru-RU" sz="431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1°C  </a:t>
            </a:r>
            <a:r>
              <a:rPr lang="en-US" altLang="ru-RU" sz="431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altLang="ru-RU" sz="431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ortishi</a:t>
            </a:r>
            <a:r>
              <a:rPr lang="en-US" altLang="ru-RU" sz="431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altLang="ru-RU" sz="431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termometrning</a:t>
            </a:r>
            <a:r>
              <a:rPr lang="en-US" altLang="ru-RU" sz="431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simob</a:t>
            </a:r>
            <a:r>
              <a:rPr lang="en-US" altLang="ru-RU" sz="431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ustuni</a:t>
            </a:r>
            <a:r>
              <a:rPr lang="en-US" altLang="ru-RU" sz="431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3 mm  </a:t>
            </a:r>
            <a:r>
              <a:rPr lang="en-US" altLang="ru-RU" sz="431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</a:t>
            </a:r>
            <a:r>
              <a:rPr lang="en-US" altLang="ru-RU" sz="431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ko‘tariladi</a:t>
            </a:r>
            <a:r>
              <a:rPr lang="en-US" altLang="ru-RU" sz="431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altLang="ru-RU" sz="431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46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24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24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09" grpId="0" animBg="1"/>
      <p:bldP spid="24611" grpId="0" animBg="1"/>
      <p:bldP spid="24614" grpId="0"/>
      <p:bldP spid="246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53"/>
          <p:cNvGrpSpPr/>
          <p:nvPr/>
        </p:nvGrpSpPr>
        <p:grpSpPr>
          <a:xfrm>
            <a:off x="646748" y="1214245"/>
            <a:ext cx="4509452" cy="3662496"/>
            <a:chOff x="600231" y="1541815"/>
            <a:chExt cx="4185111" cy="2777330"/>
          </a:xfrm>
        </p:grpSpPr>
        <p:sp>
          <p:nvSpPr>
            <p:cNvPr id="21" name="Овал 20"/>
            <p:cNvSpPr/>
            <p:nvPr/>
          </p:nvSpPr>
          <p:spPr>
            <a:xfrm>
              <a:off x="600231" y="1711628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dirty="0"/>
                <a:t>+</a:t>
              </a:r>
            </a:p>
          </p:txBody>
        </p:sp>
        <p:sp>
          <p:nvSpPr>
            <p:cNvPr id="22" name="Овал 21"/>
            <p:cNvSpPr/>
            <p:nvPr/>
          </p:nvSpPr>
          <p:spPr>
            <a:xfrm>
              <a:off x="2058522" y="1711628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dirty="0"/>
                <a:t>+</a:t>
              </a:r>
            </a:p>
          </p:txBody>
        </p:sp>
        <p:sp>
          <p:nvSpPr>
            <p:cNvPr id="23" name="Овал 22"/>
            <p:cNvSpPr/>
            <p:nvPr/>
          </p:nvSpPr>
          <p:spPr>
            <a:xfrm>
              <a:off x="608482" y="2363377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b="1" dirty="0">
                  <a:solidFill>
                    <a:schemeClr val="bg1"/>
                  </a:solidFill>
                </a:rPr>
                <a:t>–</a:t>
              </a:r>
              <a:endParaRPr lang="ru-RU" sz="4633" dirty="0">
                <a:solidFill>
                  <a:schemeClr val="bg1"/>
                </a:solidFill>
              </a:endParaRPr>
            </a:p>
          </p:txBody>
        </p:sp>
        <p:sp>
          <p:nvSpPr>
            <p:cNvPr id="24" name="Овал 23"/>
            <p:cNvSpPr/>
            <p:nvPr/>
          </p:nvSpPr>
          <p:spPr>
            <a:xfrm>
              <a:off x="2052335" y="2366711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dirty="0"/>
                <a:t>+</a:t>
              </a:r>
            </a:p>
          </p:txBody>
        </p:sp>
        <p:sp>
          <p:nvSpPr>
            <p:cNvPr id="25" name="Овал 24"/>
            <p:cNvSpPr/>
            <p:nvPr/>
          </p:nvSpPr>
          <p:spPr>
            <a:xfrm>
              <a:off x="606418" y="3040128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dirty="0"/>
                <a:t>+</a:t>
              </a:r>
            </a:p>
          </p:txBody>
        </p:sp>
        <p:sp>
          <p:nvSpPr>
            <p:cNvPr id="26" name="Овал 25"/>
            <p:cNvSpPr/>
            <p:nvPr/>
          </p:nvSpPr>
          <p:spPr>
            <a:xfrm>
              <a:off x="2052335" y="3040128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b="1" dirty="0">
                  <a:solidFill>
                    <a:schemeClr val="bg1"/>
                  </a:solidFill>
                </a:rPr>
                <a:t>–</a:t>
              </a:r>
              <a:endParaRPr lang="ru-RU" sz="4633" dirty="0">
                <a:solidFill>
                  <a:schemeClr val="bg1"/>
                </a:solidFill>
              </a:endParaRPr>
            </a:p>
          </p:txBody>
        </p:sp>
        <p:sp>
          <p:nvSpPr>
            <p:cNvPr id="27" name="Овал 26"/>
            <p:cNvSpPr/>
            <p:nvPr/>
          </p:nvSpPr>
          <p:spPr>
            <a:xfrm>
              <a:off x="600231" y="3713546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b="1" dirty="0">
                  <a:solidFill>
                    <a:schemeClr val="bg1"/>
                  </a:solidFill>
                </a:rPr>
                <a:t>–</a:t>
              </a:r>
              <a:endParaRPr lang="ru-RU" sz="4633" dirty="0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2048210" y="3695210"/>
              <a:ext cx="843622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b="1" dirty="0">
                  <a:solidFill>
                    <a:schemeClr val="bg1"/>
                  </a:solidFill>
                </a:rPr>
                <a:t>–</a:t>
              </a:r>
              <a:endParaRPr lang="ru-RU" sz="4633" dirty="0">
                <a:solidFill>
                  <a:schemeClr val="bg1"/>
                </a:solidFill>
              </a:endParaRPr>
            </a:p>
          </p:txBody>
        </p:sp>
        <p:sp>
          <p:nvSpPr>
            <p:cNvPr id="29" name="TextBox 31"/>
            <p:cNvSpPr txBox="1">
              <a:spLocks noChangeArrowheads="1"/>
            </p:cNvSpPr>
            <p:nvPr/>
          </p:nvSpPr>
          <p:spPr bwMode="auto">
            <a:xfrm>
              <a:off x="1511269" y="1541815"/>
              <a:ext cx="410622" cy="7690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17483" tIns="58742" rIns="117483" bIns="58742">
              <a:spAutoFit/>
            </a:bodyPr>
            <a:lstStyle/>
            <a:p>
              <a:pPr eaLnBrk="1" hangingPunct="1"/>
              <a:r>
                <a:rPr lang="en-US" altLang="ru-RU" sz="5819" b="1" dirty="0">
                  <a:cs typeface="Arial" charset="0"/>
                </a:rPr>
                <a:t>:</a:t>
              </a:r>
              <a:endParaRPr lang="ru-RU" altLang="ru-RU" sz="5819" b="1" dirty="0">
                <a:cs typeface="Arial" charset="0"/>
              </a:endParaRPr>
            </a:p>
          </p:txBody>
        </p:sp>
        <p:sp>
          <p:nvSpPr>
            <p:cNvPr id="33" name="TextBox 38"/>
            <p:cNvSpPr txBox="1">
              <a:spLocks noChangeArrowheads="1"/>
            </p:cNvSpPr>
            <p:nvPr/>
          </p:nvSpPr>
          <p:spPr bwMode="auto">
            <a:xfrm>
              <a:off x="3215669" y="1671624"/>
              <a:ext cx="495422" cy="63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17483" tIns="58742" rIns="117483" bIns="58742">
              <a:spAutoFit/>
            </a:bodyPr>
            <a:lstStyle/>
            <a:p>
              <a:pPr eaLnBrk="1" hangingPunct="1"/>
              <a:r>
                <a:rPr lang="ru-RU" altLang="ru-RU" sz="4633" dirty="0">
                  <a:cs typeface="Arial" charset="0"/>
                </a:rPr>
                <a:t>=</a:t>
              </a:r>
            </a:p>
          </p:txBody>
        </p:sp>
        <p:sp>
          <p:nvSpPr>
            <p:cNvPr id="34" name="TextBox 39"/>
            <p:cNvSpPr txBox="1">
              <a:spLocks noChangeArrowheads="1"/>
            </p:cNvSpPr>
            <p:nvPr/>
          </p:nvSpPr>
          <p:spPr bwMode="auto">
            <a:xfrm>
              <a:off x="3221856" y="2321705"/>
              <a:ext cx="495422" cy="63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17483" tIns="58742" rIns="117483" bIns="58742">
              <a:spAutoFit/>
            </a:bodyPr>
            <a:lstStyle/>
            <a:p>
              <a:pPr eaLnBrk="1" hangingPunct="1"/>
              <a:r>
                <a:rPr lang="ru-RU" altLang="ru-RU" sz="4633" dirty="0">
                  <a:cs typeface="Arial" charset="0"/>
                </a:rPr>
                <a:t>=</a:t>
              </a:r>
            </a:p>
          </p:txBody>
        </p:sp>
        <p:sp>
          <p:nvSpPr>
            <p:cNvPr id="35" name="TextBox 40"/>
            <p:cNvSpPr txBox="1">
              <a:spLocks noChangeArrowheads="1"/>
            </p:cNvSpPr>
            <p:nvPr/>
          </p:nvSpPr>
          <p:spPr bwMode="auto">
            <a:xfrm>
              <a:off x="3228045" y="3000123"/>
              <a:ext cx="495422" cy="63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17483" tIns="58742" rIns="117483" bIns="58742">
              <a:spAutoFit/>
            </a:bodyPr>
            <a:lstStyle/>
            <a:p>
              <a:pPr eaLnBrk="1" hangingPunct="1"/>
              <a:r>
                <a:rPr lang="ru-RU" altLang="ru-RU" sz="4633" dirty="0">
                  <a:cs typeface="Arial" charset="0"/>
                </a:rPr>
                <a:t>=</a:t>
              </a:r>
            </a:p>
          </p:txBody>
        </p:sp>
        <p:sp>
          <p:nvSpPr>
            <p:cNvPr id="36" name="TextBox 41"/>
            <p:cNvSpPr txBox="1">
              <a:spLocks noChangeArrowheads="1"/>
            </p:cNvSpPr>
            <p:nvPr/>
          </p:nvSpPr>
          <p:spPr bwMode="auto">
            <a:xfrm>
              <a:off x="3228045" y="3688542"/>
              <a:ext cx="495422" cy="6306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117483" tIns="58742" rIns="117483" bIns="58742">
              <a:spAutoFit/>
            </a:bodyPr>
            <a:lstStyle/>
            <a:p>
              <a:pPr eaLnBrk="1" hangingPunct="1"/>
              <a:r>
                <a:rPr lang="ru-RU" altLang="ru-RU" sz="4633" dirty="0">
                  <a:cs typeface="Arial" charset="0"/>
                </a:rPr>
                <a:t>=</a:t>
              </a:r>
            </a:p>
          </p:txBody>
        </p:sp>
        <p:sp>
          <p:nvSpPr>
            <p:cNvPr id="37" name="Овал 36"/>
            <p:cNvSpPr/>
            <p:nvPr/>
          </p:nvSpPr>
          <p:spPr>
            <a:xfrm>
              <a:off x="3937595" y="1711628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dirty="0"/>
                <a:t>+</a:t>
              </a:r>
            </a:p>
          </p:txBody>
        </p:sp>
        <p:sp>
          <p:nvSpPr>
            <p:cNvPr id="38" name="Овал 37"/>
            <p:cNvSpPr/>
            <p:nvPr/>
          </p:nvSpPr>
          <p:spPr>
            <a:xfrm>
              <a:off x="3943782" y="3715212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dirty="0"/>
                <a:t>+</a:t>
              </a:r>
            </a:p>
          </p:txBody>
        </p:sp>
        <p:sp>
          <p:nvSpPr>
            <p:cNvPr id="39" name="Овал 38"/>
            <p:cNvSpPr/>
            <p:nvPr/>
          </p:nvSpPr>
          <p:spPr>
            <a:xfrm>
              <a:off x="3927281" y="2366711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b="1" dirty="0">
                  <a:solidFill>
                    <a:schemeClr val="bg1"/>
                  </a:solidFill>
                </a:rPr>
                <a:t>–</a:t>
              </a:r>
              <a:endParaRPr lang="ru-RU" sz="4633" dirty="0">
                <a:solidFill>
                  <a:schemeClr val="bg1"/>
                </a:solidFill>
              </a:endParaRPr>
            </a:p>
          </p:txBody>
        </p:sp>
        <p:sp>
          <p:nvSpPr>
            <p:cNvPr id="40" name="Овал 39"/>
            <p:cNvSpPr/>
            <p:nvPr/>
          </p:nvSpPr>
          <p:spPr>
            <a:xfrm>
              <a:off x="3927281" y="3040128"/>
              <a:ext cx="841560" cy="60007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17483" tIns="58742" rIns="117483" bIns="58742" anchor="ctr"/>
            <a:lstStyle/>
            <a:p>
              <a:pPr algn="ctr" eaLnBrk="1" hangingPunct="1">
                <a:defRPr/>
              </a:pPr>
              <a:r>
                <a:rPr lang="ru-RU" sz="4633" b="1" dirty="0">
                  <a:solidFill>
                    <a:schemeClr val="bg1"/>
                  </a:solidFill>
                </a:rPr>
                <a:t>–</a:t>
              </a:r>
              <a:endParaRPr lang="ru-RU" sz="4633" dirty="0">
                <a:solidFill>
                  <a:schemeClr val="bg1"/>
                </a:solidFill>
              </a:endParaRPr>
            </a:p>
          </p:txBody>
        </p:sp>
      </p:grpSp>
      <p:sp>
        <p:nvSpPr>
          <p:cNvPr id="52" name="Прямоугольник 51"/>
          <p:cNvSpPr>
            <a:spLocks noChangeArrowheads="1"/>
          </p:cNvSpPr>
          <p:nvPr/>
        </p:nvSpPr>
        <p:spPr bwMode="auto">
          <a:xfrm>
            <a:off x="5631057" y="1445169"/>
            <a:ext cx="6376942" cy="715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7483" tIns="58742" rIns="117483" bIns="58742">
            <a:spAutoFit/>
          </a:bodyPr>
          <a:lstStyle/>
          <a:p>
            <a:r>
              <a:rPr lang="ru-RU" altLang="ru-RU" sz="3879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</a:t>
            </a:r>
            <a:endParaRPr lang="ru-RU" altLang="ru-RU" sz="3879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816624" y="161716"/>
            <a:ext cx="299312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BO‘LISH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31"/>
          <p:cNvSpPr txBox="1">
            <a:spLocks noChangeArrowheads="1"/>
          </p:cNvSpPr>
          <p:nvPr/>
        </p:nvSpPr>
        <p:spPr bwMode="auto">
          <a:xfrm>
            <a:off x="1647436" y="2060963"/>
            <a:ext cx="442801" cy="101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7483" tIns="58742" rIns="117483" bIns="58742">
            <a:spAutoFit/>
          </a:bodyPr>
          <a:lstStyle/>
          <a:p>
            <a:pPr eaLnBrk="1" hangingPunct="1"/>
            <a:r>
              <a:rPr lang="en-US" altLang="ru-RU" sz="5819" b="1" dirty="0">
                <a:cs typeface="Arial" charset="0"/>
              </a:rPr>
              <a:t>:</a:t>
            </a:r>
            <a:endParaRPr lang="ru-RU" altLang="ru-RU" sz="5819" b="1" dirty="0">
              <a:cs typeface="Arial" charset="0"/>
            </a:endParaRPr>
          </a:p>
        </p:txBody>
      </p:sp>
      <p:sp>
        <p:nvSpPr>
          <p:cNvPr id="42" name="TextBox 31"/>
          <p:cNvSpPr txBox="1">
            <a:spLocks noChangeArrowheads="1"/>
          </p:cNvSpPr>
          <p:nvPr/>
        </p:nvSpPr>
        <p:spPr bwMode="auto">
          <a:xfrm>
            <a:off x="1628391" y="2984655"/>
            <a:ext cx="442445" cy="101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483" tIns="58742" rIns="117483" bIns="58742">
            <a:spAutoFit/>
          </a:bodyPr>
          <a:lstStyle/>
          <a:p>
            <a:pPr eaLnBrk="1" hangingPunct="1"/>
            <a:r>
              <a:rPr lang="en-US" altLang="ru-RU" sz="5819" b="1" dirty="0">
                <a:cs typeface="Arial" charset="0"/>
              </a:rPr>
              <a:t>:</a:t>
            </a:r>
            <a:endParaRPr lang="ru-RU" altLang="ru-RU" sz="5819" b="1" dirty="0">
              <a:cs typeface="Arial" charset="0"/>
            </a:endParaRPr>
          </a:p>
        </p:txBody>
      </p:sp>
      <p:sp>
        <p:nvSpPr>
          <p:cNvPr id="43" name="TextBox 31"/>
          <p:cNvSpPr txBox="1">
            <a:spLocks noChangeArrowheads="1"/>
          </p:cNvSpPr>
          <p:nvPr/>
        </p:nvSpPr>
        <p:spPr bwMode="auto">
          <a:xfrm>
            <a:off x="1628391" y="3908347"/>
            <a:ext cx="442445" cy="10141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17483" tIns="58742" rIns="117483" bIns="58742">
            <a:spAutoFit/>
          </a:bodyPr>
          <a:lstStyle/>
          <a:p>
            <a:pPr eaLnBrk="1" hangingPunct="1"/>
            <a:r>
              <a:rPr lang="en-US" altLang="ru-RU" sz="5819" b="1" dirty="0">
                <a:cs typeface="Arial" charset="0"/>
              </a:rPr>
              <a:t>:</a:t>
            </a:r>
            <a:endParaRPr lang="ru-RU" altLang="ru-RU" sz="5819" b="1" dirty="0">
              <a:cs typeface="Arial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5785006" y="1214245"/>
            <a:ext cx="7016595" cy="3501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7483" tIns="58742" rIns="117483" bIns="58742">
            <a:spAutoFit/>
          </a:bodyPr>
          <a:lstStyle/>
          <a:p>
            <a:r>
              <a:rPr lang="ru-RU" altLang="ru-RU" sz="4741" dirty="0">
                <a:latin typeface="Arial" pitchFamily="34" charset="0"/>
                <a:cs typeface="Arial" pitchFamily="34" charset="0"/>
              </a:rPr>
              <a:t>   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Bir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xil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ishorali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ikkita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sonni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bo‘lish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ularning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modullari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bo‘linadi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va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bo‘linma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oldiga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“+”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ishorasi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310" dirty="0" err="1">
                <a:latin typeface="Arial" pitchFamily="34" charset="0"/>
                <a:cs typeface="Arial" pitchFamily="34" charset="0"/>
              </a:rPr>
              <a:t>qo‘yiladi</a:t>
            </a:r>
            <a:r>
              <a:rPr lang="en-US" altLang="ru-RU" sz="4310" dirty="0">
                <a:latin typeface="Arial" pitchFamily="34" charset="0"/>
                <a:cs typeface="Arial" pitchFamily="34" charset="0"/>
              </a:rPr>
              <a:t>.</a:t>
            </a:r>
            <a:endParaRPr lang="ru-RU" altLang="ru-RU" sz="3125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42852" y="4893198"/>
            <a:ext cx="12558748" cy="210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7483" tIns="58742" rIns="117483" bIns="58742">
            <a:spAutoFit/>
          </a:bodyPr>
          <a:lstStyle/>
          <a:p>
            <a:r>
              <a:rPr lang="ru-RU" altLang="ru-RU" sz="3125" dirty="0">
                <a:solidFill>
                  <a:schemeClr val="tx2"/>
                </a:solidFill>
                <a:cs typeface="Arial" charset="0"/>
              </a:rPr>
              <a:t>   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xil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ishorali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ikkita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sonni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bo‘lish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modullari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bo‘linadi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bo‘linma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oldiga</a:t>
            </a:r>
            <a:endParaRPr lang="en-US" altLang="ru-RU" sz="431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“-”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ishorasi</a:t>
            </a:r>
            <a:r>
              <a:rPr lang="en-US" altLang="ru-RU" sz="431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4310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qo‘yiladi</a:t>
            </a:r>
            <a:endParaRPr lang="ru-RU" altLang="ru-RU" sz="3879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784" y="144066"/>
            <a:ext cx="12801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MISOLLAR</a:t>
            </a:r>
            <a:endParaRPr lang="ru-RU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0160" y="1044105"/>
            <a:ext cx="10699435" cy="63608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529" indent="-800529">
              <a:lnSpc>
                <a:spcPct val="150000"/>
              </a:lnSpc>
              <a:buAutoNum type="arabicParenR"/>
            </a:pPr>
            <a:r>
              <a:rPr lang="en-US" sz="581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45: (-9) = -│45│: │-9 │ = -5</a:t>
            </a:r>
          </a:p>
          <a:p>
            <a:pPr marL="985266" indent="-985266">
              <a:lnSpc>
                <a:spcPct val="150000"/>
              </a:lnSpc>
              <a:buAutoNum type="arabicParenR" startAt="2"/>
            </a:pPr>
            <a:r>
              <a:rPr lang="en-US" sz="581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-75 : (-5)= │-75│: │-5│= 15</a:t>
            </a:r>
          </a:p>
          <a:p>
            <a:pPr marL="985266" indent="-985266">
              <a:lnSpc>
                <a:spcPct val="150000"/>
              </a:lnSpc>
              <a:buAutoNum type="arabicParenR" startAt="2"/>
            </a:pPr>
            <a:r>
              <a:rPr lang="en-US" sz="581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-14,4 : 1,2 = -12</a:t>
            </a:r>
          </a:p>
          <a:p>
            <a:pPr marL="985266" indent="-985266">
              <a:lnSpc>
                <a:spcPct val="150000"/>
              </a:lnSpc>
              <a:buAutoNum type="arabicParenR" startAt="2"/>
            </a:pPr>
            <a:r>
              <a:rPr lang="en-US" sz="5819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-8,4 :  (-4) = 2,1</a:t>
            </a:r>
          </a:p>
          <a:p>
            <a:pPr marL="800529" indent="-800529">
              <a:buAutoNum type="arabicParenR"/>
            </a:pPr>
            <a:endParaRPr lang="ru-RU" sz="5819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192435" y="119431"/>
            <a:ext cx="12801600" cy="987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819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HISOBLANG</a:t>
            </a:r>
            <a:endParaRPr lang="ru-RU" sz="4741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4136" y="1008162"/>
            <a:ext cx="11623127" cy="5465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529" indent="-800529">
              <a:lnSpc>
                <a:spcPct val="150000"/>
              </a:lnSpc>
              <a:buAutoNum type="arabicParenR"/>
            </a:pPr>
            <a:r>
              <a:rPr lang="en-US" sz="5819" dirty="0">
                <a:latin typeface="Arial" pitchFamily="34" charset="0"/>
                <a:cs typeface="Arial" pitchFamily="34" charset="0"/>
              </a:rPr>
              <a:t>-28 : (-7) · (-6) : (-3)  = 8</a:t>
            </a:r>
          </a:p>
          <a:p>
            <a:pPr marL="800529" indent="-800529">
              <a:lnSpc>
                <a:spcPct val="150000"/>
              </a:lnSpc>
              <a:buAutoNum type="arabicParenR"/>
            </a:pPr>
            <a:r>
              <a:rPr lang="en-US" sz="5819" dirty="0">
                <a:latin typeface="Arial" pitchFamily="34" charset="0"/>
                <a:cs typeface="Arial" pitchFamily="34" charset="0"/>
              </a:rPr>
              <a:t>12 · (-6) </a:t>
            </a:r>
            <a:r>
              <a:rPr lang="en-US" sz="5819" dirty="0">
                <a:latin typeface="Arial" pitchFamily="34" charset="0"/>
                <a:cs typeface="Arial" pitchFamily="34" charset="0"/>
                <a:sym typeface="Wingdings" pitchFamily="2" charset="2"/>
              </a:rPr>
              <a:t>: (-8) </a:t>
            </a:r>
            <a:r>
              <a:rPr lang="en-US" sz="5819" dirty="0">
                <a:latin typeface="Arial" pitchFamily="34" charset="0"/>
                <a:cs typeface="Arial" pitchFamily="34" charset="0"/>
              </a:rPr>
              <a:t>· (-11) = - 99</a:t>
            </a:r>
          </a:p>
          <a:p>
            <a:pPr marL="800529" indent="-800529">
              <a:lnSpc>
                <a:spcPct val="150000"/>
              </a:lnSpc>
              <a:buAutoNum type="arabicParenR"/>
            </a:pPr>
            <a:r>
              <a:rPr lang="en-US" sz="5819" dirty="0">
                <a:latin typeface="Arial" pitchFamily="34" charset="0"/>
                <a:cs typeface="Arial" pitchFamily="34" charset="0"/>
              </a:rPr>
              <a:t> 64 : (-16) · 13 : (-2)  = 26</a:t>
            </a:r>
          </a:p>
          <a:p>
            <a:pPr marL="800529" indent="-800529">
              <a:lnSpc>
                <a:spcPct val="150000"/>
              </a:lnSpc>
              <a:buAutoNum type="arabicParenR"/>
            </a:pPr>
            <a:r>
              <a:rPr lang="en-US" sz="5819" dirty="0">
                <a:latin typeface="Arial" pitchFamily="34" charset="0"/>
                <a:cs typeface="Arial" pitchFamily="34" charset="0"/>
              </a:rPr>
              <a:t>-78: (-26) · ( -12) : 9 : (-2) = 2 </a:t>
            </a:r>
            <a:endParaRPr lang="ru-RU" sz="5819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Овальная выноска 3"/>
          <p:cNvSpPr/>
          <p:nvPr/>
        </p:nvSpPr>
        <p:spPr>
          <a:xfrm>
            <a:off x="8583418" y="1375540"/>
            <a:ext cx="1539487" cy="846718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202"/>
          </a:p>
        </p:txBody>
      </p:sp>
      <p:sp>
        <p:nvSpPr>
          <p:cNvPr id="5" name="Овальная выноска 4"/>
          <p:cNvSpPr/>
          <p:nvPr/>
        </p:nvSpPr>
        <p:spPr>
          <a:xfrm>
            <a:off x="8583418" y="2701598"/>
            <a:ext cx="1539487" cy="846718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202"/>
          </a:p>
        </p:txBody>
      </p:sp>
      <p:sp>
        <p:nvSpPr>
          <p:cNvPr id="6" name="Овальная выноска 5"/>
          <p:cNvSpPr/>
          <p:nvPr/>
        </p:nvSpPr>
        <p:spPr>
          <a:xfrm>
            <a:off x="10243739" y="5328642"/>
            <a:ext cx="1539487" cy="846718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202"/>
          </a:p>
        </p:txBody>
      </p:sp>
      <p:sp>
        <p:nvSpPr>
          <p:cNvPr id="7" name="Овальная выноска 6"/>
          <p:cNvSpPr/>
          <p:nvPr/>
        </p:nvSpPr>
        <p:spPr>
          <a:xfrm>
            <a:off x="8602810" y="4027656"/>
            <a:ext cx="1539487" cy="846718"/>
          </a:xfrm>
          <a:prstGeom prst="wedgeEllipse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4202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4497</TotalTime>
  <Words>583</Words>
  <Application>Microsoft Office PowerPoint</Application>
  <PresentationFormat>Произвольный</PresentationFormat>
  <Paragraphs>124</Paragraphs>
  <Slides>11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Georgia</vt:lpstr>
      <vt:lpstr>Times New Roman</vt:lpstr>
      <vt:lpstr>Wingdings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Пользователь</cp:lastModifiedBy>
  <cp:revision>466</cp:revision>
  <dcterms:created xsi:type="dcterms:W3CDTF">2020-04-09T07:32:19Z</dcterms:created>
  <dcterms:modified xsi:type="dcterms:W3CDTF">2021-04-01T06:05:29Z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