
<file path=[Content_Types].xml><?xml version="1.0" encoding="utf-8"?>
<Types xmlns="http://schemas.openxmlformats.org/package/2006/content-types">
  <Default Extension="bin" ContentType="application/vnd.openxmlformats-officedocument.oleObject"/>
  <Default Extension="jfif" ContentType="image/j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2" r:id="rId2"/>
    <p:sldId id="363" r:id="rId3"/>
    <p:sldId id="364" r:id="rId4"/>
    <p:sldId id="258" r:id="rId5"/>
    <p:sldId id="304" r:id="rId6"/>
    <p:sldId id="272" r:id="rId7"/>
    <p:sldId id="278" r:id="rId8"/>
    <p:sldId id="279" r:id="rId9"/>
    <p:sldId id="292" r:id="rId10"/>
    <p:sldId id="281" r:id="rId11"/>
    <p:sldId id="280" r:id="rId12"/>
    <p:sldId id="282" r:id="rId13"/>
    <p:sldId id="283" r:id="rId14"/>
    <p:sldId id="284" r:id="rId15"/>
    <p:sldId id="285" r:id="rId16"/>
    <p:sldId id="286" r:id="rId17"/>
    <p:sldId id="287" r:id="rId18"/>
    <p:sldId id="310" r:id="rId19"/>
    <p:sldId id="288" r:id="rId20"/>
    <p:sldId id="289" r:id="rId21"/>
    <p:sldId id="290" r:id="rId22"/>
    <p:sldId id="291" r:id="rId23"/>
    <p:sldId id="321" r:id="rId24"/>
    <p:sldId id="322" r:id="rId25"/>
    <p:sldId id="323" r:id="rId26"/>
    <p:sldId id="325" r:id="rId27"/>
    <p:sldId id="327" r:id="rId28"/>
    <p:sldId id="329" r:id="rId29"/>
    <p:sldId id="331" r:id="rId30"/>
    <p:sldId id="332" r:id="rId31"/>
    <p:sldId id="333" r:id="rId32"/>
    <p:sldId id="335" r:id="rId33"/>
    <p:sldId id="336" r:id="rId34"/>
    <p:sldId id="337" r:id="rId35"/>
    <p:sldId id="338" r:id="rId36"/>
    <p:sldId id="340" r:id="rId37"/>
    <p:sldId id="341" r:id="rId38"/>
    <p:sldId id="342" r:id="rId39"/>
    <p:sldId id="344" r:id="rId40"/>
    <p:sldId id="346" r:id="rId41"/>
    <p:sldId id="347" r:id="rId42"/>
    <p:sldId id="348" r:id="rId43"/>
    <p:sldId id="350" r:id="rId44"/>
    <p:sldId id="351" r:id="rId45"/>
    <p:sldId id="352" r:id="rId46"/>
    <p:sldId id="353" r:id="rId47"/>
    <p:sldId id="354" r:id="rId48"/>
    <p:sldId id="355" r:id="rId49"/>
    <p:sldId id="356" r:id="rId50"/>
    <p:sldId id="357" r:id="rId51"/>
    <p:sldId id="358" r:id="rId52"/>
    <p:sldId id="359" r:id="rId53"/>
    <p:sldId id="360" r:id="rId54"/>
    <p:sldId id="361" r:id="rId55"/>
    <p:sldId id="320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362"/>
            <p14:sldId id="363"/>
            <p14:sldId id="364"/>
            <p14:sldId id="258"/>
            <p14:sldId id="304"/>
            <p14:sldId id="272"/>
            <p14:sldId id="278"/>
            <p14:sldId id="279"/>
            <p14:sldId id="292"/>
            <p14:sldId id="281"/>
            <p14:sldId id="280"/>
            <p14:sldId id="282"/>
            <p14:sldId id="283"/>
            <p14:sldId id="284"/>
            <p14:sldId id="285"/>
            <p14:sldId id="286"/>
            <p14:sldId id="287"/>
            <p14:sldId id="310"/>
            <p14:sldId id="288"/>
            <p14:sldId id="289"/>
            <p14:sldId id="290"/>
            <p14:sldId id="291"/>
            <p14:sldId id="321"/>
            <p14:sldId id="322"/>
            <p14:sldId id="323"/>
            <p14:sldId id="325"/>
            <p14:sldId id="327"/>
            <p14:sldId id="329"/>
            <p14:sldId id="331"/>
            <p14:sldId id="332"/>
            <p14:sldId id="333"/>
            <p14:sldId id="335"/>
            <p14:sldId id="336"/>
            <p14:sldId id="337"/>
            <p14:sldId id="338"/>
            <p14:sldId id="340"/>
            <p14:sldId id="341"/>
            <p14:sldId id="342"/>
            <p14:sldId id="344"/>
            <p14:sldId id="346"/>
            <p14:sldId id="347"/>
            <p14:sldId id="348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49C2E"/>
    <a:srgbClr val="66FFCC"/>
    <a:srgbClr val="19C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401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4.bin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219235" cy="20992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260102" y="2565863"/>
            <a:ext cx="773730" cy="175874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ACB4B4C4-B96E-4D3D-A3B1-019ECDA735A1}"/>
              </a:ext>
            </a:extLst>
          </p:cNvPr>
          <p:cNvSpPr/>
          <p:nvPr/>
        </p:nvSpPr>
        <p:spPr>
          <a:xfrm>
            <a:off x="260102" y="4450883"/>
            <a:ext cx="773730" cy="16533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84154" y="295880"/>
            <a:ext cx="5801871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2" name="object 9"/>
          <p:cNvSpPr>
            <a:spLocks noChangeArrowheads="1"/>
          </p:cNvSpPr>
          <p:nvPr/>
        </p:nvSpPr>
        <p:spPr bwMode="auto">
          <a:xfrm>
            <a:off x="8991600" y="341373"/>
            <a:ext cx="21717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1218848">
              <a:spcBef>
                <a:spcPts val="201"/>
              </a:spcBef>
              <a:defRPr/>
            </a:pPr>
            <a:endParaRPr lang="en-US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4" name="object 12">
            <a:extLst/>
          </p:cNvPr>
          <p:cNvSpPr txBox="1"/>
          <p:nvPr/>
        </p:nvSpPr>
        <p:spPr>
          <a:xfrm>
            <a:off x="9075422" y="540768"/>
            <a:ext cx="2048285" cy="772542"/>
          </a:xfrm>
          <a:prstGeom prst="rect">
            <a:avLst/>
          </a:prstGeom>
        </p:spPr>
        <p:txBody>
          <a:bodyPr wrap="square" lIns="0" tIns="33551" rIns="0" bIns="0">
            <a:spAutoFit/>
          </a:bodyPr>
          <a:lstStyle/>
          <a:p>
            <a:pPr algn="ctr" defTabSz="1218848">
              <a:spcBef>
                <a:spcPts val="265"/>
              </a:spcBef>
              <a:defRPr/>
            </a:pPr>
            <a:r>
              <a:rPr lang="en-US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6- </a:t>
            </a:r>
            <a:r>
              <a:rPr lang="en-US" sz="4800" b="1" spc="-1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976425" y="2440629"/>
            <a:ext cx="9417328" cy="3353800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sz="5400" b="1" dirty="0" err="1" smtClean="0">
                <a:solidFill>
                  <a:srgbClr val="000099"/>
                </a:solidFill>
                <a:latin typeface="Arial"/>
                <a:cs typeface="Arial"/>
              </a:rPr>
              <a:t>Mavzu</a:t>
            </a:r>
            <a:r>
              <a:rPr sz="5400" b="1" dirty="0" smtClean="0">
                <a:solidFill>
                  <a:srgbClr val="000099"/>
                </a:solidFill>
                <a:latin typeface="Arial"/>
                <a:cs typeface="Arial"/>
              </a:rPr>
              <a:t>:</a:t>
            </a:r>
            <a:r>
              <a:rPr lang="en-US" sz="54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5400" b="1" dirty="0" err="1" smtClean="0">
                <a:solidFill>
                  <a:srgbClr val="000099"/>
                </a:solidFill>
                <a:latin typeface="Arial"/>
                <a:cs typeface="Arial"/>
              </a:rPr>
              <a:t>Yevrosiyo</a:t>
            </a:r>
            <a:r>
              <a:rPr lang="en-US" sz="54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n-US" sz="5400" b="1" dirty="0" err="1" smtClean="0">
                <a:solidFill>
                  <a:srgbClr val="000099"/>
                </a:solidFill>
                <a:latin typeface="Arial"/>
                <a:cs typeface="Arial"/>
              </a:rPr>
              <a:t>hududining</a:t>
            </a:r>
            <a:r>
              <a:rPr lang="en-US" sz="54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Arial"/>
                <a:cs typeface="Arial"/>
              </a:rPr>
              <a:t>tabiiy</a:t>
            </a:r>
            <a:r>
              <a:rPr lang="en-US" sz="5400" b="1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Arial"/>
                <a:cs typeface="Arial"/>
              </a:rPr>
              <a:t>geografik</a:t>
            </a:r>
            <a:r>
              <a:rPr lang="en-US" sz="5400" b="1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5400" b="1" dirty="0" err="1" smtClean="0">
                <a:solidFill>
                  <a:srgbClr val="000099"/>
                </a:solidFill>
                <a:latin typeface="Arial"/>
                <a:cs typeface="Arial"/>
              </a:rPr>
              <a:t>o‘lkalarga</a:t>
            </a:r>
            <a:r>
              <a:rPr lang="en-US" sz="54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Arial"/>
                <a:cs typeface="Arial"/>
              </a:rPr>
              <a:t>bo‘linishi</a:t>
            </a:r>
            <a:r>
              <a:rPr lang="en-US" sz="5400" b="1" dirty="0">
                <a:solidFill>
                  <a:srgbClr val="000099"/>
                </a:solidFill>
                <a:latin typeface="Arial"/>
                <a:cs typeface="Arial"/>
              </a:rPr>
              <a:t>. </a:t>
            </a:r>
            <a:endParaRPr lang="en-US" sz="5400" b="1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algn="ctr"/>
            <a:r>
              <a:rPr lang="en-US" sz="5400" b="1" dirty="0" err="1" smtClean="0">
                <a:solidFill>
                  <a:srgbClr val="000099"/>
                </a:solidFill>
                <a:latin typeface="Arial"/>
                <a:cs typeface="Arial"/>
              </a:rPr>
              <a:t>O‘rta</a:t>
            </a:r>
            <a:r>
              <a:rPr lang="en-US" sz="54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Arial"/>
                <a:cs typeface="Arial"/>
              </a:rPr>
              <a:t>va</a:t>
            </a:r>
            <a:r>
              <a:rPr lang="en-US" sz="5400" b="1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Arial"/>
                <a:cs typeface="Arial"/>
              </a:rPr>
              <a:t>Sharqiy</a:t>
            </a:r>
            <a:r>
              <a:rPr lang="en-US" sz="5400" b="1" dirty="0">
                <a:solidFill>
                  <a:srgbClr val="000099"/>
                </a:solidFill>
                <a:latin typeface="Arial"/>
                <a:cs typeface="Arial"/>
              </a:rPr>
              <a:t>  </a:t>
            </a:r>
            <a:r>
              <a:rPr lang="en-US" sz="5400" b="1" dirty="0" err="1">
                <a:solidFill>
                  <a:srgbClr val="000099"/>
                </a:solidFill>
                <a:latin typeface="Arial"/>
                <a:cs typeface="Arial"/>
              </a:rPr>
              <a:t>Yevropa</a:t>
            </a:r>
            <a:endParaRPr sz="5400" b="1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pic>
        <p:nvPicPr>
          <p:cNvPr id="11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600" y="194733"/>
            <a:ext cx="1575000" cy="1575000"/>
          </a:xfrm>
          <a:prstGeom prst="rect">
            <a:avLst/>
          </a:prstGeom>
          <a:noFill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DFBC9C3-A6F5-49AE-89EE-BB0E27D2F1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r="15120"/>
          <a:stretch>
            <a:fillRect/>
          </a:stretch>
        </p:blipFill>
        <p:spPr>
          <a:xfrm>
            <a:off x="10305600" y="3229137"/>
            <a:ext cx="1608952" cy="1537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297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Торре-дель-Зиро возле Амалфи, Италия (Torre dello Ziro, Amalfi, Italy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7460055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0" y="-36777"/>
            <a:ext cx="746005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6000" b="1" kern="0" spc="21" dirty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III. </a:t>
            </a:r>
            <a:r>
              <a:rPr lang="en-US" sz="6000" b="1" kern="0" spc="21" dirty="0" err="1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Janubiy</a:t>
            </a:r>
            <a:r>
              <a:rPr lang="en-US" sz="6000" b="1" kern="0" spc="21" dirty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6000" b="1" kern="0" spc="21" dirty="0" err="1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Yevropa</a:t>
            </a:r>
            <a:endParaRPr lang="ru-RU" sz="6000" b="1" kern="0" spc="21" dirty="0">
              <a:solidFill>
                <a:sysClr val="window" lastClr="FFFFFF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411448"/>
            <a:ext cx="12191999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qit’asining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janubidagi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sohillaridagi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yarimorol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orollarni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shakllangan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qishi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seryomg‘ir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443529"/>
              </p:ext>
            </p:extLst>
          </p:nvPr>
        </p:nvGraphicFramePr>
        <p:xfrm>
          <a:off x="0" y="978886"/>
          <a:ext cx="2792603" cy="2450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3" r:id="rId4" imgW="2691720" imgH="2361600" progId="">
                  <p:embed/>
                </p:oleObj>
              </mc:Choice>
              <mc:Fallback>
                <p:oleObj r:id="rId4" imgW="2691720" imgH="2361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978886"/>
                        <a:ext cx="2792603" cy="2450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6864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27"/>
            <a:ext cx="12192000" cy="67614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5473005"/>
            <a:ext cx="12191999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o‘lkasining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qariyb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km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Iqlimida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okeanidan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esadigan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massalarining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-Cyrl-U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085522"/>
              </p:ext>
            </p:extLst>
          </p:nvPr>
        </p:nvGraphicFramePr>
        <p:xfrm>
          <a:off x="9614642" y="28827"/>
          <a:ext cx="2577358" cy="2422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5" r:id="rId4" imgW="4431600" imgH="4164840" progId="">
                  <p:embed/>
                </p:oleObj>
              </mc:Choice>
              <mc:Fallback>
                <p:oleObj r:id="rId4" imgW="4431600" imgH="41648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14642" y="28827"/>
                        <a:ext cx="2577358" cy="2422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7677149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9" name="Прямоугольник 8"/>
          <p:cNvSpPr/>
          <p:nvPr/>
        </p:nvSpPr>
        <p:spPr>
          <a:xfrm>
            <a:off x="209778" y="-1"/>
            <a:ext cx="7458965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6000" b="1" kern="0" spc="21" dirty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IV. </a:t>
            </a:r>
            <a:r>
              <a:rPr lang="en-US" sz="6000" b="1" kern="0" spc="21" dirty="0" err="1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Sharqiy</a:t>
            </a:r>
            <a:r>
              <a:rPr lang="en-US" sz="6000" b="1" kern="0" spc="21" dirty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6000" b="1" kern="0" spc="21" dirty="0" err="1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Yevropa</a:t>
            </a:r>
            <a:endParaRPr lang="ru-RU" sz="6000" b="1" kern="0" spc="21" dirty="0">
              <a:solidFill>
                <a:sysClr val="window" lastClr="FFFFFF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854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Экологические проблемы Западной Сибири и их причин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4940518"/>
            <a:ext cx="12191999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G‘arbiy Sibir o‘lkasiga </a:t>
            </a:r>
            <a:r>
              <a:rPr lang="pt-BR" sz="2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shu nomdagi pasttekislik va Kara dengizidagi bir qancha kichikroq orollar kiradi. </a:t>
            </a:r>
            <a:r>
              <a:rPr lang="pt-BR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O‘lka hududi janubdan shimolga salgina nishab. Uzunchoq, cho‘ziq do‘ngliklar ko‘p.</a:t>
            </a:r>
            <a:endParaRPr lang="uz-Cyrl-UZ" sz="28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526770"/>
              </p:ext>
            </p:extLst>
          </p:nvPr>
        </p:nvGraphicFramePr>
        <p:xfrm>
          <a:off x="10007600" y="0"/>
          <a:ext cx="2184400" cy="2765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7" r:id="rId4" imgW="3580920" imgH="4533120" progId="">
                  <p:embed/>
                </p:oleObj>
              </mc:Choice>
              <mc:Fallback>
                <p:oleObj r:id="rId4" imgW="3580920" imgH="4533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07600" y="0"/>
                        <a:ext cx="2184400" cy="27653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59486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209778" y="0"/>
            <a:ext cx="5738879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6000" b="1" kern="0" spc="21" dirty="0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V</a:t>
            </a:r>
            <a:r>
              <a:rPr lang="en-US" sz="6000" b="1" kern="0" spc="21" dirty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. </a:t>
            </a:r>
            <a:r>
              <a:rPr lang="en-US" sz="6000" b="1" kern="0" spc="21" dirty="0" err="1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G‘arbiy</a:t>
            </a:r>
            <a:r>
              <a:rPr lang="en-US" sz="6000" b="1" kern="0" spc="21" dirty="0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6000" b="1" kern="0" spc="21" dirty="0" err="1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Sibir</a:t>
            </a:r>
            <a:endParaRPr lang="ru-RU" sz="6000" b="1" kern="0" spc="21" dirty="0">
              <a:solidFill>
                <a:sysClr val="window" lastClr="FFFFFF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0410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Восточная Сибир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59267" y="5165229"/>
            <a:ext cx="12191999" cy="16927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O‘lka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Sibirning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egallab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g‘arbda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pasttekisligidan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sharqda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Kolima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daryosining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vodiysigacha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tog‘liklardan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keskin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kontinental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Oymyakonda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-71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+ 36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kuzatilgan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-Cyrl-U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738687"/>
              </p:ext>
            </p:extLst>
          </p:nvPr>
        </p:nvGraphicFramePr>
        <p:xfrm>
          <a:off x="9060650" y="9777"/>
          <a:ext cx="3131350" cy="2771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2" r:id="rId4" imgW="9282240" imgH="8215560" progId="">
                  <p:embed/>
                </p:oleObj>
              </mc:Choice>
              <mc:Fallback>
                <p:oleObj r:id="rId4" imgW="9282240" imgH="8215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60650" y="9777"/>
                        <a:ext cx="3131350" cy="27715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6336070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209778" y="0"/>
            <a:ext cx="6126292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6000" b="1" kern="0" spc="21" dirty="0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VI. </a:t>
            </a:r>
            <a:r>
              <a:rPr lang="en-US" sz="6000" b="1" kern="0" spc="21" dirty="0" err="1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Sharqiy</a:t>
            </a:r>
            <a:r>
              <a:rPr lang="en-US" sz="6000" b="1" kern="0" spc="21" dirty="0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6000" b="1" kern="0" spc="21" dirty="0" err="1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Sibir</a:t>
            </a:r>
            <a:endParaRPr lang="ru-RU" sz="6000" b="1" kern="0" spc="21" dirty="0">
              <a:solidFill>
                <a:sysClr val="window" lastClr="FFFFFF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4523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Камчатка летом» — карточка пользователя Андрей Кузьмин в Яндекс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4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" y="5411450"/>
            <a:ext cx="12191999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chekka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shimoli-sharqidagi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hududlarni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Kamchatka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yarimoroli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Saxalin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orolini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sharqda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hukmronlik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tog‘liklardan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-Cyrl-UZ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781899"/>
              </p:ext>
            </p:extLst>
          </p:nvPr>
        </p:nvGraphicFramePr>
        <p:xfrm>
          <a:off x="10269665" y="14168"/>
          <a:ext cx="1922333" cy="2957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6" r:id="rId4" imgW="3580920" imgH="5510880" progId="">
                  <p:embed/>
                </p:oleObj>
              </mc:Choice>
              <mc:Fallback>
                <p:oleObj r:id="rId4" imgW="3580920" imgH="5510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69665" y="14168"/>
                        <a:ext cx="1922333" cy="2957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6336070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9" name="Прямоугольник 8"/>
          <p:cNvSpPr/>
          <p:nvPr/>
        </p:nvSpPr>
        <p:spPr>
          <a:xfrm>
            <a:off x="209778" y="0"/>
            <a:ext cx="586442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6000" b="1" kern="0" spc="21" dirty="0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VII. </a:t>
            </a:r>
            <a:r>
              <a:rPr lang="en-US" sz="6000" b="1" kern="0" spc="21" dirty="0" err="1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Uzoq</a:t>
            </a:r>
            <a:r>
              <a:rPr lang="en-US" sz="6000" b="1" kern="0" spc="21" dirty="0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6000" b="1" kern="0" spc="21" dirty="0" err="1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Sharq</a:t>
            </a:r>
            <a:endParaRPr lang="ru-RU" sz="6000" b="1" kern="0" spc="21" dirty="0">
              <a:solidFill>
                <a:sysClr val="window" lastClr="FFFFFF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3613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Растительный мир Аравийского полуострова. 2. ОАЭ, Катар, Ома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79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55909" y="5544741"/>
            <a:ext cx="12303817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o‘lkasi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Arabiston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yarimorolini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O‘lkaning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joyi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Tiahama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nuqtasi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O‘lik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O‘lka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shakllari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dyuna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barxan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qirlar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0267200"/>
              </p:ext>
            </p:extLst>
          </p:nvPr>
        </p:nvGraphicFramePr>
        <p:xfrm>
          <a:off x="9410629" y="0"/>
          <a:ext cx="2837279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0" r:id="rId4" imgW="2729880" imgH="2272680" progId="">
                  <p:embed/>
                </p:oleObj>
              </mc:Choice>
              <mc:Fallback>
                <p:oleObj r:id="rId4" imgW="2729880" imgH="2272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10629" y="0"/>
                        <a:ext cx="2837279" cy="236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" y="-10180"/>
            <a:ext cx="9389533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77516" y="0"/>
            <a:ext cx="9439892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6000" b="1" kern="0" spc="21" dirty="0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VIII. </a:t>
            </a:r>
            <a:r>
              <a:rPr lang="en-US" sz="6000" b="1" kern="0" spc="21" dirty="0" err="1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Janubi-g‘arbiy</a:t>
            </a:r>
            <a:r>
              <a:rPr lang="en-US" sz="6000" b="1" kern="0" spc="21" dirty="0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6000" b="1" kern="0" spc="21" dirty="0" err="1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Osiyo</a:t>
            </a:r>
            <a:endParaRPr lang="ru-RU" sz="6000" b="1" kern="0" spc="21" dirty="0">
              <a:solidFill>
                <a:sysClr val="window" lastClr="FFFFFF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2223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Армянское нагорь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18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" y="5411450"/>
            <a:ext cx="12191999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o‘lkaga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yarimoroli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Armaniston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Eron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tog‘liklari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O‘lka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tog‘liklardan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shimol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sharqdan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janub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g‘arbga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nishab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429421"/>
              </p:ext>
            </p:extLst>
          </p:nvPr>
        </p:nvGraphicFramePr>
        <p:xfrm>
          <a:off x="9786789" y="0"/>
          <a:ext cx="2405211" cy="212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74" r:id="rId4" imgW="4177440" imgH="3682440" progId="">
                  <p:embed/>
                </p:oleObj>
              </mc:Choice>
              <mc:Fallback>
                <p:oleObj r:id="rId4" imgW="4177440" imgH="3682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86789" y="0"/>
                        <a:ext cx="2405211" cy="212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5212814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209778" y="0"/>
            <a:ext cx="500303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6000" b="1" kern="0" spc="21" dirty="0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IX. Old </a:t>
            </a:r>
            <a:r>
              <a:rPr lang="en-US" sz="6000" b="1" kern="0" spc="21" dirty="0" err="1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Osiyo</a:t>
            </a:r>
            <a:endParaRPr lang="ru-RU" sz="6000" b="1" kern="0" spc="21" dirty="0">
              <a:solidFill>
                <a:sysClr val="window" lastClr="FFFFFF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1521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Туристическая зона в Ташкентской области превзойдет по размерам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042119"/>
            <a:ext cx="12191999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materigining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oʻrta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gʻarbda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Kaspiy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qirg‘oqlaridan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sharqda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chegarasigacha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tekisliklardan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qismlarini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togʻliklar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egallagan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endParaRPr lang="uz-Cyrl-U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954059"/>
              </p:ext>
            </p:extLst>
          </p:nvPr>
        </p:nvGraphicFramePr>
        <p:xfrm>
          <a:off x="9036522" y="0"/>
          <a:ext cx="3155478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8" r:id="rId4" imgW="4152240" imgH="2907720" progId="">
                  <p:embed/>
                </p:oleObj>
              </mc:Choice>
              <mc:Fallback>
                <p:oleObj r:id="rId4" imgW="4152240" imgH="2907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36522" y="0"/>
                        <a:ext cx="3155478" cy="22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5516872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209778" y="0"/>
            <a:ext cx="5307094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6000" b="1" kern="0" spc="21" dirty="0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X. </a:t>
            </a:r>
            <a:r>
              <a:rPr lang="en-US" sz="6000" b="1" kern="0" spc="21" dirty="0" err="1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O‘rta</a:t>
            </a:r>
            <a:r>
              <a:rPr lang="en-US" sz="6000" b="1" kern="0" spc="21" dirty="0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6000" b="1" kern="0" spc="21" dirty="0" err="1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Osiyo</a:t>
            </a:r>
            <a:endParaRPr lang="ru-RU" sz="6000" b="1" kern="0" spc="21" dirty="0">
              <a:solidFill>
                <a:sysClr val="window" lastClr="FFFFFF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7201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" y="1"/>
            <a:ext cx="12192001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7D6B101-0043-4BB5-A6FC-58D952EB5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4" y="1048349"/>
            <a:ext cx="4644702" cy="5035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0F3B887-2C4B-474D-94D5-982649BD2C8B}"/>
              </a:ext>
            </a:extLst>
          </p:cNvPr>
          <p:cNvSpPr txBox="1">
            <a:spLocks/>
          </p:cNvSpPr>
          <p:nvPr/>
        </p:nvSpPr>
        <p:spPr>
          <a:xfrm>
            <a:off x="4811664" y="1048349"/>
            <a:ext cx="7238012" cy="547403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5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o‘lkasi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o‘zining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takrorlanmas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tabiati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5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9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5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tabiatini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atroflicha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o‘rgangan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rus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olimi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</a:rPr>
              <a:t>I. V. </a:t>
            </a:r>
            <a:r>
              <a:rPr lang="en-US" sz="5900" b="1" dirty="0" err="1">
                <a:latin typeface="Arial" panose="020B0604020202020204" pitchFamily="34" charset="0"/>
                <a:cs typeface="Arial" panose="020B0604020202020204" pitchFamily="34" charset="0"/>
              </a:rPr>
              <a:t>Mushketov</a:t>
            </a: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5900" b="1" dirty="0" err="1"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nomli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kitobida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o‘lkani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US" sz="5900" b="1" dirty="0" err="1"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b="1" dirty="0" err="1">
                <a:latin typeface="Arial" panose="020B0604020202020204" pitchFamily="34" charset="0"/>
                <a:cs typeface="Arial" panose="020B0604020202020204" pitchFamily="34" charset="0"/>
              </a:rPr>
              <a:t>materigining</a:t>
            </a: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b="1" dirty="0" err="1">
                <a:latin typeface="Arial" panose="020B0604020202020204" pitchFamily="34" charset="0"/>
                <a:cs typeface="Arial" panose="020B0604020202020204" pitchFamily="34" charset="0"/>
              </a:rPr>
              <a:t>ichidagi</a:t>
            </a: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b="1" dirty="0" err="1"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b="1" dirty="0" err="1"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b="1" dirty="0" err="1">
                <a:latin typeface="Arial" panose="020B0604020202020204" pitchFamily="34" charset="0"/>
                <a:cs typeface="Arial" panose="020B0604020202020204" pitchFamily="34" charset="0"/>
              </a:rPr>
              <a:t>noyob</a:t>
            </a: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b="1" dirty="0" err="1">
                <a:latin typeface="Arial" panose="020B0604020202020204" pitchFamily="34" charset="0"/>
                <a:cs typeface="Arial" panose="020B0604020202020204" pitchFamily="34" charset="0"/>
              </a:rPr>
              <a:t>tabiatli</a:t>
            </a: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b="1" dirty="0" err="1">
                <a:latin typeface="Arial" panose="020B0604020202020204" pitchFamily="34" charset="0"/>
                <a:cs typeface="Arial" panose="020B0604020202020204" pitchFamily="34" charset="0"/>
              </a:rPr>
              <a:t>go‘zal</a:t>
            </a: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b="1" dirty="0" err="1">
                <a:latin typeface="Arial" panose="020B0604020202020204" pitchFamily="34" charset="0"/>
                <a:cs typeface="Arial" panose="020B0604020202020204" pitchFamily="34" charset="0"/>
              </a:rPr>
              <a:t>materikdir</a:t>
            </a: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</a:rPr>
              <a:t>“,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baho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>
                <a:latin typeface="Arial" panose="020B0604020202020204" pitchFamily="34" charset="0"/>
                <a:cs typeface="Arial" panose="020B0604020202020204" pitchFamily="34" charset="0"/>
              </a:rPr>
              <a:t>bergan</a:t>
            </a:r>
            <a:r>
              <a:rPr lang="en-US" sz="5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5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4">
            <a:extLst>
              <a:ext uri="{FF2B5EF4-FFF2-40B4-BE49-F238E27FC236}">
                <a16:creationId xmlns:a16="http://schemas.microsoft.com/office/drawing/2014/main" xmlns="" id="{A3D6F158-92C2-4AFF-9427-AF9102706946}"/>
              </a:ext>
            </a:extLst>
          </p:cNvPr>
          <p:cNvSpPr txBox="1">
            <a:spLocks/>
          </p:cNvSpPr>
          <p:nvPr/>
        </p:nvSpPr>
        <p:spPr>
          <a:xfrm>
            <a:off x="32738" y="5080000"/>
            <a:ext cx="4778926" cy="17780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(1850-1902)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Rus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olimi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geolog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1200" y="-69461"/>
            <a:ext cx="11061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kern="0" spc="21" dirty="0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Ivan </a:t>
            </a:r>
            <a:r>
              <a:rPr lang="en-US" sz="6000" b="1" kern="0" spc="21" dirty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Vasilyevich </a:t>
            </a:r>
            <a:r>
              <a:rPr lang="en-US" sz="6000" b="1" kern="0" spc="21" dirty="0" err="1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Mushketov</a:t>
            </a:r>
            <a:endParaRPr lang="en-US" sz="6000" b="1" kern="0" spc="21" dirty="0">
              <a:solidFill>
                <a:sysClr val="window" lastClr="FFFFFF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7" name="Picture 2" descr="Жизнь прекрасна: terrao — LiveJourna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7"/>
          <a:stretch/>
        </p:blipFill>
        <p:spPr bwMode="auto">
          <a:xfrm>
            <a:off x="4811665" y="5583914"/>
            <a:ext cx="1970136" cy="110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085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Монголия - природ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042118"/>
            <a:ext cx="12191999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o‘lkasi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qit’asining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o‘lkada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Mo‘g‘uliston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hududidagi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cho‘llar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Tibet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tog‘ligi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Kunlun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Taklamakon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Gobi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cho‘llari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o‘lkada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uz-Cyrl-U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273962"/>
              </p:ext>
            </p:extLst>
          </p:nvPr>
        </p:nvGraphicFramePr>
        <p:xfrm>
          <a:off x="9583400" y="0"/>
          <a:ext cx="2608599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1" r:id="rId4" imgW="4253760" imgH="3479040" progId="">
                  <p:embed/>
                </p:oleObj>
              </mc:Choice>
              <mc:Fallback>
                <p:oleObj r:id="rId4" imgW="4253760" imgH="3479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83400" y="0"/>
                        <a:ext cx="2608599" cy="213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" y="1"/>
            <a:ext cx="7196371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209778" y="0"/>
            <a:ext cx="6986593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6000" b="1" kern="0" spc="21" dirty="0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XI. </a:t>
            </a:r>
            <a:r>
              <a:rPr lang="en-US" sz="6000" b="1" kern="0" spc="21" dirty="0" err="1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Markaziy</a:t>
            </a:r>
            <a:r>
              <a:rPr lang="en-US" sz="6000" b="1" kern="0" spc="21" dirty="0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6000" b="1" kern="0" spc="21" dirty="0" err="1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Osiyo</a:t>
            </a:r>
            <a:endParaRPr lang="ru-RU" sz="6000" b="1" kern="0" spc="21" dirty="0">
              <a:solidFill>
                <a:sysClr val="window" lastClr="FFFFFF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0074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CDDA9F1-4E07-4704-BB1B-E449B3E32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2" y="1028022"/>
            <a:ext cx="4385732" cy="501717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materigi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kattaligi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tabiatining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xilma-xilligiga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Odatda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tabiatining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xilma-xilligi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bo‘linishiga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asos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4800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Yevrosiyoning</a:t>
            </a:r>
            <a:r>
              <a:rPr lang="en-US" sz="48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48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48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o‘lkalari</a:t>
            </a:r>
            <a:endParaRPr lang="en-US" sz="48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529323"/>
              </p:ext>
            </p:extLst>
          </p:nvPr>
        </p:nvGraphicFramePr>
        <p:xfrm>
          <a:off x="4439493" y="914400"/>
          <a:ext cx="7752507" cy="5545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6" r:id="rId3" imgW="10767960" imgH="7783920" progId="">
                  <p:embed/>
                </p:oleObj>
              </mc:Choice>
              <mc:Fallback>
                <p:oleObj r:id="rId3" imgW="10767960" imgH="7783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39493" y="914400"/>
                        <a:ext cx="7752507" cy="5545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241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Самый северный остров Хоккайдо в Японии сильно пострадал от спада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" y="5544289"/>
            <a:ext cx="12191999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davlatining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yarimorolini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Yapon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orollarini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o‘lka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shimoldan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janubga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sohillari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kilometrga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uz-Cyrl-U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377210"/>
              </p:ext>
            </p:extLst>
          </p:nvPr>
        </p:nvGraphicFramePr>
        <p:xfrm>
          <a:off x="9715500" y="-1"/>
          <a:ext cx="2476500" cy="2843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4" r:id="rId4" imgW="3682440" imgH="4228560" progId="">
                  <p:embed/>
                </p:oleObj>
              </mc:Choice>
              <mc:Fallback>
                <p:oleObj r:id="rId4" imgW="3682440" imgH="4228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15500" y="-1"/>
                        <a:ext cx="2476500" cy="2843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" y="1"/>
            <a:ext cx="6979965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209778" y="0"/>
            <a:ext cx="6770187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6000" b="1" kern="0" spc="21" dirty="0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XII. </a:t>
            </a:r>
            <a:r>
              <a:rPr lang="en-US" sz="6000" b="1" kern="0" spc="21" dirty="0" err="1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Sharqiy</a:t>
            </a:r>
            <a:r>
              <a:rPr lang="en-US" sz="6000" b="1" kern="0" spc="21" dirty="0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6000" b="1" kern="0" spc="21" dirty="0" err="1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Osiyo</a:t>
            </a:r>
            <a:endParaRPr lang="ru-RU" sz="6000" b="1" kern="0" spc="21" dirty="0">
              <a:solidFill>
                <a:sysClr val="window" lastClr="FFFFFF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839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imalayan mountains Archives - Myths And Mounta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74"/>
            <a:ext cx="12191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4" y="5570108"/>
            <a:ext cx="12191999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Yevrosiyoning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Himolay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tizmalaridan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tog‘liklardan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yarimorolini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Hind-Gang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pasttekisligini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-Cyrl-U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Южная Азия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436" y="9777"/>
            <a:ext cx="2882564" cy="216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" y="1"/>
            <a:ext cx="7205133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209778" y="0"/>
            <a:ext cx="707103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6000" b="1" kern="0" spc="21" dirty="0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XIII. </a:t>
            </a:r>
            <a:r>
              <a:rPr lang="en-US" sz="6000" b="1" kern="0" spc="21" dirty="0" err="1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Janubiy</a:t>
            </a:r>
            <a:r>
              <a:rPr lang="en-US" sz="6000" b="1" kern="0" spc="21" dirty="0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6000" b="1" kern="0" spc="21" dirty="0" err="1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Osiyo</a:t>
            </a:r>
            <a:endParaRPr lang="ru-RU" sz="6000" b="1" kern="0" spc="21" dirty="0">
              <a:solidFill>
                <a:sysClr val="window" lastClr="FFFFFF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028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Чудеса природы Юго-Восточной Азии. (продолжение) » InfoKava.com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" y="5399546"/>
            <a:ext cx="12191999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qitʼasining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janubi-sharqidagi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Hindixitoy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Malakka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yarimorollarini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Malayya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arxipelagini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o‘lka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subekvatorial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mintaqaga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30713"/>
              </p:ext>
            </p:extLst>
          </p:nvPr>
        </p:nvGraphicFramePr>
        <p:xfrm>
          <a:off x="9734736" y="-11904"/>
          <a:ext cx="2457265" cy="2653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93" r:id="rId4" imgW="4114080" imgH="4444200" progId="">
                  <p:embed/>
                </p:oleObj>
              </mc:Choice>
              <mc:Fallback>
                <p:oleObj r:id="rId4" imgW="4114080" imgH="444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34736" y="-11904"/>
                        <a:ext cx="2457265" cy="2653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" y="1"/>
            <a:ext cx="9736653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9" name="Прямоугольник 8"/>
          <p:cNvSpPr/>
          <p:nvPr/>
        </p:nvSpPr>
        <p:spPr>
          <a:xfrm>
            <a:off x="0" y="-23617"/>
            <a:ext cx="97366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kern="0" spc="21" dirty="0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XIV. </a:t>
            </a:r>
            <a:r>
              <a:rPr lang="en-US" sz="6000" b="1" kern="0" spc="21" dirty="0" err="1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Janubi-sharqiy</a:t>
            </a:r>
            <a:r>
              <a:rPr lang="en-US" sz="6000" b="1" kern="0" spc="21" dirty="0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6000" b="1" kern="0" spc="21" dirty="0" err="1" smtClean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Osiyo</a:t>
            </a:r>
            <a:endParaRPr lang="ru-RU" sz="6000" b="1" kern="0" spc="21" dirty="0">
              <a:solidFill>
                <a:sysClr val="window" lastClr="FFFFFF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4835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Материки на Земле: количество, местоположение и описание - 24СМИ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68" y="-3110"/>
            <a:ext cx="9922932" cy="68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059232" y="2448453"/>
            <a:ext cx="2435382" cy="9596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Yevropa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20215" y="3173885"/>
            <a:ext cx="2096466" cy="9596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Osiyo</a:t>
            </a:r>
            <a:r>
              <a:rPr lang="pt-BR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917911"/>
            <a:ext cx="2269068" cy="5324535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indent="270510" algn="ctr">
              <a:spcAft>
                <a:spcPts val="0"/>
              </a:spcAft>
            </a:pPr>
            <a:r>
              <a:rPr lang="en-US" sz="2000" b="1" dirty="0" err="1" smtClean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Yevrosiyo</a:t>
            </a:r>
            <a:r>
              <a:rPr lang="en-US" sz="2000" dirty="0" smtClean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materigi</a:t>
            </a:r>
            <a:r>
              <a:rPr lang="en-US" sz="2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tarixiy</a:t>
            </a:r>
            <a:r>
              <a:rPr lang="en-US" sz="2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geologik</a:t>
            </a:r>
            <a:r>
              <a:rPr lang="en-US" sz="2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rivojlanishi</a:t>
            </a:r>
            <a:r>
              <a:rPr lang="en-US" sz="2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tabiatining</a:t>
            </a:r>
            <a:r>
              <a:rPr lang="en-US" sz="2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xilma-xilligiga</a:t>
            </a:r>
            <a:r>
              <a:rPr lang="en-US" sz="2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ko‘ra</a:t>
            </a:r>
            <a:r>
              <a:rPr lang="en-US" sz="2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ikkita</a:t>
            </a:r>
            <a:r>
              <a:rPr lang="en-US" sz="2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000" b="1" dirty="0" err="1" smtClean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Yevropa</a:t>
            </a:r>
            <a:r>
              <a:rPr lang="en-US" sz="2000" b="1" dirty="0" smtClean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Osiyo</a:t>
            </a:r>
            <a:r>
              <a:rPr lang="en-US" sz="2000" b="1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qit’alariga</a:t>
            </a:r>
            <a:r>
              <a:rPr lang="en-US" sz="2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ajratilgan</a:t>
            </a:r>
            <a:r>
              <a:rPr lang="en-US" sz="2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000" dirty="0" smtClean="0">
              <a:solidFill>
                <a:srgbClr val="44444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70510" algn="ctr">
              <a:spcAft>
                <a:spcPts val="0"/>
              </a:spcAft>
            </a:pPr>
            <a:r>
              <a:rPr lang="en-US" sz="2000" dirty="0" err="1" smtClean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Yevropa</a:t>
            </a:r>
            <a:r>
              <a:rPr lang="en-US" sz="2000" dirty="0" smtClean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qit’asi</a:t>
            </a:r>
            <a:r>
              <a:rPr lang="en-US" sz="2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tabiatini</a:t>
            </a:r>
            <a:r>
              <a:rPr lang="en-US" sz="2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o‘rgangan</a:t>
            </a:r>
            <a:r>
              <a:rPr lang="en-US" sz="2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tadqiqotchilar</a:t>
            </a:r>
            <a:r>
              <a:rPr lang="en-US" sz="2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ham </a:t>
            </a:r>
            <a:r>
              <a:rPr lang="en-US" sz="2000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</a:t>
            </a:r>
            <a:r>
              <a:rPr lang="en-US" sz="2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ko‘plab</a:t>
            </a:r>
            <a:r>
              <a:rPr lang="en-US" sz="2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kichik</a:t>
            </a:r>
            <a:r>
              <a:rPr lang="en-US" sz="2000" b="1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tabiiy</a:t>
            </a:r>
            <a:r>
              <a:rPr lang="en-US" sz="2000" b="1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georgafik</a:t>
            </a:r>
            <a:r>
              <a:rPr lang="en-US" sz="2000" b="1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o‘lkalar</a:t>
            </a:r>
            <a:r>
              <a:rPr lang="en-US" sz="2000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</a:t>
            </a:r>
            <a:r>
              <a:rPr lang="en-US" sz="2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ajratishgan</a:t>
            </a:r>
            <a:r>
              <a:rPr lang="en-US" sz="2000" dirty="0" smtClean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solidFill>
                <a:srgbClr val="44444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" y="1"/>
            <a:ext cx="12192001" cy="9179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Yevropa</a:t>
            </a:r>
            <a:r>
              <a:rPr lang="en-US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va</a:t>
            </a:r>
            <a:r>
              <a:rPr lang="en-US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Osiyo</a:t>
            </a:r>
            <a:r>
              <a:rPr lang="en-US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qit’alari</a:t>
            </a:r>
            <a:endParaRPr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724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Объект 21"/>
          <p:cNvGraphicFramePr>
            <a:graphicFrameLocks noChangeAspect="1"/>
          </p:cNvGraphicFramePr>
          <p:nvPr>
            <p:extLst/>
          </p:nvPr>
        </p:nvGraphicFramePr>
        <p:xfrm>
          <a:off x="1243389" y="577382"/>
          <a:ext cx="948708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6" r:id="rId3" imgW="10767960" imgH="7783920" progId="">
                  <p:embed/>
                </p:oleObj>
              </mc:Choice>
              <mc:Fallback>
                <p:oleObj r:id="rId3" imgW="10767960" imgH="7783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43389" y="577382"/>
                        <a:ext cx="948708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623618" y="1192039"/>
            <a:ext cx="1086380" cy="4827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Shimoliy</a:t>
            </a:r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Yevropa</a:t>
            </a:r>
            <a:endParaRPr lang="en-US" sz="1400" b="1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15065" y="1502014"/>
            <a:ext cx="1380067" cy="5418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O‘rta</a:t>
            </a:r>
            <a:r>
              <a:rPr lang="en-US" b="1" dirty="0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Yevropa</a:t>
            </a:r>
            <a:endParaRPr lang="en-US" b="1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15065" y="2348681"/>
            <a:ext cx="1049868" cy="4876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Janubiy</a:t>
            </a:r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Yevropa</a:t>
            </a:r>
            <a:endParaRPr lang="en-US" sz="1400" b="1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196026" y="2289414"/>
            <a:ext cx="1033462" cy="406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Sharqiy</a:t>
            </a:r>
            <a:r>
              <a:rPr lang="en-US" sz="1400" b="1" dirty="0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Yevropa</a:t>
            </a:r>
            <a:endParaRPr lang="en-US" sz="1400" b="1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" y="1"/>
            <a:ext cx="12192001" cy="9179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O‘rta</a:t>
            </a:r>
            <a:r>
              <a:rPr lang="en-US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Yevropa</a:t>
            </a:r>
            <a:endParaRPr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741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" y="1"/>
            <a:ext cx="12192001" cy="126274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endParaRPr sz="6000" dirty="0">
              <a:solidFill>
                <a:schemeClr val="bg1"/>
              </a:solidFill>
            </a:endParaRPr>
          </a:p>
        </p:txBody>
      </p:sp>
      <p:sp>
        <p:nvSpPr>
          <p:cNvPr id="2" name="Объект 2">
            <a:extLst>
              <a:ext uri="{FF2B5EF4-FFF2-40B4-BE49-F238E27FC236}">
                <a16:creationId xmlns="" xmlns:a16="http://schemas.microsoft.com/office/drawing/2014/main" id="{5CCAEBB8-616B-40BA-BBF2-20E68F65015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26274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o‘lkasi</a:t>
            </a:r>
            <a:r>
              <a:rPr 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oblastlardan</a:t>
            </a:r>
            <a:r>
              <a:rPr 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Alp-</a:t>
            </a:r>
            <a:r>
              <a:rPr lang="en-US" sz="3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Karpat</a:t>
            </a:r>
            <a:r>
              <a:rPr 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tog‘laridir</a:t>
            </a:r>
            <a:r>
              <a:rPr 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35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743"/>
            <a:ext cx="12192000" cy="55952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2" y="1262742"/>
            <a:ext cx="4157135" cy="36933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sz="1000" b="1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Alp-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Karpat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o‘lkasi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Yevropadagi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ulkan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tog‘lardan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o‘lka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Yevropaning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537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" y="1"/>
            <a:ext cx="12192001" cy="9179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endParaRPr sz="60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24959" r="-107" b="-649"/>
          <a:stretch/>
        </p:blipFill>
        <p:spPr>
          <a:xfrm>
            <a:off x="4427775" y="2789675"/>
            <a:ext cx="3979625" cy="3187700"/>
          </a:xfrm>
          <a:prstGeom prst="rect">
            <a:avLst/>
          </a:prstGeom>
        </p:spPr>
      </p:pic>
      <p:sp>
        <p:nvSpPr>
          <p:cNvPr id="4" name="Объект 2">
            <a:extLst>
              <a:ext uri="{FF2B5EF4-FFF2-40B4-BE49-F238E27FC236}">
                <a16:creationId xmlns="" xmlns:a16="http://schemas.microsoft.com/office/drawing/2014/main" id="{83F0E716-8296-408E-ADDF-36BB3C6F1DD1}"/>
              </a:ext>
            </a:extLst>
          </p:cNvPr>
          <p:cNvSpPr txBox="1">
            <a:spLocks/>
          </p:cNvSpPr>
          <p:nvPr/>
        </p:nvSpPr>
        <p:spPr>
          <a:xfrm>
            <a:off x="88899" y="956733"/>
            <a:ext cx="12014200" cy="17941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Alp-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Karpat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Alp tog‘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burmalanishida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yosh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tog‘lardan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navbatida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o‘lka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tabiatining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qiladigan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Alp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Karpat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tog‘lariga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DE7823C2-96C0-470C-A294-A5BB9FFE21B8}"/>
              </a:ext>
            </a:extLst>
          </p:cNvPr>
          <p:cNvSpPr txBox="1">
            <a:spLocks/>
          </p:cNvSpPr>
          <p:nvPr/>
        </p:nvSpPr>
        <p:spPr>
          <a:xfrm>
            <a:off x="3044357" y="242308"/>
            <a:ext cx="6103287" cy="714425"/>
          </a:xfrm>
          <a:prstGeom prst="rect">
            <a:avLst/>
          </a:prstGeom>
          <a:noFill/>
          <a:ln w="76200" cap="flat" cmpd="sng" algn="ctr">
            <a:noFill/>
            <a:prstDash val="solid"/>
            <a:miter lim="800000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Alp-</a:t>
            </a:r>
            <a:r>
              <a:rPr lang="en-US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Karpat</a:t>
            </a:r>
            <a:r>
              <a:rPr lang="en-US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tog‘lari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B435EDF7-F318-431B-BCFD-5CE103122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66" y="2789675"/>
            <a:ext cx="4051301" cy="3187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223" y="2789674"/>
            <a:ext cx="4082435" cy="31877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" y="5977375"/>
            <a:ext cx="1032086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shaklida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sharqqa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1200 km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masofaga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9147644" y="3555278"/>
            <a:ext cx="1693333" cy="550333"/>
          </a:xfrm>
          <a:prstGeom prst="roundRect">
            <a:avLst/>
          </a:prstGeom>
          <a:solidFill>
            <a:srgbClr val="C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Alp </a:t>
            </a:r>
            <a:r>
              <a:rPr lang="en-US" altLang="ru-RU" sz="24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tog‘i</a:t>
            </a:r>
            <a:endParaRPr lang="ru-RU" altLang="ru-RU" sz="2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036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Картинки альп Швейцария Горы Природа Пейзаж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0635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3810000" y="-71216"/>
            <a:ext cx="4572000" cy="992343"/>
          </a:xfrm>
          <a:prstGeom prst="round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Alp </a:t>
            </a:r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tog‘i</a:t>
            </a:r>
            <a:endParaRPr lang="ru-RU" altLang="ru-RU" sz="60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C349AA84-63ED-4B0E-8302-83207A5D922F}"/>
              </a:ext>
            </a:extLst>
          </p:cNvPr>
          <p:cNvSpPr txBox="1">
            <a:spLocks/>
          </p:cNvSpPr>
          <p:nvPr/>
        </p:nvSpPr>
        <p:spPr>
          <a:xfrm>
            <a:off x="0" y="5321300"/>
            <a:ext cx="12192000" cy="1536700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tog‘larining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joyi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besh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qirrali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Monblan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(4 807 m).</a:t>
            </a:r>
          </a:p>
          <a:p>
            <a:pPr algn="just"/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051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Тур в Доломитовые Альп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185" y="1066800"/>
            <a:ext cx="7194816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612" y="1238577"/>
            <a:ext cx="4812129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qishi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yumshoq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yozi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salqin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2000-3000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0635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1745625" y="0"/>
            <a:ext cx="8703733" cy="992343"/>
          </a:xfrm>
          <a:prstGeom prst="round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Alp </a:t>
            </a:r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tog‘lari</a:t>
            </a:r>
            <a:r>
              <a:rPr lang="en-US" altLang="ru-RU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iqlimi</a:t>
            </a:r>
            <a:endParaRPr lang="ru-RU" altLang="ru-RU" sz="60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id="{1EADFCD5-382C-47B6-BC08-BE8341E35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7857" y="3133696"/>
            <a:ext cx="4959385" cy="329820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Tog‘ning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tepalarida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Muzliklarning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4140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km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15-27 km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muzliklardan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to‘yinadi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446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Файл:Leman img 05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0"/>
            <a:ext cx="6121401" cy="685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" y="-1"/>
            <a:ext cx="6059010" cy="681442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-23909" y="3245"/>
            <a:ext cx="12189015" cy="10635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3446" y="15210"/>
            <a:ext cx="6070599" cy="1039625"/>
          </a:xfrm>
          <a:prstGeom prst="round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Reyn</a:t>
            </a:r>
            <a:r>
              <a:rPr lang="en-US" altLang="ru-RU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daryosi</a:t>
            </a:r>
            <a:endParaRPr lang="ru-RU" altLang="ru-RU" sz="60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6213606" y="-4709"/>
            <a:ext cx="6121402" cy="1039625"/>
          </a:xfrm>
          <a:prstGeom prst="round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Rona </a:t>
            </a:r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daryosi</a:t>
            </a:r>
            <a:endParaRPr lang="ru-RU" altLang="ru-RU" sz="60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18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CDDA9F1-4E07-4704-BB1B-E449B3E32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2" y="1028022"/>
            <a:ext cx="4385732" cy="501717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materigi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kattaligi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tabiatining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xilma-xilligiga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Odatda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tabiatining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xilma-xilligi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bo‘linishiga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asos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4800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Yevrosiyoning</a:t>
            </a:r>
            <a:r>
              <a:rPr lang="en-US" sz="48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48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48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o‘lkalari</a:t>
            </a:r>
            <a:endParaRPr lang="en-US" sz="48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4439493" y="914400"/>
          <a:ext cx="7752507" cy="5545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9" r:id="rId3" imgW="10767960" imgH="7783920" progId="">
                  <p:embed/>
                </p:oleObj>
              </mc:Choice>
              <mc:Fallback>
                <p:oleObj r:id="rId3" imgW="10767960" imgH="7783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39493" y="914400"/>
                        <a:ext cx="7752507" cy="5545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5330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odél řeky Drávy - Cyklozájezdy a další aktivní dovolená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1"/>
          <a:stretch/>
        </p:blipFill>
        <p:spPr bwMode="auto">
          <a:xfrm>
            <a:off x="6028267" y="0"/>
            <a:ext cx="61554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ww.italiadavay.ru/public/images/trentino_alto_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6"/>
            <a:ext cx="6028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0635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-7718" y="21918"/>
            <a:ext cx="6070599" cy="1039625"/>
          </a:xfrm>
          <a:prstGeom prst="round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Adije</a:t>
            </a:r>
            <a:r>
              <a:rPr lang="en-US" altLang="ru-RU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daryosi</a:t>
            </a:r>
            <a:endParaRPr lang="ru-RU" altLang="ru-RU" sz="60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6062881" y="15210"/>
            <a:ext cx="6155489" cy="1039625"/>
          </a:xfrm>
          <a:prstGeom prst="round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Drava </a:t>
            </a:r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daryosi</a:t>
            </a:r>
            <a:endParaRPr lang="ru-RU" altLang="ru-RU" sz="60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320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0"/>
          <a:stretch/>
        </p:blipFill>
        <p:spPr>
          <a:xfrm>
            <a:off x="84665" y="1174449"/>
            <a:ext cx="3818467" cy="4430483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50257FC-BA02-4571-8FCB-F5F239876C88}"/>
              </a:ext>
            </a:extLst>
          </p:cNvPr>
          <p:cNvSpPr txBox="1">
            <a:spLocks/>
          </p:cNvSpPr>
          <p:nvPr/>
        </p:nvSpPr>
        <p:spPr>
          <a:xfrm>
            <a:off x="3894735" y="1388533"/>
            <a:ext cx="3937070" cy="377613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tog‘larining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etaklari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tog‘liklarida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podzol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Tog‘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yonbag‘irlari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o‘rmonlari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0635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1745625" y="0"/>
            <a:ext cx="8703733" cy="992343"/>
          </a:xfrm>
          <a:prstGeom prst="round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Alp </a:t>
            </a:r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tog‘lari</a:t>
            </a:r>
            <a:endParaRPr lang="ru-RU" altLang="ru-RU" sz="60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203" y="1388533"/>
            <a:ext cx="4281925" cy="42164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80534" y="5816600"/>
            <a:ext cx="1074420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Buk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o‘rmonlari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tagida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604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266" y="1219200"/>
            <a:ext cx="6246641" cy="5266266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5"/>
            <a:ext cx="12189015" cy="10635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" name="AutoShape 8"/>
          <p:cNvSpPr>
            <a:spLocks noChangeArrowheads="1"/>
          </p:cNvSpPr>
          <p:nvPr/>
        </p:nvSpPr>
        <p:spPr bwMode="auto">
          <a:xfrm>
            <a:off x="1913467" y="0"/>
            <a:ext cx="7019925" cy="992343"/>
          </a:xfrm>
          <a:prstGeom prst="round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Karpat</a:t>
            </a:r>
            <a:r>
              <a:rPr lang="en-US" altLang="ru-RU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tog‘lari</a:t>
            </a:r>
            <a:endParaRPr lang="ru-RU" altLang="ru-RU" sz="60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3935" y="1672897"/>
            <a:ext cx="5367866" cy="44012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O‘rta</a:t>
            </a:r>
            <a:r>
              <a:rPr lang="en-US" sz="28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Yevropaning</a:t>
            </a:r>
            <a:endParaRPr lang="en-US" sz="2800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sharqiy</a:t>
            </a:r>
            <a:r>
              <a:rPr lang="en-US" sz="28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qismida</a:t>
            </a:r>
            <a:r>
              <a:rPr lang="en-US" sz="28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joylashgan</a:t>
            </a:r>
            <a:r>
              <a:rPr lang="en-US" sz="2800" dirty="0">
                <a:latin typeface="Arial Black" panose="020B0A040201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yoysimon</a:t>
            </a:r>
            <a:r>
              <a:rPr lang="en-US" sz="28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shakldagi</a:t>
            </a:r>
            <a:r>
              <a:rPr lang="en-US" sz="2800" dirty="0">
                <a:latin typeface="Arial Black" panose="020B0A04020102020204" pitchFamily="34" charset="0"/>
                <a:cs typeface="Times New Roman" panose="02020603050405020304" pitchFamily="18" charset="0"/>
              </a:rPr>
              <a:t> tog‘ </a:t>
            </a:r>
            <a:r>
              <a:rPr lang="en-US" sz="2800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sistemasidan</a:t>
            </a:r>
            <a:r>
              <a:rPr lang="en-US" sz="28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iborat</a:t>
            </a:r>
            <a:r>
              <a:rPr lang="en-US" sz="28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bo‘lib</a:t>
            </a:r>
            <a:r>
              <a:rPr lang="en-US" sz="28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8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tabiiy</a:t>
            </a:r>
            <a:r>
              <a:rPr lang="en-US" sz="28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xususiyatlariga</a:t>
            </a:r>
            <a:r>
              <a:rPr lang="en-US" sz="28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ko‘ra</a:t>
            </a:r>
            <a:r>
              <a:rPr lang="en-US" sz="28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uch</a:t>
            </a:r>
            <a:r>
              <a:rPr lang="en-US" sz="28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qismga</a:t>
            </a:r>
            <a:r>
              <a:rPr lang="en-US" sz="28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G‘arbiy</a:t>
            </a:r>
            <a:r>
              <a:rPr lang="en-US" sz="2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Karpat</a:t>
            </a:r>
            <a:r>
              <a:rPr lang="en-US" sz="2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Sharqiy</a:t>
            </a:r>
            <a:r>
              <a:rPr lang="en-US" sz="2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Karpat</a:t>
            </a:r>
            <a:r>
              <a:rPr lang="en-US" sz="2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va</a:t>
            </a:r>
            <a:r>
              <a:rPr lang="en-US" sz="2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Janubiy</a:t>
            </a:r>
            <a:r>
              <a:rPr lang="en-US" sz="2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Karpat</a:t>
            </a:r>
            <a:r>
              <a:rPr lang="en-US" sz="2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tog‘lariga</a:t>
            </a:r>
            <a:r>
              <a:rPr lang="en-US" sz="28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bo‘linadi</a:t>
            </a:r>
            <a:r>
              <a:rPr lang="en-US" sz="28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4673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/>
          <a:stretch/>
        </p:blipFill>
        <p:spPr>
          <a:xfrm>
            <a:off x="5529940" y="1203474"/>
            <a:ext cx="6379642" cy="5332793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5"/>
            <a:ext cx="12189015" cy="10635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2232781" y="0"/>
            <a:ext cx="7019925" cy="992343"/>
          </a:xfrm>
          <a:prstGeom prst="round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Karpat</a:t>
            </a:r>
            <a:r>
              <a:rPr lang="en-US" altLang="ru-RU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tog‘lari</a:t>
            </a:r>
            <a:endParaRPr lang="ru-RU" altLang="ru-RU" sz="60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918" y="1203474"/>
            <a:ext cx="5544456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Tog‘larning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1500 km, 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800-1200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m,</a:t>
            </a: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joyi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Tatra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tog‘idagi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Gerlaxovski-Shtit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cho‘qqisidir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2 655 m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89614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" y="643467"/>
            <a:ext cx="12192000" cy="6858000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5"/>
            <a:ext cx="12189015" cy="10635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913467" y="0"/>
            <a:ext cx="7019925" cy="992343"/>
          </a:xfrm>
          <a:prstGeom prst="round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Karpat</a:t>
            </a:r>
            <a:r>
              <a:rPr lang="en-US" altLang="ru-RU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tog‘lari</a:t>
            </a:r>
            <a:endParaRPr lang="ru-RU" altLang="ru-RU" sz="60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206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5"/>
            <a:ext cx="12189015" cy="10635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7F0DCF3-CCA1-4633-AFBC-4DAF389BD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4900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Gerlaxovski-Shtit</a:t>
            </a:r>
            <a:r>
              <a:rPr lang="en-US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cho‘qqisi</a:t>
            </a:r>
            <a:r>
              <a:rPr lang="en-US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</a:t>
            </a: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2 655 m</a:t>
            </a: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81" y="1193798"/>
            <a:ext cx="5801238" cy="3911602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574B1A1A-3F53-4C92-8AD8-D755D9AA5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5" y="1066798"/>
            <a:ext cx="6079065" cy="449899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Karpat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burmalanishlari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vulqonlar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qazilmalardan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temir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marganes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rudalari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nodir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metallar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kaliy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tuzlari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868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35466" y="1298026"/>
            <a:ext cx="3970867" cy="317009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Alp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tog‘larining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iqlimiga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qaraganda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biroz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kontinentalroq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189015" cy="10635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2235200" y="0"/>
            <a:ext cx="7019925" cy="992343"/>
          </a:xfrm>
          <a:prstGeom prst="round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Karpat</a:t>
            </a:r>
            <a:r>
              <a:rPr lang="en-US" altLang="ru-RU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tog‘lari</a:t>
            </a:r>
            <a:endParaRPr lang="ru-RU" altLang="ru-RU" sz="60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867" y="1063553"/>
            <a:ext cx="8218148" cy="62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46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977" y="1180315"/>
            <a:ext cx="7046090" cy="5339018"/>
          </a:xfrm>
          <a:prstGeom prst="rect">
            <a:avLst/>
          </a:prstGeom>
        </p:spPr>
      </p:pic>
      <p:sp>
        <p:nvSpPr>
          <p:cNvPr id="4" name="Объект 2">
            <a:extLst>
              <a:ext uri="{FF2B5EF4-FFF2-40B4-BE49-F238E27FC236}">
                <a16:creationId xmlns="" xmlns:a16="http://schemas.microsoft.com/office/drawing/2014/main" id="{1EB3255C-D934-4B6B-AB22-4DD510E631B4}"/>
              </a:ext>
            </a:extLst>
          </p:cNvPr>
          <p:cNvSpPr txBox="1">
            <a:spLocks/>
          </p:cNvSpPr>
          <p:nvPr/>
        </p:nvSpPr>
        <p:spPr>
          <a:xfrm>
            <a:off x="218110" y="1375048"/>
            <a:ext cx="4732867" cy="469053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Yanvarning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–3 –5 °C.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Tog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etaklarida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+17 +20 °C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Balandlikka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ko‘tarilgan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sari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pasayadi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800-1000 mm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tog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tepalarida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1200-2000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mm.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189015" cy="10635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2584544" y="0"/>
            <a:ext cx="7019925" cy="992343"/>
          </a:xfrm>
          <a:prstGeom prst="round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Karpat</a:t>
            </a:r>
            <a:r>
              <a:rPr lang="en-US" altLang="ru-RU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tog‘lari</a:t>
            </a:r>
            <a:endParaRPr lang="ru-RU" altLang="ru-RU" sz="60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7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4"/>
            <a:ext cx="12192000" cy="676148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979FCEFE-D77D-4427-9DE5-B069FEEFF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545667"/>
            <a:ext cx="12192000" cy="1337733"/>
          </a:xfrm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300" b="1" dirty="0" err="1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Karpat</a:t>
            </a:r>
            <a:r>
              <a:rPr lang="en-US" sz="3300" b="1" dirty="0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tog‘lari</a:t>
            </a:r>
            <a:r>
              <a:rPr lang="en-US" sz="33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daryolarga</a:t>
            </a:r>
            <a:r>
              <a:rPr lang="en-US" sz="3300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boy. </a:t>
            </a:r>
            <a:r>
              <a:rPr lang="en-US" sz="3300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Shimolga</a:t>
            </a:r>
            <a:r>
              <a:rPr lang="en-US" sz="3300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oqadigan</a:t>
            </a:r>
            <a:r>
              <a:rPr lang="en-US" sz="3300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Oder, </a:t>
            </a:r>
            <a:r>
              <a:rPr lang="en-US" sz="3300" b="1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Visla</a:t>
            </a:r>
            <a:r>
              <a:rPr lang="en-US" sz="33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daryolari</a:t>
            </a:r>
            <a:r>
              <a:rPr lang="en-US" sz="3300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Karpatdan</a:t>
            </a:r>
            <a:r>
              <a:rPr lang="en-US" sz="3300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boshlanadi</a:t>
            </a:r>
            <a:r>
              <a:rPr lang="en-US" sz="3300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651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970" y="1063552"/>
            <a:ext cx="8445074" cy="5735181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1EB3255C-D934-4B6B-AB22-4DD510E63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0431"/>
            <a:ext cx="3823948" cy="5749769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pPr marL="93663" indent="84138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93663" indent="84138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Karpatning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boyligi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o‘rmonlaridir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o‘rmonli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Karpat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nisbat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berilishi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bejiz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Tog‘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yonbag‘irlarida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bargli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3663" indent="84138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buk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eman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zarang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qarag‘ay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5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189015" cy="10635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2235200" y="0"/>
            <a:ext cx="7019925" cy="992343"/>
          </a:xfrm>
          <a:prstGeom prst="round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Karpat</a:t>
            </a:r>
            <a:r>
              <a:rPr lang="en-US" altLang="ru-RU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tog‘lari</a:t>
            </a:r>
            <a:endParaRPr lang="ru-RU" altLang="ru-RU" sz="60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158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CDDA9F1-4E07-4704-BB1B-E449B3E32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077" y="1003700"/>
            <a:ext cx="11252799" cy="470535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rayonlashtirish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deganda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materiklarni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sharoiti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qiladigan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muayyan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qismlarga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ajratish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jarayoni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tushuniladi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667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3228" y="4930313"/>
            <a:ext cx="6308771" cy="156966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Pasttekisliklarda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ahyon-ahyonda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pushta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ataluvchi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dasht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saqlanib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29" y="978886"/>
            <a:ext cx="6249503" cy="38770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40" y="978886"/>
            <a:ext cx="5648481" cy="38770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6916" y="4802624"/>
            <a:ext cx="5756312" cy="206210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93663" indent="84138" algn="just">
              <a:buNone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joylari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ham tog‘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o‘rmonlari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planinalar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yaylovlar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 deb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yuritiladi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189015" cy="10635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2584544" y="-13457"/>
            <a:ext cx="7019925" cy="992343"/>
          </a:xfrm>
          <a:prstGeom prst="round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Karpat</a:t>
            </a:r>
            <a:r>
              <a:rPr lang="en-US" altLang="ru-RU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tog‘lari</a:t>
            </a:r>
            <a:endParaRPr lang="ru-RU" altLang="ru-RU" sz="60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763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Українці обирають тварину, що стане символом Карпа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6942" cy="356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0" y="3152777"/>
            <a:ext cx="4642256" cy="708024"/>
          </a:xfrm>
          <a:prstGeom prst="roundRect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Qo‘ng‘ir</a:t>
            </a:r>
            <a:r>
              <a:rPr lang="en-US" alt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ayiq</a:t>
            </a:r>
            <a:endParaRPr lang="ru-RU" altLang="ru-RU" sz="40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По результатам весенней таксации в лесах Закарпатья насчитывалось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68" y="3152777"/>
            <a:ext cx="3915720" cy="370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арпатская белка в санатории «Теплица»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738" y="4763"/>
            <a:ext cx="3655910" cy="409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Животные Карпат, которых стоит остерегатьс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738" y="4096110"/>
            <a:ext cx="3655910" cy="277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Куниц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0801"/>
            <a:ext cx="4699000" cy="297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5300073" y="6121304"/>
            <a:ext cx="2552700" cy="712786"/>
          </a:xfrm>
          <a:prstGeom prst="roundRect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Silovsin</a:t>
            </a:r>
            <a:endParaRPr lang="ru-RU" altLang="ru-RU" sz="40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9285697" y="3421988"/>
            <a:ext cx="2901951" cy="712786"/>
          </a:xfrm>
          <a:prstGeom prst="roundRect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Olmaxon</a:t>
            </a:r>
            <a:endParaRPr lang="ru-RU" altLang="ru-RU" sz="40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8453847" y="6140326"/>
            <a:ext cx="2901951" cy="712786"/>
          </a:xfrm>
          <a:prstGeom prst="roundRect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To‘ng‘iz</a:t>
            </a:r>
            <a:endParaRPr lang="ru-RU" altLang="ru-RU" sz="40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1797049" y="6121304"/>
            <a:ext cx="2901951" cy="712786"/>
          </a:xfrm>
          <a:prstGeom prst="roundRect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Suvsar</a:t>
            </a:r>
            <a:endParaRPr lang="ru-RU" altLang="ru-RU" sz="40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4726942" y="687389"/>
            <a:ext cx="3804796" cy="1778000"/>
          </a:xfrm>
          <a:prstGeom prst="roundRect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Hayvonot</a:t>
            </a:r>
            <a:r>
              <a:rPr lang="en-US" alt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olami</a:t>
            </a:r>
            <a:endParaRPr lang="ru-RU" altLang="ru-RU" sz="40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770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Объект 21"/>
          <p:cNvGraphicFramePr>
            <a:graphicFrameLocks noChangeAspect="1"/>
          </p:cNvGraphicFramePr>
          <p:nvPr>
            <p:extLst/>
          </p:nvPr>
        </p:nvGraphicFramePr>
        <p:xfrm>
          <a:off x="1226456" y="0"/>
          <a:ext cx="948708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0" r:id="rId3" imgW="10767960" imgH="7783920" progId="">
                  <p:embed/>
                </p:oleObj>
              </mc:Choice>
              <mc:Fallback>
                <p:oleObj r:id="rId3" imgW="10767960" imgH="7783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6456" y="0"/>
                        <a:ext cx="948708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652836" y="577382"/>
            <a:ext cx="1086380" cy="4827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Shimoliy</a:t>
            </a:r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Yevropa</a:t>
            </a:r>
            <a:endParaRPr lang="en-US" sz="1400" b="1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15065" y="1060100"/>
            <a:ext cx="1380067" cy="4046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O‘rta</a:t>
            </a:r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Yevropa</a:t>
            </a:r>
            <a:endParaRPr lang="en-US" sz="1400" b="1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74333" y="1840681"/>
            <a:ext cx="1049868" cy="4876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Janubiy</a:t>
            </a:r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Yevropa</a:t>
            </a:r>
            <a:endParaRPr lang="en-US" sz="1400" b="1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112418" y="1520655"/>
            <a:ext cx="1128448" cy="5638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Sharqiy</a:t>
            </a:r>
            <a:r>
              <a:rPr lang="en-US" sz="14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Yevropa</a:t>
            </a:r>
            <a:endParaRPr lang="en-US" sz="1400" b="1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44420" y="1520655"/>
            <a:ext cx="931486" cy="4827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G‘arbiy</a:t>
            </a:r>
            <a:r>
              <a:rPr lang="en-US" sz="1400" b="1" dirty="0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Sibir</a:t>
            </a:r>
            <a:endParaRPr lang="en-US" sz="1400" b="1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652836" y="2646569"/>
            <a:ext cx="922471" cy="4827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Old </a:t>
            </a:r>
            <a:r>
              <a:rPr lang="en-US" sz="1400" b="1" dirty="0" err="1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Osiyo</a:t>
            </a:r>
            <a:endParaRPr lang="en-US" sz="1400" b="1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29200" y="2646569"/>
            <a:ext cx="940799" cy="4827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O‘rta</a:t>
            </a:r>
            <a:r>
              <a:rPr lang="en-US" sz="1400" b="1" dirty="0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Osiyo</a:t>
            </a:r>
            <a:endParaRPr lang="en-US" sz="1400" b="1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279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477" y="1308724"/>
            <a:ext cx="500924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tekisligi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Yevrosiyoda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o‘lkalardan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qariyb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km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Yevropaning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8730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DE7823C2-96C0-470C-A294-A5BB9FFE21B8}"/>
              </a:ext>
            </a:extLst>
          </p:cNvPr>
          <p:cNvSpPr txBox="1">
            <a:spLocks/>
          </p:cNvSpPr>
          <p:nvPr/>
        </p:nvSpPr>
        <p:spPr>
          <a:xfrm>
            <a:off x="2917947" y="117566"/>
            <a:ext cx="5413253" cy="644414"/>
          </a:xfrm>
          <a:prstGeom prst="rect">
            <a:avLst/>
          </a:prstGeom>
          <a:noFill/>
          <a:ln w="76200" cap="flat" cmpd="sng" algn="ctr">
            <a:noFill/>
            <a:prstDash val="solid"/>
            <a:miter lim="800000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Sharqiy</a:t>
            </a:r>
            <a:r>
              <a:rPr lang="en-US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Yevropa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Восточная Европа - Лечение и велнес-отды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54" y="990619"/>
            <a:ext cx="6539055" cy="5503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77560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773" y="1333800"/>
            <a:ext cx="57639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tekisligi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kengliklarda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shimolda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komplekslari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tundradan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boshlanib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sharqda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mintaqaning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tabiatigacha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8730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DE7823C2-96C0-470C-A294-A5BB9FFE21B8}"/>
              </a:ext>
            </a:extLst>
          </p:cNvPr>
          <p:cNvSpPr txBox="1">
            <a:spLocks/>
          </p:cNvSpPr>
          <p:nvPr/>
        </p:nvSpPr>
        <p:spPr>
          <a:xfrm>
            <a:off x="2917947" y="117566"/>
            <a:ext cx="5413253" cy="644414"/>
          </a:xfrm>
          <a:prstGeom prst="rect">
            <a:avLst/>
          </a:prstGeom>
          <a:noFill/>
          <a:ln w="76200" cap="flat" cmpd="sng" algn="ctr">
            <a:noFill/>
            <a:prstDash val="solid"/>
            <a:miter lim="800000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Sharqiy</a:t>
            </a:r>
            <a:r>
              <a:rPr lang="en-US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Yevropa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6" name="Picture 4" descr="География Румын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357" y="1079156"/>
            <a:ext cx="5891310" cy="5448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63192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587" y="1317535"/>
            <a:ext cx="496239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o‘lkasi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po‘stining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barqaror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platformasida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Platformaning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yuza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davr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kontinental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yotqiziqlari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8730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DE7823C2-96C0-470C-A294-A5BB9FFE21B8}"/>
              </a:ext>
            </a:extLst>
          </p:cNvPr>
          <p:cNvSpPr txBox="1">
            <a:spLocks/>
          </p:cNvSpPr>
          <p:nvPr/>
        </p:nvSpPr>
        <p:spPr>
          <a:xfrm>
            <a:off x="2917947" y="117566"/>
            <a:ext cx="5413253" cy="644414"/>
          </a:xfrm>
          <a:prstGeom prst="rect">
            <a:avLst/>
          </a:prstGeom>
          <a:noFill/>
          <a:ln w="76200" cap="flat" cmpd="sng" algn="ctr">
            <a:noFill/>
            <a:prstDash val="solid"/>
            <a:miter lim="800000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Sharqiy</a:t>
            </a:r>
            <a:r>
              <a:rPr lang="en-US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Yevropa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Ida-Euroopa lauskmaad ümbritsevad pinnavormid - PurposeGame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657" y="1156669"/>
            <a:ext cx="6680946" cy="524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90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930" y="990619"/>
            <a:ext cx="496239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o‘lkasi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po‘stining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barqaror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platformasida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Platformaning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yuza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davr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kontinental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yotqiziqlari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8730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DE7823C2-96C0-470C-A294-A5BB9FFE21B8}"/>
              </a:ext>
            </a:extLst>
          </p:cNvPr>
          <p:cNvSpPr txBox="1">
            <a:spLocks/>
          </p:cNvSpPr>
          <p:nvPr/>
        </p:nvSpPr>
        <p:spPr>
          <a:xfrm>
            <a:off x="2917947" y="117566"/>
            <a:ext cx="5413253" cy="644414"/>
          </a:xfrm>
          <a:prstGeom prst="rect">
            <a:avLst/>
          </a:prstGeom>
          <a:noFill/>
          <a:ln w="76200" cap="flat" cmpd="sng" algn="ctr">
            <a:noFill/>
            <a:prstDash val="solid"/>
            <a:miter lim="800000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Sharqiy</a:t>
            </a:r>
            <a:r>
              <a:rPr lang="en-US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Yevropa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757" y="990619"/>
            <a:ext cx="6994643" cy="499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00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4316" y="6005324"/>
            <a:ext cx="11059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Krivoy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Rogdagi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temir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koni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Kursk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magnit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anomaliyasi</a:t>
            </a:r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8730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DE7823C2-96C0-470C-A294-A5BB9FFE21B8}"/>
              </a:ext>
            </a:extLst>
          </p:cNvPr>
          <p:cNvSpPr txBox="1">
            <a:spLocks/>
          </p:cNvSpPr>
          <p:nvPr/>
        </p:nvSpPr>
        <p:spPr>
          <a:xfrm>
            <a:off x="3332814" y="0"/>
            <a:ext cx="6412320" cy="644414"/>
          </a:xfrm>
          <a:prstGeom prst="rect">
            <a:avLst/>
          </a:prstGeom>
          <a:noFill/>
          <a:ln w="76200" cap="flat" cmpd="sng" algn="ctr">
            <a:noFill/>
            <a:prstDash val="solid"/>
            <a:miter lim="800000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Самый большой карьер в Европе находится в Кривом Роге | Первый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1104938"/>
            <a:ext cx="5911451" cy="4671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6" name="Picture 2" descr="Курская магнитная аномалия: где Земля спрятала всё железо и почему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016" y="1104938"/>
            <a:ext cx="5586828" cy="4671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38337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618" y="5817939"/>
            <a:ext cx="55432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Pechora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Donetsk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havzalaridagi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toshko‘mir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konlari</a:t>
            </a:r>
            <a:endParaRPr lang="ru-RU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8730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DE7823C2-96C0-470C-A294-A5BB9FFE21B8}"/>
              </a:ext>
            </a:extLst>
          </p:cNvPr>
          <p:cNvSpPr txBox="1">
            <a:spLocks/>
          </p:cNvSpPr>
          <p:nvPr/>
        </p:nvSpPr>
        <p:spPr>
          <a:xfrm>
            <a:off x="3417481" y="0"/>
            <a:ext cx="6090586" cy="644414"/>
          </a:xfrm>
          <a:prstGeom prst="rect">
            <a:avLst/>
          </a:prstGeom>
          <a:noFill/>
          <a:ln w="76200" cap="flat" cmpd="sng" algn="ctr">
            <a:noFill/>
            <a:prstDash val="solid"/>
            <a:miter lim="800000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4" name="Picture 4" descr="Донецкий угольный бассей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0" y="990619"/>
            <a:ext cx="5474758" cy="4713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6" name="Picture 6" descr="НЕФТЯНИКИ В ВОЛГО-УРАЛЬСКОМ СТЕПНОМ РЕГИОНЕ: ИГРА БЕЗ ПРАВИЛ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313" y="1118004"/>
            <a:ext cx="6017451" cy="4458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6096000" y="5703620"/>
            <a:ext cx="58287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Volga-Ural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rayoni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Pechora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havzalaridagi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neft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konlari</a:t>
            </a:r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931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1908" y="5794847"/>
            <a:ext cx="9718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Boltiqbo‘yidagi</a:t>
            </a:r>
            <a:r>
              <a:rPr lang="en-US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yonuvchi</a:t>
            </a: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slanes</a:t>
            </a: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konlari</a:t>
            </a:r>
            <a:endParaRPr lang="ru-RU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8730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DE7823C2-96C0-470C-A294-A5BB9FFE21B8}"/>
              </a:ext>
            </a:extLst>
          </p:cNvPr>
          <p:cNvSpPr txBox="1">
            <a:spLocks/>
          </p:cNvSpPr>
          <p:nvPr/>
        </p:nvSpPr>
        <p:spPr>
          <a:xfrm>
            <a:off x="3282013" y="82953"/>
            <a:ext cx="6336120" cy="644414"/>
          </a:xfrm>
          <a:prstGeom prst="rect">
            <a:avLst/>
          </a:prstGeom>
          <a:noFill/>
          <a:ln w="76200" cap="flat" cmpd="sng" algn="ctr">
            <a:noFill/>
            <a:prstDash val="solid"/>
            <a:miter lim="800000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Обезглавливающий сланец. &quot;Зеленый курс&quot; ЕС губит экономику Эстонии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38"/>
          <a:stretch/>
        </p:blipFill>
        <p:spPr bwMode="auto">
          <a:xfrm>
            <a:off x="247176" y="1222847"/>
            <a:ext cx="577625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Полезные ископаемые - Польш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1" y="1222847"/>
            <a:ext cx="568461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062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CDDA9F1-4E07-4704-BB1B-E449B3E32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234" y="1197355"/>
            <a:ext cx="6430433" cy="4588933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materigi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tabiatini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farqlariga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rayonlashtirganda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zonalligi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ham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mintaqalanishi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uzoqlik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etadigan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omillarga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e’tibor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beriladi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676EA99C-C1A6-4783-ADC7-7CAE99543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8641"/>
            <a:ext cx="5143501" cy="2483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" y="3759201"/>
            <a:ext cx="5143500" cy="2381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" y="1075065"/>
            <a:ext cx="5103283" cy="235033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4000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40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materigining</a:t>
            </a:r>
            <a:r>
              <a:rPr lang="en-US" sz="40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40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40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o‘lkalari</a:t>
            </a:r>
            <a:endParaRPr lang="en-US" sz="40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265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8730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DE7823C2-96C0-470C-A294-A5BB9FFE21B8}"/>
              </a:ext>
            </a:extLst>
          </p:cNvPr>
          <p:cNvSpPr txBox="1">
            <a:spLocks/>
          </p:cNvSpPr>
          <p:nvPr/>
        </p:nvSpPr>
        <p:spPr>
          <a:xfrm>
            <a:off x="2740147" y="0"/>
            <a:ext cx="8029453" cy="644414"/>
          </a:xfrm>
          <a:prstGeom prst="rect">
            <a:avLst/>
          </a:prstGeom>
          <a:noFill/>
          <a:ln w="76200" cap="flat" cmpd="sng" algn="ctr">
            <a:noFill/>
            <a:prstDash val="solid"/>
            <a:miter lim="800000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2325" y="5158835"/>
            <a:ext cx="111469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o‘lkada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balandliklar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kryajlar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tekisliklar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pasttekisliklar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tarqalgan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Детальная карта рельефа Восточной Европы [5000х5000] | Пикаб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87"/>
          <a:stretch/>
        </p:blipFill>
        <p:spPr bwMode="auto">
          <a:xfrm>
            <a:off x="353988" y="1591786"/>
            <a:ext cx="5389174" cy="3334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60" name="Picture 4" descr="Заметки о самостоятельных путешествиях: Рельефная карта Европ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811" y="1591787"/>
            <a:ext cx="5927396" cy="3334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95401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289" y="208023"/>
            <a:ext cx="10914753" cy="910681"/>
          </a:xfrm>
        </p:spPr>
        <p:txBody>
          <a:bodyPr/>
          <a:lstStyle/>
          <a:p>
            <a:pPr algn="ctr"/>
            <a:r>
              <a:rPr lang="ru-RU" sz="5918" dirty="0"/>
              <a:t>Климат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3895" y="1024982"/>
            <a:ext cx="367646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Sharqiy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Yevropa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iqlimining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shakllanishida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Atlantika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okeanidan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esadigan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iliq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havo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massalari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hamda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Arktika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sovuq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havo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massalarining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ta’siri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kuchli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24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Shimoldan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janubga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g‘arbdan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sharqqa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borgan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sari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iqlimning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kontinentalligi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4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orta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boradi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0"/>
            <a:ext cx="12189015" cy="8730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DE7823C2-96C0-470C-A294-A5BB9FFE21B8}"/>
              </a:ext>
            </a:extLst>
          </p:cNvPr>
          <p:cNvSpPr txBox="1">
            <a:spLocks/>
          </p:cNvSpPr>
          <p:nvPr/>
        </p:nvSpPr>
        <p:spPr>
          <a:xfrm>
            <a:off x="2917947" y="117566"/>
            <a:ext cx="6827186" cy="644414"/>
          </a:xfrm>
          <a:prstGeom prst="rect">
            <a:avLst/>
          </a:prstGeom>
          <a:noFill/>
          <a:ln w="76200" cap="flat" cmpd="sng" algn="ctr">
            <a:noFill/>
            <a:prstDash val="solid"/>
            <a:miter lim="800000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Sharqiy</a:t>
            </a:r>
            <a:r>
              <a:rPr lang="en-US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Yevropa</a:t>
            </a:r>
            <a:r>
              <a:rPr lang="en-US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iqlimi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866" y="970018"/>
            <a:ext cx="8009465" cy="5715523"/>
          </a:xfrm>
          <a:prstGeom prst="rect">
            <a:avLst/>
          </a:prstGeom>
        </p:spPr>
      </p:pic>
      <p:sp>
        <p:nvSpPr>
          <p:cNvPr id="6" name="Прямоугольная выноска 5"/>
          <p:cNvSpPr/>
          <p:nvPr/>
        </p:nvSpPr>
        <p:spPr>
          <a:xfrm>
            <a:off x="5454025" y="3701426"/>
            <a:ext cx="1286934" cy="482600"/>
          </a:xfrm>
          <a:prstGeom prst="wedgeRectCallout">
            <a:avLst>
              <a:gd name="adj1" fmla="val 168861"/>
              <a:gd name="adj2" fmla="val -11118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- 6 - 8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10469032" y="2108481"/>
            <a:ext cx="1473199" cy="482600"/>
          </a:xfrm>
          <a:prstGeom prst="wedgeRectCallout">
            <a:avLst>
              <a:gd name="adj1" fmla="val -88966"/>
              <a:gd name="adj2" fmla="val 17653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- 10 - 20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6661660" y="4522510"/>
            <a:ext cx="1669540" cy="635683"/>
          </a:xfrm>
          <a:prstGeom prst="wedgeRectCallout">
            <a:avLst>
              <a:gd name="adj1" fmla="val 90284"/>
              <a:gd name="adj2" fmla="val -1573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+ 18 + 22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0430933" y="4522510"/>
            <a:ext cx="1549398" cy="482600"/>
          </a:xfrm>
          <a:prstGeom prst="wedgeRectCallout">
            <a:avLst>
              <a:gd name="adj1" fmla="val -104823"/>
              <a:gd name="adj2" fmla="val -1725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+ 25 + 29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5393267" y="2896693"/>
            <a:ext cx="1955800" cy="4826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5400000">
            <a:off x="8354721" y="1399147"/>
            <a:ext cx="1129825" cy="482600"/>
          </a:xfrm>
          <a:prstGeom prst="rightArrow">
            <a:avLst>
              <a:gd name="adj1" fmla="val 46491"/>
              <a:gd name="adj2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05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289" y="208023"/>
            <a:ext cx="10914753" cy="910681"/>
          </a:xfrm>
        </p:spPr>
        <p:txBody>
          <a:bodyPr/>
          <a:lstStyle/>
          <a:p>
            <a:pPr algn="ctr"/>
            <a:r>
              <a:rPr lang="ru-RU" sz="5918" dirty="0"/>
              <a:t>Климат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0"/>
            <a:ext cx="12189015" cy="8730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DE7823C2-96C0-470C-A294-A5BB9FFE21B8}"/>
              </a:ext>
            </a:extLst>
          </p:cNvPr>
          <p:cNvSpPr txBox="1">
            <a:spLocks/>
          </p:cNvSpPr>
          <p:nvPr/>
        </p:nvSpPr>
        <p:spPr>
          <a:xfrm>
            <a:off x="4351868" y="0"/>
            <a:ext cx="3725333" cy="644414"/>
          </a:xfrm>
          <a:prstGeom prst="rect">
            <a:avLst/>
          </a:prstGeom>
          <a:noFill/>
          <a:ln w="76200" cap="flat" cmpd="sng" algn="ctr">
            <a:noFill/>
            <a:prstDash val="solid"/>
            <a:miter lim="800000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Yog‘inlar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866" y="957845"/>
            <a:ext cx="8009465" cy="5715523"/>
          </a:xfrm>
          <a:prstGeom prst="rect">
            <a:avLst/>
          </a:prstGeom>
        </p:spPr>
      </p:pic>
      <p:sp>
        <p:nvSpPr>
          <p:cNvPr id="6" name="Прямоугольная выноска 5"/>
          <p:cNvSpPr/>
          <p:nvPr/>
        </p:nvSpPr>
        <p:spPr>
          <a:xfrm>
            <a:off x="5454025" y="3701426"/>
            <a:ext cx="1286934" cy="482600"/>
          </a:xfrm>
          <a:prstGeom prst="wedgeRectCallout">
            <a:avLst>
              <a:gd name="adj1" fmla="val 168861"/>
              <a:gd name="adj2" fmla="val -11118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mm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10469032" y="2286383"/>
            <a:ext cx="1473199" cy="482600"/>
          </a:xfrm>
          <a:prstGeom prst="wedgeRectCallout">
            <a:avLst>
              <a:gd name="adj1" fmla="val -94138"/>
              <a:gd name="adj2" fmla="val 14144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mm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0430933" y="4522510"/>
            <a:ext cx="1549398" cy="482600"/>
          </a:xfrm>
          <a:prstGeom prst="wedgeRectCallout">
            <a:avLst>
              <a:gd name="adj1" fmla="val -97719"/>
              <a:gd name="adj2" fmla="val -2697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mm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5467" y="1326727"/>
            <a:ext cx="35983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Sharqiy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Yevropa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tekisligi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daryolarga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juda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boy.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Tekislikning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shimolga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qarab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oqadigan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daryolari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Pechora,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Mezen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Shimoliy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Dvina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sersuv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daryolar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hisoblanadi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Janubga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qarab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oqadigan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yirik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daryolar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Volga, Dnepr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Ural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daryolaridir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 rot="428930">
            <a:off x="8192560" y="2089091"/>
            <a:ext cx="1092197" cy="254001"/>
          </a:xfrm>
          <a:prstGeom prst="rightArrow">
            <a:avLst>
              <a:gd name="adj1" fmla="val 46491"/>
              <a:gd name="adj2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428930">
            <a:off x="8192559" y="4301233"/>
            <a:ext cx="1092197" cy="254001"/>
          </a:xfrm>
          <a:prstGeom prst="rightArrow">
            <a:avLst>
              <a:gd name="adj1" fmla="val 46491"/>
              <a:gd name="adj2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53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212" y="5884390"/>
            <a:ext cx="111365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Sharqiy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Yevropa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tekisligida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daryolar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ko‘llar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ko‘p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Ko‘llar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tekislikning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shimoli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g‘arbida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keng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tarqalgan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Bunga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sabab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Yer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yuzasining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tuzilishi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iqlim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sharoitining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qulayligidir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8730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DE7823C2-96C0-470C-A294-A5BB9FFE21B8}"/>
              </a:ext>
            </a:extLst>
          </p:cNvPr>
          <p:cNvSpPr txBox="1">
            <a:spLocks/>
          </p:cNvSpPr>
          <p:nvPr/>
        </p:nvSpPr>
        <p:spPr>
          <a:xfrm>
            <a:off x="3180414" y="-10088"/>
            <a:ext cx="6446186" cy="644414"/>
          </a:xfrm>
          <a:prstGeom prst="rect">
            <a:avLst/>
          </a:prstGeom>
          <a:noFill/>
          <a:ln w="76200" cap="flat" cmpd="sng" algn="ctr">
            <a:noFill/>
            <a:prstDash val="solid"/>
            <a:miter lim="800000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040" y="1036765"/>
            <a:ext cx="5645894" cy="4610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7" y="990619"/>
            <a:ext cx="5537200" cy="4733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50929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371" y="1194278"/>
            <a:ext cx="51598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Sharqiy</a:t>
            </a:r>
            <a:r>
              <a:rPr lang="en-US" sz="3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Yevropa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tekisligida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shimoldan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janubga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tomon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quyidagi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tabiat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zonalari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32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sz="32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birma-bir</a:t>
            </a:r>
            <a:r>
              <a:rPr lang="en-US" sz="3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almashinib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keladi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tundra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o‘rmon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-tundra,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tayga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aralash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o‘rmonlar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keng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bargli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o‘rmonlar</a:t>
            </a:r>
            <a:r>
              <a:rPr lang="en-US" sz="3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3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8730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DE7823C2-96C0-470C-A294-A5BB9FFE21B8}"/>
              </a:ext>
            </a:extLst>
          </p:cNvPr>
          <p:cNvSpPr txBox="1">
            <a:spLocks/>
          </p:cNvSpPr>
          <p:nvPr/>
        </p:nvSpPr>
        <p:spPr>
          <a:xfrm>
            <a:off x="3366680" y="68668"/>
            <a:ext cx="6285320" cy="644414"/>
          </a:xfrm>
          <a:prstGeom prst="rect">
            <a:avLst/>
          </a:prstGeom>
          <a:noFill/>
          <a:ln w="76200" cap="flat" cmpd="sng" algn="ctr">
            <a:noFill/>
            <a:prstDash val="solid"/>
            <a:miter lim="800000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24 cards in the collection &quot;Восточно-Европейская равнина&quot; of th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959" y="990619"/>
            <a:ext cx="6284748" cy="5540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38871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92000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9" name="object 9"/>
          <p:cNvSpPr/>
          <p:nvPr/>
        </p:nvSpPr>
        <p:spPr>
          <a:xfrm>
            <a:off x="3685618" y="2441377"/>
            <a:ext cx="7931659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0" name="object 10"/>
          <p:cNvSpPr/>
          <p:nvPr/>
        </p:nvSpPr>
        <p:spPr>
          <a:xfrm>
            <a:off x="3490362" y="4914672"/>
            <a:ext cx="5211275" cy="656274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474134" y="1248707"/>
            <a:ext cx="11493236" cy="41139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>
              <a:buAutoNum type="arabicPeriod"/>
            </a:pP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Darslikning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136-141-sahifalaridagi 60-61-62-mavzularni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o‘qing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914400" indent="-914400">
              <a:buAutoNum type="arabicPeriod"/>
            </a:pP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Mavzular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oxiridagi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savollarga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javob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yozing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23-rasmni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chizing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22"/>
          <p:cNvSpPr>
            <a:spLocks noChangeArrowheads="1"/>
          </p:cNvSpPr>
          <p:nvPr/>
        </p:nvSpPr>
        <p:spPr bwMode="auto">
          <a:xfrm>
            <a:off x="384969" y="99218"/>
            <a:ext cx="1140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Mustaqil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bajarish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topshiriqlar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65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DFBC9C3-A6F5-49AE-89EE-BB0E27D2F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1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974757C-4DE5-4FB4-96A1-6CAC8EE7CDFB}"/>
              </a:ext>
            </a:extLst>
          </p:cNvPr>
          <p:cNvSpPr txBox="1">
            <a:spLocks/>
          </p:cNvSpPr>
          <p:nvPr/>
        </p:nvSpPr>
        <p:spPr>
          <a:xfrm>
            <a:off x="-29633" y="5765800"/>
            <a:ext cx="12251266" cy="112606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Yevrosiyo materigida bir-birlaridan hududiy farq qiladigan ko‘plab yirik va kichik o‘lkalar ajratilgan.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90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9" y="-1"/>
            <a:ext cx="12206716" cy="6914113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7677149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3633">
            <a:off x="470623" y="1468801"/>
            <a:ext cx="2538561" cy="25957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7359" y="5073450"/>
            <a:ext cx="12191999" cy="18774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qit’asining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shimolidagi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Skandinaviya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yarimoroli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Fennoskandiya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Islandiya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oroli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Spisbergen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arxipelagini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okeanlari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o‘rab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Hududi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unchalik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bo‘lmasa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ham,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chiroyli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betakror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tabiatga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9778" y="-1"/>
            <a:ext cx="7329122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6000" b="1" kern="0" spc="21" dirty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I. </a:t>
            </a:r>
            <a:r>
              <a:rPr lang="en-US" sz="6000" b="1" kern="0" spc="21" dirty="0" err="1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Shimoliy</a:t>
            </a:r>
            <a:r>
              <a:rPr lang="en-US" sz="6000" b="1" kern="0" spc="21" dirty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6000" b="1" kern="0" spc="21" dirty="0" err="1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Yevropa</a:t>
            </a:r>
            <a:endParaRPr lang="ru-RU" sz="6000" b="1" kern="0" spc="21" dirty="0">
              <a:solidFill>
                <a:sysClr val="window" lastClr="FFFFFF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186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Горы Европы. Список, описание гор и горных систем Европ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8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6572250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295275" y="-36777"/>
            <a:ext cx="612789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6000" b="1" kern="0" spc="21" dirty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II. </a:t>
            </a:r>
            <a:r>
              <a:rPr lang="en-US" sz="6000" b="1" kern="0" spc="21" dirty="0" err="1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O‘rta</a:t>
            </a:r>
            <a:r>
              <a:rPr lang="en-US" sz="6000" b="1" kern="0" spc="21" dirty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6000" b="1" kern="0" spc="21" dirty="0" err="1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Yevropa</a:t>
            </a:r>
            <a:endParaRPr lang="ru-RU" sz="6000" b="1" kern="0" spc="21" dirty="0">
              <a:solidFill>
                <a:sysClr val="window" lastClr="FFFFFF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" y="5427867"/>
            <a:ext cx="12191999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O‘rta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Yevropa 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o‘lkasiga Alp-Karpat tog‘lari va O‘rta Yevropa tekisligi kiradi. Relyefi xilma-xil. Atlantika okeanidan nam havo massalari kirib keladi. Iqlimi o‘zgaruvchan.</a:t>
            </a:r>
            <a:endParaRPr lang="uz-Cyrl-U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2662952"/>
              </p:ext>
            </p:extLst>
          </p:nvPr>
        </p:nvGraphicFramePr>
        <p:xfrm>
          <a:off x="9694905" y="25945"/>
          <a:ext cx="2497094" cy="2895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2" r:id="rId4" imgW="7250760" imgH="8406000" progId="">
                  <p:embed/>
                </p:oleObj>
              </mc:Choice>
              <mc:Fallback>
                <p:oleObj r:id="rId4" imgW="7250760" imgH="8406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94905" y="25945"/>
                        <a:ext cx="2497094" cy="2895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3406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Karpat tog'lari - tosh mamlakat. Ukraina Karpatlari: qo'llan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-1"/>
            <a:ext cx="6184900" cy="597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Альпы&quot; — card of the user Ядвига Панасик in Yandex.Collec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6219824" cy="597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5874" y="5473005"/>
            <a:ext cx="6219824" cy="1384995"/>
          </a:xfrm>
          <a:prstGeom prst="rect">
            <a:avLst/>
          </a:prstGeom>
          <a:solidFill>
            <a:schemeClr val="bg1"/>
          </a:solidFill>
          <a:ln>
            <a:solidFill>
              <a:srgbClr val="149C2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Alp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yoy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shaklida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sharqqa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1200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km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masofaga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                            </a:t>
            </a:r>
            <a:endParaRPr lang="uz-Cyrl-UZ" sz="28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03950" y="5626893"/>
            <a:ext cx="5988050" cy="1077218"/>
          </a:xfrm>
          <a:prstGeom prst="rect">
            <a:avLst/>
          </a:prstGeom>
          <a:solidFill>
            <a:schemeClr val="bg1"/>
          </a:solidFill>
          <a:ln>
            <a:solidFill>
              <a:srgbClr val="149C2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Karpat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yoysimon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1500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km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masofaga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endParaRPr lang="uz-Cyrl-U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894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2106</TotalTime>
  <Words>1530</Words>
  <Application>Microsoft Office PowerPoint</Application>
  <PresentationFormat>Широкоэкранный</PresentationFormat>
  <Paragraphs>177</Paragraphs>
  <Slides>55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55</vt:i4>
      </vt:variant>
    </vt:vector>
  </HeadingPairs>
  <TitlesOfParts>
    <vt:vector size="61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Gerlaxovski-Shtit cho‘qqisi  (2 655 m)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Климат</vt:lpstr>
      <vt:lpstr>Климат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userpro</cp:lastModifiedBy>
  <cp:revision>352</cp:revision>
  <dcterms:created xsi:type="dcterms:W3CDTF">2020-04-09T12:18:10Z</dcterms:created>
  <dcterms:modified xsi:type="dcterms:W3CDTF">2021-03-04T19:18:30Z</dcterms:modified>
</cp:coreProperties>
</file>