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745" r:id="rId1"/>
  </p:sldMasterIdLst>
  <p:notesMasterIdLst>
    <p:notesMasterId r:id="rId19"/>
  </p:notesMasterIdLst>
  <p:sldIdLst>
    <p:sldId id="472" r:id="rId2"/>
    <p:sldId id="459" r:id="rId3"/>
    <p:sldId id="460" r:id="rId4"/>
    <p:sldId id="461" r:id="rId5"/>
    <p:sldId id="464" r:id="rId6"/>
    <p:sldId id="465" r:id="rId7"/>
    <p:sldId id="463" r:id="rId8"/>
    <p:sldId id="466" r:id="rId9"/>
    <p:sldId id="469" r:id="rId10"/>
    <p:sldId id="467" r:id="rId11"/>
    <p:sldId id="468" r:id="rId12"/>
    <p:sldId id="458" r:id="rId13"/>
    <p:sldId id="470" r:id="rId14"/>
    <p:sldId id="471" r:id="rId15"/>
    <p:sldId id="453" r:id="rId16"/>
    <p:sldId id="454" r:id="rId17"/>
    <p:sldId id="455" r:id="rId18"/>
  </p:sldIdLst>
  <p:sldSz cx="12185650" cy="701992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211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2EA1"/>
    <a:srgbClr val="F96D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1C1579F-8F44-41B9-B955-CEC99D94FAA9}">
  <a:tblStyle styleId="{61C1579F-8F44-41B9-B955-CEC99D94FAA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2" autoAdjust="0"/>
    <p:restoredTop sz="93103" autoAdjust="0"/>
  </p:normalViewPr>
  <p:slideViewPr>
    <p:cSldViewPr>
      <p:cViewPr>
        <p:scale>
          <a:sx n="39" d="100"/>
          <a:sy n="39" d="100"/>
        </p:scale>
        <p:origin x="736" y="28"/>
      </p:cViewPr>
      <p:guideLst>
        <p:guide orient="horz" pos="2211"/>
        <p:guide pos="38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685800"/>
            <a:ext cx="5953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237851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766763"/>
            <a:ext cx="666432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3441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206" y="1148863"/>
            <a:ext cx="9139238" cy="2443974"/>
          </a:xfrm>
        </p:spPr>
        <p:txBody>
          <a:bodyPr anchor="b"/>
          <a:lstStyle>
            <a:lvl1pPr algn="ctr">
              <a:defRPr sz="599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206" y="3687086"/>
            <a:ext cx="9139238" cy="1694856"/>
          </a:xfrm>
        </p:spPr>
        <p:txBody>
          <a:bodyPr/>
          <a:lstStyle>
            <a:lvl1pPr marL="0" indent="0" algn="ctr">
              <a:buNone/>
              <a:defRPr sz="2399"/>
            </a:lvl1pPr>
            <a:lvl2pPr marL="456971" indent="0" algn="ctr">
              <a:buNone/>
              <a:defRPr sz="1999"/>
            </a:lvl2pPr>
            <a:lvl3pPr marL="913943" indent="0" algn="ctr">
              <a:buNone/>
              <a:defRPr sz="1799"/>
            </a:lvl3pPr>
            <a:lvl4pPr marL="1370914" indent="0" algn="ctr">
              <a:buNone/>
              <a:defRPr sz="1599"/>
            </a:lvl4pPr>
            <a:lvl5pPr marL="1827886" indent="0" algn="ctr">
              <a:buNone/>
              <a:defRPr sz="1599"/>
            </a:lvl5pPr>
            <a:lvl6pPr marL="2284857" indent="0" algn="ctr">
              <a:buNone/>
              <a:defRPr sz="1599"/>
            </a:lvl6pPr>
            <a:lvl7pPr marL="2741828" indent="0" algn="ctr">
              <a:buNone/>
              <a:defRPr sz="1599"/>
            </a:lvl7pPr>
            <a:lvl8pPr marL="3198800" indent="0" algn="ctr">
              <a:buNone/>
              <a:defRPr sz="1599"/>
            </a:lvl8pPr>
            <a:lvl9pPr marL="3655771" indent="0" algn="ctr">
              <a:buNone/>
              <a:defRPr sz="1599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8912649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3271870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0356" y="373746"/>
            <a:ext cx="2627531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763" y="373746"/>
            <a:ext cx="7730272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8794389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4907" y="3258154"/>
            <a:ext cx="4846275" cy="3083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631939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861618" y="2715299"/>
            <a:ext cx="4326945" cy="29021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Georgia"/>
              <a:buNone/>
              <a:defRPr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sz="3998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sz="3998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sz="3998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sz="3998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sz="3998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sz="3998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sz="3998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sz="3998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1403103" y="6482667"/>
            <a:ext cx="731219" cy="53719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2"/>
          </p:nvPr>
        </p:nvSpPr>
        <p:spPr>
          <a:xfrm>
            <a:off x="6836737" y="1386652"/>
            <a:ext cx="4625190" cy="42307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265" lvl="0" indent="-456949" rt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800"/>
              <a:buAutoNum type="arabicPeriod"/>
              <a:defRPr sz="2399"/>
            </a:lvl1pPr>
            <a:lvl2pPr marL="1218529" lvl="1" indent="-423101" rtl="0">
              <a:spcBef>
                <a:spcPts val="1333"/>
              </a:spcBef>
              <a:spcAft>
                <a:spcPts val="0"/>
              </a:spcAft>
              <a:buSzPts val="1400"/>
              <a:buAutoNum type="alphaLcPeriod"/>
              <a:defRPr>
                <a:solidFill>
                  <a:srgbClr val="999999"/>
                </a:solidFill>
              </a:defRPr>
            </a:lvl2pPr>
            <a:lvl3pPr marL="1827794" lvl="2" indent="-423101" rtl="0">
              <a:spcBef>
                <a:spcPts val="1333"/>
              </a:spcBef>
              <a:spcAft>
                <a:spcPts val="0"/>
              </a:spcAft>
              <a:buSzPts val="1400"/>
              <a:buAutoNum type="romanLcPeriod"/>
              <a:defRPr>
                <a:solidFill>
                  <a:srgbClr val="999999"/>
                </a:solidFill>
              </a:defRPr>
            </a:lvl3pPr>
            <a:lvl4pPr marL="2437059" lvl="3" indent="-423101" rtl="0">
              <a:spcBef>
                <a:spcPts val="1333"/>
              </a:spcBef>
              <a:spcAft>
                <a:spcPts val="0"/>
              </a:spcAft>
              <a:buSzPts val="1400"/>
              <a:buAutoNum type="arabicPeriod"/>
              <a:defRPr>
                <a:solidFill>
                  <a:srgbClr val="999999"/>
                </a:solidFill>
              </a:defRPr>
            </a:lvl4pPr>
            <a:lvl5pPr marL="3046324" lvl="4" indent="-423101" rtl="0">
              <a:spcBef>
                <a:spcPts val="1333"/>
              </a:spcBef>
              <a:spcAft>
                <a:spcPts val="0"/>
              </a:spcAft>
              <a:buClr>
                <a:srgbClr val="999999"/>
              </a:buClr>
              <a:buSzPts val="1400"/>
              <a:buAutoNum type="alphaLcPeriod"/>
              <a:defRPr>
                <a:solidFill>
                  <a:srgbClr val="999999"/>
                </a:solidFill>
              </a:defRPr>
            </a:lvl5pPr>
            <a:lvl6pPr marL="3655588" lvl="5" indent="-423101" rtl="0">
              <a:spcBef>
                <a:spcPts val="1333"/>
              </a:spcBef>
              <a:spcAft>
                <a:spcPts val="0"/>
              </a:spcAft>
              <a:buClr>
                <a:srgbClr val="999999"/>
              </a:buClr>
              <a:buSzPts val="1400"/>
              <a:buAutoNum type="romanLcPeriod"/>
              <a:defRPr>
                <a:solidFill>
                  <a:srgbClr val="999999"/>
                </a:solidFill>
              </a:defRPr>
            </a:lvl6pPr>
            <a:lvl7pPr marL="4264853" lvl="6" indent="-423101" rtl="0">
              <a:spcBef>
                <a:spcPts val="1333"/>
              </a:spcBef>
              <a:spcAft>
                <a:spcPts val="0"/>
              </a:spcAft>
              <a:buClr>
                <a:srgbClr val="999999"/>
              </a:buClr>
              <a:buSzPts val="1400"/>
              <a:buAutoNum type="arabicPeriod"/>
              <a:defRPr>
                <a:solidFill>
                  <a:srgbClr val="999999"/>
                </a:solidFill>
              </a:defRPr>
            </a:lvl7pPr>
            <a:lvl8pPr marL="4874118" lvl="7" indent="-423101" rtl="0">
              <a:spcBef>
                <a:spcPts val="1333"/>
              </a:spcBef>
              <a:spcAft>
                <a:spcPts val="0"/>
              </a:spcAft>
              <a:buClr>
                <a:srgbClr val="999999"/>
              </a:buClr>
              <a:buSzPts val="1400"/>
              <a:buAutoNum type="alphaLcPeriod"/>
              <a:defRPr>
                <a:solidFill>
                  <a:srgbClr val="999999"/>
                </a:solidFill>
              </a:defRPr>
            </a:lvl8pPr>
            <a:lvl9pPr marL="5483382" lvl="8" indent="-423101" rtl="0">
              <a:spcBef>
                <a:spcPts val="1333"/>
              </a:spcBef>
              <a:spcAft>
                <a:spcPts val="1333"/>
              </a:spcAft>
              <a:buClr>
                <a:srgbClr val="999999"/>
              </a:buClr>
              <a:buSzPts val="1400"/>
              <a:buAutoNum type="romanLcPeriod"/>
              <a:defRPr>
                <a:solidFill>
                  <a:srgbClr val="999999"/>
                </a:solidFill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861648" y="1386652"/>
            <a:ext cx="4326945" cy="132864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4448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4902673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417" y="1750107"/>
            <a:ext cx="10510123" cy="2920093"/>
          </a:xfrm>
        </p:spPr>
        <p:txBody>
          <a:bodyPr anchor="b"/>
          <a:lstStyle>
            <a:lvl1pPr>
              <a:defRPr sz="599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417" y="4697826"/>
            <a:ext cx="10510123" cy="1535608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6971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394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0914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4pPr>
            <a:lvl5pPr marL="1827886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5pPr>
            <a:lvl6pPr marL="2284857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6pPr>
            <a:lvl7pPr marL="2741828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7pPr>
            <a:lvl8pPr marL="3198800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8pPr>
            <a:lvl9pPr marL="3655771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2415705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764" y="1868730"/>
            <a:ext cx="51789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8985" y="1868730"/>
            <a:ext cx="51789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8945278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373747"/>
            <a:ext cx="10510123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351" y="1720857"/>
            <a:ext cx="5155101" cy="843365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6971" indent="0">
              <a:buNone/>
              <a:defRPr sz="1999" b="1"/>
            </a:lvl2pPr>
            <a:lvl3pPr marL="913943" indent="0">
              <a:buNone/>
              <a:defRPr sz="1799" b="1"/>
            </a:lvl3pPr>
            <a:lvl4pPr marL="1370914" indent="0">
              <a:buNone/>
              <a:defRPr sz="1599" b="1"/>
            </a:lvl4pPr>
            <a:lvl5pPr marL="1827886" indent="0">
              <a:buNone/>
              <a:defRPr sz="1599" b="1"/>
            </a:lvl5pPr>
            <a:lvl6pPr marL="2284857" indent="0">
              <a:buNone/>
              <a:defRPr sz="1599" b="1"/>
            </a:lvl6pPr>
            <a:lvl7pPr marL="2741828" indent="0">
              <a:buNone/>
              <a:defRPr sz="1599" b="1"/>
            </a:lvl7pPr>
            <a:lvl8pPr marL="3198800" indent="0">
              <a:buNone/>
              <a:defRPr sz="1599" b="1"/>
            </a:lvl8pPr>
            <a:lvl9pPr marL="3655771" indent="0">
              <a:buNone/>
              <a:defRPr sz="159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351" y="2564223"/>
            <a:ext cx="5155101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8986" y="1720857"/>
            <a:ext cx="5180488" cy="843365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6971" indent="0">
              <a:buNone/>
              <a:defRPr sz="1999" b="1"/>
            </a:lvl2pPr>
            <a:lvl3pPr marL="913943" indent="0">
              <a:buNone/>
              <a:defRPr sz="1799" b="1"/>
            </a:lvl3pPr>
            <a:lvl4pPr marL="1370914" indent="0">
              <a:buNone/>
              <a:defRPr sz="1599" b="1"/>
            </a:lvl4pPr>
            <a:lvl5pPr marL="1827886" indent="0">
              <a:buNone/>
              <a:defRPr sz="1599" b="1"/>
            </a:lvl5pPr>
            <a:lvl6pPr marL="2284857" indent="0">
              <a:buNone/>
              <a:defRPr sz="1599" b="1"/>
            </a:lvl6pPr>
            <a:lvl7pPr marL="2741828" indent="0">
              <a:buNone/>
              <a:defRPr sz="1599" b="1"/>
            </a:lvl7pPr>
            <a:lvl8pPr marL="3198800" indent="0">
              <a:buNone/>
              <a:defRPr sz="1599" b="1"/>
            </a:lvl8pPr>
            <a:lvl9pPr marL="3655771" indent="0">
              <a:buNone/>
              <a:defRPr sz="159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8986" y="2564223"/>
            <a:ext cx="5180488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0560046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9B5F4-7EF8-4C17-AAAE-D0E34279595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163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799282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319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489" y="1010740"/>
            <a:ext cx="6168985" cy="4988697"/>
          </a:xfrm>
        </p:spPr>
        <p:txBody>
          <a:bodyPr/>
          <a:lstStyle>
            <a:lvl1pPr>
              <a:defRPr sz="3198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351" y="2105977"/>
            <a:ext cx="3930189" cy="3901584"/>
          </a:xfrm>
        </p:spPr>
        <p:txBody>
          <a:bodyPr/>
          <a:lstStyle>
            <a:lvl1pPr marL="0" indent="0">
              <a:buNone/>
              <a:defRPr sz="1599"/>
            </a:lvl1pPr>
            <a:lvl2pPr marL="456971" indent="0">
              <a:buNone/>
              <a:defRPr sz="1399"/>
            </a:lvl2pPr>
            <a:lvl3pPr marL="913943" indent="0">
              <a:buNone/>
              <a:defRPr sz="1199"/>
            </a:lvl3pPr>
            <a:lvl4pPr marL="1370914" indent="0">
              <a:buNone/>
              <a:defRPr sz="999"/>
            </a:lvl4pPr>
            <a:lvl5pPr marL="1827886" indent="0">
              <a:buNone/>
              <a:defRPr sz="999"/>
            </a:lvl5pPr>
            <a:lvl6pPr marL="2284857" indent="0">
              <a:buNone/>
              <a:defRPr sz="999"/>
            </a:lvl6pPr>
            <a:lvl7pPr marL="2741828" indent="0">
              <a:buNone/>
              <a:defRPr sz="999"/>
            </a:lvl7pPr>
            <a:lvl8pPr marL="3198800" indent="0">
              <a:buNone/>
              <a:defRPr sz="999"/>
            </a:lvl8pPr>
            <a:lvl9pPr marL="3655771" indent="0">
              <a:buNone/>
              <a:defRPr sz="99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0496207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319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0489" y="1010740"/>
            <a:ext cx="6168985" cy="4988697"/>
          </a:xfrm>
        </p:spPr>
        <p:txBody>
          <a:bodyPr anchor="t"/>
          <a:lstStyle>
            <a:lvl1pPr marL="0" indent="0">
              <a:buNone/>
              <a:defRPr sz="3198"/>
            </a:lvl1pPr>
            <a:lvl2pPr marL="456971" indent="0">
              <a:buNone/>
              <a:defRPr sz="2799"/>
            </a:lvl2pPr>
            <a:lvl3pPr marL="913943" indent="0">
              <a:buNone/>
              <a:defRPr sz="2399"/>
            </a:lvl3pPr>
            <a:lvl4pPr marL="1370914" indent="0">
              <a:buNone/>
              <a:defRPr sz="1999"/>
            </a:lvl4pPr>
            <a:lvl5pPr marL="1827886" indent="0">
              <a:buNone/>
              <a:defRPr sz="1999"/>
            </a:lvl5pPr>
            <a:lvl6pPr marL="2284857" indent="0">
              <a:buNone/>
              <a:defRPr sz="1999"/>
            </a:lvl6pPr>
            <a:lvl7pPr marL="2741828" indent="0">
              <a:buNone/>
              <a:defRPr sz="1999"/>
            </a:lvl7pPr>
            <a:lvl8pPr marL="3198800" indent="0">
              <a:buNone/>
              <a:defRPr sz="1999"/>
            </a:lvl8pPr>
            <a:lvl9pPr marL="3655771" indent="0">
              <a:buNone/>
              <a:defRPr sz="1999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351" y="2105977"/>
            <a:ext cx="3930189" cy="3901584"/>
          </a:xfrm>
        </p:spPr>
        <p:txBody>
          <a:bodyPr/>
          <a:lstStyle>
            <a:lvl1pPr marL="0" indent="0">
              <a:buNone/>
              <a:defRPr sz="1599"/>
            </a:lvl1pPr>
            <a:lvl2pPr marL="456971" indent="0">
              <a:buNone/>
              <a:defRPr sz="1399"/>
            </a:lvl2pPr>
            <a:lvl3pPr marL="913943" indent="0">
              <a:buNone/>
              <a:defRPr sz="1199"/>
            </a:lvl3pPr>
            <a:lvl4pPr marL="1370914" indent="0">
              <a:buNone/>
              <a:defRPr sz="999"/>
            </a:lvl4pPr>
            <a:lvl5pPr marL="1827886" indent="0">
              <a:buNone/>
              <a:defRPr sz="999"/>
            </a:lvl5pPr>
            <a:lvl6pPr marL="2284857" indent="0">
              <a:buNone/>
              <a:defRPr sz="999"/>
            </a:lvl6pPr>
            <a:lvl7pPr marL="2741828" indent="0">
              <a:buNone/>
              <a:defRPr sz="999"/>
            </a:lvl7pPr>
            <a:lvl8pPr marL="3198800" indent="0">
              <a:buNone/>
              <a:defRPr sz="999"/>
            </a:lvl8pPr>
            <a:lvl9pPr marL="3655771" indent="0">
              <a:buNone/>
              <a:defRPr sz="99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0951801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764" y="373747"/>
            <a:ext cx="10510123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764" y="1868730"/>
            <a:ext cx="10510123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764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lang="en-US" kern="1200">
              <a:solidFill>
                <a:srgbClr val="4C4C4C"/>
              </a:solidFill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6497" y="6506431"/>
            <a:ext cx="4112657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lang="en-US" kern="1200">
              <a:solidFill>
                <a:srgbClr val="4C4C4C"/>
              </a:solidFill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727EAE27-DFDE-445D-8780-878FC3F2AB75}" type="slidenum">
              <a:rPr lang="en-US" altLang="en-US" kern="1200" smtClean="0">
                <a:solidFill>
                  <a:srgbClr val="4C4C4C"/>
                </a:solidFill>
                <a:ea typeface="+mn-ea"/>
                <a:cs typeface="+mn-cs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‹#›</a:t>
            </a:fld>
            <a:endParaRPr lang="en-US" altLang="en-US" kern="1200" smtClean="0">
              <a:solidFill>
                <a:srgbClr val="4C4C4C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7110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defTabSz="913943" rtl="0" eaLnBrk="1" latinLnBrk="0" hangingPunct="1">
        <a:lnSpc>
          <a:spcPct val="90000"/>
        </a:lnSpc>
        <a:spcBef>
          <a:spcPct val="0"/>
        </a:spcBef>
        <a:buNone/>
        <a:defRPr sz="43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86" indent="-228486" algn="l" defTabSz="913943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457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429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400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371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343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314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286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257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6971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3943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0914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7886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4857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1828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880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5771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1" y="0"/>
            <a:ext cx="12184069" cy="153064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7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788131" y="143504"/>
            <a:ext cx="6674641" cy="1132502"/>
          </a:xfrm>
          <a:prstGeom prst="rect">
            <a:avLst/>
          </a:prstGeom>
        </p:spPr>
        <p:txBody>
          <a:bodyPr spcFirstLastPara="1" vert="horz" wrap="square" lIns="0" tIns="25337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33" algn="ctr">
              <a:lnSpc>
                <a:spcPct val="100000"/>
              </a:lnSpc>
              <a:spcBef>
                <a:spcPts val="198"/>
              </a:spcBef>
            </a:pPr>
            <a:r>
              <a:rPr lang="en-US" sz="7030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4004593" y="3437954"/>
            <a:ext cx="3451106" cy="20427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49"/>
          </a:p>
        </p:txBody>
      </p:sp>
      <p:sp>
        <p:nvSpPr>
          <p:cNvPr id="16" name="TextBox 15"/>
          <p:cNvSpPr txBox="1"/>
          <p:nvPr/>
        </p:nvSpPr>
        <p:spPr>
          <a:xfrm>
            <a:off x="1484313" y="2141810"/>
            <a:ext cx="9073008" cy="193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397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Umumlashtirish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darsi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5997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375072" y="356815"/>
            <a:ext cx="1612102" cy="922849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en-US" sz="399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539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99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99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4808" y="2069515"/>
            <a:ext cx="863646" cy="17272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81"/>
          </a:p>
        </p:txBody>
      </p:sp>
      <p:sp>
        <p:nvSpPr>
          <p:cNvPr id="9" name="Прямоугольник 8"/>
          <p:cNvSpPr/>
          <p:nvPr/>
        </p:nvSpPr>
        <p:spPr>
          <a:xfrm>
            <a:off x="394808" y="4282758"/>
            <a:ext cx="863646" cy="172729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81"/>
          </a:p>
        </p:txBody>
      </p:sp>
    </p:spTree>
    <p:extLst>
      <p:ext uri="{BB962C8B-B14F-4D97-AF65-F5344CB8AC3E}">
        <p14:creationId xmlns:p14="http://schemas.microsoft.com/office/powerpoint/2010/main" val="233872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96181" y="1193321"/>
            <a:ext cx="115932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 algn="just"/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To‘gri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ABC (&lt;C= 90°)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katetlari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AC= 3 c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BC=4cm.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Markazi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2,4 c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AB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4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0"/>
            <a:ext cx="12185650" cy="119332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4-masala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2" descr="Geometric logo abstract - Transparent PNG &amp; SVG vector fi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8929" y="4922035"/>
            <a:ext cx="1591202" cy="159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1912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Текст 1"/>
              <p:cNvSpPr txBox="1">
                <a:spLocks/>
              </p:cNvSpPr>
              <p:nvPr/>
            </p:nvSpPr>
            <p:spPr>
              <a:xfrm>
                <a:off x="5416825" y="216924"/>
                <a:ext cx="6639504" cy="6114138"/>
              </a:xfrm>
              <a:prstGeom prst="rect">
                <a:avLst/>
              </a:prstGeom>
              <a:ln w="28575">
                <a:solidFill>
                  <a:schemeClr val="bg1"/>
                </a:solidFill>
              </a:ln>
            </p:spPr>
            <p:txBody>
              <a:bodyPr/>
              <a:lstStyle>
                <a:lvl1pPr marL="228486" indent="-228486" algn="l" defTabSz="913943" rtl="0" eaLnBrk="1" latinLnBrk="0" hangingPunct="1">
                  <a:lnSpc>
                    <a:spcPct val="90000"/>
                  </a:lnSpc>
                  <a:spcBef>
                    <a:spcPts val="999"/>
                  </a:spcBef>
                  <a:buFont typeface="Arial" panose="020B0604020202020204" pitchFamily="34" charset="0"/>
                  <a:buChar char="•"/>
                  <a:defRPr sz="2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4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2429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99400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6371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3343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0314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7286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42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6164" indent="0">
                  <a:buClrTx/>
                  <a:buFont typeface="Arial" panose="020B0604020202020204" pitchFamily="34" charset="0"/>
                  <a:buNone/>
                </a:pPr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ClrTx/>
                </a:pPr>
                <a:endParaRPr lang="en-US" sz="2665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ClrTx/>
                  <a:buNone/>
                </a:pP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∆ABC –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burchakli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ClrTx/>
                  <a:buNone/>
                </a:pP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AC=3cm,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ClrTx/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BC=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4cm,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ClrTx/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R = 2,4</a:t>
                </a:r>
              </a:p>
              <a:p>
                <a:pPr marL="0" indent="0">
                  <a:buClrTx/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AB=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+4²</m:t>
                        </m:r>
                      </m:e>
                    </m:rad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25</m:t>
                        </m:r>
                      </m:e>
                    </m:rad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5(cm)</a:t>
                </a:r>
              </a:p>
              <a:p>
                <a:pPr marL="0" indent="0">
                  <a:buClrTx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40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AC·BC:2 =3·4:2=6</a:t>
                </a:r>
              </a:p>
              <a:p>
                <a:pPr marL="0" indent="0">
                  <a:buClrTx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40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AB ·</a:t>
                </a:r>
                <a:r>
                  <a:rPr lang="en-US" sz="4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CD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:2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6=5·</a:t>
                </a:r>
                <a:r>
                  <a:rPr lang="en-US" sz="4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CD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:2</a:t>
                </a:r>
              </a:p>
              <a:p>
                <a:pPr marL="0" indent="0">
                  <a:buClrTx/>
                  <a:buNone/>
                </a:pPr>
                <a:r>
                  <a:rPr lang="en-US" sz="32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CD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=12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:5=2,4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cm</a:t>
                </a:r>
                <a14:m>
                  <m:oMath xmlns:m="http://schemas.openxmlformats.org/officeDocument/2006/math">
                    <m:r>
                      <a:rPr lang="en-US" sz="32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⟹</m:t>
                    </m:r>
                  </m:oMath>
                </a14:m>
                <a:r>
                  <a:rPr lang="en-US" sz="36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CD=R</a:t>
                </a:r>
                <a:endParaRPr lang="en-US" sz="36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86164" indent="0">
                  <a:buClrTx/>
                  <a:buFont typeface="Arial" panose="020B0604020202020204" pitchFamily="34" charset="0"/>
                  <a:buNone/>
                </a:pPr>
                <a:endParaRPr lang="ru-RU" sz="2665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Текст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6825" y="216924"/>
                <a:ext cx="6639504" cy="6114138"/>
              </a:xfrm>
              <a:prstGeom prst="rect">
                <a:avLst/>
              </a:prstGeom>
              <a:blipFill rotWithShape="0">
                <a:blip r:embed="rId2"/>
                <a:stretch>
                  <a:fillRect l="-2651" b="-4464"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Овал 5"/>
          <p:cNvSpPr/>
          <p:nvPr/>
        </p:nvSpPr>
        <p:spPr>
          <a:xfrm rot="11626130">
            <a:off x="1038502" y="2401139"/>
            <a:ext cx="2830760" cy="2808289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08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458811" y="1885968"/>
            <a:ext cx="0" cy="193323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455319" y="3805284"/>
            <a:ext cx="2183546" cy="399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458196" y="1879072"/>
            <a:ext cx="2207097" cy="19732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455319" y="2718032"/>
            <a:ext cx="966563" cy="11119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2484120" y="3521123"/>
            <a:ext cx="237114" cy="2756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08"/>
          </a:p>
        </p:txBody>
      </p:sp>
      <p:sp>
        <p:nvSpPr>
          <p:cNvPr id="12" name="TextBox 11"/>
          <p:cNvSpPr txBox="1"/>
          <p:nvPr/>
        </p:nvSpPr>
        <p:spPr>
          <a:xfrm>
            <a:off x="2276401" y="1520362"/>
            <a:ext cx="381836" cy="4204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2" b="1" dirty="0">
                <a:solidFill>
                  <a:srgbClr val="7030A0"/>
                </a:solidFill>
              </a:rPr>
              <a:t>A</a:t>
            </a:r>
            <a:endParaRPr lang="ru-RU" sz="2132" b="1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96644" y="3805284"/>
            <a:ext cx="381836" cy="4204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2" b="1" dirty="0">
                <a:solidFill>
                  <a:srgbClr val="7030A0"/>
                </a:solidFill>
              </a:rPr>
              <a:t>B</a:t>
            </a:r>
            <a:endParaRPr lang="ru-RU" sz="2132" b="1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76401" y="3725987"/>
            <a:ext cx="583945" cy="461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9" b="1" dirty="0">
                <a:solidFill>
                  <a:srgbClr val="7030A0"/>
                </a:solidFill>
              </a:rPr>
              <a:t>C</a:t>
            </a:r>
            <a:endParaRPr lang="ru-RU" sz="2399" b="1" dirty="0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30429" y="2376731"/>
            <a:ext cx="417102" cy="4782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8" b="1" dirty="0">
                <a:solidFill>
                  <a:srgbClr val="7030A0"/>
                </a:solidFill>
              </a:rPr>
              <a:t>D</a:t>
            </a:r>
            <a:endParaRPr lang="ru-RU" sz="2508" b="1" dirty="0">
              <a:solidFill>
                <a:srgbClr val="7030A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41952" y="5287165"/>
            <a:ext cx="423256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86164"/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86164"/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aylanaga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8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8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0" y="0"/>
            <a:ext cx="12185650" cy="11760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546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2" grpId="0"/>
      <p:bldP spid="13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12</a:t>
            </a:fld>
            <a:endParaRPr lang="en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85650" cy="142173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39227" y="1637754"/>
            <a:ext cx="11157221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 err="1" smtClean="0"/>
              <a:t>Darslikning</a:t>
            </a:r>
            <a:r>
              <a:rPr lang="en-US" sz="6600" b="1" dirty="0" smtClean="0"/>
              <a:t> 153-sahifadagi</a:t>
            </a:r>
          </a:p>
          <a:p>
            <a:pPr algn="ctr"/>
            <a:r>
              <a:rPr lang="en-US" sz="6600" b="1" dirty="0" smtClean="0"/>
              <a:t> </a:t>
            </a:r>
            <a:r>
              <a:rPr lang="en-US" sz="6600" b="1" dirty="0" err="1" smtClean="0"/>
              <a:t>yakuniy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nazorat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ishi</a:t>
            </a:r>
            <a:r>
              <a:rPr lang="en-US" sz="6600" b="1" dirty="0" smtClean="0"/>
              <a:t> </a:t>
            </a:r>
          </a:p>
          <a:p>
            <a:pPr algn="ctr"/>
            <a:r>
              <a:rPr lang="en-US" sz="6600" b="1" dirty="0" err="1" smtClean="0"/>
              <a:t>topshiriqlari</a:t>
            </a:r>
            <a:endParaRPr lang="en-US" sz="6600" b="1" dirty="0" smtClean="0"/>
          </a:p>
          <a:p>
            <a:r>
              <a:rPr lang="en-US" sz="6600" b="1" dirty="0"/>
              <a:t> </a:t>
            </a:r>
            <a:r>
              <a:rPr lang="en-US" sz="6600" b="1" dirty="0" smtClean="0"/>
              <a:t>         </a:t>
            </a:r>
            <a:endParaRPr lang="ru-RU" sz="66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185" y="3938817"/>
            <a:ext cx="3240360" cy="221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803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6886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8230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15</a:t>
            </a:fld>
            <a:endParaRPr lang="en"/>
          </a:p>
        </p:txBody>
      </p:sp>
      <p:sp>
        <p:nvSpPr>
          <p:cNvPr id="3" name="Номер слайда 1"/>
          <p:cNvSpPr txBox="1">
            <a:spLocks/>
          </p:cNvSpPr>
          <p:nvPr/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15</a:t>
            </a:fld>
            <a:endParaRPr lang="en"/>
          </a:p>
        </p:txBody>
      </p:sp>
      <p:sp>
        <p:nvSpPr>
          <p:cNvPr id="4" name="Прямоугольник 3"/>
          <p:cNvSpPr/>
          <p:nvPr/>
        </p:nvSpPr>
        <p:spPr>
          <a:xfrm>
            <a:off x="365760" y="1853778"/>
            <a:ext cx="70892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Δ ABC da  AB = 13  cm,  </a:t>
            </a:r>
            <a:r>
              <a:rPr lang="en-US" sz="4000" dirty="0" smtClean="0"/>
              <a:t>AC </a:t>
            </a:r>
            <a:r>
              <a:rPr lang="en-US" sz="4000" dirty="0"/>
              <a:t>= 20  cm,  </a:t>
            </a:r>
            <a:r>
              <a:rPr lang="en-US" sz="4000" dirty="0" smtClean="0"/>
              <a:t>AD </a:t>
            </a:r>
            <a:r>
              <a:rPr lang="en-US" sz="4000" dirty="0"/>
              <a:t>– </a:t>
            </a:r>
            <a:r>
              <a:rPr lang="en-US" sz="4000" dirty="0" err="1"/>
              <a:t>uchburchakning</a:t>
            </a:r>
            <a:r>
              <a:rPr lang="en-US" sz="4000" dirty="0"/>
              <a:t>  </a:t>
            </a:r>
            <a:r>
              <a:rPr lang="en-US" sz="4000" dirty="0" err="1"/>
              <a:t>balandligi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 u  12 cm  </a:t>
            </a:r>
            <a:r>
              <a:rPr lang="en-US" sz="4000" dirty="0" err="1"/>
              <a:t>ga</a:t>
            </a:r>
            <a:r>
              <a:rPr lang="en-US" sz="4000" dirty="0"/>
              <a:t>  </a:t>
            </a:r>
            <a:r>
              <a:rPr lang="en-US" sz="4000" dirty="0" err="1"/>
              <a:t>teng</a:t>
            </a:r>
            <a:r>
              <a:rPr lang="en-US" sz="4000" dirty="0"/>
              <a:t>.  AB,  </a:t>
            </a:r>
            <a:r>
              <a:rPr lang="en-US" sz="4000" dirty="0" smtClean="0"/>
              <a:t>AC  </a:t>
            </a:r>
            <a:r>
              <a:rPr lang="en-US" sz="4000" dirty="0" err="1"/>
              <a:t>tomonlarning</a:t>
            </a:r>
            <a:r>
              <a:rPr lang="en-US" sz="4000" dirty="0"/>
              <a:t>  </a:t>
            </a:r>
            <a:r>
              <a:rPr lang="en-US" sz="4000" dirty="0" smtClean="0"/>
              <a:t>BC  </a:t>
            </a:r>
            <a:r>
              <a:rPr lang="en-US" sz="4000" dirty="0" err="1"/>
              <a:t>tomonga</a:t>
            </a:r>
            <a:r>
              <a:rPr lang="en-US" sz="4000" dirty="0"/>
              <a:t>  </a:t>
            </a:r>
            <a:r>
              <a:rPr lang="en-US" sz="4000" dirty="0" err="1"/>
              <a:t>tushirilgan</a:t>
            </a:r>
            <a:r>
              <a:rPr lang="en-US" sz="4000" dirty="0"/>
              <a:t> </a:t>
            </a:r>
            <a:r>
              <a:rPr lang="en-US" sz="4000" dirty="0" err="1"/>
              <a:t>proyeksiyalari</a:t>
            </a:r>
            <a:r>
              <a:rPr lang="en-US" sz="4000" dirty="0"/>
              <a:t>  </a:t>
            </a:r>
            <a:r>
              <a:rPr lang="en-US" sz="4000" dirty="0" err="1"/>
              <a:t>uzunliklari</a:t>
            </a:r>
            <a:r>
              <a:rPr lang="en-US" sz="4000" dirty="0"/>
              <a:t>  </a:t>
            </a:r>
            <a:r>
              <a:rPr lang="en-US" sz="4000" dirty="0" err="1"/>
              <a:t>va</a:t>
            </a:r>
            <a:r>
              <a:rPr lang="en-US" sz="4000" dirty="0"/>
              <a:t>  </a:t>
            </a:r>
            <a:r>
              <a:rPr lang="en-US" sz="4000" dirty="0" smtClean="0"/>
              <a:t>BC  </a:t>
            </a:r>
            <a:r>
              <a:rPr lang="en-US" sz="4000" dirty="0" err="1"/>
              <a:t>tomon</a:t>
            </a:r>
            <a:r>
              <a:rPr lang="en-US" sz="4000" dirty="0"/>
              <a:t>  </a:t>
            </a:r>
            <a:r>
              <a:rPr lang="en-US" sz="4000" dirty="0" err="1"/>
              <a:t>uzunligini</a:t>
            </a:r>
            <a:r>
              <a:rPr lang="en-US" sz="4000" dirty="0"/>
              <a:t>  toping.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9287" cy="142535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08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092579" y="222881"/>
            <a:ext cx="10510123" cy="93196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6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5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317548" y="4534406"/>
            <a:ext cx="326884" cy="319389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>
            <a:off x="7965033" y="4873338"/>
            <a:ext cx="3925701" cy="1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7965034" y="2797554"/>
            <a:ext cx="1296451" cy="2075785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9045153" y="2302964"/>
            <a:ext cx="727937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i="1" dirty="0" smtClean="0"/>
              <a:t>A</a:t>
            </a:r>
            <a:endParaRPr lang="ru-RU" sz="2400" i="1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9261485" y="2780492"/>
            <a:ext cx="2591980" cy="2092846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7558284" y="4751247"/>
            <a:ext cx="727937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i="1" dirty="0" smtClean="0"/>
              <a:t>B</a:t>
            </a:r>
            <a:endParaRPr lang="ru-RU" sz="2400" i="1" dirty="0"/>
          </a:p>
        </p:txBody>
      </p:sp>
      <p:sp>
        <p:nvSpPr>
          <p:cNvPr id="23" name="Text Box 16"/>
          <p:cNvSpPr txBox="1">
            <a:spLocks noChangeArrowheads="1"/>
          </p:cNvSpPr>
          <p:nvPr/>
        </p:nvSpPr>
        <p:spPr bwMode="auto">
          <a:xfrm>
            <a:off x="11745745" y="4865243"/>
            <a:ext cx="727937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i="1" dirty="0" smtClean="0"/>
              <a:t>C</a:t>
            </a:r>
            <a:endParaRPr lang="ru-RU" sz="2400" i="1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9268245" y="2797554"/>
            <a:ext cx="42543" cy="2097744"/>
          </a:xfrm>
          <a:prstGeom prst="line">
            <a:avLst/>
          </a:prstGeom>
          <a:ln w="38100"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9117021" y="4873393"/>
            <a:ext cx="727937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i="1" dirty="0" smtClean="0"/>
              <a:t>D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365680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16</a:t>
            </a:fld>
            <a:endParaRPr lang="en"/>
          </a:p>
        </p:txBody>
      </p:sp>
      <p:sp>
        <p:nvSpPr>
          <p:cNvPr id="3" name="Номер слайда 1"/>
          <p:cNvSpPr txBox="1">
            <a:spLocks/>
          </p:cNvSpPr>
          <p:nvPr/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16</a:t>
            </a:fld>
            <a:endParaRPr lang="en"/>
          </a:p>
        </p:txBody>
      </p:sp>
      <p:sp>
        <p:nvSpPr>
          <p:cNvPr id="4" name="Номер слайда 1"/>
          <p:cNvSpPr txBox="1">
            <a:spLocks/>
          </p:cNvSpPr>
          <p:nvPr/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16</a:t>
            </a:fld>
            <a:endParaRPr lang="e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01177" y="1428118"/>
                <a:ext cx="7360542" cy="50783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b="1" dirty="0" smtClean="0"/>
                  <a:t>Yechish.</a:t>
                </a:r>
                <a:r>
                  <a:rPr lang="en-US" sz="4400" dirty="0" smtClean="0"/>
                  <a:t> </a:t>
                </a:r>
              </a:p>
              <a:p>
                <a:r>
                  <a:rPr lang="en-US" sz="4000" dirty="0" smtClean="0"/>
                  <a:t>Δ </a:t>
                </a:r>
                <a:r>
                  <a:rPr lang="en-US" sz="4000" dirty="0"/>
                  <a:t>ABD  </a:t>
                </a:r>
                <a:r>
                  <a:rPr lang="en-US" sz="4000" dirty="0" err="1"/>
                  <a:t>va</a:t>
                </a:r>
                <a:r>
                  <a:rPr lang="en-US" sz="4000" dirty="0"/>
                  <a:t>  Δ </a:t>
                </a:r>
                <a:r>
                  <a:rPr lang="en-US" sz="4000" dirty="0" smtClean="0"/>
                  <a:t>ACD  </a:t>
                </a:r>
                <a:r>
                  <a:rPr lang="en-US" sz="4000" dirty="0"/>
                  <a:t>–  </a:t>
                </a:r>
                <a:r>
                  <a:rPr lang="en-US" sz="4000" dirty="0" err="1" smtClean="0"/>
                  <a:t>to‘g‘ri</a:t>
                </a:r>
                <a:r>
                  <a:rPr lang="en-US" sz="4000" dirty="0" smtClean="0"/>
                  <a:t>  </a:t>
                </a:r>
                <a:r>
                  <a:rPr lang="en-US" sz="4000" dirty="0" err="1"/>
                  <a:t>burchakli</a:t>
                </a:r>
                <a:r>
                  <a:rPr lang="en-US" sz="4000" dirty="0"/>
                  <a:t>, </a:t>
                </a:r>
                <a:r>
                  <a:rPr lang="en-US" sz="4000" dirty="0" err="1"/>
                  <a:t>chunki</a:t>
                </a:r>
                <a:r>
                  <a:rPr lang="en-US" sz="4000" dirty="0"/>
                  <a:t> </a:t>
                </a:r>
                <a:endParaRPr lang="en-US" sz="4000" dirty="0" smtClean="0"/>
              </a:p>
              <a:p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4000" dirty="0"/>
                  <a:t>ADB =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</a:rPr>
                      <m:t>A</m:t>
                    </m:r>
                  </m:oMath>
                </a14:m>
                <a:r>
                  <a:rPr lang="en-US" sz="4000" dirty="0"/>
                  <a:t>DC = 90°. AB </a:t>
                </a:r>
                <a:r>
                  <a:rPr lang="en-US" sz="4000" dirty="0" err="1"/>
                  <a:t>va</a:t>
                </a:r>
                <a:r>
                  <a:rPr lang="en-US" sz="4000" dirty="0"/>
                  <a:t> </a:t>
                </a:r>
                <a:r>
                  <a:rPr lang="en-US" sz="4000" dirty="0" smtClean="0"/>
                  <a:t>AC  </a:t>
                </a:r>
                <a:r>
                  <a:rPr lang="en-US" sz="4000" dirty="0" err="1"/>
                  <a:t>tomonlarning</a:t>
                </a:r>
                <a:r>
                  <a:rPr lang="en-US" sz="4000" dirty="0"/>
                  <a:t>  </a:t>
                </a:r>
                <a:r>
                  <a:rPr lang="en-US" sz="4000" dirty="0" smtClean="0"/>
                  <a:t>BC  </a:t>
                </a:r>
                <a:r>
                  <a:rPr lang="en-US" sz="4000" dirty="0" err="1"/>
                  <a:t>tomondagi</a:t>
                </a:r>
                <a:r>
                  <a:rPr lang="en-US" sz="4000" dirty="0"/>
                  <a:t> </a:t>
                </a:r>
                <a:r>
                  <a:rPr lang="en-US" sz="4000" dirty="0" err="1"/>
                  <a:t>proyeksiyalari</a:t>
                </a:r>
                <a:r>
                  <a:rPr lang="en-US" sz="4000" dirty="0"/>
                  <a:t>  </a:t>
                </a:r>
                <a:r>
                  <a:rPr lang="en-US" sz="4000" dirty="0" err="1" smtClean="0"/>
                  <a:t>mos</a:t>
                </a:r>
                <a:r>
                  <a:rPr lang="en-US" sz="4000" dirty="0" smtClean="0"/>
                  <a:t>  </a:t>
                </a:r>
                <a:r>
                  <a:rPr lang="en-US" sz="4000" dirty="0" err="1"/>
                  <a:t>ravishda</a:t>
                </a:r>
                <a:r>
                  <a:rPr lang="en-US" sz="4000" dirty="0"/>
                  <a:t>  </a:t>
                </a:r>
                <a:r>
                  <a:rPr lang="en-US" sz="4000" dirty="0" smtClean="0"/>
                  <a:t>BD  </a:t>
                </a:r>
                <a:r>
                  <a:rPr lang="en-US" sz="4000" dirty="0" err="1"/>
                  <a:t>va</a:t>
                </a:r>
                <a:r>
                  <a:rPr lang="en-US" sz="4000" dirty="0"/>
                  <a:t>  CD  </a:t>
                </a:r>
                <a:r>
                  <a:rPr lang="en-US" sz="4000" dirty="0" err="1"/>
                  <a:t>kesmalardan</a:t>
                </a:r>
                <a:r>
                  <a:rPr lang="en-US" sz="4000" dirty="0"/>
                  <a:t> </a:t>
                </a:r>
                <a:r>
                  <a:rPr lang="en-US" sz="4000" dirty="0" err="1"/>
                  <a:t>iborat</a:t>
                </a:r>
                <a:r>
                  <a:rPr lang="en-US" sz="4000" dirty="0"/>
                  <a:t>.</a:t>
                </a:r>
                <a:endParaRPr lang="ru-RU" sz="40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177" y="1428118"/>
                <a:ext cx="7360542" cy="5078313"/>
              </a:xfrm>
              <a:prstGeom prst="rect">
                <a:avLst/>
              </a:prstGeom>
              <a:blipFill rotWithShape="0">
                <a:blip r:embed="rId2"/>
                <a:stretch>
                  <a:fillRect l="-3314" t="-2521" r="-6794" b="-42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0" y="-23812"/>
            <a:ext cx="12199287" cy="142535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08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092579" y="222881"/>
            <a:ext cx="10510123" cy="93196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5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 </a:t>
            </a:r>
            <a:r>
              <a:rPr lang="en-US" sz="5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5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317548" y="4534406"/>
            <a:ext cx="326884" cy="319389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7965033" y="4873338"/>
            <a:ext cx="3925701" cy="1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7965034" y="2797554"/>
            <a:ext cx="1296451" cy="2075785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9045153" y="2302964"/>
            <a:ext cx="727937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i="1" dirty="0" smtClean="0"/>
              <a:t>A</a:t>
            </a:r>
            <a:endParaRPr lang="ru-RU" sz="2400" i="1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9261485" y="2780492"/>
            <a:ext cx="2591980" cy="2092846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7558284" y="4751247"/>
            <a:ext cx="727937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i="1" dirty="0" smtClean="0"/>
              <a:t>B</a:t>
            </a:r>
            <a:endParaRPr lang="ru-RU" sz="2400" i="1" dirty="0"/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11745745" y="4865243"/>
            <a:ext cx="727937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i="1" dirty="0" smtClean="0"/>
              <a:t>C</a:t>
            </a:r>
            <a:endParaRPr lang="ru-RU" sz="2400" i="1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9268245" y="2797554"/>
            <a:ext cx="42543" cy="2097744"/>
          </a:xfrm>
          <a:prstGeom prst="line">
            <a:avLst/>
          </a:prstGeom>
          <a:ln w="38100"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9117021" y="4873393"/>
            <a:ext cx="727937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i="1" dirty="0" smtClean="0"/>
              <a:t>D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2035886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17</a:t>
            </a:fld>
            <a:endParaRPr lang="en"/>
          </a:p>
        </p:txBody>
      </p:sp>
      <p:sp>
        <p:nvSpPr>
          <p:cNvPr id="3" name="Номер слайда 1"/>
          <p:cNvSpPr txBox="1">
            <a:spLocks/>
          </p:cNvSpPr>
          <p:nvPr/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17</a:t>
            </a:fld>
            <a:endParaRPr lang="en"/>
          </a:p>
        </p:txBody>
      </p:sp>
      <p:sp>
        <p:nvSpPr>
          <p:cNvPr id="4" name="Номер слайда 1"/>
          <p:cNvSpPr txBox="1">
            <a:spLocks/>
          </p:cNvSpPr>
          <p:nvPr/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17</a:t>
            </a:fld>
            <a:endParaRPr lang="en"/>
          </a:p>
        </p:txBody>
      </p:sp>
      <p:sp>
        <p:nvSpPr>
          <p:cNvPr id="5" name="Номер слайда 1"/>
          <p:cNvSpPr txBox="1">
            <a:spLocks/>
          </p:cNvSpPr>
          <p:nvPr/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17</a:t>
            </a:fld>
            <a:endParaRPr lang="en"/>
          </a:p>
        </p:txBody>
      </p:sp>
      <p:sp>
        <p:nvSpPr>
          <p:cNvPr id="6" name="Прямоугольник 5"/>
          <p:cNvSpPr/>
          <p:nvPr/>
        </p:nvSpPr>
        <p:spPr>
          <a:xfrm>
            <a:off x="57848" y="1427180"/>
            <a:ext cx="971524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Δ ABD </a:t>
            </a:r>
            <a:r>
              <a:rPr lang="en-US" sz="3600" dirty="0" err="1"/>
              <a:t>dan</a:t>
            </a:r>
            <a:r>
              <a:rPr lang="en-US" sz="3600" dirty="0"/>
              <a:t> ,</a:t>
            </a:r>
            <a:endParaRPr lang="ru-RU" sz="3600" dirty="0"/>
          </a:p>
          <a:p>
            <a:r>
              <a:rPr lang="en-US" sz="3600" dirty="0" smtClean="0"/>
              <a:t>BD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=AB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–AD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=13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 </a:t>
            </a:r>
            <a:r>
              <a:rPr lang="en-US" sz="3600" dirty="0"/>
              <a:t>– 12</a:t>
            </a:r>
            <a:r>
              <a:rPr lang="en-US" sz="3600" baseline="30000" dirty="0"/>
              <a:t>2 </a:t>
            </a:r>
            <a:r>
              <a:rPr lang="en-US" sz="3600" dirty="0" smtClean="0"/>
              <a:t>=169 –144 </a:t>
            </a:r>
            <a:r>
              <a:rPr lang="en-US" sz="3600" dirty="0"/>
              <a:t>= </a:t>
            </a:r>
            <a:r>
              <a:rPr lang="en-US" sz="3600" dirty="0" smtClean="0"/>
              <a:t>25.</a:t>
            </a:r>
            <a:r>
              <a:rPr lang="en-US" sz="3600" dirty="0"/>
              <a:t> </a:t>
            </a:r>
            <a:r>
              <a:rPr lang="en-US" sz="3600" dirty="0" err="1" smtClean="0"/>
              <a:t>Bundan</a:t>
            </a:r>
            <a:r>
              <a:rPr lang="en-US" sz="3600" dirty="0" smtClean="0"/>
              <a:t>, </a:t>
            </a:r>
            <a:r>
              <a:rPr lang="en-US" sz="3600" b="1" dirty="0">
                <a:solidFill>
                  <a:srgbClr val="0070C0"/>
                </a:solidFill>
              </a:rPr>
              <a:t>B</a:t>
            </a:r>
            <a:r>
              <a:rPr lang="en-US" sz="3600" b="1" dirty="0" smtClean="0">
                <a:solidFill>
                  <a:srgbClr val="0070C0"/>
                </a:solidFill>
              </a:rPr>
              <a:t>D </a:t>
            </a:r>
            <a:r>
              <a:rPr lang="en-US" sz="3600" b="1" dirty="0">
                <a:solidFill>
                  <a:srgbClr val="0070C0"/>
                </a:solidFill>
              </a:rPr>
              <a:t>= 5cm.</a:t>
            </a:r>
            <a:endParaRPr lang="ru-RU" sz="3600" b="1" dirty="0">
              <a:solidFill>
                <a:srgbClr val="0070C0"/>
              </a:solidFill>
            </a:endParaRPr>
          </a:p>
          <a:p>
            <a:r>
              <a:rPr lang="en-US" sz="3600" dirty="0"/>
              <a:t>Δ </a:t>
            </a:r>
            <a:r>
              <a:rPr lang="en-US" sz="3600" dirty="0" smtClean="0"/>
              <a:t>ACD </a:t>
            </a:r>
            <a:r>
              <a:rPr lang="en-US" sz="3600" dirty="0" err="1" smtClean="0"/>
              <a:t>dan</a:t>
            </a:r>
            <a:r>
              <a:rPr lang="en-US" sz="3600" dirty="0"/>
              <a:t>,</a:t>
            </a:r>
            <a:endParaRPr lang="ru-RU" sz="3600" dirty="0"/>
          </a:p>
          <a:p>
            <a:r>
              <a:rPr lang="en-US" sz="3600" dirty="0"/>
              <a:t>CD</a:t>
            </a:r>
            <a:r>
              <a:rPr lang="en-US" sz="3600" baseline="30000" dirty="0"/>
              <a:t> 2</a:t>
            </a:r>
            <a:r>
              <a:rPr lang="en-US" sz="3600" dirty="0"/>
              <a:t> = </a:t>
            </a:r>
            <a:r>
              <a:rPr lang="en-US" sz="3600" dirty="0" smtClean="0"/>
              <a:t>AC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 </a:t>
            </a:r>
            <a:r>
              <a:rPr lang="en-US" sz="3600" dirty="0"/>
              <a:t>– </a:t>
            </a:r>
            <a:r>
              <a:rPr lang="en-US" sz="3600" dirty="0" smtClean="0"/>
              <a:t>AD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 </a:t>
            </a:r>
            <a:r>
              <a:rPr lang="en-US" sz="3600" dirty="0"/>
              <a:t>= 20</a:t>
            </a:r>
            <a:r>
              <a:rPr lang="en-US" sz="3600" baseline="30000" dirty="0"/>
              <a:t>2</a:t>
            </a:r>
            <a:r>
              <a:rPr lang="en-US" sz="3600" dirty="0"/>
              <a:t> – 12</a:t>
            </a:r>
            <a:r>
              <a:rPr lang="en-US" sz="3600" baseline="30000" dirty="0"/>
              <a:t>2</a:t>
            </a:r>
            <a:r>
              <a:rPr lang="en-US" sz="3600" dirty="0"/>
              <a:t> </a:t>
            </a:r>
            <a:r>
              <a:rPr lang="en-US" sz="3600" dirty="0" smtClean="0"/>
              <a:t>=</a:t>
            </a:r>
          </a:p>
          <a:p>
            <a:r>
              <a:rPr lang="en-US" sz="3600" dirty="0"/>
              <a:t>=</a:t>
            </a:r>
            <a:r>
              <a:rPr lang="en-US" sz="3600" dirty="0" smtClean="0"/>
              <a:t> </a:t>
            </a:r>
            <a:r>
              <a:rPr lang="en-US" sz="3600" dirty="0"/>
              <a:t>400 – 144 = 256. </a:t>
            </a:r>
            <a:endParaRPr lang="ru-RU" sz="3600" dirty="0"/>
          </a:p>
          <a:p>
            <a:r>
              <a:rPr lang="en-US" sz="3600" dirty="0" err="1" smtClean="0"/>
              <a:t>Bundan</a:t>
            </a:r>
            <a:r>
              <a:rPr lang="en-US" sz="3600" dirty="0" smtClean="0"/>
              <a:t>, </a:t>
            </a:r>
            <a:r>
              <a:rPr lang="en-US" sz="3600" b="1" dirty="0">
                <a:solidFill>
                  <a:srgbClr val="0070C0"/>
                </a:solidFill>
              </a:rPr>
              <a:t>CD = 16 cm.</a:t>
            </a:r>
            <a:endParaRPr lang="ru-RU" sz="3600" b="1" dirty="0">
              <a:solidFill>
                <a:srgbClr val="0070C0"/>
              </a:solidFill>
            </a:endParaRPr>
          </a:p>
          <a:p>
            <a:r>
              <a:rPr lang="en-US" sz="3600" dirty="0"/>
              <a:t>B</a:t>
            </a:r>
            <a:r>
              <a:rPr lang="en-US" sz="3600" dirty="0" smtClean="0"/>
              <a:t>C =BD </a:t>
            </a:r>
            <a:r>
              <a:rPr lang="en-US" sz="3600" dirty="0"/>
              <a:t>+ DC =5 + 16= 21 </a:t>
            </a:r>
            <a:r>
              <a:rPr lang="en-US" sz="3600" dirty="0" smtClean="0"/>
              <a:t>cm.</a:t>
            </a:r>
          </a:p>
          <a:p>
            <a:r>
              <a:rPr lang="en-US" sz="3600" b="1" i="1" dirty="0" err="1" smtClean="0">
                <a:solidFill>
                  <a:srgbClr val="C00000"/>
                </a:solidFill>
              </a:rPr>
              <a:t>Javob</a:t>
            </a:r>
            <a:r>
              <a:rPr lang="en-US" sz="3600" b="1" i="1" dirty="0" smtClean="0">
                <a:solidFill>
                  <a:srgbClr val="C00000"/>
                </a:solidFill>
              </a:rPr>
              <a:t>: </a:t>
            </a:r>
            <a:r>
              <a:rPr lang="en-US" sz="3600" b="1" dirty="0">
                <a:solidFill>
                  <a:srgbClr val="C00000"/>
                </a:solidFill>
              </a:rPr>
              <a:t>B</a:t>
            </a:r>
            <a:r>
              <a:rPr lang="en-US" sz="3600" b="1" dirty="0" smtClean="0">
                <a:solidFill>
                  <a:srgbClr val="C00000"/>
                </a:solidFill>
              </a:rPr>
              <a:t>D </a:t>
            </a:r>
            <a:r>
              <a:rPr lang="en-US" sz="3600" b="1" dirty="0">
                <a:solidFill>
                  <a:srgbClr val="C00000"/>
                </a:solidFill>
              </a:rPr>
              <a:t>= </a:t>
            </a:r>
            <a:r>
              <a:rPr lang="en-US" sz="3600" b="1" dirty="0" smtClean="0">
                <a:solidFill>
                  <a:srgbClr val="C00000"/>
                </a:solidFill>
              </a:rPr>
              <a:t>5cm, </a:t>
            </a:r>
            <a:r>
              <a:rPr lang="en-US" sz="3600" b="1" dirty="0">
                <a:solidFill>
                  <a:srgbClr val="C00000"/>
                </a:solidFill>
              </a:rPr>
              <a:t>CD = 16 </a:t>
            </a:r>
            <a:r>
              <a:rPr lang="en-US" sz="3600" b="1" dirty="0" smtClean="0">
                <a:solidFill>
                  <a:srgbClr val="C00000"/>
                </a:solidFill>
              </a:rPr>
              <a:t>cm, </a:t>
            </a:r>
            <a:r>
              <a:rPr lang="en-US" sz="3600" b="1" dirty="0">
                <a:solidFill>
                  <a:srgbClr val="C00000"/>
                </a:solidFill>
              </a:rPr>
              <a:t>B</a:t>
            </a:r>
            <a:r>
              <a:rPr lang="en-US" sz="3600" b="1" dirty="0" smtClean="0">
                <a:solidFill>
                  <a:srgbClr val="C00000"/>
                </a:solidFill>
              </a:rPr>
              <a:t>C =</a:t>
            </a:r>
            <a:r>
              <a:rPr lang="en-US" sz="3600" b="1" dirty="0">
                <a:solidFill>
                  <a:srgbClr val="C00000"/>
                </a:solidFill>
              </a:rPr>
              <a:t> 21 cm</a:t>
            </a:r>
            <a:endParaRPr lang="ru-RU" sz="3600" b="1" dirty="0">
              <a:solidFill>
                <a:srgbClr val="C00000"/>
              </a:solidFill>
            </a:endParaRPr>
          </a:p>
          <a:p>
            <a:endParaRPr lang="ru-RU" sz="3600" dirty="0"/>
          </a:p>
          <a:p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-23812"/>
            <a:ext cx="12199287" cy="142535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08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092579" y="222881"/>
            <a:ext cx="10510123" cy="93196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5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 </a:t>
            </a:r>
            <a:r>
              <a:rPr lang="en-US" sz="5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r>
              <a:rPr lang="en-US" sz="5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</a:t>
            </a:r>
            <a:r>
              <a:rPr lang="en-US" sz="5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5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317548" y="4534406"/>
            <a:ext cx="326884" cy="319389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7965033" y="4873338"/>
            <a:ext cx="3925701" cy="1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7965034" y="2797554"/>
            <a:ext cx="1296451" cy="2075785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9045153" y="2302964"/>
            <a:ext cx="727937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i="1" dirty="0" smtClean="0"/>
              <a:t>A</a:t>
            </a:r>
            <a:endParaRPr lang="ru-RU" sz="2400" i="1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9261485" y="2780492"/>
            <a:ext cx="2591980" cy="2092846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7558284" y="4751247"/>
            <a:ext cx="727937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i="1" dirty="0" smtClean="0"/>
              <a:t>B</a:t>
            </a:r>
            <a:endParaRPr lang="ru-RU" sz="2400" i="1" dirty="0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11745745" y="4865243"/>
            <a:ext cx="727937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i="1" dirty="0" smtClean="0"/>
              <a:t>C</a:t>
            </a:r>
            <a:endParaRPr lang="ru-RU" sz="2400" i="1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9268245" y="2797554"/>
            <a:ext cx="42543" cy="2097744"/>
          </a:xfrm>
          <a:prstGeom prst="line">
            <a:avLst/>
          </a:prstGeom>
          <a:ln w="38100"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9117021" y="4873393"/>
            <a:ext cx="727937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i="1" dirty="0" smtClean="0"/>
              <a:t>D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243685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85650" cy="16377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1-masala</a:t>
            </a:r>
            <a:endParaRPr lang="ru-RU" sz="8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0177" y="1925786"/>
            <a:ext cx="1145698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/>
              <a:t>  </a:t>
            </a:r>
            <a:r>
              <a:rPr lang="en-US" sz="5400" dirty="0" err="1" smtClean="0"/>
              <a:t>Uchburchak</a:t>
            </a:r>
            <a:r>
              <a:rPr lang="en-US" sz="5400" dirty="0" smtClean="0"/>
              <a:t> </a:t>
            </a:r>
            <a:r>
              <a:rPr lang="en-US" sz="5400" dirty="0" err="1" smtClean="0"/>
              <a:t>tomonlari</a:t>
            </a:r>
            <a:r>
              <a:rPr lang="en-US" sz="5400" dirty="0" smtClean="0"/>
              <a:t> 11 cm, 7 cm </a:t>
            </a:r>
          </a:p>
          <a:p>
            <a:r>
              <a:rPr lang="en-US" sz="5400" dirty="0" err="1" smtClean="0"/>
              <a:t>va</a:t>
            </a:r>
            <a:r>
              <a:rPr lang="en-US" sz="5400" dirty="0" smtClean="0"/>
              <a:t> 10 cm </a:t>
            </a:r>
            <a:r>
              <a:rPr lang="en-US" sz="5400" dirty="0" err="1" smtClean="0"/>
              <a:t>ga</a:t>
            </a:r>
            <a:r>
              <a:rPr lang="en-US" sz="5400" dirty="0" smtClean="0"/>
              <a:t> </a:t>
            </a:r>
            <a:r>
              <a:rPr lang="en-US" sz="5400" dirty="0" err="1" smtClean="0"/>
              <a:t>teng</a:t>
            </a:r>
            <a:r>
              <a:rPr lang="en-US" sz="5400" dirty="0" smtClean="0"/>
              <a:t>. Shu  </a:t>
            </a:r>
            <a:r>
              <a:rPr lang="en-US" sz="5400" dirty="0" err="1" smtClean="0"/>
              <a:t>uchburchak</a:t>
            </a:r>
            <a:r>
              <a:rPr lang="en-US" sz="5400" dirty="0" smtClean="0"/>
              <a:t>-</a:t>
            </a:r>
          </a:p>
          <a:p>
            <a:r>
              <a:rPr lang="en-US" sz="5400" dirty="0" err="1" smtClean="0"/>
              <a:t>ning</a:t>
            </a:r>
            <a:r>
              <a:rPr lang="en-US" sz="5400" dirty="0" smtClean="0"/>
              <a:t> </a:t>
            </a:r>
            <a:r>
              <a:rPr lang="en-US" sz="5400" dirty="0" err="1" smtClean="0"/>
              <a:t>yuzini</a:t>
            </a:r>
            <a:r>
              <a:rPr lang="en-US" sz="5400" dirty="0" smtClean="0"/>
              <a:t> toping.</a:t>
            </a:r>
            <a:endParaRPr lang="ru-RU" sz="5400" dirty="0"/>
          </a:p>
        </p:txBody>
      </p:sp>
      <p:pic>
        <p:nvPicPr>
          <p:cNvPr id="5" name="Picture 2" descr="Geometric logo abstract - Transparent PNG &amp; SVG vector fi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873" y="4302050"/>
            <a:ext cx="1591202" cy="159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778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0" y="0"/>
                <a:ext cx="12185650" cy="1493738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6000" b="1" dirty="0" smtClean="0"/>
                  <a:t>S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6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85650" cy="1493738"/>
              </a:xfrm>
              <a:prstGeom prst="rect">
                <a:avLst/>
              </a:prstGeom>
              <a:blipFill rotWithShape="0">
                <a:blip r:embed="rId2"/>
                <a:stretch>
                  <a:fillRect b="-145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Равнобедренный треугольник 3"/>
          <p:cNvSpPr/>
          <p:nvPr/>
        </p:nvSpPr>
        <p:spPr>
          <a:xfrm>
            <a:off x="5468544" y="2493138"/>
            <a:ext cx="5789627" cy="2745015"/>
          </a:xfrm>
          <a:prstGeom prst="triangle">
            <a:avLst>
              <a:gd name="adj" fmla="val 31197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/>
              <a:t>A</a:t>
            </a:r>
            <a:endParaRPr lang="ru-RU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4233" y="1637754"/>
                <a:ext cx="3744416" cy="55245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dirty="0" smtClean="0"/>
                  <a:t>Berilgan</a:t>
                </a:r>
              </a:p>
              <a:p>
                <a:r>
                  <a:rPr lang="en-US" sz="4400" dirty="0" smtClean="0"/>
                  <a:t>∆ABC –</a:t>
                </a:r>
                <a:r>
                  <a:rPr lang="en-US" sz="4400" dirty="0" err="1" smtClean="0"/>
                  <a:t>ixtiyoriy</a:t>
                </a:r>
                <a:endParaRPr lang="en-US" sz="4400" dirty="0" smtClean="0"/>
              </a:p>
              <a:p>
                <a:r>
                  <a:rPr lang="en-US" sz="4400" dirty="0" smtClean="0"/>
                  <a:t>a =11 cm</a:t>
                </a:r>
              </a:p>
              <a:p>
                <a:r>
                  <a:rPr lang="en-US" sz="4400" dirty="0" smtClean="0"/>
                  <a:t>b = 10 cm</a:t>
                </a:r>
              </a:p>
              <a:p>
                <a:r>
                  <a:rPr lang="en-US" sz="4400" dirty="0" smtClean="0"/>
                  <a:t>c =   7 cm</a:t>
                </a:r>
              </a:p>
              <a:p>
                <a:r>
                  <a:rPr lang="en-US" sz="4400" dirty="0" err="1" smtClean="0"/>
                  <a:t>Topish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kerak</a:t>
                </a:r>
                <a:r>
                  <a:rPr lang="en-US" sz="4400" dirty="0" smtClean="0"/>
                  <a:t>: </a:t>
                </a:r>
                <a:r>
                  <a:rPr lang="en-US" sz="4400" b="1" dirty="0" smtClean="0"/>
                  <a:t>S - ?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𝐜𝐦</m:t>
                        </m:r>
                      </m:e>
                      <m:sup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233" y="1637754"/>
                <a:ext cx="3744416" cy="5524526"/>
              </a:xfrm>
              <a:prstGeom prst="rect">
                <a:avLst/>
              </a:prstGeom>
              <a:blipFill>
                <a:blip r:embed="rId3"/>
                <a:stretch>
                  <a:fillRect l="-6504" t="-2428" r="-5203" b="-43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381155" y="2069884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A</a:t>
            </a:r>
            <a:endParaRPr lang="ru-RU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077901" y="4653378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B</a:t>
            </a:r>
            <a:endParaRPr lang="ru-RU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216106" y="4722688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C</a:t>
            </a:r>
            <a:endParaRPr lang="ru-RU" sz="36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669253" y="4658426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a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045153" y="3166959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b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872252" y="3224362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c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364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85650" cy="142173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980257" y="1853778"/>
                <a:ext cx="9392123" cy="79968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 smtClean="0"/>
                  <a:t>Yechish: </a:t>
                </a:r>
              </a:p>
              <a:p>
                <a:r>
                  <a:rPr lang="en-US" sz="4400" dirty="0" smtClean="0"/>
                  <a:t> S </a:t>
                </a:r>
                <a:r>
                  <a:rPr lang="en-US" sz="4400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r>
                  <a:rPr lang="en-US" sz="4400" dirty="0" smtClean="0"/>
                  <a:t>;</a:t>
                </a:r>
              </a:p>
              <a:p>
                <a:r>
                  <a:rPr lang="en-US" sz="4400" dirty="0" smtClean="0"/>
                  <a:t> </a:t>
                </a:r>
                <a:r>
                  <a:rPr lang="en-US" sz="4400" b="1" dirty="0" smtClean="0"/>
                  <a:t>p = (</a:t>
                </a:r>
                <a:r>
                  <a:rPr lang="en-US" sz="4400" b="1" dirty="0" err="1" smtClean="0"/>
                  <a:t>a+b+c</a:t>
                </a:r>
                <a:r>
                  <a:rPr lang="en-US" sz="4400" b="1" dirty="0" smtClean="0"/>
                  <a:t>):2</a:t>
                </a:r>
              </a:p>
              <a:p>
                <a:r>
                  <a:rPr lang="en-US" sz="4400" dirty="0"/>
                  <a:t> </a:t>
                </a:r>
                <a:r>
                  <a:rPr lang="en-US" sz="4400" dirty="0" smtClean="0"/>
                  <a:t>p = (11+10+7):2 =14</a:t>
                </a:r>
              </a:p>
              <a:p>
                <a:r>
                  <a:rPr lang="en-US" sz="4400" dirty="0" smtClean="0"/>
                  <a:t> S </a:t>
                </a:r>
                <a:r>
                  <a:rPr lang="en-US" sz="4400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endParaRPr lang="en-US" sz="4400" dirty="0" smtClean="0"/>
              </a:p>
              <a:p>
                <a:r>
                  <a:rPr lang="en-US" sz="4400" dirty="0" smtClean="0"/>
                  <a:t>   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14·3·4·7</m:t>
                        </m:r>
                      </m:e>
                    </m:rad>
                  </m:oMath>
                </a14:m>
                <a:r>
                  <a:rPr lang="en-US" sz="4400" dirty="0" smtClean="0"/>
                  <a:t>=</a:t>
                </a:r>
                <a:r>
                  <a:rPr lang="en-US" sz="4400" b="1" dirty="0" smtClean="0"/>
                  <a:t>14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e>
                    </m:rad>
                  </m:oMath>
                </a14:m>
                <a:r>
                  <a:rPr lang="en-US" sz="4400" dirty="0" smtClean="0"/>
                  <a:t> (cm²)</a:t>
                </a:r>
              </a:p>
              <a:p>
                <a:r>
                  <a:rPr lang="en-US" sz="4400" dirty="0" smtClean="0"/>
                  <a:t> </a:t>
                </a:r>
                <a:r>
                  <a:rPr lang="en-US" sz="4400" dirty="0" err="1" smtClean="0"/>
                  <a:t>Javob</a:t>
                </a:r>
                <a:r>
                  <a:rPr lang="en-US" sz="4400" dirty="0" smtClean="0"/>
                  <a:t>: </a:t>
                </a:r>
                <a:r>
                  <a:rPr lang="en-US" sz="4400" b="1" dirty="0"/>
                  <a:t>14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𝟔</m:t>
                        </m:r>
                      </m:e>
                    </m:rad>
                  </m:oMath>
                </a14:m>
                <a:r>
                  <a:rPr lang="en-US" sz="4400" dirty="0"/>
                  <a:t> </a:t>
                </a:r>
                <a:r>
                  <a:rPr lang="en-US" sz="4400" dirty="0" smtClean="0"/>
                  <a:t>cm²</a:t>
                </a:r>
                <a:endParaRPr lang="en-US" sz="4400" dirty="0"/>
              </a:p>
              <a:p>
                <a:endParaRPr lang="en-US" sz="4400" dirty="0" smtClean="0"/>
              </a:p>
              <a:p>
                <a:r>
                  <a:rPr lang="en-US" sz="4400" b="1" dirty="0"/>
                  <a:t> </a:t>
                </a:r>
              </a:p>
              <a:p>
                <a:endParaRPr lang="en-US" sz="3600" dirty="0" smtClean="0"/>
              </a:p>
              <a:p>
                <a:r>
                  <a:rPr lang="en-US" sz="3600" dirty="0" smtClean="0"/>
                  <a:t> </a:t>
                </a:r>
              </a:p>
              <a:p>
                <a:endParaRPr lang="ru-RU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257" y="1853778"/>
                <a:ext cx="9392123" cy="7996869"/>
              </a:xfrm>
              <a:prstGeom prst="rect">
                <a:avLst/>
              </a:prstGeom>
              <a:blipFill>
                <a:blip r:embed="rId2"/>
                <a:stretch>
                  <a:fillRect l="-2661" t="-16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9779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-23812"/>
            <a:ext cx="12199287" cy="142535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08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44581" y="235724"/>
            <a:ext cx="10510123" cy="135686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6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2-masala</a:t>
            </a:r>
            <a:endParaRPr lang="ru-RU"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3"/>
              <p:cNvSpPr>
                <a:spLocks noGrp="1"/>
              </p:cNvSpPr>
              <p:nvPr>
                <p:ph type="ctrTitle"/>
              </p:nvPr>
            </p:nvSpPr>
            <p:spPr>
              <a:xfrm>
                <a:off x="4436641" y="1728073"/>
                <a:ext cx="7632847" cy="3270095"/>
              </a:xfrm>
            </p:spPr>
            <p:txBody>
              <a:bodyPr/>
              <a:lstStyle/>
              <a:p>
                <a:pPr lvl="0">
                  <a:lnSpc>
                    <a:spcPct val="100000"/>
                  </a:lnSpc>
                </a:pPr>
                <a:r>
                  <a:rPr lang="en-US" sz="54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Agar: </a:t>
                </a:r>
                <a:br>
                  <a:rPr lang="en-US" sz="54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54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5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</m:acc>
                  </m:oMath>
                </a14:m>
                <a:r>
                  <a:rPr lang="en-US" sz="54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(-</a:t>
                </a:r>
                <a:r>
                  <a:rPr lang="en-US" sz="54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2; 1),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5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𝐛</m:t>
                        </m:r>
                      </m:e>
                    </m:acc>
                  </m:oMath>
                </a14:m>
                <a:r>
                  <a:rPr lang="en-US" sz="54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(-</a:t>
                </a:r>
                <a:r>
                  <a:rPr lang="en-US" sz="54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4; 3</a:t>
                </a:r>
                <a:r>
                  <a:rPr lang="en-US" sz="54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 </a:t>
                </a:r>
                <a:r>
                  <a:rPr lang="en-US" sz="5400" b="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54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54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54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6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6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</m:acc>
                  </m:oMath>
                </a14:m>
                <a:r>
                  <a:rPr lang="en-US" sz="6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6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6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6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6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66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54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5400" b="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vektorning</a:t>
                </a:r>
                <a:r>
                  <a:rPr lang="en-US" sz="54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koordinatalarini</a:t>
                </a:r>
                <a:r>
                  <a:rPr lang="en-US" sz="5400" b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</a:t>
                </a:r>
                <a:r>
                  <a:rPr lang="en-US" sz="48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en-US" sz="48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8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48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Заголовок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4436641" y="1728073"/>
                <a:ext cx="7632847" cy="3270095"/>
              </a:xfrm>
              <a:blipFill>
                <a:blip r:embed="rId2"/>
                <a:stretch>
                  <a:fillRect l="-4313" t="-3724" b="-553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/>
          <p:nvPr/>
        </p:nvCxnSpPr>
        <p:spPr>
          <a:xfrm flipV="1">
            <a:off x="980257" y="3149922"/>
            <a:ext cx="2575001" cy="207454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  <a:headEnd type="oval" w="med" len="med"/>
            <a:tailEnd type="triangle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412305" y="3581970"/>
                <a:ext cx="64633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ru-RU" b="1" i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305" y="3581970"/>
                <a:ext cx="646331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 flipV="1">
            <a:off x="1556321" y="4994874"/>
            <a:ext cx="2520280" cy="942721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  <a:headEnd type="oval" w="med" len="med"/>
            <a:tailEnd type="triangle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140581" y="4781643"/>
                <a:ext cx="646331" cy="7993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b="1" i="1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0581" y="4781643"/>
                <a:ext cx="646331" cy="7993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2" descr="Geometric logo abstract - Transparent PNG &amp; SVG vector fil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305" y="406854"/>
            <a:ext cx="1591202" cy="159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9842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9918" y="-21128"/>
                <a:ext cx="12185650" cy="1421730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5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5400" b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</m:acc>
                  </m:oMath>
                </a14:m>
                <a:r>
                  <a:rPr lang="en-US" sz="5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(-2; 1),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54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5400" b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𝐛</m:t>
                        </m:r>
                      </m:e>
                    </m:acc>
                  </m:oMath>
                </a14:m>
                <a:r>
                  <a:rPr lang="en-US" sz="5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(-4; 3) </a:t>
                </a:r>
                <a:endParaRPr lang="ru-RU" sz="4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18" y="-21128"/>
                <a:ext cx="12185650" cy="1421730"/>
              </a:xfrm>
              <a:prstGeom prst="rect">
                <a:avLst/>
              </a:prstGeom>
              <a:blipFill rotWithShape="0">
                <a:blip r:embed="rId2"/>
                <a:stretch>
                  <a:fillRect b="-106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59241" y="3509962"/>
                <a:ext cx="9197074" cy="22950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48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𝐦</m:t>
                        </m:r>
                      </m:e>
                    </m:acc>
                  </m:oMath>
                </a14:m>
                <a:r>
                  <a:rPr lang="en-US" sz="48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48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</m:acc>
                  </m:oMath>
                </a14:m>
                <a:r>
                  <a:rPr lang="en-US" sz="48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800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4800" b="1" i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𝐛</m:t>
                        </m:r>
                      </m:e>
                    </m:acc>
                  </m:oMath>
                </a14:m>
                <a:endParaRPr lang="en-US" sz="48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400" dirty="0" smtClean="0"/>
                  <a:t>3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</a:rPr>
                          <m:t>a</m:t>
                        </m:r>
                      </m:e>
                    </m:acc>
                  </m:oMath>
                </a14:m>
                <a:r>
                  <a:rPr lang="en-US" sz="4400" dirty="0" smtClean="0"/>
                  <a:t>=(3</a:t>
                </a:r>
                <a14:m>
                  <m:oMath xmlns:m="http://schemas.openxmlformats.org/officeDocument/2006/math">
                    <m:r>
                      <a:rPr lang="en-US" sz="4400" b="0" i="0" smtClean="0">
                        <a:latin typeface="Cambria Math" panose="02040503050406030204" pitchFamily="18" charset="0"/>
                      </a:rPr>
                      <m:t>∙(−2)</m:t>
                    </m:r>
                  </m:oMath>
                </a14:m>
                <a:r>
                  <a:rPr lang="en-US" sz="4400" dirty="0" smtClean="0"/>
                  <a:t>; 3·1) = (-6;3)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44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m</m:t>
                        </m:r>
                      </m:e>
                    </m:acc>
                  </m:oMath>
                </a14:m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(-6-(-4); 3-3)  = (-2;0)</a:t>
                </a:r>
                <a:endParaRPr lang="ru-RU" sz="4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241" y="3509962"/>
                <a:ext cx="9197074" cy="2295052"/>
              </a:xfrm>
              <a:prstGeom prst="rect">
                <a:avLst/>
              </a:prstGeom>
              <a:blipFill>
                <a:blip r:embed="rId3"/>
                <a:stretch>
                  <a:fillRect l="-2651" t="-1596" b="-117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83608" y="1565746"/>
                <a:ext cx="7920880" cy="12007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5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54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</m:acc>
                  </m:oMath>
                </a14:m>
                <a:r>
                  <a:rPr lang="en-US" sz="54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b="1" i="0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±</m:t>
                    </m:r>
                  </m:oMath>
                </a14:m>
                <a:r>
                  <a:rPr lang="en-US" sz="54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5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5400" b="1" i="0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𝐛</m:t>
                        </m:r>
                        <m:r>
                          <a:rPr lang="en-US" sz="5400" b="1" i="0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44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5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5400" b="1" i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5400" b="1" i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5400" b="1" i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±</m:t>
                    </m:r>
                    <m:sSub>
                      <m:sSubPr>
                        <m:ctrlPr>
                          <a:rPr lang="en-US" sz="5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5400" b="1" i="0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5400" b="1" i="0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54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5400" b="1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5400" b="1" i="0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𝐲</m:t>
                        </m:r>
                      </m:e>
                      <m:sub>
                        <m:r>
                          <a:rPr lang="en-US" sz="5400" b="1" i="0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5400" b="1" i="0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±</m:t>
                    </m:r>
                    <m:sSub>
                      <m:sSubPr>
                        <m:ctrlPr>
                          <a:rPr lang="en-US" sz="5400" b="1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5400" b="1" i="0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𝐲</m:t>
                        </m:r>
                      </m:e>
                      <m:sub>
                        <m:r>
                          <a:rPr lang="en-US" sz="5400" b="1" i="0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4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18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18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1000" b="1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608" y="1565746"/>
                <a:ext cx="7920880" cy="1200778"/>
              </a:xfrm>
              <a:prstGeom prst="rect">
                <a:avLst/>
              </a:prstGeom>
              <a:blipFill>
                <a:blip r:embed="rId4"/>
                <a:stretch>
                  <a:fillRect t="-3553" b="-177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836241" y="2435439"/>
                <a:ext cx="6092825" cy="166199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54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𝐧</m:t>
                    </m:r>
                    <m:acc>
                      <m:accPr>
                        <m:chr m:val="⃗"/>
                        <m:ctrlPr>
                          <a:rPr lang="en-US" sz="5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5400" b="1" i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</m:acc>
                  </m:oMath>
                </a14:m>
                <a:r>
                  <a:rPr lang="en-US" sz="54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(n ·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800" b="1" i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4800" b="1" i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4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en-US" sz="4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𝐧</m:t>
                    </m:r>
                    <m:r>
                      <a:rPr lang="en-US" sz="4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·</m:t>
                    </m:r>
                    <m:sSub>
                      <m:sSubPr>
                        <m:ctrlPr>
                          <a:rPr lang="en-US" sz="48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8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e>
                      <m:sub>
                        <m:r>
                          <a:rPr lang="uz-Latn-UZ" sz="48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4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18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sz="18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241" y="2435439"/>
                <a:ext cx="6092825" cy="1661993"/>
              </a:xfrm>
              <a:prstGeom prst="rect">
                <a:avLst/>
              </a:prstGeom>
              <a:blipFill>
                <a:blip r:embed="rId5"/>
                <a:stretch>
                  <a:fillRect t="-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7388969" y="4875884"/>
            <a:ext cx="430117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err="1" smtClean="0">
                <a:solidFill>
                  <a:srgbClr val="C00000"/>
                </a:solidFill>
              </a:rPr>
              <a:t>Javob</a:t>
            </a:r>
            <a:r>
              <a:rPr lang="en-US" sz="5400" b="1" dirty="0" smtClean="0">
                <a:solidFill>
                  <a:srgbClr val="C00000"/>
                </a:solidFill>
              </a:rPr>
              <a:t>: (-2;0)</a:t>
            </a:r>
            <a:endParaRPr lang="ru-RU" sz="5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170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21" y="-5516"/>
            <a:ext cx="12185650" cy="16377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2225" y="2285826"/>
            <a:ext cx="184731" cy="3819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06518" y="2069802"/>
            <a:ext cx="1138965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  </a:t>
            </a:r>
            <a:r>
              <a:rPr lang="en-US" sz="4400" dirty="0" err="1" smtClean="0"/>
              <a:t>Aylana</a:t>
            </a:r>
            <a:r>
              <a:rPr lang="en-US" sz="4400" dirty="0" smtClean="0"/>
              <a:t> </a:t>
            </a:r>
            <a:r>
              <a:rPr lang="en-US" sz="4400" dirty="0" err="1" smtClean="0"/>
              <a:t>tashqarisidagi</a:t>
            </a:r>
            <a:r>
              <a:rPr lang="en-US" sz="4400" dirty="0" smtClean="0"/>
              <a:t>  </a:t>
            </a:r>
            <a:r>
              <a:rPr lang="en-US" sz="4400" dirty="0" err="1" smtClean="0"/>
              <a:t>nuqtadan</a:t>
            </a:r>
            <a:r>
              <a:rPr lang="en-US" sz="4400" dirty="0" smtClean="0"/>
              <a:t> </a:t>
            </a:r>
            <a:r>
              <a:rPr lang="en-US" sz="4400" dirty="0" err="1" smtClean="0"/>
              <a:t>o‘tkazilgan</a:t>
            </a:r>
            <a:endParaRPr lang="en-US" sz="4400" dirty="0" smtClean="0"/>
          </a:p>
          <a:p>
            <a:r>
              <a:rPr lang="en-US" sz="4400" dirty="0" smtClean="0"/>
              <a:t> </a:t>
            </a:r>
            <a:r>
              <a:rPr lang="en-US" sz="4400" dirty="0" err="1" smtClean="0"/>
              <a:t>ikki</a:t>
            </a:r>
            <a:r>
              <a:rPr lang="en-US" sz="4400" dirty="0" smtClean="0"/>
              <a:t> </a:t>
            </a:r>
            <a:r>
              <a:rPr lang="en-US" sz="4400" dirty="0" err="1" smtClean="0"/>
              <a:t>urinma</a:t>
            </a:r>
            <a:r>
              <a:rPr lang="en-US" sz="4400" dirty="0" smtClean="0"/>
              <a:t> </a:t>
            </a:r>
            <a:r>
              <a:rPr lang="en-US" sz="4400" dirty="0" err="1" smtClean="0"/>
              <a:t>orasidagi</a:t>
            </a:r>
            <a:r>
              <a:rPr lang="en-US" sz="4400" dirty="0" smtClean="0"/>
              <a:t> </a:t>
            </a:r>
            <a:r>
              <a:rPr lang="en-US" sz="4400" dirty="0" err="1" smtClean="0"/>
              <a:t>burchak</a:t>
            </a:r>
            <a:r>
              <a:rPr lang="en-US" sz="4400" dirty="0" smtClean="0"/>
              <a:t> 55° </a:t>
            </a:r>
            <a:r>
              <a:rPr lang="en-US" sz="4400" dirty="0" err="1" smtClean="0"/>
              <a:t>ga</a:t>
            </a:r>
            <a:r>
              <a:rPr lang="en-US" sz="4400" dirty="0" smtClean="0"/>
              <a:t> </a:t>
            </a:r>
            <a:r>
              <a:rPr lang="en-US" sz="4400" dirty="0" err="1" smtClean="0"/>
              <a:t>teng</a:t>
            </a:r>
            <a:r>
              <a:rPr lang="en-US" sz="4400" dirty="0" smtClean="0"/>
              <a:t>.  </a:t>
            </a:r>
          </a:p>
          <a:p>
            <a:r>
              <a:rPr lang="en-US" sz="4400" dirty="0" smtClean="0"/>
              <a:t>Shu  </a:t>
            </a:r>
            <a:r>
              <a:rPr lang="en-US" sz="4400" dirty="0" err="1" smtClean="0"/>
              <a:t>urinma</a:t>
            </a:r>
            <a:r>
              <a:rPr lang="en-US" sz="4400" dirty="0" smtClean="0"/>
              <a:t> </a:t>
            </a:r>
            <a:r>
              <a:rPr lang="en-US" sz="4400" dirty="0" err="1" smtClean="0"/>
              <a:t>tomonlarini</a:t>
            </a:r>
            <a:r>
              <a:rPr lang="en-US" sz="4400" dirty="0" smtClean="0"/>
              <a:t> </a:t>
            </a:r>
            <a:r>
              <a:rPr lang="en-US" sz="4400" dirty="0" err="1" smtClean="0"/>
              <a:t>o‘zi</a:t>
            </a:r>
            <a:r>
              <a:rPr lang="en-US" sz="4400" dirty="0" smtClean="0"/>
              <a:t> </a:t>
            </a:r>
            <a:r>
              <a:rPr lang="en-US" sz="4400" dirty="0" err="1" smtClean="0"/>
              <a:t>ichiga</a:t>
            </a:r>
            <a:r>
              <a:rPr lang="en-US" sz="4400" dirty="0" smtClean="0"/>
              <a:t> </a:t>
            </a:r>
            <a:r>
              <a:rPr lang="en-US" sz="4400" dirty="0" err="1" smtClean="0"/>
              <a:t>olgan</a:t>
            </a:r>
            <a:endParaRPr lang="en-US" sz="4400" dirty="0" smtClean="0"/>
          </a:p>
          <a:p>
            <a:r>
              <a:rPr lang="en-US" sz="4400" dirty="0" smtClean="0"/>
              <a:t> </a:t>
            </a:r>
            <a:r>
              <a:rPr lang="en-US" sz="4400" dirty="0" err="1" smtClean="0"/>
              <a:t>yoylarni</a:t>
            </a:r>
            <a:r>
              <a:rPr lang="en-US" sz="4400" dirty="0" smtClean="0"/>
              <a:t> toping. </a:t>
            </a:r>
            <a:endParaRPr lang="ru-RU" sz="4400" dirty="0"/>
          </a:p>
        </p:txBody>
      </p:sp>
      <p:pic>
        <p:nvPicPr>
          <p:cNvPr id="5" name="Picture 2" descr="Geometric logo abstract - Transparent PNG &amp; SVG vector fi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762" y="691619"/>
            <a:ext cx="1591202" cy="159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1385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4" descr="отрк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9365" b="40994"/>
          <a:stretch/>
        </p:blipFill>
        <p:spPr bwMode="auto">
          <a:xfrm>
            <a:off x="501534" y="655233"/>
            <a:ext cx="5540216" cy="4856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2780457" y="649905"/>
            <a:ext cx="9361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 dirty="0"/>
              <a:t>  А</a:t>
            </a:r>
          </a:p>
        </p:txBody>
      </p:sp>
      <p:sp>
        <p:nvSpPr>
          <p:cNvPr id="8" name="Text Box 21"/>
          <p:cNvSpPr txBox="1">
            <a:spLocks noChangeArrowheads="1"/>
          </p:cNvSpPr>
          <p:nvPr/>
        </p:nvSpPr>
        <p:spPr bwMode="auto">
          <a:xfrm>
            <a:off x="2982868" y="3616864"/>
            <a:ext cx="5775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 dirty="0"/>
              <a:t>О</a:t>
            </a: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4496613" y="2295325"/>
            <a:ext cx="6727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 dirty="0"/>
              <a:t>С</a:t>
            </a:r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auto">
          <a:xfrm>
            <a:off x="7531409" y="3078388"/>
            <a:ext cx="577550" cy="46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 sz="2399"/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1484313" y="2301905"/>
            <a:ext cx="3600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 dirty="0"/>
              <a:t>В</a:t>
            </a:r>
          </a:p>
        </p:txBody>
      </p:sp>
      <p:sp>
        <p:nvSpPr>
          <p:cNvPr id="12" name="Text Box 27"/>
          <p:cNvSpPr txBox="1">
            <a:spLocks noChangeArrowheads="1"/>
          </p:cNvSpPr>
          <p:nvPr/>
        </p:nvSpPr>
        <p:spPr bwMode="auto">
          <a:xfrm>
            <a:off x="5404196" y="125586"/>
            <a:ext cx="6237775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ru-RU" sz="4400" dirty="0" err="1">
                <a:cs typeface="Arial" panose="020B0604020202020204" pitchFamily="34" charset="0"/>
              </a:rPr>
              <a:t>Aylana</a:t>
            </a:r>
            <a:r>
              <a:rPr lang="en-US" altLang="ru-RU" sz="4400" dirty="0">
                <a:cs typeface="Arial" panose="020B0604020202020204" pitchFamily="34" charset="0"/>
              </a:rPr>
              <a:t> </a:t>
            </a:r>
            <a:r>
              <a:rPr lang="en-US" altLang="ru-RU" sz="4400" dirty="0" err="1">
                <a:cs typeface="Arial" panose="020B0604020202020204" pitchFamily="34" charset="0"/>
              </a:rPr>
              <a:t>tashqarisidagi</a:t>
            </a:r>
            <a:r>
              <a:rPr lang="en-US" altLang="ru-RU" sz="4400" dirty="0">
                <a:cs typeface="Arial" panose="020B0604020202020204" pitchFamily="34" charset="0"/>
              </a:rPr>
              <a:t> </a:t>
            </a:r>
            <a:r>
              <a:rPr lang="en-US" altLang="ru-RU" sz="4400" dirty="0" err="1">
                <a:cs typeface="Arial" panose="020B0604020202020204" pitchFamily="34" charset="0"/>
              </a:rPr>
              <a:t>nuqtadan</a:t>
            </a:r>
            <a:r>
              <a:rPr lang="en-US" altLang="ru-RU" sz="4400" dirty="0">
                <a:cs typeface="Arial" panose="020B0604020202020204" pitchFamily="34" charset="0"/>
              </a:rPr>
              <a:t> </a:t>
            </a:r>
            <a:r>
              <a:rPr lang="en-US" altLang="ru-RU" sz="4400" dirty="0" err="1">
                <a:cs typeface="Arial" panose="020B0604020202020204" pitchFamily="34" charset="0"/>
              </a:rPr>
              <a:t>o‘tkazilgan</a:t>
            </a:r>
            <a:r>
              <a:rPr lang="en-US" altLang="ru-RU" sz="4400" dirty="0">
                <a:cs typeface="Arial" panose="020B0604020202020204" pitchFamily="34" charset="0"/>
              </a:rPr>
              <a:t> </a:t>
            </a:r>
            <a:r>
              <a:rPr lang="en-US" altLang="ru-RU" sz="4400" dirty="0" err="1" smtClean="0">
                <a:cs typeface="Arial" panose="020B0604020202020204" pitchFamily="34" charset="0"/>
              </a:rPr>
              <a:t>urinma</a:t>
            </a:r>
            <a:r>
              <a:rPr lang="en-US" altLang="ru-RU" sz="4400" dirty="0" smtClean="0">
                <a:cs typeface="Arial" panose="020B0604020202020204" pitchFamily="34" charset="0"/>
              </a:rPr>
              <a:t>, </a:t>
            </a:r>
            <a:r>
              <a:rPr lang="en-US" altLang="ru-RU" sz="4400" dirty="0" err="1" smtClean="0">
                <a:cs typeface="Arial" panose="020B0604020202020204" pitchFamily="34" charset="0"/>
              </a:rPr>
              <a:t>shu</a:t>
            </a:r>
            <a:r>
              <a:rPr lang="en-US" altLang="ru-RU" sz="4400" dirty="0" smtClean="0">
                <a:cs typeface="Arial" panose="020B0604020202020204" pitchFamily="34" charset="0"/>
              </a:rPr>
              <a:t> </a:t>
            </a:r>
            <a:r>
              <a:rPr lang="en-US" altLang="ru-RU" sz="4400" dirty="0" err="1">
                <a:cs typeface="Arial" panose="020B0604020202020204" pitchFamily="34" charset="0"/>
              </a:rPr>
              <a:t>nuqtadan</a:t>
            </a:r>
            <a:r>
              <a:rPr lang="en-US" altLang="ru-RU" sz="4400" dirty="0">
                <a:cs typeface="Arial" panose="020B0604020202020204" pitchFamily="34" charset="0"/>
              </a:rPr>
              <a:t> </a:t>
            </a:r>
            <a:r>
              <a:rPr lang="en-US" altLang="ru-RU" sz="4400" dirty="0" err="1">
                <a:cs typeface="Arial" panose="020B0604020202020204" pitchFamily="34" charset="0"/>
              </a:rPr>
              <a:t>urinish</a:t>
            </a:r>
            <a:r>
              <a:rPr lang="en-US" altLang="ru-RU" sz="4400" dirty="0">
                <a:cs typeface="Arial" panose="020B0604020202020204" pitchFamily="34" charset="0"/>
              </a:rPr>
              <a:t> </a:t>
            </a:r>
            <a:r>
              <a:rPr lang="en-US" altLang="ru-RU" sz="4400" dirty="0" err="1">
                <a:cs typeface="Arial" panose="020B0604020202020204" pitchFamily="34" charset="0"/>
              </a:rPr>
              <a:t>nuqtalarigacha</a:t>
            </a:r>
            <a:r>
              <a:rPr lang="en-US" altLang="ru-RU" sz="4400" dirty="0">
                <a:cs typeface="Arial" panose="020B0604020202020204" pitchFamily="34" charset="0"/>
              </a:rPr>
              <a:t> </a:t>
            </a:r>
            <a:r>
              <a:rPr lang="en-US" altLang="ru-RU" sz="4400" dirty="0" err="1">
                <a:cs typeface="Arial" panose="020B0604020202020204" pitchFamily="34" charset="0"/>
              </a:rPr>
              <a:t>bo‘lgan</a:t>
            </a:r>
            <a:r>
              <a:rPr lang="en-US" altLang="ru-RU" sz="4400" dirty="0">
                <a:cs typeface="Arial" panose="020B0604020202020204" pitchFamily="34" charset="0"/>
              </a:rPr>
              <a:t> </a:t>
            </a:r>
            <a:r>
              <a:rPr lang="en-US" altLang="ru-RU" sz="4400" dirty="0" err="1">
                <a:cs typeface="Arial" panose="020B0604020202020204" pitchFamily="34" charset="0"/>
              </a:rPr>
              <a:t>masofalar</a:t>
            </a:r>
            <a:r>
              <a:rPr lang="en-US" altLang="ru-RU" sz="4400" dirty="0">
                <a:cs typeface="Arial" panose="020B0604020202020204" pitchFamily="34" charset="0"/>
              </a:rPr>
              <a:t> </a:t>
            </a:r>
            <a:r>
              <a:rPr lang="en-US" altLang="ru-RU" sz="4400" dirty="0" err="1">
                <a:cs typeface="Arial" panose="020B0604020202020204" pitchFamily="34" charset="0"/>
              </a:rPr>
              <a:t>teng</a:t>
            </a:r>
            <a:r>
              <a:rPr lang="en-US" altLang="ru-RU" sz="4400" dirty="0">
                <a:cs typeface="Arial" panose="020B0604020202020204" pitchFamily="34" charset="0"/>
              </a:rPr>
              <a:t>.</a:t>
            </a:r>
          </a:p>
          <a:p>
            <a:pPr algn="ctr" eaLnBrk="1" hangingPunct="1"/>
            <a:r>
              <a:rPr lang="en-US" altLang="ru-RU" sz="4000" b="1" dirty="0">
                <a:solidFill>
                  <a:srgbClr val="C00000"/>
                </a:solidFill>
                <a:cs typeface="Arial" panose="020B0604020202020204" pitchFamily="34" charset="0"/>
              </a:rPr>
              <a:t>AB = </a:t>
            </a:r>
            <a:r>
              <a:rPr lang="en-US" altLang="ru-RU" sz="4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AC</a:t>
            </a:r>
            <a:r>
              <a:rPr lang="ru-RU" altLang="ru-RU" sz="4000" dirty="0" smtClean="0">
                <a:solidFill>
                  <a:srgbClr val="C00000"/>
                </a:solidFill>
                <a:cs typeface="Arial" panose="020B0604020202020204" pitchFamily="34" charset="0"/>
              </a:rPr>
              <a:t>,</a:t>
            </a:r>
            <a:r>
              <a:rPr lang="ru-RU" sz="4800" b="1" dirty="0" smtClean="0">
                <a:solidFill>
                  <a:srgbClr val="C00000"/>
                </a:solidFill>
                <a:ea typeface="Cambria Math"/>
                <a:cs typeface="Arial" panose="020B0604020202020204" pitchFamily="34" charset="0"/>
                <a:sym typeface="Georgia"/>
              </a:rPr>
              <a:t> </a:t>
            </a:r>
            <a:endParaRPr lang="en-US" sz="4800" b="1" dirty="0" smtClean="0">
              <a:solidFill>
                <a:srgbClr val="C00000"/>
              </a:solidFill>
              <a:ea typeface="Cambria Math"/>
              <a:cs typeface="Arial" panose="020B0604020202020204" pitchFamily="34" charset="0"/>
              <a:sym typeface="Georgia"/>
            </a:endParaRPr>
          </a:p>
          <a:p>
            <a:pPr algn="ctr" eaLnBrk="1" hangingPunct="1"/>
            <a:r>
              <a:rPr lang="ru-RU" sz="4800" b="1" dirty="0" smtClean="0">
                <a:solidFill>
                  <a:srgbClr val="C00000"/>
                </a:solidFill>
                <a:ea typeface="Cambria Math"/>
                <a:cs typeface="Arial" panose="020B0604020202020204" pitchFamily="34" charset="0"/>
                <a:sym typeface="Georgia"/>
              </a:rPr>
              <a:t>∠</a:t>
            </a:r>
            <a:r>
              <a:rPr lang="en-US" altLang="ru-RU" sz="4000" dirty="0" smtClean="0">
                <a:solidFill>
                  <a:srgbClr val="C00000"/>
                </a:solidFill>
                <a:cs typeface="Arial" panose="020B0604020202020204" pitchFamily="34" charset="0"/>
              </a:rPr>
              <a:t> </a:t>
            </a:r>
            <a:r>
              <a:rPr lang="en-US" altLang="ru-RU" sz="4000" b="1" dirty="0">
                <a:solidFill>
                  <a:srgbClr val="C00000"/>
                </a:solidFill>
                <a:cs typeface="Arial" panose="020B0604020202020204" pitchFamily="34" charset="0"/>
              </a:rPr>
              <a:t>BA</a:t>
            </a:r>
            <a:r>
              <a:rPr lang="ru-RU" altLang="ru-RU" sz="4000" b="1" dirty="0">
                <a:solidFill>
                  <a:srgbClr val="C00000"/>
                </a:solidFill>
                <a:cs typeface="Arial" panose="020B0604020202020204" pitchFamily="34" charset="0"/>
              </a:rPr>
              <a:t>О</a:t>
            </a:r>
            <a:r>
              <a:rPr lang="en-US" altLang="ru-RU" sz="4000" b="1" dirty="0">
                <a:solidFill>
                  <a:srgbClr val="C00000"/>
                </a:solidFill>
                <a:cs typeface="Arial" panose="020B0604020202020204" pitchFamily="34" charset="0"/>
              </a:rPr>
              <a:t> =</a:t>
            </a:r>
            <a:r>
              <a:rPr lang="ru-RU" sz="4800" b="1" dirty="0">
                <a:solidFill>
                  <a:srgbClr val="C00000"/>
                </a:solidFill>
                <a:ea typeface="Cambria Math"/>
                <a:cs typeface="Arial" panose="020B0604020202020204" pitchFamily="34" charset="0"/>
                <a:sym typeface="Georgia"/>
              </a:rPr>
              <a:t> ∠</a:t>
            </a:r>
            <a:r>
              <a:rPr lang="en-US" altLang="ru-RU" sz="4000" b="1" dirty="0">
                <a:solidFill>
                  <a:srgbClr val="C00000"/>
                </a:solidFill>
                <a:cs typeface="Arial" panose="020B0604020202020204" pitchFamily="34" charset="0"/>
              </a:rPr>
              <a:t> </a:t>
            </a:r>
            <a:r>
              <a:rPr lang="en-US" altLang="ru-RU" sz="4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OAC</a:t>
            </a:r>
          </a:p>
          <a:p>
            <a:pPr algn="ctr" eaLnBrk="1" hangingPunct="1"/>
            <a:r>
              <a:rPr lang="ru-RU" sz="4800" b="1" dirty="0">
                <a:solidFill>
                  <a:srgbClr val="C00000"/>
                </a:solidFill>
                <a:ea typeface="Cambria Math"/>
                <a:cs typeface="Arial" panose="020B0604020202020204" pitchFamily="34" charset="0"/>
                <a:sym typeface="Georgia"/>
              </a:rPr>
              <a:t>∠</a:t>
            </a:r>
            <a:r>
              <a:rPr lang="en-US" altLang="ru-RU" sz="4000" dirty="0">
                <a:solidFill>
                  <a:srgbClr val="C00000"/>
                </a:solidFill>
                <a:cs typeface="Arial" panose="020B0604020202020204" pitchFamily="34" charset="0"/>
              </a:rPr>
              <a:t> </a:t>
            </a:r>
            <a:r>
              <a:rPr lang="en-US" altLang="ru-RU" sz="4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B</a:t>
            </a:r>
            <a:r>
              <a:rPr lang="ru-RU" altLang="ru-RU" sz="4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О</a:t>
            </a:r>
            <a:r>
              <a:rPr lang="en-US" altLang="ru-RU" sz="4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C=180°-</a:t>
            </a:r>
            <a:r>
              <a:rPr lang="ru-RU" sz="4800" b="1" dirty="0">
                <a:solidFill>
                  <a:srgbClr val="C00000"/>
                </a:solidFill>
                <a:ea typeface="Cambria Math"/>
                <a:cs typeface="Arial" panose="020B0604020202020204" pitchFamily="34" charset="0"/>
                <a:sym typeface="Georgia"/>
              </a:rPr>
              <a:t> ∠</a:t>
            </a:r>
            <a:r>
              <a:rPr lang="en-US" altLang="ru-RU" sz="4000" dirty="0">
                <a:solidFill>
                  <a:srgbClr val="C00000"/>
                </a:solidFill>
                <a:cs typeface="Arial" panose="020B0604020202020204" pitchFamily="34" charset="0"/>
              </a:rPr>
              <a:t> </a:t>
            </a:r>
            <a:r>
              <a:rPr lang="en-US" altLang="ru-RU" sz="4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A</a:t>
            </a:r>
            <a:endParaRPr lang="ru-RU" altLang="ru-RU" sz="4000" b="1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1572600" y="2152818"/>
            <a:ext cx="3312368" cy="309634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209918" y="1178571"/>
            <a:ext cx="647" cy="251141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3248510" y="2721257"/>
            <a:ext cx="1246809" cy="9687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1970914" y="2721257"/>
            <a:ext cx="1240297" cy="9687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Овал 22"/>
          <p:cNvSpPr/>
          <p:nvPr/>
        </p:nvSpPr>
        <p:spPr>
          <a:xfrm>
            <a:off x="3092824" y="3574976"/>
            <a:ext cx="234188" cy="2520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497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2786258" y="283065"/>
            <a:ext cx="9361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 dirty="0"/>
              <a:t>  А</a:t>
            </a:r>
          </a:p>
        </p:txBody>
      </p:sp>
      <p:sp>
        <p:nvSpPr>
          <p:cNvPr id="8" name="Text Box 21"/>
          <p:cNvSpPr txBox="1">
            <a:spLocks noChangeArrowheads="1"/>
          </p:cNvSpPr>
          <p:nvPr/>
        </p:nvSpPr>
        <p:spPr bwMode="auto">
          <a:xfrm>
            <a:off x="3072728" y="1855430"/>
            <a:ext cx="5775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b="1" dirty="0"/>
              <a:t>n</a:t>
            </a:r>
            <a:endParaRPr lang="ru-RU" altLang="ru-RU" b="1" dirty="0"/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4496613" y="2295325"/>
            <a:ext cx="6727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 dirty="0"/>
              <a:t>С</a:t>
            </a:r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auto">
          <a:xfrm>
            <a:off x="7531409" y="3078388"/>
            <a:ext cx="577550" cy="46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 sz="2399"/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1484313" y="2301905"/>
            <a:ext cx="3600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 dirty="0"/>
              <a:t>В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768242" y="134826"/>
                <a:ext cx="3264035" cy="3170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err="1" smtClean="0"/>
                  <a:t>Berilgan</a:t>
                </a:r>
                <a:r>
                  <a:rPr lang="en-US" sz="4000" b="1" dirty="0" smtClean="0"/>
                  <a:t>:</a:t>
                </a:r>
              </a:p>
              <a:p>
                <a14:m>
                  <m:oMath xmlns:m="http://schemas.openxmlformats.org/officeDocument/2006/math">
                    <m:r>
                      <a:rPr lang="ru-RU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4000" b="1" dirty="0" smtClean="0"/>
                  <a:t> = 55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4000" b="0" dirty="0" smtClean="0"/>
              </a:p>
              <a:p>
                <a:r>
                  <a:rPr lang="en-US" sz="4000" dirty="0" err="1" smtClean="0"/>
                  <a:t>Topish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kerak</a:t>
                </a:r>
                <a:r>
                  <a:rPr lang="en-US" sz="4000" dirty="0" smtClean="0"/>
                  <a:t>:</a:t>
                </a:r>
              </a:p>
              <a:p>
                <a14:m>
                  <m:oMath xmlns:m="http://schemas.openxmlformats.org/officeDocument/2006/math">
                    <m:r>
                      <a:rPr lang="ru-RU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US" sz="4000" dirty="0" err="1" smtClean="0"/>
                  <a:t>BnC</a:t>
                </a:r>
                <a:r>
                  <a:rPr lang="en-US" sz="4000" dirty="0" smtClean="0"/>
                  <a:t>-?</a:t>
                </a:r>
              </a:p>
              <a:p>
                <a14:m>
                  <m:oMath xmlns:m="http://schemas.openxmlformats.org/officeDocument/2006/math">
                    <m:r>
                      <a:rPr lang="ru-RU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US" sz="4000" dirty="0" smtClean="0"/>
                  <a:t>BmC-?</a:t>
                </a:r>
                <a:endParaRPr lang="ru-RU" sz="4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8242" y="134826"/>
                <a:ext cx="3264035" cy="3170099"/>
              </a:xfrm>
              <a:prstGeom prst="rect">
                <a:avLst/>
              </a:prstGeom>
              <a:blipFill rotWithShape="0">
                <a:blip r:embed="rId2"/>
                <a:stretch>
                  <a:fillRect l="-6530" t="-3462" r="-5970" b="-7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вал 2"/>
          <p:cNvSpPr/>
          <p:nvPr/>
        </p:nvSpPr>
        <p:spPr>
          <a:xfrm>
            <a:off x="1844353" y="2479641"/>
            <a:ext cx="2952328" cy="2778349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1561908" y="757240"/>
            <a:ext cx="1713864" cy="3227039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264644" y="757240"/>
            <a:ext cx="1904718" cy="3400794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3100124" y="5083022"/>
            <a:ext cx="5501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ru-RU" sz="3200" b="1" dirty="0" smtClean="0"/>
              <a:t>m</a:t>
            </a:r>
            <a:endParaRPr lang="ru-RU" altLang="ru-RU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852537" y="3304925"/>
                <a:ext cx="5886548" cy="39087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err="1" smtClean="0"/>
                  <a:t>Yechish</a:t>
                </a:r>
                <a:r>
                  <a:rPr lang="en-US" sz="3200" dirty="0" smtClean="0"/>
                  <a:t>:</a:t>
                </a:r>
              </a:p>
              <a:p>
                <a:r>
                  <a:rPr lang="ru-RU" sz="4000" b="1" dirty="0">
                    <a:solidFill>
                      <a:srgbClr val="C00000"/>
                    </a:solidFill>
                    <a:ea typeface="Cambria Math"/>
                    <a:cs typeface="Arial" panose="020B0604020202020204" pitchFamily="34" charset="0"/>
                    <a:sym typeface="Georgia"/>
                  </a:rPr>
                  <a:t>∠</a:t>
                </a:r>
                <a:r>
                  <a:rPr lang="en-US" altLang="ru-RU" sz="3200" dirty="0">
                    <a:solidFill>
                      <a:srgbClr val="C00000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altLang="ru-RU" sz="3200" b="1" dirty="0">
                    <a:solidFill>
                      <a:srgbClr val="C00000"/>
                    </a:solidFill>
                    <a:cs typeface="Arial" panose="020B0604020202020204" pitchFamily="34" charset="0"/>
                  </a:rPr>
                  <a:t>B</a:t>
                </a:r>
                <a:r>
                  <a:rPr lang="ru-RU" altLang="ru-RU" sz="3200" b="1" dirty="0">
                    <a:solidFill>
                      <a:srgbClr val="C00000"/>
                    </a:solidFill>
                    <a:cs typeface="Arial" panose="020B0604020202020204" pitchFamily="34" charset="0"/>
                  </a:rPr>
                  <a:t>О</a:t>
                </a:r>
                <a:r>
                  <a:rPr lang="en-US" altLang="ru-RU" sz="3200" b="1" dirty="0">
                    <a:solidFill>
                      <a:srgbClr val="C00000"/>
                    </a:solidFill>
                    <a:cs typeface="Arial" panose="020B0604020202020204" pitchFamily="34" charset="0"/>
                  </a:rPr>
                  <a:t>C=180°-</a:t>
                </a:r>
                <a:r>
                  <a:rPr lang="ru-RU" sz="4000" b="1" dirty="0">
                    <a:solidFill>
                      <a:srgbClr val="C00000"/>
                    </a:solidFill>
                    <a:ea typeface="Cambria Math"/>
                    <a:cs typeface="Arial" panose="020B0604020202020204" pitchFamily="34" charset="0"/>
                    <a:sym typeface="Georgia"/>
                  </a:rPr>
                  <a:t> ∠</a:t>
                </a:r>
                <a:r>
                  <a:rPr lang="en-US" altLang="ru-RU" sz="3200" dirty="0">
                    <a:solidFill>
                      <a:srgbClr val="C00000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altLang="ru-RU" sz="3200" b="1" dirty="0" smtClean="0">
                    <a:solidFill>
                      <a:srgbClr val="C00000"/>
                    </a:solidFill>
                    <a:cs typeface="Arial" panose="020B0604020202020204" pitchFamily="34" charset="0"/>
                  </a:rPr>
                  <a:t>A</a:t>
                </a:r>
                <a:endParaRPr lang="ru-RU" altLang="ru-RU" sz="3200" b="1" dirty="0">
                  <a:solidFill>
                    <a:srgbClr val="C00000"/>
                  </a:solidFill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US" sz="3200" dirty="0" err="1" smtClean="0"/>
                  <a:t>BnC</a:t>
                </a:r>
                <a:r>
                  <a:rPr lang="en-US" sz="3200" dirty="0" smtClean="0"/>
                  <a:t>=</a:t>
                </a:r>
                <a:r>
                  <a:rPr lang="ru-RU" sz="4000" dirty="0">
                    <a:solidFill>
                      <a:schemeClr val="tx1"/>
                    </a:solidFill>
                    <a:ea typeface="Cambria Math"/>
                    <a:cs typeface="Arial" panose="020B0604020202020204" pitchFamily="34" charset="0"/>
                    <a:sym typeface="Georgia"/>
                  </a:rPr>
                  <a:t>∠</a:t>
                </a:r>
                <a:r>
                  <a:rPr lang="en-US" altLang="ru-RU" sz="32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 B</a:t>
                </a:r>
                <a:r>
                  <a:rPr lang="ru-RU" altLang="ru-RU" sz="32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О</a:t>
                </a:r>
                <a:r>
                  <a:rPr lang="en-US" altLang="ru-RU" sz="32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C=180°-55°=</a:t>
                </a:r>
                <a:r>
                  <a:rPr lang="en-US" altLang="ru-RU" sz="3200" b="1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125°</a:t>
                </a:r>
              </a:p>
              <a:p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US" sz="3200" dirty="0" err="1" smtClean="0"/>
                  <a:t>BmC</a:t>
                </a:r>
                <a:r>
                  <a:rPr lang="en-US" sz="3200" dirty="0" smtClean="0"/>
                  <a:t>=</a:t>
                </a:r>
                <a:r>
                  <a:rPr lang="en-US" sz="32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36</a:t>
                </a:r>
                <a:r>
                  <a:rPr lang="en-US" altLang="ru-RU" sz="32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0°-125°=</a:t>
                </a:r>
                <a:r>
                  <a:rPr lang="en-US" altLang="ru-RU" sz="3200" b="1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235</a:t>
                </a:r>
                <a:r>
                  <a:rPr lang="en-US" altLang="ru-RU" sz="3200" b="1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°</a:t>
                </a:r>
              </a:p>
              <a:p>
                <a:endParaRPr lang="ru-RU" altLang="ru-RU" sz="320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:endParaRPr lang="ru-RU" altLang="ru-RU" sz="320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:endParaRPr lang="ru-RU" sz="3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537" y="3304925"/>
                <a:ext cx="5886548" cy="3908762"/>
              </a:xfrm>
              <a:prstGeom prst="rect">
                <a:avLst/>
              </a:prstGeom>
              <a:blipFill>
                <a:blip r:embed="rId3"/>
                <a:stretch>
                  <a:fillRect l="-3623" t="-20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Прямоугольник 22"/>
          <p:cNvSpPr/>
          <p:nvPr/>
        </p:nvSpPr>
        <p:spPr>
          <a:xfrm>
            <a:off x="2701163" y="3576856"/>
            <a:ext cx="81144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ru-RU" sz="4400" b="1" dirty="0" smtClean="0"/>
              <a:t>O·</a:t>
            </a:r>
            <a:endParaRPr lang="ru-RU" altLang="ru-RU" sz="4400" b="1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2018314" y="3117346"/>
            <a:ext cx="1303755" cy="79987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3353367" y="3101488"/>
            <a:ext cx="1240058" cy="815729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1411676" y="5786946"/>
            <a:ext cx="6092825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ru-RU" sz="4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Javob:125° </a:t>
            </a:r>
            <a:r>
              <a:rPr lang="en-US" altLang="ru-RU" sz="4000" b="1" dirty="0" err="1" smtClean="0">
                <a:solidFill>
                  <a:srgbClr val="C00000"/>
                </a:solidFill>
                <a:cs typeface="Arial" panose="020B0604020202020204" pitchFamily="34" charset="0"/>
              </a:rPr>
              <a:t>va</a:t>
            </a:r>
            <a:r>
              <a:rPr lang="en-US" altLang="ru-RU" sz="4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 235°</a:t>
            </a:r>
            <a:endParaRPr lang="en-US" altLang="ru-RU" sz="4000" b="1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endParaRPr lang="ru-RU" altLang="ru-RU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704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5082</TotalTime>
  <Words>461</Words>
  <Application>Microsoft Office PowerPoint</Application>
  <PresentationFormat>Произвольный</PresentationFormat>
  <Paragraphs>137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Georgia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Agar:    a ⃗(-2; 1), b ⃗(-4; 3)  bo‘lsa,  m ⃗= 3a ⃗-b ⃗  vektorning koordinatalarini toping.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(OR SLIDEDOC) TITLE</dc:title>
  <dc:creator>Iroda</dc:creator>
  <cp:lastModifiedBy>Пользователь</cp:lastModifiedBy>
  <cp:revision>357</cp:revision>
  <dcterms:modified xsi:type="dcterms:W3CDTF">2021-04-05T16:22:34Z</dcterms:modified>
</cp:coreProperties>
</file>