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98" r:id="rId3"/>
    <p:sldId id="436" r:id="rId4"/>
    <p:sldId id="434" r:id="rId5"/>
    <p:sldId id="389" r:id="rId6"/>
    <p:sldId id="392" r:id="rId7"/>
    <p:sldId id="467" r:id="rId8"/>
    <p:sldId id="397" r:id="rId9"/>
    <p:sldId id="405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BE9"/>
    <a:srgbClr val="F1F8FF"/>
    <a:srgbClr val="F1F9FB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66" autoAdjust="0"/>
    <p:restoredTop sz="94660"/>
  </p:normalViewPr>
  <p:slideViewPr>
    <p:cSldViewPr>
      <p:cViewPr>
        <p:scale>
          <a:sx n="136" d="100"/>
          <a:sy n="136" d="100"/>
        </p:scale>
        <p:origin x="38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2700" y="0"/>
            <a:ext cx="5778500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3093" y="1275207"/>
            <a:ext cx="4876800" cy="49961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ct val="150000"/>
              </a:lnSpc>
              <a:spcBef>
                <a:spcPts val="600"/>
              </a:spcBef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Yakuniy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takrorlash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darsi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7- </a:t>
            </a:r>
            <a:r>
              <a:rPr lang="en-US" sz="2249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92100" y="20796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AutoShape 2" descr="Что такое электронная почта | BeginPC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Защита информации">
            <a:extLst>
              <a:ext uri="{FF2B5EF4-FFF2-40B4-BE49-F238E27FC236}">
                <a16:creationId xmlns:a16="http://schemas.microsoft.com/office/drawing/2014/main" id="{0437D17B-88D8-4210-8E96-81230819F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485" y="2184301"/>
            <a:ext cx="1450790" cy="1053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368300" y="98425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F1ED61C9-EEBF-492F-AE4A-4398B31B7A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91" y="561558"/>
            <a:ext cx="1371595" cy="1098517"/>
          </a:xfrm>
          <a:prstGeom prst="rect">
            <a:avLst/>
          </a:prstGeom>
        </p:spPr>
      </p:pic>
      <p:pic>
        <p:nvPicPr>
          <p:cNvPr id="16" name="Picture 2" descr="ᐈ Цифра рисунки, фото числа | скачать на Depositphotos®">
            <a:extLst>
              <a:ext uri="{FF2B5EF4-FFF2-40B4-BE49-F238E27FC236}">
                <a16:creationId xmlns:a16="http://schemas.microsoft.com/office/drawing/2014/main" id="{343BBDA3-EFD0-48BE-AAEC-8E2FEE983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17" y="2500526"/>
            <a:ext cx="1111633" cy="62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8D50E1B-3E8D-41C9-B61E-D34239342AD8}"/>
              </a:ext>
            </a:extLst>
          </p:cNvPr>
          <p:cNvSpPr/>
          <p:nvPr/>
        </p:nvSpPr>
        <p:spPr>
          <a:xfrm>
            <a:off x="956541" y="1671009"/>
            <a:ext cx="298249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sezgi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a’zolarimiz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borliqning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ongimizdagi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aksi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bog‘liqlik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tushunamiz</a:t>
            </a:r>
            <a:r>
              <a:rPr lang="en-US" sz="1100" dirty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00" b="0" cap="none" spc="0" dirty="0">
              <a:ln w="0"/>
              <a:solidFill>
                <a:schemeClr val="tx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6" descr="Описание для «MUSIQA NAZARIYASI (Solfedjio, Garmoniya, Musiqa asarlari  tahlili) Sirtqi 191-192-193»">
            <a:extLst>
              <a:ext uri="{FF2B5EF4-FFF2-40B4-BE49-F238E27FC236}">
                <a16:creationId xmlns:a16="http://schemas.microsoft.com/office/drawing/2014/main" id="{001073BC-1792-43E9-B195-BBC3DA5E12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9" r="2565" b="3194"/>
          <a:stretch/>
        </p:blipFill>
        <p:spPr bwMode="auto">
          <a:xfrm>
            <a:off x="298237" y="1659956"/>
            <a:ext cx="698778" cy="69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Tabiat va insonning o'zaro ta'siri » GeoOlamga xush kelibsiz!">
            <a:extLst>
              <a:ext uri="{FF2B5EF4-FFF2-40B4-BE49-F238E27FC236}">
                <a16:creationId xmlns:a16="http://schemas.microsoft.com/office/drawing/2014/main" id="{E713799C-89BB-4B15-86ED-55C4571E9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431" y="2443502"/>
            <a:ext cx="1090334" cy="67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Компьютер «всё в одном» Dell OptiPlex 7070 Ultra получил модульную  конструкцию">
            <a:extLst>
              <a:ext uri="{FF2B5EF4-FFF2-40B4-BE49-F238E27FC236}">
                <a16:creationId xmlns:a16="http://schemas.microsoft.com/office/drawing/2014/main" id="{28870E9E-692B-4327-929D-9CCC0E07B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855" y="682044"/>
            <a:ext cx="1166542" cy="929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ПЧЕЛИНЫЕ СОТЫ как перспективная ветвь развития компьютерных технологий /  Хабр">
            <a:extLst>
              <a:ext uri="{FF2B5EF4-FFF2-40B4-BE49-F238E27FC236}">
                <a16:creationId xmlns:a16="http://schemas.microsoft.com/office/drawing/2014/main" id="{97CE92D0-80BF-44F5-9F30-AAAA413930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92" t="14410" r="9600" b="28409"/>
          <a:stretch/>
        </p:blipFill>
        <p:spPr bwMode="auto">
          <a:xfrm flipH="1">
            <a:off x="4264012" y="682044"/>
            <a:ext cx="1222926" cy="693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D4C24E3-9656-48A0-93E2-63E34A663E90}"/>
              </a:ext>
            </a:extLst>
          </p:cNvPr>
          <p:cNvSpPr/>
          <p:nvPr/>
        </p:nvSpPr>
        <p:spPr>
          <a:xfrm>
            <a:off x="4448676" y="1317936"/>
            <a:ext cx="471343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C80FB0BE-0D9A-4AC6-8C4A-15B8D248C6E9}"/>
              </a:ext>
            </a:extLst>
          </p:cNvPr>
          <p:cNvSpPr/>
          <p:nvPr/>
        </p:nvSpPr>
        <p:spPr>
          <a:xfrm>
            <a:off x="5113019" y="1277232"/>
            <a:ext cx="446943" cy="649993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4" name="Облачко с текстом: прямоугольное 23">
            <a:extLst>
              <a:ext uri="{FF2B5EF4-FFF2-40B4-BE49-F238E27FC236}">
                <a16:creationId xmlns:a16="http://schemas.microsoft.com/office/drawing/2014/main" id="{514D17A4-5D8F-4015-8F23-DA9232449130}"/>
              </a:ext>
            </a:extLst>
          </p:cNvPr>
          <p:cNvSpPr/>
          <p:nvPr/>
        </p:nvSpPr>
        <p:spPr>
          <a:xfrm>
            <a:off x="3873501" y="2417067"/>
            <a:ext cx="1756088" cy="622792"/>
          </a:xfrm>
          <a:prstGeom prst="wedgeRectCallout">
            <a:avLst>
              <a:gd name="adj1" fmla="val -42256"/>
              <a:gd name="adj2" fmla="val -18609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01000001110100111100001100011000100000111111110101101000111</a:t>
            </a:r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30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89082" y="120441"/>
            <a:ext cx="49876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800" kern="0" dirty="0" err="1"/>
              <a:t>Kompyuterda</a:t>
            </a:r>
            <a:r>
              <a:rPr lang="en-US" sz="1800" kern="0" dirty="0"/>
              <a:t> </a:t>
            </a:r>
            <a:r>
              <a:rPr lang="en-US" sz="1800" kern="0" dirty="0" err="1"/>
              <a:t>amallarning</a:t>
            </a:r>
            <a:r>
              <a:rPr lang="en-US" sz="1800" kern="0" dirty="0"/>
              <a:t> </a:t>
            </a:r>
            <a:r>
              <a:rPr lang="en-US" sz="1800" kern="0" dirty="0" err="1"/>
              <a:t>bajarilishi</a:t>
            </a:r>
            <a:endParaRPr lang="en-US" sz="18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844B28F-4CC0-4065-9BDB-8547F3B713BF}"/>
              </a:ext>
            </a:extLst>
          </p:cNvPr>
          <p:cNvSpPr/>
          <p:nvPr/>
        </p:nvSpPr>
        <p:spPr>
          <a:xfrm>
            <a:off x="2586567" y="561413"/>
            <a:ext cx="3200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(82-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sistemasida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qo‘shing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1010101101 + 11101 = ?</a:t>
            </a:r>
          </a:p>
        </p:txBody>
      </p:sp>
      <p:pic>
        <p:nvPicPr>
          <p:cNvPr id="9" name="Picture 2" descr="Виды устройств персонального компьютера. - Устройства персонального  компьютера">
            <a:extLst>
              <a:ext uri="{FF2B5EF4-FFF2-40B4-BE49-F238E27FC236}">
                <a16:creationId xmlns:a16="http://schemas.microsoft.com/office/drawing/2014/main" id="{C668CD74-2A36-4C2C-8DDD-132170939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79381"/>
            <a:ext cx="2303346" cy="105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системный блок внутри">
            <a:extLst>
              <a:ext uri="{FF2B5EF4-FFF2-40B4-BE49-F238E27FC236}">
                <a16:creationId xmlns:a16="http://schemas.microsoft.com/office/drawing/2014/main" id="{44D08A30-8733-4CDF-9519-395B00587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73" y="1875729"/>
            <a:ext cx="1300590" cy="113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48BF7F-A506-4E71-9011-9B18F1061DE3}"/>
              </a:ext>
            </a:extLst>
          </p:cNvPr>
          <p:cNvSpPr/>
          <p:nvPr/>
        </p:nvSpPr>
        <p:spPr>
          <a:xfrm>
            <a:off x="2868507" y="1780181"/>
            <a:ext cx="3200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2D05D4DF-A3BA-4153-B8C1-44D2A4AAC644}"/>
              </a:ext>
            </a:extLst>
          </p:cNvPr>
          <p:cNvSpPr txBox="1"/>
          <p:nvPr/>
        </p:nvSpPr>
        <p:spPr>
          <a:xfrm>
            <a:off x="3235960" y="2198818"/>
            <a:ext cx="2286000" cy="307777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1010101101</a:t>
            </a:r>
            <a:endParaRPr lang="ru-RU" sz="1400" b="1" spc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FFC688A-A09D-4FF3-AA23-B83CF1D4123B}"/>
              </a:ext>
            </a:extLst>
          </p:cNvPr>
          <p:cNvSpPr/>
          <p:nvPr/>
        </p:nvSpPr>
        <p:spPr>
          <a:xfrm>
            <a:off x="4116562" y="2420333"/>
            <a:ext cx="1238990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11101</a:t>
            </a:r>
            <a:endParaRPr lang="ru-RU" sz="14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220C858-782F-4079-BF73-4BB8FEB72836}"/>
              </a:ext>
            </a:extLst>
          </p:cNvPr>
          <p:cNvSpPr/>
          <p:nvPr/>
        </p:nvSpPr>
        <p:spPr>
          <a:xfrm>
            <a:off x="3077215" y="2310250"/>
            <a:ext cx="381836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600" b="1" spc="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1600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25ACC3B-F8D3-42BB-9E42-D1B09B56E356}"/>
              </a:ext>
            </a:extLst>
          </p:cNvPr>
          <p:cNvCxnSpPr>
            <a:cxnSpLocks/>
          </p:cNvCxnSpPr>
          <p:nvPr/>
        </p:nvCxnSpPr>
        <p:spPr>
          <a:xfrm>
            <a:off x="3344598" y="2695232"/>
            <a:ext cx="16843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0A23673-8752-4413-9ADB-1FF05F5C36E3}"/>
              </a:ext>
            </a:extLst>
          </p:cNvPr>
          <p:cNvSpPr/>
          <p:nvPr/>
        </p:nvSpPr>
        <p:spPr>
          <a:xfrm>
            <a:off x="3268133" y="2681962"/>
            <a:ext cx="2141537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z-Cyrl-UZ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011001010</a:t>
            </a:r>
            <a:endParaRPr lang="ru-RU" sz="1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5B2C596-FF04-45D7-9DB3-29DB65822D6D}"/>
              </a:ext>
            </a:extLst>
          </p:cNvPr>
          <p:cNvSpPr/>
          <p:nvPr/>
        </p:nvSpPr>
        <p:spPr>
          <a:xfrm>
            <a:off x="2937510" y="1238855"/>
            <a:ext cx="2882900" cy="5313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a) 1011001010;      b) 101011010;   </a:t>
            </a:r>
          </a:p>
          <a:p>
            <a:pPr>
              <a:lnSpc>
                <a:spcPct val="125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d) 1001001010; 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e) 1101001010.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D9B790E-5E3E-4947-B0F9-3762D5BD3A06}"/>
              </a:ext>
            </a:extLst>
          </p:cNvPr>
          <p:cNvSpPr/>
          <p:nvPr/>
        </p:nvSpPr>
        <p:spPr>
          <a:xfrm>
            <a:off x="4602365" y="2001696"/>
            <a:ext cx="267383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EA62309-1BD0-444D-B116-9F12F4CD21B1}"/>
              </a:ext>
            </a:extLst>
          </p:cNvPr>
          <p:cNvSpPr/>
          <p:nvPr/>
        </p:nvSpPr>
        <p:spPr>
          <a:xfrm>
            <a:off x="4275928" y="1997838"/>
            <a:ext cx="267383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4EAD73E-E151-4B08-86BF-67CD045E0C70}"/>
              </a:ext>
            </a:extLst>
          </p:cNvPr>
          <p:cNvSpPr/>
          <p:nvPr/>
        </p:nvSpPr>
        <p:spPr>
          <a:xfrm>
            <a:off x="4089431" y="1997838"/>
            <a:ext cx="267383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615347B-7EBC-4D46-B084-CA7D46F7ABDA}"/>
              </a:ext>
            </a:extLst>
          </p:cNvPr>
          <p:cNvSpPr/>
          <p:nvPr/>
        </p:nvSpPr>
        <p:spPr>
          <a:xfrm>
            <a:off x="3921432" y="2004611"/>
            <a:ext cx="267383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9466292-1AE1-423F-A23D-8290614CD1F7}"/>
              </a:ext>
            </a:extLst>
          </p:cNvPr>
          <p:cNvSpPr/>
          <p:nvPr/>
        </p:nvSpPr>
        <p:spPr>
          <a:xfrm>
            <a:off x="3734684" y="2003425"/>
            <a:ext cx="267383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400" b="1" spc="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2AD94C5E-EC7E-4258-8C60-9A8D04F8A53C}"/>
              </a:ext>
            </a:extLst>
          </p:cNvPr>
          <p:cNvSpPr/>
          <p:nvPr/>
        </p:nvSpPr>
        <p:spPr>
          <a:xfrm>
            <a:off x="2956646" y="1291304"/>
            <a:ext cx="236839" cy="23657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C5C6F88F-8749-4C42-BF85-1BF61D2ED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059024"/>
              </p:ext>
            </p:extLst>
          </p:nvPr>
        </p:nvGraphicFramePr>
        <p:xfrm>
          <a:off x="1661810" y="1727163"/>
          <a:ext cx="1179871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3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QO‘SHISH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0+0=0</a:t>
                      </a:r>
                      <a:endParaRPr lang="ru-RU" sz="1200" b="1" spc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0+1=1</a:t>
                      </a:r>
                      <a:endParaRPr lang="ru-RU" sz="1200" b="1" spc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1+0=1</a:t>
                      </a:r>
                      <a:endParaRPr lang="ru-RU" sz="1200" b="1" spc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1+1=10</a:t>
                      </a:r>
                      <a:endParaRPr lang="ru-RU" sz="1200" b="1" spc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2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6" grpId="0"/>
      <p:bldP spid="8" grpId="0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27942" y="61076"/>
            <a:ext cx="5714998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500" kern="0" dirty="0" err="1"/>
              <a:t>Ikkilik</a:t>
            </a:r>
            <a:r>
              <a:rPr lang="en-US" sz="1500" kern="0" dirty="0"/>
              <a:t> </a:t>
            </a:r>
            <a:r>
              <a:rPr lang="en-US" sz="1500" kern="0" dirty="0" err="1"/>
              <a:t>sanoq</a:t>
            </a:r>
            <a:r>
              <a:rPr lang="en-US" sz="1500" kern="0" dirty="0"/>
              <a:t> </a:t>
            </a:r>
            <a:r>
              <a:rPr lang="en-US" sz="1500" kern="0" dirty="0" err="1"/>
              <a:t>sistemasidagi</a:t>
            </a:r>
            <a:r>
              <a:rPr lang="en-US" sz="1500" kern="0" dirty="0"/>
              <a:t> </a:t>
            </a:r>
            <a:r>
              <a:rPr lang="en-US" sz="1500" kern="0" dirty="0" err="1"/>
              <a:t>sonni</a:t>
            </a:r>
            <a:r>
              <a:rPr lang="en-US" sz="1500" kern="0" dirty="0"/>
              <a:t> </a:t>
            </a:r>
          </a:p>
          <a:p>
            <a:pPr algn="ctr"/>
            <a:r>
              <a:rPr lang="en-US" sz="1500" kern="0" dirty="0" err="1"/>
              <a:t>o‘nlik</a:t>
            </a:r>
            <a:r>
              <a:rPr lang="en-US" sz="1500" kern="0" dirty="0"/>
              <a:t> </a:t>
            </a:r>
            <a:r>
              <a:rPr lang="en-US" sz="1500" kern="0" dirty="0" err="1"/>
              <a:t>sanoq</a:t>
            </a:r>
            <a:r>
              <a:rPr lang="en-US" sz="1500" kern="0" dirty="0"/>
              <a:t> </a:t>
            </a:r>
            <a:r>
              <a:rPr lang="en-US" sz="1500" kern="0" dirty="0" err="1"/>
              <a:t>sistemasidagi</a:t>
            </a:r>
            <a:r>
              <a:rPr lang="en-US" sz="1500" kern="0" dirty="0"/>
              <a:t> </a:t>
            </a:r>
            <a:r>
              <a:rPr lang="en-US" sz="1500" kern="0" dirty="0" err="1"/>
              <a:t>songa</a:t>
            </a:r>
            <a:r>
              <a:rPr lang="en-US" sz="1500" kern="0" dirty="0"/>
              <a:t> </a:t>
            </a:r>
            <a:r>
              <a:rPr lang="en-US" sz="1500" kern="0" dirty="0" err="1"/>
              <a:t>o‘tkazish</a:t>
            </a:r>
            <a:endParaRPr lang="en-US" sz="15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D8E1CE-1474-4C5E-ABFE-ECCA2636051F}"/>
              </a:ext>
            </a:extLst>
          </p:cNvPr>
          <p:cNvSpPr/>
          <p:nvPr/>
        </p:nvSpPr>
        <p:spPr>
          <a:xfrm>
            <a:off x="132927" y="860425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8710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1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8BE95D8-DFC0-42CA-A239-9DEEAC3CB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485099"/>
              </p:ext>
            </p:extLst>
          </p:nvPr>
        </p:nvGraphicFramePr>
        <p:xfrm>
          <a:off x="922863" y="579846"/>
          <a:ext cx="203200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1">
                  <a:extLst>
                    <a:ext uri="{9D8B030D-6E8A-4147-A177-3AD203B41FA5}">
                      <a16:colId xmlns:a16="http://schemas.microsoft.com/office/drawing/2014/main" val="1485950690"/>
                    </a:ext>
                  </a:extLst>
                </a:gridCol>
                <a:gridCol w="508001">
                  <a:extLst>
                    <a:ext uri="{9D8B030D-6E8A-4147-A177-3AD203B41FA5}">
                      <a16:colId xmlns:a16="http://schemas.microsoft.com/office/drawing/2014/main" val="2262781483"/>
                    </a:ext>
                  </a:extLst>
                </a:gridCol>
                <a:gridCol w="508001">
                  <a:extLst>
                    <a:ext uri="{9D8B030D-6E8A-4147-A177-3AD203B41FA5}">
                      <a16:colId xmlns:a16="http://schemas.microsoft.com/office/drawing/2014/main" val="2273704700"/>
                    </a:ext>
                  </a:extLst>
                </a:gridCol>
                <a:gridCol w="508001">
                  <a:extLst>
                    <a:ext uri="{9D8B030D-6E8A-4147-A177-3AD203B41FA5}">
                      <a16:colId xmlns:a16="http://schemas.microsoft.com/office/drawing/2014/main" val="2153152712"/>
                    </a:ext>
                  </a:extLst>
                </a:gridCol>
              </a:tblGrid>
              <a:tr h="28997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069521"/>
                  </a:ext>
                </a:extLst>
              </a:tr>
              <a:tr h="28997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621028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DD042E2-8202-41E0-87AC-DBF35A251DEC}"/>
              </a:ext>
            </a:extLst>
          </p:cNvPr>
          <p:cNvSpPr/>
          <p:nvPr/>
        </p:nvSpPr>
        <p:spPr>
          <a:xfrm>
            <a:off x="3015827" y="860425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= 8*10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+ 7*10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+1*10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+1*10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7A4F379-E383-4A42-A907-4A5520E78F0A}"/>
              </a:ext>
            </a:extLst>
          </p:cNvPr>
          <p:cNvSpPr/>
          <p:nvPr/>
        </p:nvSpPr>
        <p:spPr>
          <a:xfrm>
            <a:off x="71969" y="1546225"/>
            <a:ext cx="1591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1010101010</a:t>
            </a:r>
            <a:r>
              <a:rPr lang="ru-RU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16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311E121-54EF-4C37-913E-C496EC67D004}"/>
              </a:ext>
            </a:extLst>
          </p:cNvPr>
          <p:cNvSpPr/>
          <p:nvPr/>
        </p:nvSpPr>
        <p:spPr>
          <a:xfrm>
            <a:off x="93136" y="1946730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= 1*2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+ 1*2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+ 1*2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+ 1*2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+ 1*2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EB12CB6-4CD1-4E67-98A7-34B25326F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765563"/>
              </p:ext>
            </p:extLst>
          </p:nvPr>
        </p:nvGraphicFramePr>
        <p:xfrm>
          <a:off x="1574377" y="1241425"/>
          <a:ext cx="344212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212">
                  <a:extLst>
                    <a:ext uri="{9D8B030D-6E8A-4147-A177-3AD203B41FA5}">
                      <a16:colId xmlns:a16="http://schemas.microsoft.com/office/drawing/2014/main" val="28030227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61453245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4292501531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2917696310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4001563993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1406862030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3292424504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3236107313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4038672242"/>
                    </a:ext>
                  </a:extLst>
                </a:gridCol>
                <a:gridCol w="344212">
                  <a:extLst>
                    <a:ext uri="{9D8B030D-6E8A-4147-A177-3AD203B41FA5}">
                      <a16:colId xmlns:a16="http://schemas.microsoft.com/office/drawing/2014/main" val="3540352171"/>
                    </a:ext>
                  </a:extLst>
                </a:gridCol>
              </a:tblGrid>
              <a:tr h="23985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306351"/>
                  </a:ext>
                </a:extLst>
              </a:tr>
              <a:tr h="23985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84478"/>
                  </a:ext>
                </a:extLst>
              </a:tr>
            </a:tbl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2E1343A-1B20-4AA3-BED3-9E4147790B9E}"/>
              </a:ext>
            </a:extLst>
          </p:cNvPr>
          <p:cNvSpPr/>
          <p:nvPr/>
        </p:nvSpPr>
        <p:spPr>
          <a:xfrm>
            <a:off x="2789764" y="1949045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= 512 + 128 + 32 + 8 + 2 = 682</a:t>
            </a:r>
            <a:r>
              <a:rPr lang="en-US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14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630585-A8D4-46CA-ACA6-E928FD98B0C7}"/>
              </a:ext>
            </a:extLst>
          </p:cNvPr>
          <p:cNvSpPr/>
          <p:nvPr/>
        </p:nvSpPr>
        <p:spPr>
          <a:xfrm>
            <a:off x="159174" y="2254507"/>
            <a:ext cx="5535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(80-bet):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sistemasidagi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sistemasiga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1010101010</a:t>
            </a:r>
            <a:r>
              <a:rPr lang="ru-RU" sz="1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39E3382-9D4D-43B9-9FB7-C395476557E4}"/>
              </a:ext>
            </a:extLst>
          </p:cNvPr>
          <p:cNvSpPr/>
          <p:nvPr/>
        </p:nvSpPr>
        <p:spPr>
          <a:xfrm>
            <a:off x="292100" y="2712184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a) 582;   b) 682;   d) 782;   e) 882.</a:t>
            </a:r>
            <a:endParaRPr lang="ru-RU" dirty="0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1D5F78A8-9369-483A-B236-67D8C1C73582}"/>
              </a:ext>
            </a:extLst>
          </p:cNvPr>
          <p:cNvSpPr/>
          <p:nvPr/>
        </p:nvSpPr>
        <p:spPr>
          <a:xfrm>
            <a:off x="1219866" y="2778148"/>
            <a:ext cx="260523" cy="26022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75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0" grpId="0"/>
      <p:bldP spid="12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8BC426-6521-4212-B4D5-4AA43415AA5A}"/>
              </a:ext>
            </a:extLst>
          </p:cNvPr>
          <p:cNvSpPr/>
          <p:nvPr/>
        </p:nvSpPr>
        <p:spPr>
          <a:xfrm>
            <a:off x="0" y="794"/>
            <a:ext cx="5765800" cy="6261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11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CF622F9-D57A-4A81-907C-1EFCEA31696A}"/>
              </a:ext>
            </a:extLst>
          </p:cNvPr>
          <p:cNvSpPr txBox="1">
            <a:spLocks/>
          </p:cNvSpPr>
          <p:nvPr/>
        </p:nvSpPr>
        <p:spPr>
          <a:xfrm>
            <a:off x="222974" y="131425"/>
            <a:ext cx="5314596" cy="3639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4224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411923">
              <a:defRPr/>
            </a:pPr>
            <a:r>
              <a:rPr lang="en-US" sz="2365" kern="0" spc="142" dirty="0"/>
              <a:t>AXBOROT HAJMI</a:t>
            </a:r>
            <a:endParaRPr lang="ru-RU" sz="2365" kern="0" spc="142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9B21806-36C1-4087-ADBC-2AE0A0CEC6C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00610" y="1029192"/>
          <a:ext cx="3022680" cy="352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35">
                  <a:extLst>
                    <a:ext uri="{9D8B030D-6E8A-4147-A177-3AD203B41FA5}">
                      <a16:colId xmlns:a16="http://schemas.microsoft.com/office/drawing/2014/main" val="4190975920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2671917106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3723095121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87740686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2082538674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3061100716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2068443767"/>
                    </a:ext>
                  </a:extLst>
                </a:gridCol>
                <a:gridCol w="377835">
                  <a:extLst>
                    <a:ext uri="{9D8B030D-6E8A-4147-A177-3AD203B41FA5}">
                      <a16:colId xmlns:a16="http://schemas.microsoft.com/office/drawing/2014/main" val="390624082"/>
                    </a:ext>
                  </a:extLst>
                </a:gridCol>
              </a:tblGrid>
              <a:tr h="35246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244" marR="43244" marT="21622" marB="2162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43526"/>
                  </a:ext>
                </a:extLst>
              </a:tr>
            </a:tbl>
          </a:graphicData>
        </a:graphic>
      </p:graphicFrame>
      <p:sp>
        <p:nvSpPr>
          <p:cNvPr id="11" name="Прямоугольник: скругленные углы 9">
            <a:extLst>
              <a:ext uri="{FF2B5EF4-FFF2-40B4-BE49-F238E27FC236}">
                <a16:creationId xmlns:a16="http://schemas.microsoft.com/office/drawing/2014/main" id="{960EBD5D-95E0-4838-B3EF-6A1081095541}"/>
              </a:ext>
            </a:extLst>
          </p:cNvPr>
          <p:cNvSpPr/>
          <p:nvPr/>
        </p:nvSpPr>
        <p:spPr>
          <a:xfrm>
            <a:off x="600610" y="718036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: скругленные углы 9">
            <a:extLst>
              <a:ext uri="{FF2B5EF4-FFF2-40B4-BE49-F238E27FC236}">
                <a16:creationId xmlns:a16="http://schemas.microsoft.com/office/drawing/2014/main" id="{2B85EFFC-EEFA-4980-B20D-3184EC5B66CB}"/>
              </a:ext>
            </a:extLst>
          </p:cNvPr>
          <p:cNvSpPr/>
          <p:nvPr/>
        </p:nvSpPr>
        <p:spPr>
          <a:xfrm>
            <a:off x="974077" y="724586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: скругленные углы 9">
            <a:extLst>
              <a:ext uri="{FF2B5EF4-FFF2-40B4-BE49-F238E27FC236}">
                <a16:creationId xmlns:a16="http://schemas.microsoft.com/office/drawing/2014/main" id="{7F68E1B6-BA94-4689-8817-0E562A2B6731}"/>
              </a:ext>
            </a:extLst>
          </p:cNvPr>
          <p:cNvSpPr/>
          <p:nvPr/>
        </p:nvSpPr>
        <p:spPr>
          <a:xfrm>
            <a:off x="1334438" y="718034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: скругленные углы 9">
            <a:extLst>
              <a:ext uri="{FF2B5EF4-FFF2-40B4-BE49-F238E27FC236}">
                <a16:creationId xmlns:a16="http://schemas.microsoft.com/office/drawing/2014/main" id="{0A2A3785-D82C-4AE1-969C-C50FE7F36CF7}"/>
              </a:ext>
            </a:extLst>
          </p:cNvPr>
          <p:cNvSpPr/>
          <p:nvPr/>
        </p:nvSpPr>
        <p:spPr>
          <a:xfrm>
            <a:off x="1718839" y="724586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: скругленные углы 9">
            <a:extLst>
              <a:ext uri="{FF2B5EF4-FFF2-40B4-BE49-F238E27FC236}">
                <a16:creationId xmlns:a16="http://schemas.microsoft.com/office/drawing/2014/main" id="{B1425B8B-EAAA-4A36-B75C-3EED8676AF0E}"/>
              </a:ext>
            </a:extLst>
          </p:cNvPr>
          <p:cNvSpPr/>
          <p:nvPr/>
        </p:nvSpPr>
        <p:spPr>
          <a:xfrm>
            <a:off x="2090099" y="718034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: скругленные углы 9">
            <a:extLst>
              <a:ext uri="{FF2B5EF4-FFF2-40B4-BE49-F238E27FC236}">
                <a16:creationId xmlns:a16="http://schemas.microsoft.com/office/drawing/2014/main" id="{AB2DBD10-F30A-44A2-8DA4-5DC37AEFEEBC}"/>
              </a:ext>
            </a:extLst>
          </p:cNvPr>
          <p:cNvSpPr/>
          <p:nvPr/>
        </p:nvSpPr>
        <p:spPr>
          <a:xfrm>
            <a:off x="2474501" y="716897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: скругленные углы 9">
            <a:extLst>
              <a:ext uri="{FF2B5EF4-FFF2-40B4-BE49-F238E27FC236}">
                <a16:creationId xmlns:a16="http://schemas.microsoft.com/office/drawing/2014/main" id="{B9E007B3-AB41-4D07-B1CE-CF316DF9AED7}"/>
              </a:ext>
            </a:extLst>
          </p:cNvPr>
          <p:cNvSpPr/>
          <p:nvPr/>
        </p:nvSpPr>
        <p:spPr>
          <a:xfrm>
            <a:off x="2858901" y="716897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: скругленные углы 9">
            <a:extLst>
              <a:ext uri="{FF2B5EF4-FFF2-40B4-BE49-F238E27FC236}">
                <a16:creationId xmlns:a16="http://schemas.microsoft.com/office/drawing/2014/main" id="{23EFEE41-A728-4487-B868-BFA3F81DA5AF}"/>
              </a:ext>
            </a:extLst>
          </p:cNvPr>
          <p:cNvSpPr/>
          <p:nvPr/>
        </p:nvSpPr>
        <p:spPr>
          <a:xfrm>
            <a:off x="3219707" y="717651"/>
            <a:ext cx="434619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19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Левая фигурная скобка 23">
            <a:extLst>
              <a:ext uri="{FF2B5EF4-FFF2-40B4-BE49-F238E27FC236}">
                <a16:creationId xmlns:a16="http://schemas.microsoft.com/office/drawing/2014/main" id="{9C62E166-FBE2-41CF-8612-90063AD43885}"/>
              </a:ext>
            </a:extLst>
          </p:cNvPr>
          <p:cNvSpPr/>
          <p:nvPr/>
        </p:nvSpPr>
        <p:spPr>
          <a:xfrm rot="16200000">
            <a:off x="3370129" y="1275496"/>
            <a:ext cx="111060" cy="364709"/>
          </a:xfrm>
          <a:prstGeom prst="leftBrace">
            <a:avLst>
              <a:gd name="adj1" fmla="val 4007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851"/>
          </a:p>
        </p:txBody>
      </p:sp>
      <p:sp>
        <p:nvSpPr>
          <p:cNvPr id="25" name="Прямоугольник: скругленные углы 9">
            <a:extLst>
              <a:ext uri="{FF2B5EF4-FFF2-40B4-BE49-F238E27FC236}">
                <a16:creationId xmlns:a16="http://schemas.microsoft.com/office/drawing/2014/main" id="{7E4E73CA-6A32-4AD9-BA92-2262B930B86A}"/>
              </a:ext>
            </a:extLst>
          </p:cNvPr>
          <p:cNvSpPr/>
          <p:nvPr/>
        </p:nvSpPr>
        <p:spPr>
          <a:xfrm>
            <a:off x="2987739" y="1553706"/>
            <a:ext cx="820377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9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bit</a:t>
            </a:r>
            <a:endParaRPr lang="ru-RU" sz="1892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: скругленные углы 9">
            <a:extLst>
              <a:ext uri="{FF2B5EF4-FFF2-40B4-BE49-F238E27FC236}">
                <a16:creationId xmlns:a16="http://schemas.microsoft.com/office/drawing/2014/main" id="{E45D0273-F28A-42C3-A603-70DA2E7DA7F9}"/>
              </a:ext>
            </a:extLst>
          </p:cNvPr>
          <p:cNvSpPr/>
          <p:nvPr/>
        </p:nvSpPr>
        <p:spPr>
          <a:xfrm>
            <a:off x="1267970" y="1948020"/>
            <a:ext cx="1590931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9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89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89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92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Левая фигурная скобка 26">
            <a:extLst>
              <a:ext uri="{FF2B5EF4-FFF2-40B4-BE49-F238E27FC236}">
                <a16:creationId xmlns:a16="http://schemas.microsoft.com/office/drawing/2014/main" id="{9E74C542-B788-4154-9B3C-6D91CBB81B4F}"/>
              </a:ext>
            </a:extLst>
          </p:cNvPr>
          <p:cNvSpPr/>
          <p:nvPr/>
        </p:nvSpPr>
        <p:spPr>
          <a:xfrm rot="16200000">
            <a:off x="2025923" y="399993"/>
            <a:ext cx="172053" cy="3022679"/>
          </a:xfrm>
          <a:prstGeom prst="leftBrace">
            <a:avLst>
              <a:gd name="adj1" fmla="val 4007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851"/>
          </a:p>
        </p:txBody>
      </p:sp>
      <p:sp>
        <p:nvSpPr>
          <p:cNvPr id="28" name="Прямоугольник: скругленные углы 9">
            <a:extLst>
              <a:ext uri="{FF2B5EF4-FFF2-40B4-BE49-F238E27FC236}">
                <a16:creationId xmlns:a16="http://schemas.microsoft.com/office/drawing/2014/main" id="{18461D0A-7314-4F51-B324-C3809DE668B1}"/>
              </a:ext>
            </a:extLst>
          </p:cNvPr>
          <p:cNvSpPr/>
          <p:nvPr/>
        </p:nvSpPr>
        <p:spPr>
          <a:xfrm>
            <a:off x="1126874" y="2342334"/>
            <a:ext cx="1985743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9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892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892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8 bit </a:t>
            </a:r>
            <a:endParaRPr lang="ru-RU" sz="1892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: скругленные углы 9">
            <a:extLst>
              <a:ext uri="{FF2B5EF4-FFF2-40B4-BE49-F238E27FC236}">
                <a16:creationId xmlns:a16="http://schemas.microsoft.com/office/drawing/2014/main" id="{BF4A4027-269A-4BE6-8139-6C1280C55B9C}"/>
              </a:ext>
            </a:extLst>
          </p:cNvPr>
          <p:cNvSpPr/>
          <p:nvPr/>
        </p:nvSpPr>
        <p:spPr>
          <a:xfrm>
            <a:off x="781663" y="2752088"/>
            <a:ext cx="3121401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92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1892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5 </a:t>
            </a:r>
            <a:r>
              <a:rPr lang="en-US" sz="1892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892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40 </a:t>
            </a:r>
            <a:r>
              <a:rPr lang="en-US" sz="1892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 </a:t>
            </a:r>
            <a:endParaRPr lang="ru-RU" sz="1892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Облачко с текстом: овальное 31">
            <a:extLst>
              <a:ext uri="{FF2B5EF4-FFF2-40B4-BE49-F238E27FC236}">
                <a16:creationId xmlns:a16="http://schemas.microsoft.com/office/drawing/2014/main" id="{F738D7DD-1583-484E-AA86-BA2034A00EA2}"/>
              </a:ext>
            </a:extLst>
          </p:cNvPr>
          <p:cNvSpPr/>
          <p:nvPr/>
        </p:nvSpPr>
        <p:spPr>
          <a:xfrm>
            <a:off x="4022963" y="1457851"/>
            <a:ext cx="1539731" cy="626130"/>
          </a:xfrm>
          <a:prstGeom prst="wedgeEllipseCallout">
            <a:avLst>
              <a:gd name="adj1" fmla="val -71471"/>
              <a:gd name="adj2" fmla="val -1179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51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D718B067-B0AB-4DC6-9A02-7970097A6BF3}"/>
              </a:ext>
            </a:extLst>
          </p:cNvPr>
          <p:cNvSpPr/>
          <p:nvPr/>
        </p:nvSpPr>
        <p:spPr>
          <a:xfrm>
            <a:off x="3992867" y="1513381"/>
            <a:ext cx="1574470" cy="4708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23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binary</a:t>
            </a:r>
            <a:r>
              <a:rPr lang="ru-RU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3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</a:t>
            </a:r>
            <a:r>
              <a:rPr lang="en-US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23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23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ikkilik</a:t>
            </a:r>
            <a:r>
              <a:rPr lang="ru-RU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3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123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3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80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  <p:bldP spid="27" grpId="0" animBg="1"/>
      <p:bldP spid="28" grpId="0"/>
      <p:bldP spid="29" grpId="0"/>
      <p:bldP spid="32" grpId="0" animBg="1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8BC426-6521-4212-B4D5-4AA43415AA5A}"/>
              </a:ext>
            </a:extLst>
          </p:cNvPr>
          <p:cNvSpPr/>
          <p:nvPr/>
        </p:nvSpPr>
        <p:spPr>
          <a:xfrm>
            <a:off x="0" y="-8625"/>
            <a:ext cx="5765800" cy="6261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11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CF622F9-D57A-4A81-907C-1EFCEA31696A}"/>
              </a:ext>
            </a:extLst>
          </p:cNvPr>
          <p:cNvSpPr txBox="1">
            <a:spLocks/>
          </p:cNvSpPr>
          <p:nvPr/>
        </p:nvSpPr>
        <p:spPr>
          <a:xfrm>
            <a:off x="170353" y="131425"/>
            <a:ext cx="5503718" cy="3639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24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411923">
              <a:defRPr/>
            </a:pPr>
            <a:r>
              <a:rPr lang="en-US" sz="2365" kern="0" spc="142" dirty="0"/>
              <a:t>AXBOROT  O‘LCHOV  BIRLIKLARI</a:t>
            </a:r>
            <a:endParaRPr lang="ru-RU" sz="2365" kern="0" spc="142" dirty="0"/>
          </a:p>
        </p:txBody>
      </p:sp>
      <p:sp>
        <p:nvSpPr>
          <p:cNvPr id="28" name="Прямоугольник: скругленные углы 9">
            <a:extLst>
              <a:ext uri="{FF2B5EF4-FFF2-40B4-BE49-F238E27FC236}">
                <a16:creationId xmlns:a16="http://schemas.microsoft.com/office/drawing/2014/main" id="{18461D0A-7314-4F51-B324-C3809DE668B1}"/>
              </a:ext>
            </a:extLst>
          </p:cNvPr>
          <p:cNvSpPr/>
          <p:nvPr/>
        </p:nvSpPr>
        <p:spPr>
          <a:xfrm>
            <a:off x="168349" y="1165396"/>
            <a:ext cx="5844425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 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Mb = 1024 </a:t>
            </a:r>
            <a:r>
              <a:rPr lang="en-US" sz="1419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1048576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230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C00EC2D-7E3A-4D79-8E06-4C60654B02CE}"/>
              </a:ext>
            </a:extLst>
          </p:cNvPr>
          <p:cNvSpPr/>
          <p:nvPr/>
        </p:nvSpPr>
        <p:spPr>
          <a:xfrm>
            <a:off x="168349" y="833056"/>
            <a:ext cx="3332964" cy="3107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kilobayt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419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1024 </a:t>
            </a:r>
            <a:r>
              <a:rPr lang="en-US" sz="1419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20" name="Прямоугольник: скругленные углы 9">
            <a:extLst>
              <a:ext uri="{FF2B5EF4-FFF2-40B4-BE49-F238E27FC236}">
                <a16:creationId xmlns:a16="http://schemas.microsoft.com/office/drawing/2014/main" id="{075987D6-EB41-4D05-B42C-898AFBE2A6DA}"/>
              </a:ext>
            </a:extLst>
          </p:cNvPr>
          <p:cNvSpPr/>
          <p:nvPr/>
        </p:nvSpPr>
        <p:spPr>
          <a:xfrm>
            <a:off x="168349" y="1523347"/>
            <a:ext cx="5844425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gigabayt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Gb = 1024 Mb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Mb 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1073741824bayt;</a:t>
            </a:r>
          </a:p>
        </p:txBody>
      </p:sp>
      <p:sp>
        <p:nvSpPr>
          <p:cNvPr id="21" name="Прямоугольник: скругленные углы 9">
            <a:extLst>
              <a:ext uri="{FF2B5EF4-FFF2-40B4-BE49-F238E27FC236}">
                <a16:creationId xmlns:a16="http://schemas.microsoft.com/office/drawing/2014/main" id="{F884EF0C-4D48-4CC6-9658-7B8E2DB6748E}"/>
              </a:ext>
            </a:extLst>
          </p:cNvPr>
          <p:cNvSpPr/>
          <p:nvPr/>
        </p:nvSpPr>
        <p:spPr>
          <a:xfrm>
            <a:off x="168348" y="1977165"/>
            <a:ext cx="5844425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Tb = 1024 Gb 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Gb 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 1099511627776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endParaRPr lang="ru-RU" sz="1230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: скругленные углы 9">
            <a:extLst>
              <a:ext uri="{FF2B5EF4-FFF2-40B4-BE49-F238E27FC236}">
                <a16:creationId xmlns:a16="http://schemas.microsoft.com/office/drawing/2014/main" id="{7E84136B-11C6-4A77-9B7C-98063CEE4572}"/>
              </a:ext>
            </a:extLst>
          </p:cNvPr>
          <p:cNvSpPr/>
          <p:nvPr/>
        </p:nvSpPr>
        <p:spPr>
          <a:xfrm>
            <a:off x="168348" y="2250006"/>
            <a:ext cx="5844425" cy="271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petabayt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19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Pb = 1024 Tb 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Tb=2</a:t>
            </a:r>
            <a:r>
              <a:rPr lang="en-US" sz="1230" b="1" baseline="30000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1125899906842624 </a:t>
            </a:r>
            <a:r>
              <a:rPr lang="en-US" sz="1230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30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30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8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50802" y="98425"/>
            <a:ext cx="571499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Matnli</a:t>
            </a:r>
            <a:r>
              <a:rPr lang="en-US" sz="2000" kern="0" dirty="0"/>
              <a:t> </a:t>
            </a:r>
            <a:r>
              <a:rPr lang="en-US" sz="2000" kern="0" dirty="0" err="1"/>
              <a:t>axborotning</a:t>
            </a:r>
            <a:r>
              <a:rPr lang="en-US" sz="2000" kern="0" dirty="0"/>
              <a:t> </a:t>
            </a:r>
            <a:r>
              <a:rPr lang="en-US" sz="2000" kern="0" dirty="0" err="1"/>
              <a:t>hajmi</a:t>
            </a:r>
            <a:endParaRPr lang="en-US" sz="2000" kern="0" dirty="0"/>
          </a:p>
        </p:txBody>
      </p:sp>
      <p:sp>
        <p:nvSpPr>
          <p:cNvPr id="4" name="Скругленная прямоугольная выноска 2">
            <a:extLst>
              <a:ext uri="{FF2B5EF4-FFF2-40B4-BE49-F238E27FC236}">
                <a16:creationId xmlns:a16="http://schemas.microsoft.com/office/drawing/2014/main" id="{F96443CD-6552-4420-BAA0-DB32DEE3B8EA}"/>
              </a:ext>
            </a:extLst>
          </p:cNvPr>
          <p:cNvSpPr/>
          <p:nvPr/>
        </p:nvSpPr>
        <p:spPr>
          <a:xfrm>
            <a:off x="2090597" y="666188"/>
            <a:ext cx="3383103" cy="921140"/>
          </a:xfrm>
          <a:prstGeom prst="wedgeRoundRectCallout">
            <a:avLst>
              <a:gd name="adj1" fmla="val -62975"/>
              <a:gd name="adj2" fmla="val 7167"/>
              <a:gd name="adj3" fmla="val 16667"/>
            </a:avLst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ta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har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 ta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har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 ta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belgidan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5" name="Picture 6" descr="Электронные книги в fb2 epub txt pdf - Home | Facebook">
            <a:extLst>
              <a:ext uri="{FF2B5EF4-FFF2-40B4-BE49-F238E27FC236}">
                <a16:creationId xmlns:a16="http://schemas.microsoft.com/office/drawing/2014/main" id="{A78A3ABF-408E-4B2C-82AD-4DF7327A3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49" y="672964"/>
            <a:ext cx="1510007" cy="91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55D9CBD8-9560-4ACB-8A95-EAEE0E0885BE}"/>
              </a:ext>
            </a:extLst>
          </p:cNvPr>
          <p:cNvSpPr/>
          <p:nvPr/>
        </p:nvSpPr>
        <p:spPr>
          <a:xfrm>
            <a:off x="156730" y="1511015"/>
            <a:ext cx="2726170" cy="5937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BA3BB01F-B9FF-4194-8E8D-6A068A31602A}"/>
              </a:ext>
            </a:extLst>
          </p:cNvPr>
          <p:cNvSpPr/>
          <p:nvPr/>
        </p:nvSpPr>
        <p:spPr>
          <a:xfrm>
            <a:off x="156730" y="1772796"/>
            <a:ext cx="3505008" cy="5937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ta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sahifada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35 · 60 = 2100 ta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C5CFD93-F93D-442F-9D63-52CA3211BD2E}"/>
              </a:ext>
            </a:extLst>
          </p:cNvPr>
          <p:cNvSpPr/>
          <p:nvPr/>
        </p:nvSpPr>
        <p:spPr>
          <a:xfrm>
            <a:off x="181678" y="2069691"/>
            <a:ext cx="3480060" cy="5937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2100 · 500 = 1050000 ta </a:t>
            </a:r>
            <a:r>
              <a:rPr lang="en-US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endParaRPr lang="ru-RU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60F9633-457E-435F-B822-33B259EBB64E}"/>
              </a:ext>
            </a:extLst>
          </p:cNvPr>
          <p:cNvSpPr/>
          <p:nvPr/>
        </p:nvSpPr>
        <p:spPr>
          <a:xfrm>
            <a:off x="4142672" y="1598552"/>
            <a:ext cx="2882900" cy="13450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10500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b) 1500000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1050000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e) 5050000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94A0A850-D1B4-4237-B084-12A95A3119E7}"/>
              </a:ext>
            </a:extLst>
          </p:cNvPr>
          <p:cNvSpPr/>
          <p:nvPr/>
        </p:nvSpPr>
        <p:spPr>
          <a:xfrm>
            <a:off x="4163774" y="2339487"/>
            <a:ext cx="260523" cy="26022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8461D0A-7314-4F51-B324-C3809DE668B1}"/>
              </a:ext>
            </a:extLst>
          </p:cNvPr>
          <p:cNvSpPr/>
          <p:nvPr/>
        </p:nvSpPr>
        <p:spPr>
          <a:xfrm>
            <a:off x="-58913" y="2449382"/>
            <a:ext cx="3364083" cy="5743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09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C8BC426-6521-4212-B4D5-4AA43415AA5A}"/>
              </a:ext>
            </a:extLst>
          </p:cNvPr>
          <p:cNvSpPr/>
          <p:nvPr/>
        </p:nvSpPr>
        <p:spPr>
          <a:xfrm>
            <a:off x="0" y="794"/>
            <a:ext cx="5765800" cy="6261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11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CF622F9-D57A-4A81-907C-1EFCEA31696A}"/>
              </a:ext>
            </a:extLst>
          </p:cNvPr>
          <p:cNvSpPr txBox="1">
            <a:spLocks/>
          </p:cNvSpPr>
          <p:nvPr/>
        </p:nvSpPr>
        <p:spPr>
          <a:xfrm>
            <a:off x="222974" y="131425"/>
            <a:ext cx="5314596" cy="3639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4224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411923">
              <a:defRPr/>
            </a:pPr>
            <a:r>
              <a:rPr lang="en-US" sz="2365" kern="0" spc="142" dirty="0"/>
              <a:t>AXBOROT UZATISH TEZLIGI</a:t>
            </a:r>
            <a:endParaRPr lang="ru-RU" sz="2365" kern="0" spc="142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3F01C14-F4B3-4D17-82BB-9B53DA96141A}"/>
              </a:ext>
            </a:extLst>
          </p:cNvPr>
          <p:cNvSpPr/>
          <p:nvPr/>
        </p:nvSpPr>
        <p:spPr>
          <a:xfrm>
            <a:off x="222975" y="775285"/>
            <a:ext cx="5367217" cy="131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Axborotning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uzatilgan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81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axborotni</a:t>
            </a:r>
            <a:r>
              <a:rPr lang="en-US" sz="2081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81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uzatish</a:t>
            </a:r>
            <a:r>
              <a:rPr lang="en-US" sz="2081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81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1892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uzatish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tezligi­ning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birligi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81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92" b="1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sz="1892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892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: скругленные углы 9">
            <a:extLst>
              <a:ext uri="{FF2B5EF4-FFF2-40B4-BE49-F238E27FC236}">
                <a16:creationId xmlns:a16="http://schemas.microsoft.com/office/drawing/2014/main" id="{87D34359-55AF-4220-BF79-60A1CFDF8F17}"/>
              </a:ext>
            </a:extLst>
          </p:cNvPr>
          <p:cNvSpPr/>
          <p:nvPr/>
        </p:nvSpPr>
        <p:spPr>
          <a:xfrm>
            <a:off x="875594" y="2222280"/>
            <a:ext cx="4061977" cy="49457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65" b="1" dirty="0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bod = 1 bit / 1 </a:t>
            </a:r>
            <a:r>
              <a:rPr lang="en-US" sz="2365" b="1" dirty="0" err="1">
                <a:solidFill>
                  <a:srgbClr val="6600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</a:t>
            </a:r>
            <a:endParaRPr lang="en-US" sz="2365" b="1" dirty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3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A5D17B2-85C6-4C5F-A30D-038D39400231}"/>
              </a:ext>
            </a:extLst>
          </p:cNvPr>
          <p:cNvSpPr/>
          <p:nvPr/>
        </p:nvSpPr>
        <p:spPr>
          <a:xfrm>
            <a:off x="0" y="794"/>
            <a:ext cx="5765800" cy="6261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92" dirty="0">
              <a:solidFill>
                <a:schemeClr val="bg1"/>
              </a:solidFill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114868" y="1171731"/>
            <a:ext cx="3575453" cy="714673"/>
          </a:xfrm>
          <a:prstGeom prst="wedgeRoundRectCallout">
            <a:avLst>
              <a:gd name="adj1" fmla="val -55074"/>
              <a:gd name="adj2" fmla="val 295"/>
              <a:gd name="adj3" fmla="val 16667"/>
            </a:avLst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141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(81-bet): 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512 Mb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256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sekundda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uzatildi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uzatish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1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141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141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4" descr="Факультетские олимпиады по математике | КПИ им. Игоря Сикорского"/>
          <p:cNvSpPr>
            <a:spLocks noChangeAspect="1" noChangeArrowheads="1"/>
          </p:cNvSpPr>
          <p:nvPr/>
        </p:nvSpPr>
        <p:spPr bwMode="auto">
          <a:xfrm>
            <a:off x="73574" y="-67525"/>
            <a:ext cx="144145" cy="14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244" tIns="21622" rIns="43244" bIns="21622" numCol="1" anchor="t" anchorCtr="0" compatLnSpc="1">
            <a:prstTxWarp prst="textNoShape">
              <a:avLst/>
            </a:prstTxWarp>
          </a:bodyPr>
          <a:lstStyle/>
          <a:p>
            <a:endParaRPr lang="ru-RU" sz="851"/>
          </a:p>
        </p:txBody>
      </p:sp>
      <p:pic>
        <p:nvPicPr>
          <p:cNvPr id="6150" name="Picture 6" descr="Электронные книги в fb2 epub txt pdf - Home | Facebook">
            <a:extLst>
              <a:ext uri="{FF2B5EF4-FFF2-40B4-BE49-F238E27FC236}">
                <a16:creationId xmlns:a16="http://schemas.microsoft.com/office/drawing/2014/main" id="{A78A3ABF-408E-4B2C-82AD-4DF7327A3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59" y="1037541"/>
            <a:ext cx="1594253" cy="96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: скругленные углы 7">
            <a:extLst>
              <a:ext uri="{FF2B5EF4-FFF2-40B4-BE49-F238E27FC236}">
                <a16:creationId xmlns:a16="http://schemas.microsoft.com/office/drawing/2014/main" id="{55D9CBD8-9560-4ACB-8A95-EAEE0E0885BE}"/>
              </a:ext>
            </a:extLst>
          </p:cNvPr>
          <p:cNvSpPr/>
          <p:nvPr/>
        </p:nvSpPr>
        <p:spPr>
          <a:xfrm>
            <a:off x="134128" y="2060382"/>
            <a:ext cx="1289251" cy="2808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19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1419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419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: скругленные углы 7">
            <a:extLst>
              <a:ext uri="{FF2B5EF4-FFF2-40B4-BE49-F238E27FC236}">
                <a16:creationId xmlns:a16="http://schemas.microsoft.com/office/drawing/2014/main" id="{BA3BB01F-B9FF-4194-8E8D-6A068A31602A}"/>
              </a:ext>
            </a:extLst>
          </p:cNvPr>
          <p:cNvSpPr/>
          <p:nvPr/>
        </p:nvSpPr>
        <p:spPr>
          <a:xfrm>
            <a:off x="753022" y="716829"/>
            <a:ext cx="4415878" cy="29599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borot</a:t>
            </a:r>
            <a:r>
              <a:rPr 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uzatish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uzatilgan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</p:txBody>
      </p:sp>
      <p:sp>
        <p:nvSpPr>
          <p:cNvPr id="26" name="Прямоугольник: скругленные углы 7">
            <a:extLst>
              <a:ext uri="{FF2B5EF4-FFF2-40B4-BE49-F238E27FC236}">
                <a16:creationId xmlns:a16="http://schemas.microsoft.com/office/drawing/2014/main" id="{3F3E7831-BA44-4AC5-9E7D-2993AE080A06}"/>
              </a:ext>
            </a:extLst>
          </p:cNvPr>
          <p:cNvSpPr/>
          <p:nvPr/>
        </p:nvSpPr>
        <p:spPr>
          <a:xfrm>
            <a:off x="73573" y="2383929"/>
            <a:ext cx="3575454" cy="2808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512 Mb = 512*1024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524288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Kb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pPr>
              <a:defRPr/>
            </a:pP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524288*1024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536870912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2" name="Прямоугольник: скругленные углы 7">
            <a:extLst>
              <a:ext uri="{FF2B5EF4-FFF2-40B4-BE49-F238E27FC236}">
                <a16:creationId xmlns:a16="http://schemas.microsoft.com/office/drawing/2014/main" id="{BA38B681-B022-4DD1-BFC7-90A0FEB7D9E4}"/>
              </a:ext>
            </a:extLst>
          </p:cNvPr>
          <p:cNvSpPr/>
          <p:nvPr/>
        </p:nvSpPr>
        <p:spPr>
          <a:xfrm>
            <a:off x="70176" y="2832611"/>
            <a:ext cx="4925637" cy="2808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Aborot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uzatish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536870912 : 256 = </a:t>
            </a:r>
          </a:p>
          <a:p>
            <a:pPr>
              <a:defRPr/>
            </a:pP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2 097 152 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</a:t>
            </a:r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2F6BC7B8-2F3A-4873-BFD0-97450833670C}"/>
              </a:ext>
            </a:extLst>
          </p:cNvPr>
          <p:cNvSpPr txBox="1">
            <a:spLocks/>
          </p:cNvSpPr>
          <p:nvPr/>
        </p:nvSpPr>
        <p:spPr>
          <a:xfrm>
            <a:off x="222974" y="131425"/>
            <a:ext cx="5314596" cy="3639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4224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411923">
              <a:defRPr/>
            </a:pPr>
            <a:r>
              <a:rPr lang="en-US" sz="2365" kern="0" spc="142" dirty="0"/>
              <a:t>AXBOROT UZATISH TEZLIGI</a:t>
            </a:r>
            <a:endParaRPr lang="ru-RU" sz="2365" kern="0" spc="142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3BBB8A8-B5BA-4D7E-9AF0-E21ADD4F1742}"/>
              </a:ext>
            </a:extLst>
          </p:cNvPr>
          <p:cNvSpPr/>
          <p:nvPr/>
        </p:nvSpPr>
        <p:spPr>
          <a:xfrm>
            <a:off x="3649027" y="1936041"/>
            <a:ext cx="2001423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16777216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b) 262144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25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d) 2097152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e) 363737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bayt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sek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603E1990-C752-4854-AFF9-5283A5D843C4}"/>
              </a:ext>
            </a:extLst>
          </p:cNvPr>
          <p:cNvSpPr/>
          <p:nvPr/>
        </p:nvSpPr>
        <p:spPr>
          <a:xfrm>
            <a:off x="3675631" y="2541079"/>
            <a:ext cx="260523" cy="26022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03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6" grpId="0"/>
      <p:bldP spid="12" grpId="0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21329</TotalTime>
  <Words>510</Words>
  <Application>Microsoft Office PowerPoint</Application>
  <PresentationFormat>Произвольный</PresentationFormat>
  <Paragraphs>119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Informatika va AT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463</cp:revision>
  <dcterms:created xsi:type="dcterms:W3CDTF">2020-04-13T08:05:16Z</dcterms:created>
  <dcterms:modified xsi:type="dcterms:W3CDTF">2021-04-03T12:38:59Z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