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446" r:id="rId3"/>
    <p:sldId id="447" r:id="rId4"/>
    <p:sldId id="436" r:id="rId5"/>
    <p:sldId id="398" r:id="rId6"/>
    <p:sldId id="434" r:id="rId7"/>
    <p:sldId id="459" r:id="rId8"/>
    <p:sldId id="465" r:id="rId9"/>
    <p:sldId id="466" r:id="rId10"/>
    <p:sldId id="454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BE9"/>
    <a:srgbClr val="F1F8FF"/>
    <a:srgbClr val="F1F9FB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59" autoAdjust="0"/>
    <p:restoredTop sz="94660"/>
  </p:normalViewPr>
  <p:slideViewPr>
    <p:cSldViewPr>
      <p:cViewPr>
        <p:scale>
          <a:sx n="136" d="100"/>
          <a:sy n="136" d="100"/>
        </p:scale>
        <p:origin x="40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2" Type="http://schemas.openxmlformats.org/officeDocument/2006/relationships/image" Target="../media/image2.jpg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6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4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478" y="69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AT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3093" y="1024929"/>
            <a:ext cx="4876800" cy="87587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lnSpc>
                <a:spcPct val="150000"/>
              </a:lnSpc>
              <a:spcBef>
                <a:spcPts val="600"/>
              </a:spcBef>
            </a:pPr>
            <a:r>
              <a:rPr lang="en-US" sz="2400" b="1" dirty="0" err="1">
                <a:solidFill>
                  <a:srgbClr val="002060"/>
                </a:solidFill>
                <a:latin typeface="Arial"/>
                <a:cs typeface="Arial"/>
              </a:rPr>
              <a:t>Takrorlash</a:t>
            </a:r>
            <a:r>
              <a:rPr lang="en-US" sz="24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/>
                <a:cs typeface="Arial"/>
              </a:rPr>
              <a:t>darsi</a:t>
            </a:r>
            <a:endParaRPr lang="en-US" sz="2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18407" algn="ctr"/>
            <a:r>
              <a:rPr lang="uz-Latn-UZ" sz="2000" b="1" dirty="0">
                <a:solidFill>
                  <a:srgbClr val="002060"/>
                </a:solidFill>
                <a:latin typeface="Arial"/>
                <a:cs typeface="Arial"/>
              </a:rPr>
              <a:t>(</a:t>
            </a:r>
            <a:r>
              <a:rPr lang="en-US" sz="2000" b="1" dirty="0" err="1" smtClean="0">
                <a:solidFill>
                  <a:srgbClr val="002060"/>
                </a:solidFill>
                <a:latin typeface="Arial"/>
                <a:cs typeface="Arial"/>
              </a:rPr>
              <a:t>Internetda</a:t>
            </a:r>
            <a:r>
              <a:rPr lang="en-US" sz="2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/>
                <a:cs typeface="Arial"/>
              </a:rPr>
              <a:t>ishlash</a:t>
            </a:r>
            <a:r>
              <a:rPr lang="en-US" sz="2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/>
                <a:cs typeface="Arial"/>
              </a:rPr>
              <a:t>asoslari</a:t>
            </a:r>
            <a:r>
              <a:rPr lang="uz-Latn-UZ" sz="2000" b="1" dirty="0" smtClean="0">
                <a:solidFill>
                  <a:srgbClr val="002060"/>
                </a:solidFill>
                <a:latin typeface="Arial"/>
                <a:cs typeface="Arial"/>
              </a:rPr>
              <a:t>)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330700" y="214968"/>
            <a:ext cx="1066800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390742" y="304009"/>
            <a:ext cx="1311558" cy="721089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>
                <a:solidFill>
                  <a:srgbClr val="FEFEFE"/>
                </a:solidFill>
                <a:latin typeface="Arial"/>
                <a:cs typeface="Arial"/>
              </a:rPr>
              <a:t>7- </a:t>
            </a:r>
            <a:r>
              <a:rPr lang="en-US" sz="2249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125"/>
              </a:spcBef>
            </a:pPr>
            <a:endParaRPr sz="224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92100" y="2079625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AutoShape 2" descr="Что такое электронная почта | BeginPC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Защита информации">
            <a:extLst>
              <a:ext uri="{FF2B5EF4-FFF2-40B4-BE49-F238E27FC236}">
                <a16:creationId xmlns:a16="http://schemas.microsoft.com/office/drawing/2014/main" id="{0437D17B-88D8-4210-8E96-81230819F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485" y="2184301"/>
            <a:ext cx="1450790" cy="105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68300" y="98425"/>
            <a:ext cx="498763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kern="0" dirty="0" err="1"/>
              <a:t>Mustaqil</a:t>
            </a:r>
            <a:r>
              <a:rPr lang="en-US" sz="2400" kern="0" dirty="0"/>
              <a:t> </a:t>
            </a:r>
            <a:r>
              <a:rPr lang="en-US" sz="2400" kern="0" dirty="0" err="1"/>
              <a:t>bajarish</a:t>
            </a:r>
            <a:r>
              <a:rPr lang="en-US" sz="2400" kern="0" dirty="0"/>
              <a:t> </a:t>
            </a:r>
            <a:r>
              <a:rPr lang="en-US" sz="2400" kern="0" dirty="0" err="1"/>
              <a:t>uchun</a:t>
            </a:r>
            <a:r>
              <a:rPr lang="en-US" sz="2400" kern="0" dirty="0"/>
              <a:t> </a:t>
            </a:r>
            <a:r>
              <a:rPr lang="en-US" sz="2400" kern="0" dirty="0" err="1" smtClean="0"/>
              <a:t>topshiriq</a:t>
            </a:r>
            <a:r>
              <a:rPr lang="uz-Latn-UZ" sz="2400" kern="0" dirty="0" smtClean="0"/>
              <a:t>:</a:t>
            </a:r>
            <a:endParaRPr lang="en-US" sz="2400" kern="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49EDC7-CBB0-4D20-B650-714173D46B33}"/>
              </a:ext>
            </a:extLst>
          </p:cNvPr>
          <p:cNvSpPr/>
          <p:nvPr/>
        </p:nvSpPr>
        <p:spPr>
          <a:xfrm>
            <a:off x="63500" y="708025"/>
            <a:ext cx="33852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Testlarni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uz-Latn-UZ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80-82</a:t>
            </a:r>
            <a:r>
              <a:rPr lang="uz-Latn-U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-sahifalar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Домашняя локальная сеть: топология, настройка, подключение устройств,  сетевое хранилище и общий доступ.">
            <a:extLst>
              <a:ext uri="{FF2B5EF4-FFF2-40B4-BE49-F238E27FC236}">
                <a16:creationId xmlns:a16="http://schemas.microsoft.com/office/drawing/2014/main" id="{ED177484-EE69-45D1-955D-9E8AC2A71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31825"/>
            <a:ext cx="1978447" cy="150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Сколько стоит самый дешевый домашний компьютер">
            <a:extLst>
              <a:ext uri="{FF2B5EF4-FFF2-40B4-BE49-F238E27FC236}">
                <a16:creationId xmlns:a16="http://schemas.microsoft.com/office/drawing/2014/main" id="{37CDBFB2-93E0-4C41-AC8C-7580F1D5A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1927225"/>
            <a:ext cx="2180214" cy="109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Что такое программное обеспечение устройства">
            <a:extLst>
              <a:ext uri="{FF2B5EF4-FFF2-40B4-BE49-F238E27FC236}">
                <a16:creationId xmlns:a16="http://schemas.microsoft.com/office/drawing/2014/main" id="{14EB1698-AC42-4948-931F-6DD1290CBC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003425"/>
            <a:ext cx="1460798" cy="98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02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885DC89A-B106-4D60-83EF-3BFD3433B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273" y="1196560"/>
            <a:ext cx="2597235" cy="1188956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F08BEE-03E8-473C-818D-C31585237F70}"/>
              </a:ext>
            </a:extLst>
          </p:cNvPr>
          <p:cNvSpPr/>
          <p:nvPr/>
        </p:nvSpPr>
        <p:spPr>
          <a:xfrm>
            <a:off x="351561" y="20532"/>
            <a:ext cx="5414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400" b="1" dirty="0">
                <a:solidFill>
                  <a:schemeClr val="bg1"/>
                </a:solidFill>
              </a:rPr>
              <a:t>irus </a:t>
            </a:r>
            <a:r>
              <a:rPr lang="en-US" sz="1400" b="1" dirty="0" err="1">
                <a:solidFill>
                  <a:schemeClr val="bg1"/>
                </a:solidFill>
              </a:rPr>
              <a:t>bilan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zararlangan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raqamli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axborot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texnologiyalarining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asosiy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belgilarini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sanab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bering</a:t>
            </a:r>
            <a:r>
              <a:rPr lang="en-US" sz="1400" b="1" dirty="0">
                <a:solidFill>
                  <a:schemeClr val="bg1"/>
                </a:solidFill>
              </a:rPr>
              <a:t>.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6C9B232-7EE0-4C1F-B52F-40481E7DB7D6}"/>
              </a:ext>
            </a:extLst>
          </p:cNvPr>
          <p:cNvSpPr/>
          <p:nvPr/>
        </p:nvSpPr>
        <p:spPr>
          <a:xfrm>
            <a:off x="444570" y="1470957"/>
            <a:ext cx="1437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Dasturlarning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noto‘g‘ri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ishlashi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8F4E70F-71D0-4100-B0EA-645CE957D88C}"/>
              </a:ext>
            </a:extLst>
          </p:cNvPr>
          <p:cNvSpPr/>
          <p:nvPr/>
        </p:nvSpPr>
        <p:spPr>
          <a:xfrm>
            <a:off x="491453" y="767797"/>
            <a:ext cx="1398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Qurilmaning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ishlashi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3CB62C7-56A9-496E-AF27-CCB7354A809A}"/>
              </a:ext>
            </a:extLst>
          </p:cNvPr>
          <p:cNvSpPr/>
          <p:nvPr/>
        </p:nvSpPr>
        <p:spPr>
          <a:xfrm>
            <a:off x="4417947" y="661658"/>
            <a:ext cx="12945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Dasturlarning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ishlamay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qolishi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5D45D46-E8B7-4D72-967A-BBDD5CFEB22F}"/>
              </a:ext>
            </a:extLst>
          </p:cNvPr>
          <p:cNvSpPr/>
          <p:nvPr/>
        </p:nvSpPr>
        <p:spPr>
          <a:xfrm>
            <a:off x="2638562" y="2500094"/>
            <a:ext cx="1305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Fayl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papkalarning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yo‘qolib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qolishi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E4D066A-F111-4386-AD4C-4CC272F79E8B}"/>
              </a:ext>
            </a:extLst>
          </p:cNvPr>
          <p:cNvSpPr/>
          <p:nvPr/>
        </p:nvSpPr>
        <p:spPr>
          <a:xfrm>
            <a:off x="2252518" y="577940"/>
            <a:ext cx="121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Fayl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hajmining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o‘zgarib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qolishi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089E2B4-3723-4D43-9C87-7AF1857C202C}"/>
              </a:ext>
            </a:extLst>
          </p:cNvPr>
          <p:cNvSpPr/>
          <p:nvPr/>
        </p:nvSpPr>
        <p:spPr>
          <a:xfrm>
            <a:off x="4580781" y="1510209"/>
            <a:ext cx="1076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Fayllar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sonining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ko‘payishi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388FDBD-52D4-46EE-9D34-91247846A96B}"/>
              </a:ext>
            </a:extLst>
          </p:cNvPr>
          <p:cNvSpPr/>
          <p:nvPr/>
        </p:nvSpPr>
        <p:spPr>
          <a:xfrm>
            <a:off x="386080" y="2415612"/>
            <a:ext cx="16281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Ekranga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ma’lumotlarning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qolishi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 descr="Диск">
            <a:extLst>
              <a:ext uri="{FF2B5EF4-FFF2-40B4-BE49-F238E27FC236}">
                <a16:creationId xmlns:a16="http://schemas.microsoft.com/office/drawing/2014/main" id="{FDC18098-26B1-4DA0-961D-7E633804E8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4322" y="2557913"/>
            <a:ext cx="436112" cy="436112"/>
          </a:xfrm>
          <a:prstGeom prst="rect">
            <a:avLst/>
          </a:prstGeom>
        </p:spPr>
      </p:pic>
      <p:pic>
        <p:nvPicPr>
          <p:cNvPr id="17" name="Рисунок 16" descr="Компьютер">
            <a:extLst>
              <a:ext uri="{FF2B5EF4-FFF2-40B4-BE49-F238E27FC236}">
                <a16:creationId xmlns:a16="http://schemas.microsoft.com/office/drawing/2014/main" id="{34E6E34E-C64D-4534-922B-A5B2ED75E4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8769" y="1459577"/>
            <a:ext cx="461665" cy="461665"/>
          </a:xfrm>
          <a:prstGeom prst="rect">
            <a:avLst/>
          </a:prstGeom>
        </p:spPr>
      </p:pic>
      <p:pic>
        <p:nvPicPr>
          <p:cNvPr id="18" name="Рисунок 17" descr="Оптический диск">
            <a:extLst>
              <a:ext uri="{FF2B5EF4-FFF2-40B4-BE49-F238E27FC236}">
                <a16:creationId xmlns:a16="http://schemas.microsoft.com/office/drawing/2014/main" id="{807F1544-ACA9-4370-8DB5-1AE0734472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074479" y="675666"/>
            <a:ext cx="444402" cy="444402"/>
          </a:xfrm>
          <a:prstGeom prst="rect">
            <a:avLst/>
          </a:prstGeom>
        </p:spPr>
      </p:pic>
      <p:pic>
        <p:nvPicPr>
          <p:cNvPr id="19" name="Рисунок 18" descr="Изображения">
            <a:extLst>
              <a:ext uri="{FF2B5EF4-FFF2-40B4-BE49-F238E27FC236}">
                <a16:creationId xmlns:a16="http://schemas.microsoft.com/office/drawing/2014/main" id="{51BAF71F-B426-444D-8BF5-21DC0D7E48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250081" y="1643533"/>
            <a:ext cx="444402" cy="444402"/>
          </a:xfrm>
          <a:prstGeom prst="rect">
            <a:avLst/>
          </a:prstGeom>
        </p:spPr>
      </p:pic>
      <p:pic>
        <p:nvPicPr>
          <p:cNvPr id="20" name="Рисунок 19" descr="Синхронизация облака">
            <a:extLst>
              <a:ext uri="{FF2B5EF4-FFF2-40B4-BE49-F238E27FC236}">
                <a16:creationId xmlns:a16="http://schemas.microsoft.com/office/drawing/2014/main" id="{681BF1E1-7813-461F-9603-7ED401E9B32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2303615" y="2604056"/>
            <a:ext cx="444402" cy="444402"/>
          </a:xfrm>
          <a:prstGeom prst="rect">
            <a:avLst/>
          </a:prstGeom>
        </p:spPr>
      </p:pic>
      <p:pic>
        <p:nvPicPr>
          <p:cNvPr id="21" name="Рисунок 20" descr="Круговая диаграмма">
            <a:extLst>
              <a:ext uri="{FF2B5EF4-FFF2-40B4-BE49-F238E27FC236}">
                <a16:creationId xmlns:a16="http://schemas.microsoft.com/office/drawing/2014/main" id="{5AB58C32-D1E6-4808-B980-92D73943974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881787" y="588267"/>
            <a:ext cx="401405" cy="401405"/>
          </a:xfrm>
          <a:prstGeom prst="rect">
            <a:avLst/>
          </a:prstGeom>
        </p:spPr>
      </p:pic>
      <p:pic>
        <p:nvPicPr>
          <p:cNvPr id="22" name="Рисунок 21" descr="Линейчатая диаграмма с тенденцией к понижению">
            <a:extLst>
              <a:ext uri="{FF2B5EF4-FFF2-40B4-BE49-F238E27FC236}">
                <a16:creationId xmlns:a16="http://schemas.microsoft.com/office/drawing/2014/main" id="{6C019716-F7AB-43C4-BB4A-244883CB6A5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45800" y="781808"/>
            <a:ext cx="436112" cy="43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0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525-112 Ручка шариковая с масляными чернилами 0,7 мм, синяя">
            <a:extLst>
              <a:ext uri="{FF2B5EF4-FFF2-40B4-BE49-F238E27FC236}">
                <a16:creationId xmlns:a16="http://schemas.microsoft.com/office/drawing/2014/main" id="{52C595DB-B0F9-4DF8-B361-FF8CC2A9A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249" y="709942"/>
            <a:ext cx="608477" cy="60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743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Axborot</a:t>
            </a:r>
            <a:r>
              <a:rPr lang="en-US" sz="1800" dirty="0"/>
              <a:t> </a:t>
            </a:r>
            <a:r>
              <a:rPr lang="en-US" sz="1800" dirty="0" err="1"/>
              <a:t>texnologiyalari</a:t>
            </a:r>
            <a:endParaRPr lang="ru-RU" sz="1800" dirty="0"/>
          </a:p>
        </p:txBody>
      </p:sp>
      <p:pic>
        <p:nvPicPr>
          <p:cNvPr id="2050" name="Picture 2" descr="Адаптированные книги на немецком языке">
            <a:extLst>
              <a:ext uri="{FF2B5EF4-FFF2-40B4-BE49-F238E27FC236}">
                <a16:creationId xmlns:a16="http://schemas.microsoft.com/office/drawing/2014/main" id="{1119A48A-0FBC-4EF9-9ADD-ABC32E1C94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3" t="14010" r="20045" b="9749"/>
          <a:stretch/>
        </p:blipFill>
        <p:spPr bwMode="auto">
          <a:xfrm>
            <a:off x="83606" y="2403165"/>
            <a:ext cx="782328" cy="71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Фото: Shutterstock">
            <a:extLst>
              <a:ext uri="{FF2B5EF4-FFF2-40B4-BE49-F238E27FC236}">
                <a16:creationId xmlns:a16="http://schemas.microsoft.com/office/drawing/2014/main" id="{115ECEB9-33B9-4866-BBA4-A03D2FA8D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517" y="2315739"/>
            <a:ext cx="872035" cy="52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-fakt.ru/wp-content/uploads/2013/03/penc.jpeg">
            <a:extLst>
              <a:ext uri="{FF2B5EF4-FFF2-40B4-BE49-F238E27FC236}">
                <a16:creationId xmlns:a16="http://schemas.microsoft.com/office/drawing/2014/main" id="{1DD92473-ABBD-49B2-A831-7F47DAA07E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162" y="1918597"/>
            <a:ext cx="436755" cy="43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belblank.by/assets/images/main-page/%D0%BF%D0%BE%D0%BF%D1%83%D0%BB%D1%8F%D1%80%D0%BD%D1%8B%D0%B5-11-16078.jpg">
            <a:extLst>
              <a:ext uri="{FF2B5EF4-FFF2-40B4-BE49-F238E27FC236}">
                <a16:creationId xmlns:a16="http://schemas.microsoft.com/office/drawing/2014/main" id="{A399C36F-38D3-489C-9626-20A4704C6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782" y="1650859"/>
            <a:ext cx="674829" cy="67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economy.uz/wp-content/uploads/articles/desktop-pc.jpg">
            <a:extLst>
              <a:ext uri="{FF2B5EF4-FFF2-40B4-BE49-F238E27FC236}">
                <a16:creationId xmlns:a16="http://schemas.microsoft.com/office/drawing/2014/main" id="{114B38F8-0923-4019-8FD5-AB8F7F0EB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448" y="667500"/>
            <a:ext cx="1025028" cy="69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economy.uz/wp-content/uploads/articles/laptop-25.jpg">
            <a:extLst>
              <a:ext uri="{FF2B5EF4-FFF2-40B4-BE49-F238E27FC236}">
                <a16:creationId xmlns:a16="http://schemas.microsoft.com/office/drawing/2014/main" id="{FF50938B-A1F3-4AD0-98ED-829D16CB4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2" y="2374580"/>
            <a:ext cx="974676" cy="77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filearchive.cnews.ru/img/zoom/2020/03/11/samsung_galaxy_tab_s6_10.5_sm_t865_128_gb.jpg">
            <a:extLst>
              <a:ext uri="{FF2B5EF4-FFF2-40B4-BE49-F238E27FC236}">
                <a16:creationId xmlns:a16="http://schemas.microsoft.com/office/drawing/2014/main" id="{A694284F-5FF8-4C12-A8C6-F403A1B38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627" y="1573713"/>
            <a:ext cx="509886" cy="75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Изображение Смартфон Samsung SM-A307F/32 (Galaxy A30s 3/32Gb) Prism Crush White - изображение 4">
            <a:extLst>
              <a:ext uri="{FF2B5EF4-FFF2-40B4-BE49-F238E27FC236}">
                <a16:creationId xmlns:a16="http://schemas.microsoft.com/office/drawing/2014/main" id="{CF5128EC-537B-4097-A168-DA31D66D1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3" r="10479"/>
          <a:stretch/>
        </p:blipFill>
        <p:spPr bwMode="auto">
          <a:xfrm>
            <a:off x="1537448" y="2552541"/>
            <a:ext cx="432454" cy="56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https://cdn.svyaznoy.ru/upload/iblock/881/sx540.jpg/resize/483x483/hq/">
            <a:extLst>
              <a:ext uri="{FF2B5EF4-FFF2-40B4-BE49-F238E27FC236}">
                <a16:creationId xmlns:a16="http://schemas.microsoft.com/office/drawing/2014/main" id="{E968B37C-60B3-4092-8C20-6CAC8F6AC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459" y="1194419"/>
            <a:ext cx="745056" cy="61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6" name="Picture 28" descr="NEW! iWatch 6 44mm Smart watch HW16 Смарт часы с безграничным экраном Ташкент - изображение 1">
            <a:extLst>
              <a:ext uri="{FF2B5EF4-FFF2-40B4-BE49-F238E27FC236}">
                <a16:creationId xmlns:a16="http://schemas.microsoft.com/office/drawing/2014/main" id="{4E658D79-058D-4359-899F-316C68B24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23" y="1930312"/>
            <a:ext cx="759120" cy="75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1915FE0-7B52-45F1-A24A-EE38744F7413}"/>
              </a:ext>
            </a:extLst>
          </p:cNvPr>
          <p:cNvCxnSpPr/>
          <p:nvPr/>
        </p:nvCxnSpPr>
        <p:spPr>
          <a:xfrm>
            <a:off x="3644900" y="980018"/>
            <a:ext cx="0" cy="21668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129F2F73-C8C4-4D2D-A70C-EC7F62041D94}"/>
              </a:ext>
            </a:extLst>
          </p:cNvPr>
          <p:cNvSpPr/>
          <p:nvPr/>
        </p:nvSpPr>
        <p:spPr>
          <a:xfrm>
            <a:off x="-2523" y="545317"/>
            <a:ext cx="16698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texnologiyalari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axborotlarni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izlash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to‘plash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saqlash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qayta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undan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vositalari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55EC7CA7-E55B-4E75-AB77-54C0DBF23B08}"/>
              </a:ext>
            </a:extLst>
          </p:cNvPr>
          <p:cNvSpPr/>
          <p:nvPr/>
        </p:nvSpPr>
        <p:spPr>
          <a:xfrm>
            <a:off x="4005662" y="559772"/>
            <a:ext cx="1398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Raqamli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texnologiyalar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41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4185E-6 -2.3092E-6 L 0.39538 0.1042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69" y="5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2907E-6 1.23288E-6 L 0.19989 0.1550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994" y="77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696E-6 -1.25245E-6 L 0.61013 -0.1345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07" y="-67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86344E-6 4.69667E-7 L 0.52092 0.1423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6" y="7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5771E-6 3.85519E-6 L 0.53965 -0.1423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82" y="-7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5771E-6 -3.54207E-6 L 0.38794 0.0019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83" y="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89082" y="174625"/>
            <a:ext cx="498763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400" kern="0" dirty="0" err="1"/>
              <a:t>Qaysi</a:t>
            </a:r>
            <a:r>
              <a:rPr lang="en-US" sz="1400" kern="0" dirty="0"/>
              <a:t> </a:t>
            </a:r>
            <a:r>
              <a:rPr lang="en-US" sz="1400" kern="0" dirty="0" err="1"/>
              <a:t>tarmoq</a:t>
            </a:r>
            <a:r>
              <a:rPr lang="en-US" sz="1400" kern="0" dirty="0"/>
              <a:t> </a:t>
            </a:r>
            <a:r>
              <a:rPr lang="en-US" sz="1400" kern="0" dirty="0" err="1"/>
              <a:t>uchun</a:t>
            </a:r>
            <a:r>
              <a:rPr lang="en-US" sz="1400" kern="0" dirty="0"/>
              <a:t> modem </a:t>
            </a:r>
            <a:r>
              <a:rPr lang="en-US" sz="1400" kern="0" dirty="0" err="1"/>
              <a:t>ishlatilmaydi</a:t>
            </a:r>
            <a:r>
              <a:rPr lang="en-US" sz="1400" kern="0" dirty="0"/>
              <a:t>?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433889D-A21C-4B09-84A8-BA9FE6357040}"/>
              </a:ext>
            </a:extLst>
          </p:cNvPr>
          <p:cNvSpPr/>
          <p:nvPr/>
        </p:nvSpPr>
        <p:spPr>
          <a:xfrm>
            <a:off x="3907744" y="444131"/>
            <a:ext cx="2882900" cy="24473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975" indent="-180975">
              <a:lnSpc>
                <a:spcPct val="250000"/>
              </a:lnSpc>
              <a:buAutoNum type="alpha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ct val="250000"/>
              </a:lnSpc>
              <a:buAutoNum type="alphaLcParenR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mintaqaviy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ct val="2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indent="-180975">
              <a:lnSpc>
                <a:spcPct val="25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101DF21-DC2E-4DE1-BC9F-E262473AE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433" y="641374"/>
            <a:ext cx="768307" cy="562401"/>
          </a:xfrm>
          <a:prstGeom prst="rect">
            <a:avLst/>
          </a:prstGeom>
        </p:spPr>
      </p:pic>
      <p:pic>
        <p:nvPicPr>
          <p:cNvPr id="8" name="Picture 2" descr="https://i1.wp.com/www.vidyagyaan.com/wp-content/uploads/2019/06/Wide-area-network-WAN.png?resize=500%2C400">
            <a:extLst>
              <a:ext uri="{FF2B5EF4-FFF2-40B4-BE49-F238E27FC236}">
                <a16:creationId xmlns:a16="http://schemas.microsoft.com/office/drawing/2014/main" id="{0BE8AEBC-278F-4D67-A298-42134D7F4F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64"/>
          <a:stretch/>
        </p:blipFill>
        <p:spPr bwMode="auto">
          <a:xfrm>
            <a:off x="2683857" y="1950897"/>
            <a:ext cx="1274289" cy="88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региональная сеть">
            <a:extLst>
              <a:ext uri="{FF2B5EF4-FFF2-40B4-BE49-F238E27FC236}">
                <a16:creationId xmlns:a16="http://schemas.microsoft.com/office/drawing/2014/main" id="{3101ACA9-F4DA-4878-909E-FDC0CF546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349" y="1344739"/>
            <a:ext cx="998803" cy="482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9FF1C7C-BED2-4B6D-A649-3F7B312A9465}"/>
              </a:ext>
            </a:extLst>
          </p:cNvPr>
          <p:cNvSpPr/>
          <p:nvPr/>
        </p:nvSpPr>
        <p:spPr>
          <a:xfrm>
            <a:off x="60610" y="696150"/>
            <a:ext cx="2692910" cy="57430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Modem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signalni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ko‘rinishdan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analog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ko‘rinishga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analog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ko‘rinishdan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ko‘rinishga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o‘tkazuvchi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qurilma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B1B4E3A1-3997-4545-A8CD-7E2FBE071165}"/>
              </a:ext>
            </a:extLst>
          </p:cNvPr>
          <p:cNvSpPr/>
          <p:nvPr/>
        </p:nvSpPr>
        <p:spPr>
          <a:xfrm>
            <a:off x="3907740" y="725343"/>
            <a:ext cx="315233" cy="34636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0" descr="Чем отличается модем от роутера и что лучше выбрать">
            <a:extLst>
              <a:ext uri="{FF2B5EF4-FFF2-40B4-BE49-F238E27FC236}">
                <a16:creationId xmlns:a16="http://schemas.microsoft.com/office/drawing/2014/main" id="{8CA1185D-EA34-418A-B5B1-49A546A4C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46384" y="1360120"/>
            <a:ext cx="856401" cy="641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8" descr="Как выбрать и где купить современный и надежный компьютер? - iPress.ua">
            <a:extLst>
              <a:ext uri="{FF2B5EF4-FFF2-40B4-BE49-F238E27FC236}">
                <a16:creationId xmlns:a16="http://schemas.microsoft.com/office/drawing/2014/main" id="{16691944-AFA3-45E1-9A51-58C642371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76" y="1507130"/>
            <a:ext cx="692724" cy="34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0" descr="Чем отличается модем от роутера и что лучше выбрать">
            <a:extLst>
              <a:ext uri="{FF2B5EF4-FFF2-40B4-BE49-F238E27FC236}">
                <a16:creationId xmlns:a16="http://schemas.microsoft.com/office/drawing/2014/main" id="{953662C5-21EF-4341-BE72-3FBC037BC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41" y="2392496"/>
            <a:ext cx="766731" cy="57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8" descr="Как выбрать и где купить современный и надежный компьютер? - iPress.ua">
            <a:extLst>
              <a:ext uri="{FF2B5EF4-FFF2-40B4-BE49-F238E27FC236}">
                <a16:creationId xmlns:a16="http://schemas.microsoft.com/office/drawing/2014/main" id="{B112DF2B-558B-498C-8BAF-AAC13160A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949" y="2544014"/>
            <a:ext cx="692724" cy="34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4C5E058C-1DAF-40BB-94F9-93A267DE22CC}"/>
              </a:ext>
            </a:extLst>
          </p:cNvPr>
          <p:cNvSpPr/>
          <p:nvPr/>
        </p:nvSpPr>
        <p:spPr>
          <a:xfrm>
            <a:off x="388507" y="1947041"/>
            <a:ext cx="1188045" cy="772511"/>
          </a:xfrm>
          <a:custGeom>
            <a:avLst/>
            <a:gdLst>
              <a:gd name="connsiteX0" fmla="*/ 1188045 w 1188045"/>
              <a:gd name="connsiteY0" fmla="*/ 0 h 772511"/>
              <a:gd name="connsiteX1" fmla="*/ 983093 w 1188045"/>
              <a:gd name="connsiteY1" fmla="*/ 39414 h 772511"/>
              <a:gd name="connsiteX2" fmla="*/ 856969 w 1188045"/>
              <a:gd name="connsiteY2" fmla="*/ 181304 h 772511"/>
              <a:gd name="connsiteX3" fmla="*/ 738727 w 1188045"/>
              <a:gd name="connsiteY3" fmla="*/ 315311 h 772511"/>
              <a:gd name="connsiteX4" fmla="*/ 415534 w 1188045"/>
              <a:gd name="connsiteY4" fmla="*/ 283780 h 772511"/>
              <a:gd name="connsiteX5" fmla="*/ 37162 w 1188045"/>
              <a:gd name="connsiteY5" fmla="*/ 417787 h 772511"/>
              <a:gd name="connsiteX6" fmla="*/ 29279 w 1188045"/>
              <a:gd name="connsiteY6" fmla="*/ 630621 h 772511"/>
              <a:gd name="connsiteX7" fmla="*/ 171169 w 1188045"/>
              <a:gd name="connsiteY7" fmla="*/ 772511 h 772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8045" h="772511">
                <a:moveTo>
                  <a:pt x="1188045" y="0"/>
                </a:moveTo>
                <a:cubicBezTo>
                  <a:pt x="1113158" y="4598"/>
                  <a:pt x="1038272" y="9197"/>
                  <a:pt x="983093" y="39414"/>
                </a:cubicBezTo>
                <a:cubicBezTo>
                  <a:pt x="927914" y="69631"/>
                  <a:pt x="856969" y="181304"/>
                  <a:pt x="856969" y="181304"/>
                </a:cubicBezTo>
                <a:cubicBezTo>
                  <a:pt x="816241" y="227287"/>
                  <a:pt x="812299" y="298232"/>
                  <a:pt x="738727" y="315311"/>
                </a:cubicBezTo>
                <a:cubicBezTo>
                  <a:pt x="665154" y="332390"/>
                  <a:pt x="532461" y="266701"/>
                  <a:pt x="415534" y="283780"/>
                </a:cubicBezTo>
                <a:cubicBezTo>
                  <a:pt x="298607" y="300859"/>
                  <a:pt x="101538" y="359980"/>
                  <a:pt x="37162" y="417787"/>
                </a:cubicBezTo>
                <a:cubicBezTo>
                  <a:pt x="-27214" y="475594"/>
                  <a:pt x="6944" y="571500"/>
                  <a:pt x="29279" y="630621"/>
                </a:cubicBezTo>
                <a:cubicBezTo>
                  <a:pt x="51613" y="689742"/>
                  <a:pt x="111391" y="731126"/>
                  <a:pt x="171169" y="77251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2DA6A50F-1A46-4EA3-87AD-D355932AE956}"/>
              </a:ext>
            </a:extLst>
          </p:cNvPr>
          <p:cNvSpPr/>
          <p:nvPr/>
        </p:nvSpPr>
        <p:spPr>
          <a:xfrm>
            <a:off x="953814" y="2805064"/>
            <a:ext cx="780853" cy="135306"/>
          </a:xfrm>
          <a:custGeom>
            <a:avLst/>
            <a:gdLst>
              <a:gd name="connsiteX0" fmla="*/ 0 w 780853"/>
              <a:gd name="connsiteY0" fmla="*/ 40612 h 135306"/>
              <a:gd name="connsiteX1" fmla="*/ 220717 w 780853"/>
              <a:gd name="connsiteY1" fmla="*/ 135205 h 135306"/>
              <a:gd name="connsiteX2" fmla="*/ 346841 w 780853"/>
              <a:gd name="connsiteY2" fmla="*/ 24846 h 135306"/>
              <a:gd name="connsiteX3" fmla="*/ 496614 w 780853"/>
              <a:gd name="connsiteY3" fmla="*/ 1198 h 135306"/>
              <a:gd name="connsiteX4" fmla="*/ 685800 w 780853"/>
              <a:gd name="connsiteY4" fmla="*/ 48495 h 135306"/>
              <a:gd name="connsiteX5" fmla="*/ 772510 w 780853"/>
              <a:gd name="connsiteY5" fmla="*/ 64260 h 135306"/>
              <a:gd name="connsiteX6" fmla="*/ 772510 w 780853"/>
              <a:gd name="connsiteY6" fmla="*/ 40612 h 13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0853" h="135306">
                <a:moveTo>
                  <a:pt x="0" y="40612"/>
                </a:moveTo>
                <a:cubicBezTo>
                  <a:pt x="81455" y="89222"/>
                  <a:pt x="162910" y="137833"/>
                  <a:pt x="220717" y="135205"/>
                </a:cubicBezTo>
                <a:cubicBezTo>
                  <a:pt x="278524" y="132577"/>
                  <a:pt x="300858" y="47181"/>
                  <a:pt x="346841" y="24846"/>
                </a:cubicBezTo>
                <a:cubicBezTo>
                  <a:pt x="392824" y="2511"/>
                  <a:pt x="440121" y="-2743"/>
                  <a:pt x="496614" y="1198"/>
                </a:cubicBezTo>
                <a:cubicBezTo>
                  <a:pt x="553107" y="5139"/>
                  <a:pt x="639817" y="37985"/>
                  <a:pt x="685800" y="48495"/>
                </a:cubicBezTo>
                <a:cubicBezTo>
                  <a:pt x="731783" y="59005"/>
                  <a:pt x="758058" y="65574"/>
                  <a:pt x="772510" y="64260"/>
                </a:cubicBezTo>
                <a:cubicBezTo>
                  <a:pt x="786962" y="62946"/>
                  <a:pt x="779736" y="51779"/>
                  <a:pt x="772510" y="4061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id="{87746F2A-9F7E-45BE-91EC-371CD396F49B}"/>
              </a:ext>
            </a:extLst>
          </p:cNvPr>
          <p:cNvSpPr/>
          <p:nvPr/>
        </p:nvSpPr>
        <p:spPr>
          <a:xfrm>
            <a:off x="867103" y="1717338"/>
            <a:ext cx="662152" cy="88725"/>
          </a:xfrm>
          <a:custGeom>
            <a:avLst/>
            <a:gdLst>
              <a:gd name="connsiteX0" fmla="*/ 0 w 662152"/>
              <a:gd name="connsiteY0" fmla="*/ 56283 h 88725"/>
              <a:gd name="connsiteX1" fmla="*/ 118242 w 662152"/>
              <a:gd name="connsiteY1" fmla="*/ 1103 h 88725"/>
              <a:gd name="connsiteX2" fmla="*/ 236483 w 662152"/>
              <a:gd name="connsiteY2" fmla="*/ 24752 h 88725"/>
              <a:gd name="connsiteX3" fmla="*/ 488731 w 662152"/>
              <a:gd name="connsiteY3" fmla="*/ 87814 h 88725"/>
              <a:gd name="connsiteX4" fmla="*/ 662152 w 662152"/>
              <a:gd name="connsiteY4" fmla="*/ 56283 h 88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152" h="88725">
                <a:moveTo>
                  <a:pt x="0" y="56283"/>
                </a:moveTo>
                <a:cubicBezTo>
                  <a:pt x="39414" y="31320"/>
                  <a:pt x="78828" y="6358"/>
                  <a:pt x="118242" y="1103"/>
                </a:cubicBezTo>
                <a:cubicBezTo>
                  <a:pt x="157656" y="-4152"/>
                  <a:pt x="174735" y="10300"/>
                  <a:pt x="236483" y="24752"/>
                </a:cubicBezTo>
                <a:cubicBezTo>
                  <a:pt x="298231" y="39204"/>
                  <a:pt x="417786" y="82559"/>
                  <a:pt x="488731" y="87814"/>
                </a:cubicBezTo>
                <a:cubicBezTo>
                  <a:pt x="559676" y="93069"/>
                  <a:pt x="610914" y="74676"/>
                  <a:pt x="662152" y="5628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6796315-9CAC-4859-AC60-31466078E041}"/>
              </a:ext>
            </a:extLst>
          </p:cNvPr>
          <p:cNvSpPr/>
          <p:nvPr/>
        </p:nvSpPr>
        <p:spPr>
          <a:xfrm>
            <a:off x="805591" y="1488847"/>
            <a:ext cx="8564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Raqamli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A37C22A-76CF-436C-9CBD-E4A7E95845A1}"/>
              </a:ext>
            </a:extLst>
          </p:cNvPr>
          <p:cNvSpPr/>
          <p:nvPr/>
        </p:nvSpPr>
        <p:spPr>
          <a:xfrm>
            <a:off x="1062555" y="2861480"/>
            <a:ext cx="8564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Raqamli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43B9E7BA-4D10-4909-A23F-17EBEE667762}"/>
              </a:ext>
            </a:extLst>
          </p:cNvPr>
          <p:cNvSpPr/>
          <p:nvPr/>
        </p:nvSpPr>
        <p:spPr>
          <a:xfrm>
            <a:off x="60610" y="1985185"/>
            <a:ext cx="8564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Uzluksiz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2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" grpId="0" animBg="1"/>
      <p:bldP spid="22" grpId="0" animBg="1"/>
      <p:bldP spid="23" grpId="0" animBg="1"/>
      <p:bldP spid="24" grpId="0" animBg="1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2F79566-C1BF-4395-8807-CA7674CBAAE4}"/>
              </a:ext>
            </a:extLst>
          </p:cNvPr>
          <p:cNvSpPr/>
          <p:nvPr/>
        </p:nvSpPr>
        <p:spPr>
          <a:xfrm>
            <a:off x="87149" y="129957"/>
            <a:ext cx="54864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sahifalarni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ko‘rsatishni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ta’minlovchi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dasturlar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C1FD07E-B5F3-4BEC-94C8-27716EB21BAA}"/>
              </a:ext>
            </a:extLst>
          </p:cNvPr>
          <p:cNvSpPr/>
          <p:nvPr/>
        </p:nvSpPr>
        <p:spPr>
          <a:xfrm>
            <a:off x="3703801" y="479425"/>
            <a:ext cx="1974850" cy="2152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provayder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  <a:buAutoNum type="alphaLcParenR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brauzer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protokol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EF20A53-9713-466C-AF11-8B7D2F3C04FB}"/>
              </a:ext>
            </a:extLst>
          </p:cNvPr>
          <p:cNvSpPr/>
          <p:nvPr/>
        </p:nvSpPr>
        <p:spPr>
          <a:xfrm>
            <a:off x="292100" y="2018148"/>
            <a:ext cx="3200400" cy="57430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Internetning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gipermatnli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resursi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E99C41-26B3-48C2-A060-B7968D031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662" y="631825"/>
            <a:ext cx="2527374" cy="13863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4" descr="Opera — Википедия">
            <a:extLst>
              <a:ext uri="{FF2B5EF4-FFF2-40B4-BE49-F238E27FC236}">
                <a16:creationId xmlns:a16="http://schemas.microsoft.com/office/drawing/2014/main" id="{53851531-BC82-49F3-BFE7-CE250259C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099" y="2680159"/>
            <a:ext cx="352814" cy="347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Google Chrome — Википедия">
            <a:extLst>
              <a:ext uri="{FF2B5EF4-FFF2-40B4-BE49-F238E27FC236}">
                <a16:creationId xmlns:a16="http://schemas.microsoft.com/office/drawing/2014/main" id="{1C3B801B-A2D1-4387-90B8-FDFC5E07A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113" y="2623002"/>
            <a:ext cx="394256" cy="39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Firefox PNG логотип скачать бесплатно">
            <a:extLst>
              <a:ext uri="{FF2B5EF4-FFF2-40B4-BE49-F238E27FC236}">
                <a16:creationId xmlns:a16="http://schemas.microsoft.com/office/drawing/2014/main" id="{FA6A1BFE-3C31-41EA-8069-B33A9FB18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889" y="2631994"/>
            <a:ext cx="431202" cy="43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Internet Explorer логотип скачать бесплатно PNG">
            <a:extLst>
              <a:ext uri="{FF2B5EF4-FFF2-40B4-BE49-F238E27FC236}">
                <a16:creationId xmlns:a16="http://schemas.microsoft.com/office/drawing/2014/main" id="{A95D7E01-7525-4CC5-B990-45537DBA3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466" y="2623002"/>
            <a:ext cx="431202" cy="43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184B4DD7-D1F9-4895-B110-1A14BF9D6B54}"/>
              </a:ext>
            </a:extLst>
          </p:cNvPr>
          <p:cNvSpPr/>
          <p:nvPr/>
        </p:nvSpPr>
        <p:spPr>
          <a:xfrm>
            <a:off x="-909365" y="2540585"/>
            <a:ext cx="3200400" cy="57430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Web-</a:t>
            </a:r>
            <a:r>
              <a:rPr lang="en-US" sz="1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brauzer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98B5E5CD-14B2-4358-8321-74DC643AA300}"/>
              </a:ext>
            </a:extLst>
          </p:cNvPr>
          <p:cNvSpPr/>
          <p:nvPr/>
        </p:nvSpPr>
        <p:spPr>
          <a:xfrm>
            <a:off x="3675335" y="1250759"/>
            <a:ext cx="315233" cy="31487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50802" y="169070"/>
            <a:ext cx="5714998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500" kern="0" dirty="0" err="1"/>
              <a:t>Faqat</a:t>
            </a:r>
            <a:r>
              <a:rPr lang="en-US" sz="1500" kern="0" dirty="0"/>
              <a:t> </a:t>
            </a:r>
            <a:r>
              <a:rPr lang="en-US" sz="1500" kern="0" dirty="0" err="1"/>
              <a:t>qidiruv</a:t>
            </a:r>
            <a:r>
              <a:rPr lang="en-US" sz="1500" kern="0" dirty="0"/>
              <a:t> </a:t>
            </a:r>
            <a:r>
              <a:rPr lang="en-US" sz="1500" kern="0" dirty="0" err="1"/>
              <a:t>tizimlari</a:t>
            </a:r>
            <a:r>
              <a:rPr lang="en-US" sz="1500" kern="0" dirty="0"/>
              <a:t> </a:t>
            </a:r>
            <a:r>
              <a:rPr lang="en-US" sz="1500" kern="0" dirty="0" err="1"/>
              <a:t>ko‘rsatilgan</a:t>
            </a:r>
            <a:r>
              <a:rPr lang="en-US" sz="1500" kern="0" dirty="0"/>
              <a:t> </a:t>
            </a:r>
            <a:r>
              <a:rPr lang="en-US" sz="1500" kern="0" dirty="0" err="1"/>
              <a:t>javobni</a:t>
            </a:r>
            <a:r>
              <a:rPr lang="en-US" sz="1500" kern="0" dirty="0"/>
              <a:t> </a:t>
            </a:r>
            <a:r>
              <a:rPr lang="en-US" sz="1500" kern="0" dirty="0" err="1"/>
              <a:t>ko‘rsating</a:t>
            </a:r>
            <a:r>
              <a:rPr lang="en-US" sz="1500" kern="0" dirty="0"/>
              <a:t>: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8516E7-A3BC-40FA-BC86-43E426280DDC}"/>
              </a:ext>
            </a:extLst>
          </p:cNvPr>
          <p:cNvSpPr/>
          <p:nvPr/>
        </p:nvSpPr>
        <p:spPr>
          <a:xfrm>
            <a:off x="3340100" y="507055"/>
            <a:ext cx="2882900" cy="22307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a) </a:t>
            </a:r>
            <a:r>
              <a:rPr lang="ru-RU" dirty="0" err="1"/>
              <a:t>Opera</a:t>
            </a:r>
            <a:r>
              <a:rPr lang="ru-RU" dirty="0"/>
              <a:t>, </a:t>
            </a:r>
            <a:r>
              <a:rPr lang="ru-RU" dirty="0" err="1"/>
              <a:t>Rambler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ru-RU" dirty="0"/>
              <a:t>b) </a:t>
            </a:r>
            <a:r>
              <a:rPr lang="ru-RU" dirty="0" err="1"/>
              <a:t>Netscape</a:t>
            </a:r>
            <a:r>
              <a:rPr lang="ru-RU" dirty="0"/>
              <a:t> </a:t>
            </a:r>
            <a:r>
              <a:rPr lang="ru-RU" dirty="0" err="1"/>
              <a:t>Navigator</a:t>
            </a:r>
            <a:r>
              <a:rPr lang="ru-RU" dirty="0"/>
              <a:t> 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ru-RU" dirty="0"/>
              <a:t>d) </a:t>
            </a:r>
            <a:r>
              <a:rPr lang="ru-RU" dirty="0" err="1"/>
              <a:t>Aport</a:t>
            </a:r>
            <a:r>
              <a:rPr lang="ru-RU" dirty="0"/>
              <a:t>, </a:t>
            </a:r>
            <a:r>
              <a:rPr lang="ru-RU" dirty="0" err="1"/>
              <a:t>Yahoo</a:t>
            </a:r>
            <a:r>
              <a:rPr lang="ru-RU" dirty="0"/>
              <a:t>   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ru-RU" dirty="0"/>
              <a:t>e) </a:t>
            </a:r>
            <a:r>
              <a:rPr lang="ru-RU" dirty="0" err="1"/>
              <a:t>Mosaic</a:t>
            </a:r>
            <a:r>
              <a:rPr lang="ru-RU" dirty="0"/>
              <a:t>, </a:t>
            </a:r>
            <a:r>
              <a:rPr lang="ru-RU" dirty="0" err="1"/>
              <a:t>AdWiper</a:t>
            </a:r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EA8A8C23-B84B-43D7-83DC-FF7256E92D0F}"/>
              </a:ext>
            </a:extLst>
          </p:cNvPr>
          <p:cNvSpPr/>
          <p:nvPr/>
        </p:nvSpPr>
        <p:spPr>
          <a:xfrm>
            <a:off x="143643" y="936625"/>
            <a:ext cx="2710791" cy="574308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Qidiruv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tizimi</a:t>
            </a:r>
            <a:r>
              <a: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web­-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Internet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tarmog‘idan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axborotni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izlab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Поисковая система Гугл и как продвигать сайт в Google история гиганта ✅  Доход онлайн">
            <a:extLst>
              <a:ext uri="{FF2B5EF4-FFF2-40B4-BE49-F238E27FC236}">
                <a16:creationId xmlns:a16="http://schemas.microsoft.com/office/drawing/2014/main" id="{A0FC1931-C615-48D2-8BE7-045B845AC4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7" t="14619" r="7647" b="13096"/>
          <a:stretch/>
        </p:blipFill>
        <p:spPr bwMode="auto">
          <a:xfrm>
            <a:off x="240694" y="1762293"/>
            <a:ext cx="978187" cy="35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Яндекс">
            <a:extLst>
              <a:ext uri="{FF2B5EF4-FFF2-40B4-BE49-F238E27FC236}">
                <a16:creationId xmlns:a16="http://schemas.microsoft.com/office/drawing/2014/main" id="{589B2B36-A1DB-4634-B8D0-41B748D194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94" b="30133"/>
          <a:stretch/>
        </p:blipFill>
        <p:spPr bwMode="auto">
          <a:xfrm>
            <a:off x="1756632" y="2256714"/>
            <a:ext cx="795315" cy="32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1CAA4D0-C943-47E5-8FAF-1986012B83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549" t="9478" r="63606" b="71207"/>
          <a:stretch/>
        </p:blipFill>
        <p:spPr>
          <a:xfrm>
            <a:off x="253497" y="2236401"/>
            <a:ext cx="1017469" cy="346973"/>
          </a:xfrm>
          <a:prstGeom prst="rect">
            <a:avLst/>
          </a:prstGeom>
        </p:spPr>
      </p:pic>
      <p:pic>
        <p:nvPicPr>
          <p:cNvPr id="3074" name="Picture 2" descr="Rambler.ru | Brands of the World™ | Download vector logos and logotypes">
            <a:extLst>
              <a:ext uri="{FF2B5EF4-FFF2-40B4-BE49-F238E27FC236}">
                <a16:creationId xmlns:a16="http://schemas.microsoft.com/office/drawing/2014/main" id="{BD46F00E-91AB-46E6-BCF1-E01D8D2ECE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00" b="38000"/>
          <a:stretch/>
        </p:blipFill>
        <p:spPr bwMode="auto">
          <a:xfrm>
            <a:off x="110781" y="2723233"/>
            <a:ext cx="1388257" cy="33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0B7F1C8-5153-48D5-BD23-0860341E93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2480" y="1791972"/>
            <a:ext cx="1043818" cy="361322"/>
          </a:xfrm>
          <a:prstGeom prst="rect">
            <a:avLst/>
          </a:prstGeom>
        </p:spPr>
      </p:pic>
      <p:pic>
        <p:nvPicPr>
          <p:cNvPr id="3076" name="Picture 4" descr="https://s.yimg.com/rz/p/yahoo_homepage_en-US_s_f_p_bestfit_homepage.png">
            <a:extLst>
              <a:ext uri="{FF2B5EF4-FFF2-40B4-BE49-F238E27FC236}">
                <a16:creationId xmlns:a16="http://schemas.microsoft.com/office/drawing/2014/main" id="{E67F03DC-964B-4E8F-B2AE-2FB7D27CA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3" y="2737794"/>
            <a:ext cx="1043818" cy="28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id="{D752C837-EBBA-421D-9DD1-4A5359DEB45F}"/>
              </a:ext>
            </a:extLst>
          </p:cNvPr>
          <p:cNvSpPr/>
          <p:nvPr/>
        </p:nvSpPr>
        <p:spPr>
          <a:xfrm>
            <a:off x="3340100" y="1838858"/>
            <a:ext cx="315233" cy="31487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7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50802" y="169070"/>
            <a:ext cx="5714998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500" kern="0" dirty="0" err="1"/>
              <a:t>Quyidagilardan</a:t>
            </a:r>
            <a:r>
              <a:rPr lang="en-US" sz="1500" kern="0" dirty="0"/>
              <a:t> </a:t>
            </a:r>
            <a:r>
              <a:rPr lang="en-US" sz="1500" kern="0" dirty="0" err="1"/>
              <a:t>qaysi</a:t>
            </a:r>
            <a:r>
              <a:rPr lang="en-US" sz="1500" kern="0" dirty="0"/>
              <a:t> </a:t>
            </a:r>
            <a:r>
              <a:rPr lang="en-US" sz="1500" kern="0" dirty="0" err="1"/>
              <a:t>biri</a:t>
            </a:r>
            <a:r>
              <a:rPr lang="en-US" sz="1500" kern="0" dirty="0"/>
              <a:t> </a:t>
            </a:r>
            <a:r>
              <a:rPr lang="en-US" sz="1500" kern="0" dirty="0" err="1"/>
              <a:t>elektron</a:t>
            </a:r>
            <a:r>
              <a:rPr lang="en-US" sz="1500" kern="0" dirty="0"/>
              <a:t> </a:t>
            </a:r>
            <a:r>
              <a:rPr lang="en-US" sz="1500" kern="0" dirty="0" err="1"/>
              <a:t>pochta</a:t>
            </a:r>
            <a:r>
              <a:rPr lang="en-US" sz="1500" kern="0" dirty="0"/>
              <a:t>?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F9B32EC-8CCD-4EA5-98CB-3F7FFA4B1701}"/>
              </a:ext>
            </a:extLst>
          </p:cNvPr>
          <p:cNvSpPr/>
          <p:nvPr/>
        </p:nvSpPr>
        <p:spPr>
          <a:xfrm>
            <a:off x="3566410" y="959928"/>
            <a:ext cx="2882900" cy="21268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a) ks5@inbox.uz;</a:t>
            </a:r>
          </a:p>
          <a:p>
            <a:pPr>
              <a:lnSpc>
                <a:spcPct val="150000"/>
              </a:lnSpc>
            </a:pPr>
            <a:r>
              <a:rPr lang="ru-RU" dirty="0"/>
              <a:t>b) ks6@mail.ru;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ru-RU" dirty="0"/>
              <a:t>d) inf@rambler.ru;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ru-RU" dirty="0"/>
              <a:t>e) </a:t>
            </a:r>
            <a:r>
              <a:rPr lang="ru-RU" dirty="0" err="1"/>
              <a:t>barchasi</a:t>
            </a:r>
            <a:r>
              <a:rPr lang="ru-RU" dirty="0"/>
              <a:t>.</a:t>
            </a:r>
            <a:endParaRPr lang="en-US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C0A363-F343-4EF0-8B6F-757FAEF79000}"/>
              </a:ext>
            </a:extLst>
          </p:cNvPr>
          <p:cNvSpPr/>
          <p:nvPr/>
        </p:nvSpPr>
        <p:spPr>
          <a:xfrm>
            <a:off x="1458150" y="1246798"/>
            <a:ext cx="2001960" cy="116955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pochta</a:t>
            </a:r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(E­mail) –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almashish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imkoniyatini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56DDB7D-7B69-4FD9-A5DB-4772F6FB8105}"/>
              </a:ext>
            </a:extLst>
          </p:cNvPr>
          <p:cNvSpPr/>
          <p:nvPr/>
        </p:nvSpPr>
        <p:spPr>
          <a:xfrm>
            <a:off x="368300" y="651386"/>
            <a:ext cx="488544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&gt;@&lt;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pochta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0" descr="Email гифки, анимированные GIF изображения email - скачать гиф картинки на  GIFER">
            <a:extLst>
              <a:ext uri="{FF2B5EF4-FFF2-40B4-BE49-F238E27FC236}">
                <a16:creationId xmlns:a16="http://schemas.microsoft.com/office/drawing/2014/main" id="{29A88A22-96C9-4C7B-9CBA-F2356A591E3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49" y="1155330"/>
            <a:ext cx="1333501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ile:Mail.Ru logo.svg - Wikimedia Commons">
            <a:extLst>
              <a:ext uri="{FF2B5EF4-FFF2-40B4-BE49-F238E27FC236}">
                <a16:creationId xmlns:a16="http://schemas.microsoft.com/office/drawing/2014/main" id="{E48FAAAB-16FF-4C69-87AC-CE0288A3B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30" y="2729791"/>
            <a:ext cx="997049" cy="2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uMail.uz">
            <a:extLst>
              <a:ext uri="{FF2B5EF4-FFF2-40B4-BE49-F238E27FC236}">
                <a16:creationId xmlns:a16="http://schemas.microsoft.com/office/drawing/2014/main" id="{0577E775-0FB8-46E5-99BB-8BD007EE5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66" y="2729791"/>
            <a:ext cx="1090201" cy="2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A867EA2-2CEB-4E3D-BF85-A45FD8512D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8822" y="2689225"/>
            <a:ext cx="997049" cy="334886"/>
          </a:xfrm>
          <a:prstGeom prst="rect">
            <a:avLst/>
          </a:prstGeom>
        </p:spPr>
      </p:pic>
      <p:sp>
        <p:nvSpPr>
          <p:cNvPr id="13" name="Овал 12">
            <a:extLst>
              <a:ext uri="{FF2B5EF4-FFF2-40B4-BE49-F238E27FC236}">
                <a16:creationId xmlns:a16="http://schemas.microsoft.com/office/drawing/2014/main" id="{64B91C3B-472A-4D55-B075-41719141D4B4}"/>
              </a:ext>
            </a:extLst>
          </p:cNvPr>
          <p:cNvSpPr/>
          <p:nvPr/>
        </p:nvSpPr>
        <p:spPr>
          <a:xfrm>
            <a:off x="3568056" y="2339485"/>
            <a:ext cx="315233" cy="31487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9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50802" y="169070"/>
            <a:ext cx="5714998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1600" dirty="0" err="1"/>
              <a:t>Viruslarning</a:t>
            </a:r>
            <a:r>
              <a:rPr lang="ru-RU" sz="1600" dirty="0"/>
              <a:t> </a:t>
            </a:r>
            <a:r>
              <a:rPr lang="ru-RU" sz="1600" dirty="0" err="1"/>
              <a:t>qanday</a:t>
            </a:r>
            <a:r>
              <a:rPr lang="ru-RU" sz="1600" dirty="0"/>
              <a:t> </a:t>
            </a:r>
            <a:r>
              <a:rPr lang="ru-RU" sz="1600" dirty="0" err="1"/>
              <a:t>guruhlari</a:t>
            </a:r>
            <a:r>
              <a:rPr lang="ru-RU" sz="1600" dirty="0"/>
              <a:t> </a:t>
            </a:r>
            <a:r>
              <a:rPr lang="ru-RU" sz="1600" dirty="0" err="1"/>
              <a:t>bor</a:t>
            </a:r>
            <a:r>
              <a:rPr lang="ru-RU" sz="1600" dirty="0"/>
              <a:t>?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691EE05-DCDA-4FA7-B0FB-91F1F3DE4F4F}"/>
              </a:ext>
            </a:extLst>
          </p:cNvPr>
          <p:cNvSpPr/>
          <p:nvPr/>
        </p:nvSpPr>
        <p:spPr>
          <a:xfrm>
            <a:off x="3721100" y="457081"/>
            <a:ext cx="2882900" cy="19856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fayl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viruslari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boot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­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viruslar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tarmoq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viruslari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barchasi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Picture 4" descr="Виды компьютерных вирусов">
            <a:extLst>
              <a:ext uri="{FF2B5EF4-FFF2-40B4-BE49-F238E27FC236}">
                <a16:creationId xmlns:a16="http://schemas.microsoft.com/office/drawing/2014/main" id="{4318BF6F-FFF7-48A3-B865-D6522F1C2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490" y="1766771"/>
            <a:ext cx="968108" cy="96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B49EDC7-CBB0-4D20-B650-714173D46B33}"/>
              </a:ext>
            </a:extLst>
          </p:cNvPr>
          <p:cNvSpPr/>
          <p:nvPr/>
        </p:nvSpPr>
        <p:spPr>
          <a:xfrm>
            <a:off x="119085" y="1774778"/>
            <a:ext cx="2209800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1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Fayl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viruslari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C1D183-5E13-474E-A624-C2F771846B53}"/>
              </a:ext>
            </a:extLst>
          </p:cNvPr>
          <p:cNvSpPr/>
          <p:nvPr/>
        </p:nvSpPr>
        <p:spPr>
          <a:xfrm>
            <a:off x="344105" y="2282406"/>
            <a:ext cx="1447800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Makroviruslar</a:t>
            </a:r>
            <a:endParaRPr lang="en-US" sz="14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FEFBEC8-142A-40BA-A7B7-980962237A42}"/>
              </a:ext>
            </a:extLst>
          </p:cNvPr>
          <p:cNvSpPr/>
          <p:nvPr/>
        </p:nvSpPr>
        <p:spPr>
          <a:xfrm>
            <a:off x="368300" y="2753263"/>
            <a:ext cx="2257755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Boot-</a:t>
            </a:r>
            <a:r>
              <a:rPr lang="en-US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viruslar</a:t>
            </a:r>
            <a:endParaRPr lang="en-US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A15091E-FA51-428D-A478-1C7FB8E51FEC}"/>
              </a:ext>
            </a:extLst>
          </p:cNvPr>
          <p:cNvSpPr/>
          <p:nvPr/>
        </p:nvSpPr>
        <p:spPr>
          <a:xfrm>
            <a:off x="2263447" y="2719805"/>
            <a:ext cx="1752600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Tarmoq</a:t>
            </a:r>
            <a:r>
              <a:rPr lang="en-US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viruslari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714E32-6C47-4DEA-8D28-B997A95788A4}"/>
              </a:ext>
            </a:extLst>
          </p:cNvPr>
          <p:cNvSpPr/>
          <p:nvPr/>
        </p:nvSpPr>
        <p:spPr>
          <a:xfrm>
            <a:off x="-81345" y="616305"/>
            <a:ext cx="37464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Virus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xotirasidagi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o‘chirish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ishlarni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bajaruvchi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tarkibiga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yuqish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xususiyatiga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endParaRPr lang="ru-RU" sz="1200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ED09CA75-1F0E-4D9B-8743-0D468EC97571}"/>
              </a:ext>
            </a:extLst>
          </p:cNvPr>
          <p:cNvSpPr/>
          <p:nvPr/>
        </p:nvSpPr>
        <p:spPr>
          <a:xfrm>
            <a:off x="3725090" y="2116841"/>
            <a:ext cx="315233" cy="314876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51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4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50802" y="129655"/>
            <a:ext cx="5714998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dirty="0" err="1"/>
              <a:t>Internetda</a:t>
            </a:r>
            <a:r>
              <a:rPr lang="en-US" sz="2000" dirty="0"/>
              <a:t> </a:t>
            </a:r>
            <a:r>
              <a:rPr lang="en-US" sz="2000" dirty="0" err="1"/>
              <a:t>ishlash</a:t>
            </a:r>
            <a:r>
              <a:rPr lang="en-US" sz="2000" dirty="0"/>
              <a:t> </a:t>
            </a:r>
            <a:r>
              <a:rPr lang="en-US" sz="2000" dirty="0" err="1"/>
              <a:t>asoslari</a:t>
            </a:r>
            <a:endParaRPr lang="ru-RU" sz="20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6A493C5-324F-4851-8FE5-FC635F18475D}"/>
              </a:ext>
            </a:extLst>
          </p:cNvPr>
          <p:cNvSpPr/>
          <p:nvPr/>
        </p:nvSpPr>
        <p:spPr>
          <a:xfrm>
            <a:off x="171046" y="1634730"/>
            <a:ext cx="2048105" cy="150810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bo‘ylab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yagona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tarmoqqa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birlashtirilgan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tarmoqlarining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majmuidir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6A493C5-324F-4851-8FE5-FC635F18475D}"/>
              </a:ext>
            </a:extLst>
          </p:cNvPr>
          <p:cNvSpPr/>
          <p:nvPr/>
        </p:nvSpPr>
        <p:spPr>
          <a:xfrm>
            <a:off x="3263271" y="2275958"/>
            <a:ext cx="2425603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pochta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(E­mail) –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almashish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1" name="Picture 6" descr="Поисковые системы в интернете">
            <a:extLst>
              <a:ext uri="{FF2B5EF4-FFF2-40B4-BE49-F238E27FC236}">
                <a16:creationId xmlns:a16="http://schemas.microsoft.com/office/drawing/2014/main" id="{E47D278B-96C0-4D48-B723-2F3C8099A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516" y="1541881"/>
            <a:ext cx="823755" cy="68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What is World Wide Web (WWW)? - WebDigitalTrends">
            <a:extLst>
              <a:ext uri="{FF2B5EF4-FFF2-40B4-BE49-F238E27FC236}">
                <a16:creationId xmlns:a16="http://schemas.microsoft.com/office/drawing/2014/main" id="{52216BE1-21BA-4E60-8BC2-BA84DC277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70" y="763937"/>
            <a:ext cx="968701" cy="54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9AACAD2-AF11-4EB6-8C2B-F6D7027960CF}"/>
              </a:ext>
            </a:extLst>
          </p:cNvPr>
          <p:cNvSpPr/>
          <p:nvPr/>
        </p:nvSpPr>
        <p:spPr>
          <a:xfrm>
            <a:off x="3263271" y="1473121"/>
            <a:ext cx="2708983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izlash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tizimlaridan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21B64B8-747C-413A-8C75-6CD5F1E4AF21}"/>
              </a:ext>
            </a:extLst>
          </p:cNvPr>
          <p:cNvSpPr/>
          <p:nvPr/>
        </p:nvSpPr>
        <p:spPr>
          <a:xfrm>
            <a:off x="3224844" y="576257"/>
            <a:ext cx="2425602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ko‘rinish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shakldagi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manbalarini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birlashtirgan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yagona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olamidan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imkoniyati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e-mail">
            <a:extLst>
              <a:ext uri="{FF2B5EF4-FFF2-40B4-BE49-F238E27FC236}">
                <a16:creationId xmlns:a16="http://schemas.microsoft.com/office/drawing/2014/main" id="{440572B5-46AE-4D61-8D85-AA6405B5E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851" y="2283895"/>
            <a:ext cx="682993" cy="63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101DF21-DC2E-4DE1-BC9F-E262473AE1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565" y="620875"/>
            <a:ext cx="1387517" cy="101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21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19857</TotalTime>
  <Words>357</Words>
  <Application>Microsoft Office PowerPoint</Application>
  <PresentationFormat>Произвольный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Informatika va AT</vt:lpstr>
      <vt:lpstr>Презентация PowerPoint</vt:lpstr>
      <vt:lpstr>Axborot texnologiyalari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464</cp:revision>
  <dcterms:created xsi:type="dcterms:W3CDTF">2020-04-13T08:05:16Z</dcterms:created>
  <dcterms:modified xsi:type="dcterms:W3CDTF">2021-04-03T11:17:42Z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