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76" r:id="rId2"/>
    <p:sldId id="446" r:id="rId3"/>
    <p:sldId id="447" r:id="rId4"/>
    <p:sldId id="436" r:id="rId5"/>
    <p:sldId id="398" r:id="rId6"/>
    <p:sldId id="434" r:id="rId7"/>
    <p:sldId id="459" r:id="rId8"/>
    <p:sldId id="465" r:id="rId9"/>
    <p:sldId id="466" r:id="rId10"/>
    <p:sldId id="454" r:id="rId11"/>
  </p:sldIdLst>
  <p:sldSz cx="5765800" cy="3244850"/>
  <p:notesSz cx="5765800" cy="324485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DEBE9"/>
    <a:srgbClr val="F1F8FF"/>
    <a:srgbClr val="F1F9FB"/>
    <a:srgbClr val="993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2838BEF-8BB2-4498-84A7-C5851F593DF1}" styleName="Средний стиль 4 —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2059" autoAdjust="0"/>
    <p:restoredTop sz="94660"/>
  </p:normalViewPr>
  <p:slideViewPr>
    <p:cSldViewPr>
      <p:cViewPr>
        <p:scale>
          <a:sx n="136" d="100"/>
          <a:sy n="136" d="100"/>
        </p:scale>
        <p:origin x="404" y="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32435" y="1005903"/>
            <a:ext cx="4900930" cy="6814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64870" y="1817116"/>
            <a:ext cx="4036060" cy="8112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4/3/2021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4/3/2021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88290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969387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4/3/2021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4/3/2021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4/3/2021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437" y="132463"/>
            <a:ext cx="4900931" cy="3154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435" y="660989"/>
            <a:ext cx="1574064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5868" y="660989"/>
            <a:ext cx="1574064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9301" y="660989"/>
            <a:ext cx="1574064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2435" y="2356547"/>
            <a:ext cx="1574064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095868" y="2356547"/>
            <a:ext cx="1574064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3759301" y="2356547"/>
            <a:ext cx="1574064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2437" y="441662"/>
            <a:ext cx="4900931" cy="192287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1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1979263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0" y="536168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6388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36105" y="982040"/>
            <a:ext cx="4893589" cy="20186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960372" y="3017710"/>
            <a:ext cx="1845056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88290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4/3/2021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151376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6.jpeg"/><Relationship Id="rId2" Type="http://schemas.openxmlformats.org/officeDocument/2006/relationships/image" Target="../media/image4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7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13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5.png"/><Relationship Id="rId12" Type="http://schemas.openxmlformats.org/officeDocument/2006/relationships/image" Target="../media/image12.svg"/><Relationship Id="rId2" Type="http://schemas.openxmlformats.org/officeDocument/2006/relationships/image" Target="../media/image2.jpg"/><Relationship Id="rId16" Type="http://schemas.openxmlformats.org/officeDocument/2006/relationships/image" Target="../media/image16.sv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svg"/><Relationship Id="rId11" Type="http://schemas.openxmlformats.org/officeDocument/2006/relationships/image" Target="../media/image7.png"/><Relationship Id="rId5" Type="http://schemas.openxmlformats.org/officeDocument/2006/relationships/image" Target="../media/image4.png"/><Relationship Id="rId15" Type="http://schemas.openxmlformats.org/officeDocument/2006/relationships/image" Target="../media/image9.png"/><Relationship Id="rId10" Type="http://schemas.openxmlformats.org/officeDocument/2006/relationships/image" Target="../media/image10.svg"/><Relationship Id="rId4" Type="http://schemas.openxmlformats.org/officeDocument/2006/relationships/image" Target="../media/image4.svg"/><Relationship Id="rId9" Type="http://schemas.openxmlformats.org/officeDocument/2006/relationships/image" Target="../media/image6.png"/><Relationship Id="rId14" Type="http://schemas.openxmlformats.org/officeDocument/2006/relationships/image" Target="../media/image14.sv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jpeg"/><Relationship Id="rId3" Type="http://schemas.openxmlformats.org/officeDocument/2006/relationships/image" Target="../media/image11.jpeg"/><Relationship Id="rId7" Type="http://schemas.openxmlformats.org/officeDocument/2006/relationships/image" Target="../media/image15.jpeg"/><Relationship Id="rId12" Type="http://schemas.openxmlformats.org/officeDocument/2006/relationships/image" Target="../media/image20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jpeg"/><Relationship Id="rId11" Type="http://schemas.openxmlformats.org/officeDocument/2006/relationships/image" Target="../media/image19.jpeg"/><Relationship Id="rId5" Type="http://schemas.openxmlformats.org/officeDocument/2006/relationships/image" Target="../media/image13.jpeg"/><Relationship Id="rId10" Type="http://schemas.openxmlformats.org/officeDocument/2006/relationships/image" Target="../media/image18.jpeg"/><Relationship Id="rId4" Type="http://schemas.openxmlformats.org/officeDocument/2006/relationships/image" Target="../media/image12.jpeg"/><Relationship Id="rId9" Type="http://schemas.openxmlformats.org/officeDocument/2006/relationships/image" Target="../media/image17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5.jpeg"/><Relationship Id="rId5" Type="http://schemas.openxmlformats.org/officeDocument/2006/relationships/image" Target="../media/image24.jpeg"/><Relationship Id="rId4" Type="http://schemas.openxmlformats.org/officeDocument/2006/relationships/image" Target="../media/image2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jpe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0.jpeg"/><Relationship Id="rId5" Type="http://schemas.openxmlformats.org/officeDocument/2006/relationships/image" Target="../media/image29.jpeg"/><Relationship Id="rId4" Type="http://schemas.openxmlformats.org/officeDocument/2006/relationships/image" Target="../media/image28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7" Type="http://schemas.openxmlformats.org/officeDocument/2006/relationships/image" Target="../media/image36.png"/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5.png"/><Relationship Id="rId5" Type="http://schemas.openxmlformats.org/officeDocument/2006/relationships/image" Target="../media/image34.png"/><Relationship Id="rId4" Type="http://schemas.openxmlformats.org/officeDocument/2006/relationships/image" Target="../media/image3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png"/><Relationship Id="rId2" Type="http://schemas.openxmlformats.org/officeDocument/2006/relationships/image" Target="../media/image37.gi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0.png"/><Relationship Id="rId4" Type="http://schemas.openxmlformats.org/officeDocument/2006/relationships/image" Target="../media/image39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3.jpeg"/><Relationship Id="rId2" Type="http://schemas.openxmlformats.org/officeDocument/2006/relationships/image" Target="../media/image4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1.png"/><Relationship Id="rId4" Type="http://schemas.openxmlformats.org/officeDocument/2006/relationships/image" Target="../media/image4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1478" y="6933"/>
            <a:ext cx="5757972" cy="1020705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14" name="object 3">
            <a:extLst>
              <a:ext uri="{FF2B5EF4-FFF2-40B4-BE49-F238E27FC236}">
                <a16:creationId xmlns:a16="http://schemas.microsoft.com/office/drawing/2014/main" id="{648E54F6-8C15-4BB3-94E3-7B81F0C680D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149317" y="298959"/>
            <a:ext cx="3301127" cy="384480"/>
          </a:xfrm>
          <a:prstGeom prst="rect">
            <a:avLst/>
          </a:prstGeom>
        </p:spPr>
        <p:txBody>
          <a:bodyPr vert="horz" wrap="square" lIns="0" tIns="14599" rIns="0" bIns="0" rtlCol="0" anchor="ctr">
            <a:spAutoFit/>
          </a:bodyPr>
          <a:lstStyle/>
          <a:p>
            <a:pPr marL="12695" algn="l">
              <a:spcBef>
                <a:spcPts val="114"/>
              </a:spcBef>
            </a:pPr>
            <a:r>
              <a:rPr lang="en-US" sz="2403" spc="5" dirty="0" err="1">
                <a:latin typeface="Arial" panose="020B0604020202020204" pitchFamily="34" charset="0"/>
                <a:cs typeface="Arial" panose="020B0604020202020204" pitchFamily="34" charset="0"/>
              </a:rPr>
              <a:t>Informatika</a:t>
            </a:r>
            <a:r>
              <a:rPr lang="en-US" sz="2403" spc="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3" spc="5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403" spc="5" dirty="0">
                <a:latin typeface="Arial" panose="020B0604020202020204" pitchFamily="34" charset="0"/>
                <a:cs typeface="Arial" panose="020B0604020202020204" pitchFamily="34" charset="0"/>
              </a:rPr>
              <a:t> AT</a:t>
            </a:r>
            <a:endParaRPr sz="2403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533093" y="1024929"/>
            <a:ext cx="4876800" cy="875875"/>
          </a:xfrm>
          <a:prstGeom prst="rect">
            <a:avLst/>
          </a:prstGeom>
        </p:spPr>
        <p:txBody>
          <a:bodyPr vert="horz" wrap="square" lIns="0" tIns="13964" rIns="0" bIns="0" rtlCol="0">
            <a:spAutoFit/>
          </a:bodyPr>
          <a:lstStyle/>
          <a:p>
            <a:pPr marL="18407" algn="ctr">
              <a:lnSpc>
                <a:spcPct val="150000"/>
              </a:lnSpc>
              <a:spcBef>
                <a:spcPts val="600"/>
              </a:spcBef>
            </a:pPr>
            <a:r>
              <a:rPr lang="en-US" sz="2400" b="1" dirty="0" err="1">
                <a:solidFill>
                  <a:srgbClr val="002060"/>
                </a:solidFill>
                <a:latin typeface="Arial"/>
                <a:cs typeface="Arial"/>
              </a:rPr>
              <a:t>Takrorlash</a:t>
            </a:r>
            <a:r>
              <a:rPr lang="en-US" sz="2400" b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/>
                <a:cs typeface="Arial"/>
              </a:rPr>
              <a:t>darsi</a:t>
            </a:r>
            <a:endParaRPr lang="en-US" sz="2400" b="1" dirty="0" smtClean="0">
              <a:solidFill>
                <a:srgbClr val="002060"/>
              </a:solidFill>
              <a:latin typeface="Arial"/>
              <a:cs typeface="Arial"/>
            </a:endParaRPr>
          </a:p>
          <a:p>
            <a:pPr marL="18407" algn="ctr"/>
            <a:r>
              <a:rPr lang="uz-Latn-UZ" sz="2000" b="1" dirty="0">
                <a:solidFill>
                  <a:srgbClr val="002060"/>
                </a:solidFill>
                <a:latin typeface="Arial"/>
                <a:cs typeface="Arial"/>
              </a:rPr>
              <a:t>(</a:t>
            </a:r>
            <a:r>
              <a:rPr lang="en-US" sz="2000" b="1" dirty="0" err="1" smtClean="0">
                <a:solidFill>
                  <a:srgbClr val="002060"/>
                </a:solidFill>
                <a:latin typeface="Arial"/>
                <a:cs typeface="Arial"/>
              </a:rPr>
              <a:t>Internetda</a:t>
            </a:r>
            <a:r>
              <a:rPr lang="en-US" sz="2000" b="1" dirty="0" smtClean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2000" b="1" dirty="0" err="1" smtClean="0">
                <a:solidFill>
                  <a:srgbClr val="002060"/>
                </a:solidFill>
                <a:latin typeface="Arial"/>
                <a:cs typeface="Arial"/>
              </a:rPr>
              <a:t>ishlash</a:t>
            </a:r>
            <a:r>
              <a:rPr lang="en-US" sz="2000" b="1" dirty="0" smtClean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2000" b="1" dirty="0" err="1" smtClean="0">
                <a:solidFill>
                  <a:srgbClr val="002060"/>
                </a:solidFill>
                <a:latin typeface="Arial"/>
                <a:cs typeface="Arial"/>
              </a:rPr>
              <a:t>asoslari</a:t>
            </a:r>
            <a:r>
              <a:rPr lang="uz-Latn-UZ" sz="2000" b="1" dirty="0" smtClean="0">
                <a:solidFill>
                  <a:srgbClr val="002060"/>
                </a:solidFill>
                <a:latin typeface="Arial"/>
                <a:cs typeface="Arial"/>
              </a:rPr>
              <a:t>)</a:t>
            </a:r>
            <a:endParaRPr lang="en-US" sz="2800" b="1" dirty="0">
              <a:solidFill>
                <a:srgbClr val="002060"/>
              </a:solidFill>
              <a:latin typeface="Arial"/>
              <a:cs typeface="Arial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292100" y="1251172"/>
            <a:ext cx="252000" cy="752253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id="{74F1148F-3E1F-4BF6-8A2D-952BB1A0A6DA}"/>
              </a:ext>
            </a:extLst>
          </p:cNvPr>
          <p:cNvGrpSpPr/>
          <p:nvPr/>
        </p:nvGrpSpPr>
        <p:grpSpPr>
          <a:xfrm>
            <a:off x="4330700" y="214968"/>
            <a:ext cx="1066800" cy="603664"/>
            <a:chOff x="4454242" y="214968"/>
            <a:chExt cx="1248058" cy="603664"/>
          </a:xfrm>
        </p:grpSpPr>
        <p:sp>
          <p:nvSpPr>
            <p:cNvPr id="20" name="object 9">
              <a:extLst>
                <a:ext uri="{FF2B5EF4-FFF2-40B4-BE49-F238E27FC236}">
                  <a16:creationId xmlns:a16="http://schemas.microsoft.com/office/drawing/2014/main" id="{F294EAD7-CAB8-401C-B12D-6064AA1177E0}"/>
                </a:ext>
              </a:extLst>
            </p:cNvPr>
            <p:cNvSpPr/>
            <p:nvPr/>
          </p:nvSpPr>
          <p:spPr>
            <a:xfrm>
              <a:off x="4454242" y="214968"/>
              <a:ext cx="1248058" cy="603664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5" y="0"/>
                  </a:moveTo>
                  <a:lnTo>
                    <a:pt x="0" y="0"/>
                  </a:lnTo>
                  <a:lnTo>
                    <a:pt x="0" y="603618"/>
                  </a:lnTo>
                  <a:lnTo>
                    <a:pt x="603605" y="603618"/>
                  </a:lnTo>
                  <a:lnTo>
                    <a:pt x="603605" y="0"/>
                  </a:lnTo>
                  <a:close/>
                </a:path>
              </a:pathLst>
            </a:custGeom>
            <a:solidFill>
              <a:srgbClr val="00A859"/>
            </a:solidFill>
          </p:spPr>
          <p:txBody>
            <a:bodyPr wrap="square" lIns="0" tIns="0" rIns="0" bIns="0" rtlCol="0"/>
            <a:lstStyle/>
            <a:p>
              <a:endParaRPr sz="1133"/>
            </a:p>
          </p:txBody>
        </p:sp>
        <p:sp>
          <p:nvSpPr>
            <p:cNvPr id="21" name="object 10">
              <a:extLst>
                <a:ext uri="{FF2B5EF4-FFF2-40B4-BE49-F238E27FC236}">
                  <a16:creationId xmlns:a16="http://schemas.microsoft.com/office/drawing/2014/main" id="{27824596-7DE1-4136-95E4-49A51856B6D3}"/>
                </a:ext>
              </a:extLst>
            </p:cNvPr>
            <p:cNvSpPr/>
            <p:nvPr/>
          </p:nvSpPr>
          <p:spPr>
            <a:xfrm>
              <a:off x="4454242" y="214968"/>
              <a:ext cx="1248058" cy="603664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5" y="0"/>
                  </a:lnTo>
                  <a:lnTo>
                    <a:pt x="603605" y="603618"/>
                  </a:lnTo>
                  <a:lnTo>
                    <a:pt x="0" y="603618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EFEFE"/>
              </a:solidFill>
            </a:ln>
          </p:spPr>
          <p:txBody>
            <a:bodyPr wrap="square" lIns="0" tIns="0" rIns="0" bIns="0" rtlCol="0"/>
            <a:lstStyle/>
            <a:p>
              <a:endParaRPr sz="1133"/>
            </a:p>
          </p:txBody>
        </p:sp>
      </p:grpSp>
      <p:sp>
        <p:nvSpPr>
          <p:cNvPr id="22" name="object 12">
            <a:extLst>
              <a:ext uri="{FF2B5EF4-FFF2-40B4-BE49-F238E27FC236}">
                <a16:creationId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4390742" y="304009"/>
            <a:ext cx="1311558" cy="721089"/>
          </a:xfrm>
          <a:prstGeom prst="rect">
            <a:avLst/>
          </a:prstGeom>
        </p:spPr>
        <p:txBody>
          <a:bodyPr vert="horz" wrap="square" lIns="0" tIns="15869" rIns="0" bIns="0" rtlCol="0">
            <a:spAutoFit/>
          </a:bodyPr>
          <a:lstStyle/>
          <a:p>
            <a:pPr>
              <a:spcBef>
                <a:spcPts val="125"/>
              </a:spcBef>
            </a:pPr>
            <a:r>
              <a:rPr lang="en-US" sz="2249" b="1" spc="10" dirty="0">
                <a:solidFill>
                  <a:srgbClr val="FEFEFE"/>
                </a:solidFill>
                <a:latin typeface="Arial"/>
                <a:cs typeface="Arial"/>
              </a:rPr>
              <a:t>7- </a:t>
            </a:r>
            <a:r>
              <a:rPr lang="en-US" sz="2249" b="1" spc="10" dirty="0" err="1">
                <a:solidFill>
                  <a:srgbClr val="FEFEFE"/>
                </a:solidFill>
                <a:latin typeface="Arial"/>
                <a:cs typeface="Arial"/>
              </a:rPr>
              <a:t>sinf</a:t>
            </a:r>
            <a:endParaRPr lang="en-US" sz="2400" dirty="0">
              <a:latin typeface="Arial"/>
              <a:cs typeface="Arial"/>
            </a:endParaRPr>
          </a:p>
          <a:p>
            <a:pPr>
              <a:spcBef>
                <a:spcPts val="125"/>
              </a:spcBef>
            </a:pPr>
            <a:endParaRPr sz="2249" dirty="0">
              <a:latin typeface="Arial"/>
              <a:cs typeface="Arial"/>
            </a:endParaRPr>
          </a:p>
        </p:txBody>
      </p:sp>
      <p:sp>
        <p:nvSpPr>
          <p:cNvPr id="19" name="object 11">
            <a:extLst>
              <a:ext uri="{FF2B5EF4-FFF2-40B4-BE49-F238E27FC236}">
                <a16:creationId xmlns:a16="http://schemas.microsoft.com/office/drawing/2014/main" id="{382AB4AE-4981-4494-BB32-7A573B110208}"/>
              </a:ext>
            </a:extLst>
          </p:cNvPr>
          <p:cNvSpPr/>
          <p:nvPr/>
        </p:nvSpPr>
        <p:spPr>
          <a:xfrm>
            <a:off x="328537" y="303926"/>
            <a:ext cx="493302" cy="379513"/>
          </a:xfrm>
          <a:custGeom>
            <a:avLst/>
            <a:gdLst/>
            <a:ahLst/>
            <a:cxnLst/>
            <a:rect l="l" t="t" r="r" b="b"/>
            <a:pathLst>
              <a:path w="492759" h="379095">
                <a:moveTo>
                  <a:pt x="447094" y="0"/>
                </a:moveTo>
                <a:lnTo>
                  <a:pt x="45651" y="0"/>
                </a:lnTo>
                <a:lnTo>
                  <a:pt x="39383" y="6267"/>
                </a:lnTo>
                <a:lnTo>
                  <a:pt x="39383" y="264483"/>
                </a:lnTo>
                <a:lnTo>
                  <a:pt x="633" y="340944"/>
                </a:lnTo>
                <a:lnTo>
                  <a:pt x="309" y="341805"/>
                </a:lnTo>
                <a:lnTo>
                  <a:pt x="101" y="342658"/>
                </a:lnTo>
                <a:lnTo>
                  <a:pt x="0" y="371350"/>
                </a:lnTo>
                <a:lnTo>
                  <a:pt x="7444" y="378795"/>
                </a:lnTo>
                <a:lnTo>
                  <a:pt x="485302" y="378795"/>
                </a:lnTo>
                <a:lnTo>
                  <a:pt x="492747" y="371350"/>
                </a:lnTo>
                <a:lnTo>
                  <a:pt x="492747" y="364359"/>
                </a:lnTo>
                <a:lnTo>
                  <a:pt x="15405" y="364359"/>
                </a:lnTo>
                <a:lnTo>
                  <a:pt x="14436" y="363390"/>
                </a:lnTo>
                <a:lnTo>
                  <a:pt x="14436" y="351108"/>
                </a:lnTo>
                <a:lnTo>
                  <a:pt x="492747" y="351108"/>
                </a:lnTo>
                <a:lnTo>
                  <a:pt x="492644" y="342658"/>
                </a:lnTo>
                <a:lnTo>
                  <a:pt x="492437" y="341805"/>
                </a:lnTo>
                <a:lnTo>
                  <a:pt x="492113" y="340944"/>
                </a:lnTo>
                <a:lnTo>
                  <a:pt x="489948" y="336671"/>
                </a:lnTo>
                <a:lnTo>
                  <a:pt x="18968" y="336671"/>
                </a:lnTo>
                <a:lnTo>
                  <a:pt x="51033" y="273427"/>
                </a:lnTo>
                <a:lnTo>
                  <a:pt x="457895" y="273427"/>
                </a:lnTo>
                <a:lnTo>
                  <a:pt x="453363" y="264483"/>
                </a:lnTo>
                <a:lnTo>
                  <a:pt x="453363" y="258991"/>
                </a:lnTo>
                <a:lnTo>
                  <a:pt x="53820" y="258991"/>
                </a:lnTo>
                <a:lnTo>
                  <a:pt x="53820" y="14436"/>
                </a:lnTo>
                <a:lnTo>
                  <a:pt x="453363" y="14436"/>
                </a:lnTo>
                <a:lnTo>
                  <a:pt x="453363" y="6267"/>
                </a:lnTo>
                <a:lnTo>
                  <a:pt x="447094" y="0"/>
                </a:lnTo>
                <a:close/>
              </a:path>
              <a:path w="492759" h="379095">
                <a:moveTo>
                  <a:pt x="492747" y="351108"/>
                </a:moveTo>
                <a:lnTo>
                  <a:pt x="478311" y="351108"/>
                </a:lnTo>
                <a:lnTo>
                  <a:pt x="478311" y="363390"/>
                </a:lnTo>
                <a:lnTo>
                  <a:pt x="477342" y="364359"/>
                </a:lnTo>
                <a:lnTo>
                  <a:pt x="492747" y="364359"/>
                </a:lnTo>
                <a:lnTo>
                  <a:pt x="492747" y="351108"/>
                </a:lnTo>
                <a:close/>
              </a:path>
              <a:path w="492759" h="379095">
                <a:moveTo>
                  <a:pt x="300225" y="297831"/>
                </a:moveTo>
                <a:lnTo>
                  <a:pt x="192520" y="297831"/>
                </a:lnTo>
                <a:lnTo>
                  <a:pt x="187131" y="301934"/>
                </a:lnTo>
                <a:lnTo>
                  <a:pt x="177552" y="336671"/>
                </a:lnTo>
                <a:lnTo>
                  <a:pt x="192528" y="336671"/>
                </a:lnTo>
                <a:lnTo>
                  <a:pt x="199260" y="312267"/>
                </a:lnTo>
                <a:lnTo>
                  <a:pt x="308461" y="312267"/>
                </a:lnTo>
                <a:lnTo>
                  <a:pt x="305611" y="301934"/>
                </a:lnTo>
                <a:lnTo>
                  <a:pt x="300225" y="297831"/>
                </a:lnTo>
                <a:close/>
              </a:path>
              <a:path w="492759" h="379095">
                <a:moveTo>
                  <a:pt x="308461" y="312267"/>
                </a:moveTo>
                <a:lnTo>
                  <a:pt x="293486" y="312267"/>
                </a:lnTo>
                <a:lnTo>
                  <a:pt x="300219" y="336671"/>
                </a:lnTo>
                <a:lnTo>
                  <a:pt x="315191" y="336671"/>
                </a:lnTo>
                <a:lnTo>
                  <a:pt x="308461" y="312267"/>
                </a:lnTo>
                <a:close/>
              </a:path>
              <a:path w="492759" h="379095">
                <a:moveTo>
                  <a:pt x="457895" y="273427"/>
                </a:moveTo>
                <a:lnTo>
                  <a:pt x="441709" y="273427"/>
                </a:lnTo>
                <a:lnTo>
                  <a:pt x="473774" y="336671"/>
                </a:lnTo>
                <a:lnTo>
                  <a:pt x="489948" y="336671"/>
                </a:lnTo>
                <a:lnTo>
                  <a:pt x="457895" y="273427"/>
                </a:lnTo>
                <a:close/>
              </a:path>
              <a:path w="492759" h="379095">
                <a:moveTo>
                  <a:pt x="453363" y="14436"/>
                </a:moveTo>
                <a:lnTo>
                  <a:pt x="438927" y="14436"/>
                </a:lnTo>
                <a:lnTo>
                  <a:pt x="438927" y="258991"/>
                </a:lnTo>
                <a:lnTo>
                  <a:pt x="453363" y="258991"/>
                </a:lnTo>
                <a:lnTo>
                  <a:pt x="453363" y="14436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endParaRPr sz="1802" dirty="0"/>
          </a:p>
        </p:txBody>
      </p:sp>
      <p:sp>
        <p:nvSpPr>
          <p:cNvPr id="24" name="object 12">
            <a:extLst>
              <a:ext uri="{FF2B5EF4-FFF2-40B4-BE49-F238E27FC236}">
                <a16:creationId xmlns:a16="http://schemas.microsoft.com/office/drawing/2014/main" id="{095BD782-9915-451D-8BDE-31B9F6A26271}"/>
              </a:ext>
            </a:extLst>
          </p:cNvPr>
          <p:cNvSpPr/>
          <p:nvPr/>
        </p:nvSpPr>
        <p:spPr>
          <a:xfrm>
            <a:off x="397831" y="452835"/>
            <a:ext cx="354721" cy="95355"/>
          </a:xfrm>
          <a:custGeom>
            <a:avLst/>
            <a:gdLst/>
            <a:ahLst/>
            <a:cxnLst/>
            <a:rect l="l" t="t" r="r" b="b"/>
            <a:pathLst>
              <a:path w="354330" h="95250">
                <a:moveTo>
                  <a:pt x="11206" y="0"/>
                </a:moveTo>
                <a:lnTo>
                  <a:pt x="3233" y="0"/>
                </a:lnTo>
                <a:lnTo>
                  <a:pt x="0" y="3228"/>
                </a:lnTo>
                <a:lnTo>
                  <a:pt x="3" y="89772"/>
                </a:lnTo>
                <a:lnTo>
                  <a:pt x="5076" y="94848"/>
                </a:lnTo>
                <a:lnTo>
                  <a:pt x="349236" y="94848"/>
                </a:lnTo>
                <a:lnTo>
                  <a:pt x="354312" y="89772"/>
                </a:lnTo>
                <a:lnTo>
                  <a:pt x="354312" y="80412"/>
                </a:lnTo>
                <a:lnTo>
                  <a:pt x="14436" y="80412"/>
                </a:lnTo>
                <a:lnTo>
                  <a:pt x="14436" y="3228"/>
                </a:lnTo>
                <a:lnTo>
                  <a:pt x="11206" y="0"/>
                </a:lnTo>
                <a:close/>
              </a:path>
              <a:path w="354330" h="95250">
                <a:moveTo>
                  <a:pt x="351078" y="0"/>
                </a:moveTo>
                <a:lnTo>
                  <a:pt x="343105" y="0"/>
                </a:lnTo>
                <a:lnTo>
                  <a:pt x="339876" y="3228"/>
                </a:lnTo>
                <a:lnTo>
                  <a:pt x="339876" y="80412"/>
                </a:lnTo>
                <a:lnTo>
                  <a:pt x="354312" y="80412"/>
                </a:lnTo>
                <a:lnTo>
                  <a:pt x="354312" y="3228"/>
                </a:lnTo>
                <a:lnTo>
                  <a:pt x="351078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endParaRPr sz="1802"/>
          </a:p>
        </p:txBody>
      </p:sp>
      <p:sp>
        <p:nvSpPr>
          <p:cNvPr id="25" name="object 13">
            <a:extLst>
              <a:ext uri="{FF2B5EF4-FFF2-40B4-BE49-F238E27FC236}">
                <a16:creationId xmlns:a16="http://schemas.microsoft.com/office/drawing/2014/main" id="{312CDD75-671C-4D07-9747-AFD5EA1B46A6}"/>
              </a:ext>
            </a:extLst>
          </p:cNvPr>
          <p:cNvSpPr/>
          <p:nvPr/>
        </p:nvSpPr>
        <p:spPr>
          <a:xfrm>
            <a:off x="397831" y="333796"/>
            <a:ext cx="354721" cy="95355"/>
          </a:xfrm>
          <a:custGeom>
            <a:avLst/>
            <a:gdLst/>
            <a:ahLst/>
            <a:cxnLst/>
            <a:rect l="l" t="t" r="r" b="b"/>
            <a:pathLst>
              <a:path w="354330" h="95250">
                <a:moveTo>
                  <a:pt x="349236" y="0"/>
                </a:moveTo>
                <a:lnTo>
                  <a:pt x="5079" y="0"/>
                </a:lnTo>
                <a:lnTo>
                  <a:pt x="0" y="5076"/>
                </a:lnTo>
                <a:lnTo>
                  <a:pt x="0" y="91616"/>
                </a:lnTo>
                <a:lnTo>
                  <a:pt x="3233" y="94849"/>
                </a:lnTo>
                <a:lnTo>
                  <a:pt x="11206" y="94849"/>
                </a:lnTo>
                <a:lnTo>
                  <a:pt x="14436" y="91616"/>
                </a:lnTo>
                <a:lnTo>
                  <a:pt x="14436" y="14436"/>
                </a:lnTo>
                <a:lnTo>
                  <a:pt x="354312" y="14436"/>
                </a:lnTo>
                <a:lnTo>
                  <a:pt x="354312" y="5076"/>
                </a:lnTo>
                <a:lnTo>
                  <a:pt x="349236" y="0"/>
                </a:lnTo>
                <a:close/>
              </a:path>
              <a:path w="354330" h="95250">
                <a:moveTo>
                  <a:pt x="354312" y="14436"/>
                </a:moveTo>
                <a:lnTo>
                  <a:pt x="339876" y="14436"/>
                </a:lnTo>
                <a:lnTo>
                  <a:pt x="339876" y="91616"/>
                </a:lnTo>
                <a:lnTo>
                  <a:pt x="343105" y="94849"/>
                </a:lnTo>
                <a:lnTo>
                  <a:pt x="351078" y="94849"/>
                </a:lnTo>
                <a:lnTo>
                  <a:pt x="354312" y="91616"/>
                </a:lnTo>
                <a:lnTo>
                  <a:pt x="354312" y="14436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endParaRPr sz="1802"/>
          </a:p>
        </p:txBody>
      </p:sp>
      <p:sp>
        <p:nvSpPr>
          <p:cNvPr id="17" name="object 5">
            <a:extLst>
              <a:ext uri="{FF2B5EF4-FFF2-40B4-BE49-F238E27FC236}">
                <a16:creationId xmlns:a16="http://schemas.microsoft.com/office/drawing/2014/main" id="{38020421-0932-4876-AD01-6C2797AEF46A}"/>
              </a:ext>
            </a:extLst>
          </p:cNvPr>
          <p:cNvSpPr/>
          <p:nvPr/>
        </p:nvSpPr>
        <p:spPr>
          <a:xfrm>
            <a:off x="292100" y="2079625"/>
            <a:ext cx="252000" cy="762000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AutoShape 2" descr="Что такое электронная почта | BeginPC.r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026" name="Picture 2" descr="Защита информации">
            <a:extLst>
              <a:ext uri="{FF2B5EF4-FFF2-40B4-BE49-F238E27FC236}">
                <a16:creationId xmlns:a16="http://schemas.microsoft.com/office/drawing/2014/main" id="{0437D17B-88D8-4210-8E96-81230819F88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74485" y="2184301"/>
            <a:ext cx="1450790" cy="10536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28128646"/>
      </p:ext>
    </p:extLst>
  </p:cSld>
  <p:clrMapOvr>
    <a:masterClrMapping/>
  </p:clrMapOvr>
  <p:transition spd="med">
    <p:pull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>
            <a:extLst>
              <a:ext uri="{FF2B5EF4-FFF2-40B4-BE49-F238E27FC236}">
                <a16:creationId xmlns:a16="http://schemas.microsoft.com/office/drawing/2014/main" id="{2B4DBB27-7A85-4A34-AAA8-7A5E0DD2F70A}"/>
              </a:ext>
            </a:extLst>
          </p:cNvPr>
          <p:cNvSpPr txBox="1">
            <a:spLocks/>
          </p:cNvSpPr>
          <p:nvPr/>
        </p:nvSpPr>
        <p:spPr>
          <a:xfrm>
            <a:off x="368300" y="98425"/>
            <a:ext cx="4987637" cy="3693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en-US" sz="2400" kern="0" dirty="0" err="1"/>
              <a:t>Mustaqil</a:t>
            </a:r>
            <a:r>
              <a:rPr lang="en-US" sz="2400" kern="0" dirty="0"/>
              <a:t> </a:t>
            </a:r>
            <a:r>
              <a:rPr lang="en-US" sz="2400" kern="0" dirty="0" err="1"/>
              <a:t>bajarish</a:t>
            </a:r>
            <a:r>
              <a:rPr lang="en-US" sz="2400" kern="0" dirty="0"/>
              <a:t> </a:t>
            </a:r>
            <a:r>
              <a:rPr lang="en-US" sz="2400" kern="0" dirty="0" err="1"/>
              <a:t>uchun</a:t>
            </a:r>
            <a:r>
              <a:rPr lang="en-US" sz="2400" kern="0" dirty="0"/>
              <a:t> </a:t>
            </a:r>
            <a:r>
              <a:rPr lang="en-US" sz="2400" kern="0" dirty="0" err="1" smtClean="0"/>
              <a:t>topshiriq</a:t>
            </a:r>
            <a:r>
              <a:rPr lang="uz-Latn-UZ" sz="2400" kern="0" dirty="0" smtClean="0"/>
              <a:t>:</a:t>
            </a:r>
            <a:endParaRPr lang="en-US" sz="2400" kern="0" dirty="0"/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3B49EDC7-CBB0-4D20-B650-714173D46B33}"/>
              </a:ext>
            </a:extLst>
          </p:cNvPr>
          <p:cNvSpPr/>
          <p:nvPr/>
        </p:nvSpPr>
        <p:spPr>
          <a:xfrm>
            <a:off x="63500" y="708025"/>
            <a:ext cx="3385207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Testlarni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endParaRPr lang="uz-Latn-UZ" sz="2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80-82</a:t>
            </a:r>
            <a:r>
              <a:rPr lang="uz-Latn-UZ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-sahifalar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). </a:t>
            </a:r>
            <a:endParaRPr lang="ru-RU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Picture 4" descr="Домашняя локальная сеть: топология, настройка, подключение устройств,  сетевое хранилище и общий доступ.">
            <a:extLst>
              <a:ext uri="{FF2B5EF4-FFF2-40B4-BE49-F238E27FC236}">
                <a16:creationId xmlns:a16="http://schemas.microsoft.com/office/drawing/2014/main" id="{ED177484-EE69-45D1-955D-9E8AC2A7130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2500" y="631825"/>
            <a:ext cx="1978447" cy="15089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Сколько стоит самый дешевый домашний компьютер">
            <a:extLst>
              <a:ext uri="{FF2B5EF4-FFF2-40B4-BE49-F238E27FC236}">
                <a16:creationId xmlns:a16="http://schemas.microsoft.com/office/drawing/2014/main" id="{37CDBFB2-93E0-4C41-AC8C-7580F1D5AA6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7500" y="1927225"/>
            <a:ext cx="2180214" cy="10901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6" descr="Что такое программное обеспечение устройства">
            <a:extLst>
              <a:ext uri="{FF2B5EF4-FFF2-40B4-BE49-F238E27FC236}">
                <a16:creationId xmlns:a16="http://schemas.microsoft.com/office/drawing/2014/main" id="{14EB1698-AC42-4948-931F-6DD1290CBC8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900" y="2003425"/>
            <a:ext cx="1460798" cy="9848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710244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Рисунок 25">
            <a:extLst>
              <a:ext uri="{FF2B5EF4-FFF2-40B4-BE49-F238E27FC236}">
                <a16:creationId xmlns:a16="http://schemas.microsoft.com/office/drawing/2014/main" id="{885DC89A-B106-4D60-83EF-3BFD3433BEF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0273" y="1196560"/>
            <a:ext cx="2597235" cy="1188956"/>
          </a:xfrm>
          <a:prstGeom prst="rect">
            <a:avLst/>
          </a:prstGeom>
        </p:spPr>
      </p:pic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9CF08BEE-03E8-473C-818D-C31585237F70}"/>
              </a:ext>
            </a:extLst>
          </p:cNvPr>
          <p:cNvSpPr/>
          <p:nvPr/>
        </p:nvSpPr>
        <p:spPr>
          <a:xfrm>
            <a:off x="351561" y="20532"/>
            <a:ext cx="541423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</a:t>
            </a:r>
            <a:r>
              <a:rPr lang="en-US" sz="1400" b="1" dirty="0">
                <a:solidFill>
                  <a:schemeClr val="bg1"/>
                </a:solidFill>
              </a:rPr>
              <a:t>irus </a:t>
            </a:r>
            <a:r>
              <a:rPr lang="en-US" sz="1400" b="1" dirty="0" err="1">
                <a:solidFill>
                  <a:schemeClr val="bg1"/>
                </a:solidFill>
              </a:rPr>
              <a:t>bilan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dirty="0" err="1">
                <a:solidFill>
                  <a:schemeClr val="bg1"/>
                </a:solidFill>
              </a:rPr>
              <a:t>zararlangan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dirty="0" err="1">
                <a:solidFill>
                  <a:schemeClr val="bg1"/>
                </a:solidFill>
              </a:rPr>
              <a:t>raqamli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dirty="0" err="1">
                <a:solidFill>
                  <a:schemeClr val="bg1"/>
                </a:solidFill>
              </a:rPr>
              <a:t>axborot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dirty="0" err="1">
                <a:solidFill>
                  <a:schemeClr val="bg1"/>
                </a:solidFill>
              </a:rPr>
              <a:t>texnologiyalarining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dirty="0" err="1">
                <a:solidFill>
                  <a:schemeClr val="bg1"/>
                </a:solidFill>
              </a:rPr>
              <a:t>asosiy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dirty="0" err="1">
                <a:solidFill>
                  <a:schemeClr val="bg1"/>
                </a:solidFill>
              </a:rPr>
              <a:t>belgilarini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dirty="0" err="1">
                <a:solidFill>
                  <a:schemeClr val="bg1"/>
                </a:solidFill>
              </a:rPr>
              <a:t>sanab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dirty="0" err="1">
                <a:solidFill>
                  <a:schemeClr val="bg1"/>
                </a:solidFill>
              </a:rPr>
              <a:t>bering</a:t>
            </a:r>
            <a:r>
              <a:rPr lang="en-US" sz="1400" b="1" dirty="0">
                <a:solidFill>
                  <a:schemeClr val="bg1"/>
                </a:solidFill>
              </a:rPr>
              <a:t>.</a:t>
            </a:r>
            <a:endParaRPr lang="en-US" sz="1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26C9B232-7EE0-4C1F-B52F-40481E7DB7D6}"/>
              </a:ext>
            </a:extLst>
          </p:cNvPr>
          <p:cNvSpPr/>
          <p:nvPr/>
        </p:nvSpPr>
        <p:spPr>
          <a:xfrm>
            <a:off x="444570" y="1470957"/>
            <a:ext cx="143721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Dasturlarning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noto‘g‘ri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ishlashi</a:t>
            </a:r>
            <a:endParaRPr lang="ru-RU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F8F4E70F-71D0-4100-B0EA-645CE957D88C}"/>
              </a:ext>
            </a:extLst>
          </p:cNvPr>
          <p:cNvSpPr/>
          <p:nvPr/>
        </p:nvSpPr>
        <p:spPr>
          <a:xfrm>
            <a:off x="491453" y="767797"/>
            <a:ext cx="139869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Qurilmaning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sekin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ishlashi</a:t>
            </a:r>
            <a:endParaRPr lang="ru-RU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93CB62C7-56A9-496E-AF27-CCB7354A809A}"/>
              </a:ext>
            </a:extLst>
          </p:cNvPr>
          <p:cNvSpPr/>
          <p:nvPr/>
        </p:nvSpPr>
        <p:spPr>
          <a:xfrm>
            <a:off x="4417947" y="661658"/>
            <a:ext cx="129455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Dasturlarning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ishlamay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qolishi</a:t>
            </a:r>
            <a:endParaRPr lang="ru-RU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65D45D46-E8B7-4D72-967A-BBDD5CFEB22F}"/>
              </a:ext>
            </a:extLst>
          </p:cNvPr>
          <p:cNvSpPr/>
          <p:nvPr/>
        </p:nvSpPr>
        <p:spPr>
          <a:xfrm>
            <a:off x="2638562" y="2500094"/>
            <a:ext cx="130598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Fayl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yoki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papkalarning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yo‘qolib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qolishi</a:t>
            </a:r>
            <a:endParaRPr lang="ru-RU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EE4D066A-F111-4386-AD4C-4CC272F79E8B}"/>
              </a:ext>
            </a:extLst>
          </p:cNvPr>
          <p:cNvSpPr/>
          <p:nvPr/>
        </p:nvSpPr>
        <p:spPr>
          <a:xfrm>
            <a:off x="2252518" y="577940"/>
            <a:ext cx="12192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Fayl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hajmining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o‘zgarib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qolishi</a:t>
            </a:r>
            <a:endParaRPr lang="ru-RU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7089E2B4-3723-4D43-9C87-7AF1857C202C}"/>
              </a:ext>
            </a:extLst>
          </p:cNvPr>
          <p:cNvSpPr/>
          <p:nvPr/>
        </p:nvSpPr>
        <p:spPr>
          <a:xfrm>
            <a:off x="4580781" y="1510209"/>
            <a:ext cx="10762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Fayllar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sonining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ko‘payishi</a:t>
            </a:r>
            <a:endParaRPr lang="ru-RU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C388FDBD-52D4-46EE-9D34-91247846A96B}"/>
              </a:ext>
            </a:extLst>
          </p:cNvPr>
          <p:cNvSpPr/>
          <p:nvPr/>
        </p:nvSpPr>
        <p:spPr>
          <a:xfrm>
            <a:off x="386080" y="2415612"/>
            <a:ext cx="162813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Ekranga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boshqa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ma’lumotlarning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chiqib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qolishi</a:t>
            </a:r>
            <a:endParaRPr lang="ru-RU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6" name="Рисунок 15" descr="Диск">
            <a:extLst>
              <a:ext uri="{FF2B5EF4-FFF2-40B4-BE49-F238E27FC236}">
                <a16:creationId xmlns:a16="http://schemas.microsoft.com/office/drawing/2014/main" id="{FDC18098-26B1-4DA0-961D-7E633804E85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>
            <a:off x="134322" y="2557913"/>
            <a:ext cx="436112" cy="436112"/>
          </a:xfrm>
          <a:prstGeom prst="rect">
            <a:avLst/>
          </a:prstGeom>
        </p:spPr>
      </p:pic>
      <p:pic>
        <p:nvPicPr>
          <p:cNvPr id="17" name="Рисунок 16" descr="Компьютер">
            <a:extLst>
              <a:ext uri="{FF2B5EF4-FFF2-40B4-BE49-F238E27FC236}">
                <a16:creationId xmlns:a16="http://schemas.microsoft.com/office/drawing/2014/main" id="{34E6E34E-C64D-4534-922B-A5B2ED75E413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6"/>
              </a:ext>
            </a:extLst>
          </a:blip>
          <a:stretch>
            <a:fillRect/>
          </a:stretch>
        </p:blipFill>
        <p:spPr>
          <a:xfrm>
            <a:off x="108769" y="1459577"/>
            <a:ext cx="461665" cy="461665"/>
          </a:xfrm>
          <a:prstGeom prst="rect">
            <a:avLst/>
          </a:prstGeom>
        </p:spPr>
      </p:pic>
      <p:pic>
        <p:nvPicPr>
          <p:cNvPr id="18" name="Рисунок 17" descr="Оптический диск">
            <a:extLst>
              <a:ext uri="{FF2B5EF4-FFF2-40B4-BE49-F238E27FC236}">
                <a16:creationId xmlns:a16="http://schemas.microsoft.com/office/drawing/2014/main" id="{807F1544-ACA9-4370-8DB5-1AE07344725B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8"/>
              </a:ext>
            </a:extLst>
          </a:blip>
          <a:stretch>
            <a:fillRect/>
          </a:stretch>
        </p:blipFill>
        <p:spPr>
          <a:xfrm>
            <a:off x="4074479" y="675666"/>
            <a:ext cx="444402" cy="444402"/>
          </a:xfrm>
          <a:prstGeom prst="rect">
            <a:avLst/>
          </a:prstGeom>
        </p:spPr>
      </p:pic>
      <p:pic>
        <p:nvPicPr>
          <p:cNvPr id="19" name="Рисунок 18" descr="Изображения">
            <a:extLst>
              <a:ext uri="{FF2B5EF4-FFF2-40B4-BE49-F238E27FC236}">
                <a16:creationId xmlns:a16="http://schemas.microsoft.com/office/drawing/2014/main" id="{51BAF71F-B426-444D-8BF5-21DC0D7E486B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10"/>
              </a:ext>
            </a:extLst>
          </a:blip>
          <a:stretch>
            <a:fillRect/>
          </a:stretch>
        </p:blipFill>
        <p:spPr>
          <a:xfrm>
            <a:off x="4250081" y="1643533"/>
            <a:ext cx="444402" cy="444402"/>
          </a:xfrm>
          <a:prstGeom prst="rect">
            <a:avLst/>
          </a:prstGeom>
        </p:spPr>
      </p:pic>
      <p:pic>
        <p:nvPicPr>
          <p:cNvPr id="20" name="Рисунок 19" descr="Синхронизация облака">
            <a:extLst>
              <a:ext uri="{FF2B5EF4-FFF2-40B4-BE49-F238E27FC236}">
                <a16:creationId xmlns:a16="http://schemas.microsoft.com/office/drawing/2014/main" id="{681BF1E1-7813-461F-9603-7ED401E9B32D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12"/>
              </a:ext>
            </a:extLst>
          </a:blip>
          <a:stretch>
            <a:fillRect/>
          </a:stretch>
        </p:blipFill>
        <p:spPr>
          <a:xfrm>
            <a:off x="2303615" y="2604056"/>
            <a:ext cx="444402" cy="444402"/>
          </a:xfrm>
          <a:prstGeom prst="rect">
            <a:avLst/>
          </a:prstGeom>
        </p:spPr>
      </p:pic>
      <p:pic>
        <p:nvPicPr>
          <p:cNvPr id="21" name="Рисунок 20" descr="Круговая диаграмма">
            <a:extLst>
              <a:ext uri="{FF2B5EF4-FFF2-40B4-BE49-F238E27FC236}">
                <a16:creationId xmlns:a16="http://schemas.microsoft.com/office/drawing/2014/main" id="{5AB58C32-D1E6-4808-B980-92D73943974E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14"/>
              </a:ext>
            </a:extLst>
          </a:blip>
          <a:stretch>
            <a:fillRect/>
          </a:stretch>
        </p:blipFill>
        <p:spPr>
          <a:xfrm>
            <a:off x="1881787" y="588267"/>
            <a:ext cx="401405" cy="401405"/>
          </a:xfrm>
          <a:prstGeom prst="rect">
            <a:avLst/>
          </a:prstGeom>
        </p:spPr>
      </p:pic>
      <p:pic>
        <p:nvPicPr>
          <p:cNvPr id="22" name="Рисунок 21" descr="Линейчатая диаграмма с тенденцией к понижению">
            <a:extLst>
              <a:ext uri="{FF2B5EF4-FFF2-40B4-BE49-F238E27FC236}">
                <a16:creationId xmlns:a16="http://schemas.microsoft.com/office/drawing/2014/main" id="{6C019716-F7AB-43C4-BB4A-244883CB6A5C}"/>
              </a:ext>
            </a:extLst>
          </p:cNvPr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16"/>
              </a:ext>
            </a:extLst>
          </a:blip>
          <a:stretch>
            <a:fillRect/>
          </a:stretch>
        </p:blipFill>
        <p:spPr>
          <a:xfrm>
            <a:off x="145800" y="781808"/>
            <a:ext cx="436112" cy="4361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48025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2" grpId="0"/>
      <p:bldP spid="13" grpId="0"/>
      <p:bldP spid="14" grpId="0"/>
      <p:bldP spid="1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6" name="Picture 8" descr="525-112 Ручка шариковая с масляными чернилами 0,7 мм, синяя">
            <a:extLst>
              <a:ext uri="{FF2B5EF4-FFF2-40B4-BE49-F238E27FC236}">
                <a16:creationId xmlns:a16="http://schemas.microsoft.com/office/drawing/2014/main" id="{52C595DB-B0F9-4DF8-B361-FF8CC2A9A4D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32249" y="709942"/>
            <a:ext cx="608477" cy="6084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12C2473-AA17-4E3B-AFC3-F7AFA3D732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739" y="122743"/>
            <a:ext cx="5164320" cy="276999"/>
          </a:xfrm>
        </p:spPr>
        <p:txBody>
          <a:bodyPr/>
          <a:lstStyle/>
          <a:p>
            <a:pPr algn="ctr"/>
            <a:r>
              <a:rPr lang="en-US" sz="1800" dirty="0" err="1"/>
              <a:t>Axborot</a:t>
            </a:r>
            <a:r>
              <a:rPr lang="en-US" sz="1800" dirty="0"/>
              <a:t> </a:t>
            </a:r>
            <a:r>
              <a:rPr lang="en-US" sz="1800" dirty="0" err="1"/>
              <a:t>texnologiyalari</a:t>
            </a:r>
            <a:endParaRPr lang="ru-RU" sz="1800" dirty="0"/>
          </a:p>
        </p:txBody>
      </p:sp>
      <p:pic>
        <p:nvPicPr>
          <p:cNvPr id="2050" name="Picture 2" descr="Адаптированные книги на немецком языке">
            <a:extLst>
              <a:ext uri="{FF2B5EF4-FFF2-40B4-BE49-F238E27FC236}">
                <a16:creationId xmlns:a16="http://schemas.microsoft.com/office/drawing/2014/main" id="{1119A48A-0FBC-4EF9-9ADD-ABC32E1C94F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263" t="14010" r="20045" b="9749"/>
          <a:stretch/>
        </p:blipFill>
        <p:spPr bwMode="auto">
          <a:xfrm>
            <a:off x="83606" y="2403165"/>
            <a:ext cx="782328" cy="7189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Фото: Shutterstock">
            <a:extLst>
              <a:ext uri="{FF2B5EF4-FFF2-40B4-BE49-F238E27FC236}">
                <a16:creationId xmlns:a16="http://schemas.microsoft.com/office/drawing/2014/main" id="{115ECEB9-33B9-4866-BBA4-A03D2FA8D38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4517" y="2315739"/>
            <a:ext cx="872035" cy="5232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https://i-fakt.ru/wp-content/uploads/2013/03/penc.jpeg">
            <a:extLst>
              <a:ext uri="{FF2B5EF4-FFF2-40B4-BE49-F238E27FC236}">
                <a16:creationId xmlns:a16="http://schemas.microsoft.com/office/drawing/2014/main" id="{1DD92473-ABBD-49B2-A831-7F47DAA07E8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3162" y="1918597"/>
            <a:ext cx="436755" cy="4367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8" name="Picture 10" descr="https://belblank.by/assets/images/main-page/%D0%BF%D0%BE%D0%BF%D1%83%D0%BB%D1%8F%D1%80%D0%BD%D1%8B%D0%B5-11-16078.jpg">
            <a:extLst>
              <a:ext uri="{FF2B5EF4-FFF2-40B4-BE49-F238E27FC236}">
                <a16:creationId xmlns:a16="http://schemas.microsoft.com/office/drawing/2014/main" id="{A399C36F-38D3-489C-9626-20A4704C6CB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76782" y="1650859"/>
            <a:ext cx="674829" cy="6748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2" name="Picture 14" descr="http://economy.uz/wp-content/uploads/articles/desktop-pc.jpg">
            <a:extLst>
              <a:ext uri="{FF2B5EF4-FFF2-40B4-BE49-F238E27FC236}">
                <a16:creationId xmlns:a16="http://schemas.microsoft.com/office/drawing/2014/main" id="{114B38F8-0923-4019-8FD5-AB8F7F0EBBB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7448" y="667500"/>
            <a:ext cx="1025028" cy="6953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4" name="Picture 16" descr="http://economy.uz/wp-content/uploads/articles/laptop-25.jpg">
            <a:extLst>
              <a:ext uri="{FF2B5EF4-FFF2-40B4-BE49-F238E27FC236}">
                <a16:creationId xmlns:a16="http://schemas.microsoft.com/office/drawing/2014/main" id="{FF50938B-A1F3-4AD0-98ED-829D16CB418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44752" y="2374580"/>
            <a:ext cx="974676" cy="7700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8" name="Picture 20" descr="https://filearchive.cnews.ru/img/zoom/2020/03/11/samsung_galaxy_tab_s6_10.5_sm_t865_128_gb.jpg">
            <a:extLst>
              <a:ext uri="{FF2B5EF4-FFF2-40B4-BE49-F238E27FC236}">
                <a16:creationId xmlns:a16="http://schemas.microsoft.com/office/drawing/2014/main" id="{A694284F-5FF8-4C12-A8C6-F403A1B381A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9627" y="1573713"/>
            <a:ext cx="509886" cy="759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72" name="Picture 24" descr="Изображение Смартфон Samsung SM-A307F/32 (Galaxy A30s 3/32Gb) Prism Crush White - изображение 4">
            <a:extLst>
              <a:ext uri="{FF2B5EF4-FFF2-40B4-BE49-F238E27FC236}">
                <a16:creationId xmlns:a16="http://schemas.microsoft.com/office/drawing/2014/main" id="{CF5128EC-537B-4097-A168-DA31D66D13D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93" r="10479"/>
          <a:stretch/>
        </p:blipFill>
        <p:spPr bwMode="auto">
          <a:xfrm>
            <a:off x="1537448" y="2552541"/>
            <a:ext cx="432454" cy="5695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74" name="Picture 26" descr="https://cdn.svyaznoy.ru/upload/iblock/881/sx540.jpg/resize/483x483/hq/">
            <a:extLst>
              <a:ext uri="{FF2B5EF4-FFF2-40B4-BE49-F238E27FC236}">
                <a16:creationId xmlns:a16="http://schemas.microsoft.com/office/drawing/2014/main" id="{E968B37C-60B3-4092-8C20-6CAC8F6AC28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7459" y="1194419"/>
            <a:ext cx="745056" cy="6123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76" name="Picture 28" descr="NEW! iWatch 6 44mm Smart watch HW16 Смарт часы с безграничным экраном Ташкент - изображение 1">
            <a:extLst>
              <a:ext uri="{FF2B5EF4-FFF2-40B4-BE49-F238E27FC236}">
                <a16:creationId xmlns:a16="http://schemas.microsoft.com/office/drawing/2014/main" id="{4E658D79-058D-4359-899F-316C68B24E3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8723" y="1930312"/>
            <a:ext cx="759120" cy="759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0" name="Прямая соединительная линия 9">
            <a:extLst>
              <a:ext uri="{FF2B5EF4-FFF2-40B4-BE49-F238E27FC236}">
                <a16:creationId xmlns:a16="http://schemas.microsoft.com/office/drawing/2014/main" id="{71915FE0-7B52-45F1-A24A-EE38744F7413}"/>
              </a:ext>
            </a:extLst>
          </p:cNvPr>
          <p:cNvCxnSpPr/>
          <p:nvPr/>
        </p:nvCxnSpPr>
        <p:spPr>
          <a:xfrm>
            <a:off x="3644900" y="980018"/>
            <a:ext cx="0" cy="2166809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Прямоугольник 26">
            <a:extLst>
              <a:ext uri="{FF2B5EF4-FFF2-40B4-BE49-F238E27FC236}">
                <a16:creationId xmlns:a16="http://schemas.microsoft.com/office/drawing/2014/main" id="{129F2F73-C8C4-4D2D-A70C-EC7F62041D94}"/>
              </a:ext>
            </a:extLst>
          </p:cNvPr>
          <p:cNvSpPr/>
          <p:nvPr/>
        </p:nvSpPr>
        <p:spPr>
          <a:xfrm>
            <a:off x="-2523" y="545317"/>
            <a:ext cx="1669836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b="1" dirty="0" err="1">
                <a:latin typeface="Arial" panose="020B0604020202020204" pitchFamily="34" charset="0"/>
                <a:cs typeface="Arial" panose="020B0604020202020204" pitchFamily="34" charset="0"/>
              </a:rPr>
              <a:t>Axborot</a:t>
            </a: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b="1" dirty="0" err="1">
                <a:latin typeface="Arial" panose="020B0604020202020204" pitchFamily="34" charset="0"/>
                <a:cs typeface="Arial" panose="020B0604020202020204" pitchFamily="34" charset="0"/>
              </a:rPr>
              <a:t>texnologiyalari</a:t>
            </a: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axborotlarni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izlash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to‘plash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saqlash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qayta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ishlash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undan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foydalanish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usullari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vositalari</a:t>
            </a:r>
            <a:endParaRPr lang="ru-RU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Прямоугольник 28">
            <a:extLst>
              <a:ext uri="{FF2B5EF4-FFF2-40B4-BE49-F238E27FC236}">
                <a16:creationId xmlns:a16="http://schemas.microsoft.com/office/drawing/2014/main" id="{55EC7CA7-E55B-4E75-AB77-54C0DBF23B08}"/>
              </a:ext>
            </a:extLst>
          </p:cNvPr>
          <p:cNvSpPr/>
          <p:nvPr/>
        </p:nvSpPr>
        <p:spPr>
          <a:xfrm>
            <a:off x="4005662" y="559772"/>
            <a:ext cx="139869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b="1" dirty="0" err="1">
                <a:latin typeface="Arial" panose="020B0604020202020204" pitchFamily="34" charset="0"/>
                <a:cs typeface="Arial" panose="020B0604020202020204" pitchFamily="34" charset="0"/>
              </a:rPr>
              <a:t>Raqamli</a:t>
            </a: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1200" b="1" dirty="0" err="1">
                <a:latin typeface="Arial" panose="020B0604020202020204" pitchFamily="34" charset="0"/>
                <a:cs typeface="Arial" panose="020B0604020202020204" pitchFamily="34" charset="0"/>
              </a:rPr>
              <a:t>texnologiyalar</a:t>
            </a:r>
            <a:endParaRPr lang="ru-RU" sz="11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94122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54185E-6 -2.3092E-6 L 0.39538 0.10421 " pathEditMode="relative" rAng="0" ptsTypes="AA">
                                      <p:cBhvr>
                                        <p:cTn id="20" dur="2000" fill="hold"/>
                                        <p:tgtEl>
                                          <p:spTgt spid="206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769" y="518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22907E-6 1.23288E-6 L 0.19989 0.15509 " pathEditMode="relative" rAng="0" ptsTypes="AA">
                                      <p:cBhvr>
                                        <p:cTn id="24" dur="2000" fill="hold"/>
                                        <p:tgtEl>
                                          <p:spTgt spid="207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994" y="773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6696E-6 -1.25245E-6 L 0.61013 -0.13454 " pathEditMode="relative" rAng="0" ptsTypes="AA">
                                      <p:cBhvr>
                                        <p:cTn id="28" dur="2000" fill="hold"/>
                                        <p:tgtEl>
                                          <p:spTgt spid="206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0507" y="-675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86344E-6 4.69667E-7 L 0.52092 0.14237 " pathEditMode="relative" rAng="0" ptsTypes="AA">
                                      <p:cBhvr>
                                        <p:cTn id="32" dur="2000" fill="hold"/>
                                        <p:tgtEl>
                                          <p:spTgt spid="207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046" y="709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5771E-6 3.85519E-6 L 0.53965 -0.14237 " pathEditMode="relative" rAng="0" ptsTypes="AA">
                                      <p:cBhvr>
                                        <p:cTn id="36" dur="2000" fill="hold"/>
                                        <p:tgtEl>
                                          <p:spTgt spid="207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982" y="-714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5771E-6 -3.54207E-6 L 0.38794 0.00196 " pathEditMode="relative" rAng="0" ptsTypes="AA">
                                      <p:cBhvr>
                                        <p:cTn id="40" dur="2000" fill="hold"/>
                                        <p:tgtEl>
                                          <p:spTgt spid="206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383" y="9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7" grpId="0"/>
      <p:bldP spid="2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>
            <a:extLst>
              <a:ext uri="{FF2B5EF4-FFF2-40B4-BE49-F238E27FC236}">
                <a16:creationId xmlns:a16="http://schemas.microsoft.com/office/drawing/2014/main" id="{2B4DBB27-7A85-4A34-AAA8-7A5E0DD2F70A}"/>
              </a:ext>
            </a:extLst>
          </p:cNvPr>
          <p:cNvSpPr txBox="1">
            <a:spLocks/>
          </p:cNvSpPr>
          <p:nvPr/>
        </p:nvSpPr>
        <p:spPr>
          <a:xfrm>
            <a:off x="389082" y="174625"/>
            <a:ext cx="4987637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en-US" sz="1400" kern="0" dirty="0" err="1"/>
              <a:t>Qaysi</a:t>
            </a:r>
            <a:r>
              <a:rPr lang="en-US" sz="1400" kern="0" dirty="0"/>
              <a:t> </a:t>
            </a:r>
            <a:r>
              <a:rPr lang="en-US" sz="1400" kern="0" dirty="0" err="1"/>
              <a:t>tarmoq</a:t>
            </a:r>
            <a:r>
              <a:rPr lang="en-US" sz="1400" kern="0" dirty="0"/>
              <a:t> </a:t>
            </a:r>
            <a:r>
              <a:rPr lang="en-US" sz="1400" kern="0" dirty="0" err="1"/>
              <a:t>uchun</a:t>
            </a:r>
            <a:r>
              <a:rPr lang="en-US" sz="1400" kern="0" dirty="0"/>
              <a:t> modem </a:t>
            </a:r>
            <a:r>
              <a:rPr lang="en-US" sz="1400" kern="0" dirty="0" err="1"/>
              <a:t>ishlatilmaydi</a:t>
            </a:r>
            <a:r>
              <a:rPr lang="en-US" sz="1400" kern="0" dirty="0"/>
              <a:t>?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7433889D-A21C-4B09-84A8-BA9FE6357040}"/>
              </a:ext>
            </a:extLst>
          </p:cNvPr>
          <p:cNvSpPr/>
          <p:nvPr/>
        </p:nvSpPr>
        <p:spPr>
          <a:xfrm>
            <a:off x="3907744" y="444131"/>
            <a:ext cx="2882900" cy="2447337"/>
          </a:xfrm>
          <a:prstGeom prst="rect">
            <a:avLst/>
          </a:prstGeom>
        </p:spPr>
        <p:txBody>
          <a:bodyPr>
            <a:spAutoFit/>
          </a:bodyPr>
          <a:lstStyle/>
          <a:p>
            <a:pPr marL="180975" indent="-180975">
              <a:lnSpc>
                <a:spcPct val="250000"/>
              </a:lnSpc>
              <a:buAutoNum type="alphaLcParenR"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lokal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;  </a:t>
            </a: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80975" indent="-180975">
              <a:lnSpc>
                <a:spcPct val="250000"/>
              </a:lnSpc>
              <a:buAutoNum type="alphaLcParenR"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mintaqaviy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;  </a:t>
            </a: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80975" indent="-180975">
              <a:lnSpc>
                <a:spcPct val="250000"/>
              </a:lnSpc>
            </a:pP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d)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global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;  </a:t>
            </a: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80975" indent="-180975">
              <a:lnSpc>
                <a:spcPct val="250000"/>
              </a:lnSpc>
            </a:pP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e)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barchasi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E101DF21-DC2E-4DE1-BC9F-E262473AE13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95433" y="641374"/>
            <a:ext cx="768307" cy="562401"/>
          </a:xfrm>
          <a:prstGeom prst="rect">
            <a:avLst/>
          </a:prstGeom>
        </p:spPr>
      </p:pic>
      <p:pic>
        <p:nvPicPr>
          <p:cNvPr id="8" name="Picture 2" descr="https://i1.wp.com/www.vidyagyaan.com/wp-content/uploads/2019/06/Wide-area-network-WAN.png?resize=500%2C400">
            <a:extLst>
              <a:ext uri="{FF2B5EF4-FFF2-40B4-BE49-F238E27FC236}">
                <a16:creationId xmlns:a16="http://schemas.microsoft.com/office/drawing/2014/main" id="{0BE8AEBC-278F-4D67-A298-42134D7F4FF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3364"/>
          <a:stretch/>
        </p:blipFill>
        <p:spPr bwMode="auto">
          <a:xfrm>
            <a:off x="2683857" y="1950897"/>
            <a:ext cx="1274289" cy="8831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4" descr="региональная сеть">
            <a:extLst>
              <a:ext uri="{FF2B5EF4-FFF2-40B4-BE49-F238E27FC236}">
                <a16:creationId xmlns:a16="http://schemas.microsoft.com/office/drawing/2014/main" id="{3101ACA9-F4DA-4878-909E-FDC0CF546A2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33349" y="1344739"/>
            <a:ext cx="998803" cy="4823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Прямоугольник: скругленные углы 14">
            <a:extLst>
              <a:ext uri="{FF2B5EF4-FFF2-40B4-BE49-F238E27FC236}">
                <a16:creationId xmlns:a16="http://schemas.microsoft.com/office/drawing/2014/main" id="{59FF1C7C-BED2-4B6D-A649-3F7B312A9465}"/>
              </a:ext>
            </a:extLst>
          </p:cNvPr>
          <p:cNvSpPr/>
          <p:nvPr/>
        </p:nvSpPr>
        <p:spPr>
          <a:xfrm>
            <a:off x="60610" y="696150"/>
            <a:ext cx="2692910" cy="574308"/>
          </a:xfrm>
          <a:prstGeom prst="roundRect">
            <a:avLst/>
          </a:prstGeom>
          <a:noFill/>
          <a:ln w="38100"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sz="1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Modem </a:t>
            </a:r>
            <a:r>
              <a:rPr lang="en-US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signalni</a:t>
            </a:r>
            <a:r>
              <a:rPr lang="en-US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raqamli</a:t>
            </a:r>
            <a:r>
              <a:rPr lang="en-US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ko‘rinishdan</a:t>
            </a:r>
            <a:r>
              <a:rPr lang="en-US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analog </a:t>
            </a:r>
            <a:r>
              <a:rPr lang="en-US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ko‘rinishga</a:t>
            </a:r>
            <a:r>
              <a:rPr lang="en-US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analog </a:t>
            </a:r>
            <a:r>
              <a:rPr lang="en-US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ko‘rinishdan</a:t>
            </a:r>
            <a:r>
              <a:rPr lang="en-US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raqamli</a:t>
            </a:r>
            <a:r>
              <a:rPr lang="en-US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ko‘rinishga</a:t>
            </a:r>
            <a:r>
              <a:rPr lang="en-US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o‘tkazuvchi</a:t>
            </a:r>
            <a:r>
              <a:rPr lang="en-US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qurilma</a:t>
            </a:r>
            <a:endParaRPr lang="ru-RU" sz="1200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Овал 4">
            <a:extLst>
              <a:ext uri="{FF2B5EF4-FFF2-40B4-BE49-F238E27FC236}">
                <a16:creationId xmlns:a16="http://schemas.microsoft.com/office/drawing/2014/main" id="{B1B4E3A1-3997-4545-A8CD-7E2FBE071165}"/>
              </a:ext>
            </a:extLst>
          </p:cNvPr>
          <p:cNvSpPr/>
          <p:nvPr/>
        </p:nvSpPr>
        <p:spPr>
          <a:xfrm>
            <a:off x="3907740" y="725343"/>
            <a:ext cx="315233" cy="346364"/>
          </a:xfrm>
          <a:prstGeom prst="ellipse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6" name="Picture 20" descr="Чем отличается модем от роутера и что лучше выбрать">
            <a:extLst>
              <a:ext uri="{FF2B5EF4-FFF2-40B4-BE49-F238E27FC236}">
                <a16:creationId xmlns:a16="http://schemas.microsoft.com/office/drawing/2014/main" id="{8CA1185D-EA34-418A-B5B1-49A546A4C6F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446384" y="1360120"/>
            <a:ext cx="856401" cy="6414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28" descr="Как выбрать и где купить современный и надежный компьютер? - iPress.ua">
            <a:extLst>
              <a:ext uri="{FF2B5EF4-FFF2-40B4-BE49-F238E27FC236}">
                <a16:creationId xmlns:a16="http://schemas.microsoft.com/office/drawing/2014/main" id="{16691944-AFA3-45E1-9A51-58C642371AD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476" y="1507130"/>
            <a:ext cx="692724" cy="3474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20" descr="Чем отличается модем от роутера и что лучше выбрать">
            <a:extLst>
              <a:ext uri="{FF2B5EF4-FFF2-40B4-BE49-F238E27FC236}">
                <a16:creationId xmlns:a16="http://schemas.microsoft.com/office/drawing/2014/main" id="{953662C5-21EF-4341-BE72-3FBC037BCCF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7941" y="2392496"/>
            <a:ext cx="766731" cy="5743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28" descr="Как выбрать и где купить современный и надежный компьютер? - iPress.ua">
            <a:extLst>
              <a:ext uri="{FF2B5EF4-FFF2-40B4-BE49-F238E27FC236}">
                <a16:creationId xmlns:a16="http://schemas.microsoft.com/office/drawing/2014/main" id="{B112DF2B-558B-498C-8BAF-AAC13160AE4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49949" y="2544014"/>
            <a:ext cx="692724" cy="3474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Полилиния: фигура 21">
            <a:extLst>
              <a:ext uri="{FF2B5EF4-FFF2-40B4-BE49-F238E27FC236}">
                <a16:creationId xmlns:a16="http://schemas.microsoft.com/office/drawing/2014/main" id="{4C5E058C-1DAF-40BB-94F9-93A267DE22CC}"/>
              </a:ext>
            </a:extLst>
          </p:cNvPr>
          <p:cNvSpPr/>
          <p:nvPr/>
        </p:nvSpPr>
        <p:spPr>
          <a:xfrm>
            <a:off x="388507" y="1947041"/>
            <a:ext cx="1188045" cy="772511"/>
          </a:xfrm>
          <a:custGeom>
            <a:avLst/>
            <a:gdLst>
              <a:gd name="connsiteX0" fmla="*/ 1188045 w 1188045"/>
              <a:gd name="connsiteY0" fmla="*/ 0 h 772511"/>
              <a:gd name="connsiteX1" fmla="*/ 983093 w 1188045"/>
              <a:gd name="connsiteY1" fmla="*/ 39414 h 772511"/>
              <a:gd name="connsiteX2" fmla="*/ 856969 w 1188045"/>
              <a:gd name="connsiteY2" fmla="*/ 181304 h 772511"/>
              <a:gd name="connsiteX3" fmla="*/ 738727 w 1188045"/>
              <a:gd name="connsiteY3" fmla="*/ 315311 h 772511"/>
              <a:gd name="connsiteX4" fmla="*/ 415534 w 1188045"/>
              <a:gd name="connsiteY4" fmla="*/ 283780 h 772511"/>
              <a:gd name="connsiteX5" fmla="*/ 37162 w 1188045"/>
              <a:gd name="connsiteY5" fmla="*/ 417787 h 772511"/>
              <a:gd name="connsiteX6" fmla="*/ 29279 w 1188045"/>
              <a:gd name="connsiteY6" fmla="*/ 630621 h 772511"/>
              <a:gd name="connsiteX7" fmla="*/ 171169 w 1188045"/>
              <a:gd name="connsiteY7" fmla="*/ 772511 h 7725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188045" h="772511">
                <a:moveTo>
                  <a:pt x="1188045" y="0"/>
                </a:moveTo>
                <a:cubicBezTo>
                  <a:pt x="1113158" y="4598"/>
                  <a:pt x="1038272" y="9197"/>
                  <a:pt x="983093" y="39414"/>
                </a:cubicBezTo>
                <a:cubicBezTo>
                  <a:pt x="927914" y="69631"/>
                  <a:pt x="856969" y="181304"/>
                  <a:pt x="856969" y="181304"/>
                </a:cubicBezTo>
                <a:cubicBezTo>
                  <a:pt x="816241" y="227287"/>
                  <a:pt x="812299" y="298232"/>
                  <a:pt x="738727" y="315311"/>
                </a:cubicBezTo>
                <a:cubicBezTo>
                  <a:pt x="665154" y="332390"/>
                  <a:pt x="532461" y="266701"/>
                  <a:pt x="415534" y="283780"/>
                </a:cubicBezTo>
                <a:cubicBezTo>
                  <a:pt x="298607" y="300859"/>
                  <a:pt x="101538" y="359980"/>
                  <a:pt x="37162" y="417787"/>
                </a:cubicBezTo>
                <a:cubicBezTo>
                  <a:pt x="-27214" y="475594"/>
                  <a:pt x="6944" y="571500"/>
                  <a:pt x="29279" y="630621"/>
                </a:cubicBezTo>
                <a:cubicBezTo>
                  <a:pt x="51613" y="689742"/>
                  <a:pt x="111391" y="731126"/>
                  <a:pt x="171169" y="772511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олилиния: фигура 22">
            <a:extLst>
              <a:ext uri="{FF2B5EF4-FFF2-40B4-BE49-F238E27FC236}">
                <a16:creationId xmlns:a16="http://schemas.microsoft.com/office/drawing/2014/main" id="{2DA6A50F-1A46-4EA3-87AD-D355932AE956}"/>
              </a:ext>
            </a:extLst>
          </p:cNvPr>
          <p:cNvSpPr/>
          <p:nvPr/>
        </p:nvSpPr>
        <p:spPr>
          <a:xfrm>
            <a:off x="953814" y="2805064"/>
            <a:ext cx="780853" cy="135306"/>
          </a:xfrm>
          <a:custGeom>
            <a:avLst/>
            <a:gdLst>
              <a:gd name="connsiteX0" fmla="*/ 0 w 780853"/>
              <a:gd name="connsiteY0" fmla="*/ 40612 h 135306"/>
              <a:gd name="connsiteX1" fmla="*/ 220717 w 780853"/>
              <a:gd name="connsiteY1" fmla="*/ 135205 h 135306"/>
              <a:gd name="connsiteX2" fmla="*/ 346841 w 780853"/>
              <a:gd name="connsiteY2" fmla="*/ 24846 h 135306"/>
              <a:gd name="connsiteX3" fmla="*/ 496614 w 780853"/>
              <a:gd name="connsiteY3" fmla="*/ 1198 h 135306"/>
              <a:gd name="connsiteX4" fmla="*/ 685800 w 780853"/>
              <a:gd name="connsiteY4" fmla="*/ 48495 h 135306"/>
              <a:gd name="connsiteX5" fmla="*/ 772510 w 780853"/>
              <a:gd name="connsiteY5" fmla="*/ 64260 h 135306"/>
              <a:gd name="connsiteX6" fmla="*/ 772510 w 780853"/>
              <a:gd name="connsiteY6" fmla="*/ 40612 h 1353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80853" h="135306">
                <a:moveTo>
                  <a:pt x="0" y="40612"/>
                </a:moveTo>
                <a:cubicBezTo>
                  <a:pt x="81455" y="89222"/>
                  <a:pt x="162910" y="137833"/>
                  <a:pt x="220717" y="135205"/>
                </a:cubicBezTo>
                <a:cubicBezTo>
                  <a:pt x="278524" y="132577"/>
                  <a:pt x="300858" y="47181"/>
                  <a:pt x="346841" y="24846"/>
                </a:cubicBezTo>
                <a:cubicBezTo>
                  <a:pt x="392824" y="2511"/>
                  <a:pt x="440121" y="-2743"/>
                  <a:pt x="496614" y="1198"/>
                </a:cubicBezTo>
                <a:cubicBezTo>
                  <a:pt x="553107" y="5139"/>
                  <a:pt x="639817" y="37985"/>
                  <a:pt x="685800" y="48495"/>
                </a:cubicBezTo>
                <a:cubicBezTo>
                  <a:pt x="731783" y="59005"/>
                  <a:pt x="758058" y="65574"/>
                  <a:pt x="772510" y="64260"/>
                </a:cubicBezTo>
                <a:cubicBezTo>
                  <a:pt x="786962" y="62946"/>
                  <a:pt x="779736" y="51779"/>
                  <a:pt x="772510" y="40612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олилиния: фигура 23">
            <a:extLst>
              <a:ext uri="{FF2B5EF4-FFF2-40B4-BE49-F238E27FC236}">
                <a16:creationId xmlns:a16="http://schemas.microsoft.com/office/drawing/2014/main" id="{87746F2A-9F7E-45BE-91EC-371CD396F49B}"/>
              </a:ext>
            </a:extLst>
          </p:cNvPr>
          <p:cNvSpPr/>
          <p:nvPr/>
        </p:nvSpPr>
        <p:spPr>
          <a:xfrm>
            <a:off x="867103" y="1717338"/>
            <a:ext cx="662152" cy="88725"/>
          </a:xfrm>
          <a:custGeom>
            <a:avLst/>
            <a:gdLst>
              <a:gd name="connsiteX0" fmla="*/ 0 w 662152"/>
              <a:gd name="connsiteY0" fmla="*/ 56283 h 88725"/>
              <a:gd name="connsiteX1" fmla="*/ 118242 w 662152"/>
              <a:gd name="connsiteY1" fmla="*/ 1103 h 88725"/>
              <a:gd name="connsiteX2" fmla="*/ 236483 w 662152"/>
              <a:gd name="connsiteY2" fmla="*/ 24752 h 88725"/>
              <a:gd name="connsiteX3" fmla="*/ 488731 w 662152"/>
              <a:gd name="connsiteY3" fmla="*/ 87814 h 88725"/>
              <a:gd name="connsiteX4" fmla="*/ 662152 w 662152"/>
              <a:gd name="connsiteY4" fmla="*/ 56283 h 887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62152" h="88725">
                <a:moveTo>
                  <a:pt x="0" y="56283"/>
                </a:moveTo>
                <a:cubicBezTo>
                  <a:pt x="39414" y="31320"/>
                  <a:pt x="78828" y="6358"/>
                  <a:pt x="118242" y="1103"/>
                </a:cubicBezTo>
                <a:cubicBezTo>
                  <a:pt x="157656" y="-4152"/>
                  <a:pt x="174735" y="10300"/>
                  <a:pt x="236483" y="24752"/>
                </a:cubicBezTo>
                <a:cubicBezTo>
                  <a:pt x="298231" y="39204"/>
                  <a:pt x="417786" y="82559"/>
                  <a:pt x="488731" y="87814"/>
                </a:cubicBezTo>
                <a:cubicBezTo>
                  <a:pt x="559676" y="93069"/>
                  <a:pt x="610914" y="74676"/>
                  <a:pt x="662152" y="56283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>
            <a:extLst>
              <a:ext uri="{FF2B5EF4-FFF2-40B4-BE49-F238E27FC236}">
                <a16:creationId xmlns:a16="http://schemas.microsoft.com/office/drawing/2014/main" id="{56796315-9CAC-4859-AC60-31466078E041}"/>
              </a:ext>
            </a:extLst>
          </p:cNvPr>
          <p:cNvSpPr/>
          <p:nvPr/>
        </p:nvSpPr>
        <p:spPr>
          <a:xfrm>
            <a:off x="805591" y="1488847"/>
            <a:ext cx="856402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b="1" dirty="0" err="1">
                <a:latin typeface="Arial" panose="020B0604020202020204" pitchFamily="34" charset="0"/>
                <a:cs typeface="Arial" panose="020B0604020202020204" pitchFamily="34" charset="0"/>
              </a:rPr>
              <a:t>Raqamli</a:t>
            </a:r>
            <a:endParaRPr lang="ru-RU" sz="11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Прямоугольник 25">
            <a:extLst>
              <a:ext uri="{FF2B5EF4-FFF2-40B4-BE49-F238E27FC236}">
                <a16:creationId xmlns:a16="http://schemas.microsoft.com/office/drawing/2014/main" id="{1A37C22A-76CF-436C-9CBD-E4A7E95845A1}"/>
              </a:ext>
            </a:extLst>
          </p:cNvPr>
          <p:cNvSpPr/>
          <p:nvPr/>
        </p:nvSpPr>
        <p:spPr>
          <a:xfrm>
            <a:off x="1062555" y="2861480"/>
            <a:ext cx="856402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b="1" dirty="0" err="1">
                <a:latin typeface="Arial" panose="020B0604020202020204" pitchFamily="34" charset="0"/>
                <a:cs typeface="Arial" panose="020B0604020202020204" pitchFamily="34" charset="0"/>
              </a:rPr>
              <a:t>Raqamli</a:t>
            </a:r>
            <a:endParaRPr lang="ru-RU" sz="11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Прямоугольник 26">
            <a:extLst>
              <a:ext uri="{FF2B5EF4-FFF2-40B4-BE49-F238E27FC236}">
                <a16:creationId xmlns:a16="http://schemas.microsoft.com/office/drawing/2014/main" id="{43B9E7BA-4D10-4909-A23F-17EBEE667762}"/>
              </a:ext>
            </a:extLst>
          </p:cNvPr>
          <p:cNvSpPr/>
          <p:nvPr/>
        </p:nvSpPr>
        <p:spPr>
          <a:xfrm>
            <a:off x="60610" y="1985185"/>
            <a:ext cx="856402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b="1" dirty="0" err="1">
                <a:latin typeface="Arial" panose="020B0604020202020204" pitchFamily="34" charset="0"/>
                <a:cs typeface="Arial" panose="020B0604020202020204" pitchFamily="34" charset="0"/>
              </a:rPr>
              <a:t>Uzluksiz</a:t>
            </a:r>
            <a:endParaRPr lang="ru-RU" sz="11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72212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000"/>
                            </p:stCondLst>
                            <p:childTnLst>
                              <p:par>
                                <p:cTn id="3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"/>
                            </p:stCondLst>
                            <p:childTnLst>
                              <p:par>
                                <p:cTn id="4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5" grpId="0" animBg="1"/>
      <p:bldP spid="22" grpId="0" animBg="1"/>
      <p:bldP spid="23" grpId="0" animBg="1"/>
      <p:bldP spid="24" grpId="0" animBg="1"/>
      <p:bldP spid="25" grpId="0"/>
      <p:bldP spid="26" grpId="0"/>
      <p:bldP spid="2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D2F79566-C1BF-4395-8807-CA7674CBAAE4}"/>
              </a:ext>
            </a:extLst>
          </p:cNvPr>
          <p:cNvSpPr/>
          <p:nvPr/>
        </p:nvSpPr>
        <p:spPr>
          <a:xfrm>
            <a:off x="87149" y="129957"/>
            <a:ext cx="5486400" cy="2923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3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Web-</a:t>
            </a:r>
            <a:r>
              <a:rPr lang="en-US" sz="13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sahifalarni</a:t>
            </a:r>
            <a:r>
              <a:rPr lang="en-US" sz="13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ko‘rsatishni</a:t>
            </a:r>
            <a:r>
              <a:rPr lang="en-US" sz="13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ta’minlovchi</a:t>
            </a:r>
            <a:r>
              <a:rPr lang="en-US" sz="13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dasturlar</a:t>
            </a:r>
            <a:r>
              <a:rPr lang="en-US" sz="13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sz="13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ataladi</a:t>
            </a:r>
            <a:r>
              <a:rPr lang="en-US" sz="13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1300" dirty="0">
              <a:solidFill>
                <a:schemeClr val="bg1"/>
              </a:solidFill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FC1FD07E-B5F3-4BEC-94C8-27716EB21BAA}"/>
              </a:ext>
            </a:extLst>
          </p:cNvPr>
          <p:cNvSpPr/>
          <p:nvPr/>
        </p:nvSpPr>
        <p:spPr>
          <a:xfrm>
            <a:off x="3703801" y="479425"/>
            <a:ext cx="1974850" cy="21529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250000"/>
              </a:lnSpc>
              <a:buAutoNum type="alphaLcParenR"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web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­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provayder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250000"/>
              </a:lnSpc>
              <a:buAutoNum type="alphaLcParenR"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web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­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brauzer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250000"/>
              </a:lnSpc>
            </a:pP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d)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web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­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protokol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;  </a:t>
            </a: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250000"/>
              </a:lnSpc>
            </a:pP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e)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barchasi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5" name="Прямоугольник: скругленные углы 4">
            <a:extLst>
              <a:ext uri="{FF2B5EF4-FFF2-40B4-BE49-F238E27FC236}">
                <a16:creationId xmlns:a16="http://schemas.microsoft.com/office/drawing/2014/main" id="{8EF20A53-9713-466C-AF11-8B7D2F3C04FB}"/>
              </a:ext>
            </a:extLst>
          </p:cNvPr>
          <p:cNvSpPr/>
          <p:nvPr/>
        </p:nvSpPr>
        <p:spPr>
          <a:xfrm>
            <a:off x="292100" y="2018148"/>
            <a:ext cx="3200400" cy="574308"/>
          </a:xfrm>
          <a:prstGeom prst="roundRect">
            <a:avLst/>
          </a:prstGeom>
          <a:noFill/>
          <a:ln w="38100"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sz="1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Web-</a:t>
            </a:r>
            <a:r>
              <a:rPr lang="en-US" sz="14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sahifa</a:t>
            </a:r>
            <a:r>
              <a:rPr lang="en-US" sz="1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en-US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Internetning</a:t>
            </a:r>
            <a:r>
              <a:rPr lang="en-US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gipermatnli</a:t>
            </a:r>
            <a:r>
              <a:rPr lang="en-US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axborot</a:t>
            </a:r>
            <a:r>
              <a:rPr lang="en-US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resursi</a:t>
            </a:r>
            <a:r>
              <a:rPr lang="en-US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1200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AEE99C41-26B3-48C2-A060-B7968D031B7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3662" y="631825"/>
            <a:ext cx="2527374" cy="1386323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9" name="Picture 4" descr="Opera — Википедия">
            <a:extLst>
              <a:ext uri="{FF2B5EF4-FFF2-40B4-BE49-F238E27FC236}">
                <a16:creationId xmlns:a16="http://schemas.microsoft.com/office/drawing/2014/main" id="{53851531-BC82-49F3-BFE7-CE250259CC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33099" y="2680159"/>
            <a:ext cx="352814" cy="3470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8" descr="Google Chrome — Википедия">
            <a:extLst>
              <a:ext uri="{FF2B5EF4-FFF2-40B4-BE49-F238E27FC236}">
                <a16:creationId xmlns:a16="http://schemas.microsoft.com/office/drawing/2014/main" id="{1C3B801B-A2D1-4387-90B8-FDFC5E07A60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8113" y="2623002"/>
            <a:ext cx="394256" cy="3942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10" descr="Firefox PNG логотип скачать бесплатно">
            <a:extLst>
              <a:ext uri="{FF2B5EF4-FFF2-40B4-BE49-F238E27FC236}">
                <a16:creationId xmlns:a16="http://schemas.microsoft.com/office/drawing/2014/main" id="{FA6A1BFE-3C31-41EA-8069-B33A9FB18E8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5889" y="2631994"/>
            <a:ext cx="431202" cy="4312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12" descr="Internet Explorer логотип скачать бесплатно PNG">
            <a:extLst>
              <a:ext uri="{FF2B5EF4-FFF2-40B4-BE49-F238E27FC236}">
                <a16:creationId xmlns:a16="http://schemas.microsoft.com/office/drawing/2014/main" id="{A95D7E01-7525-4CC5-B990-45537DBA3F0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46466" y="2623002"/>
            <a:ext cx="431202" cy="4312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Прямоугольник: скругленные углы 12">
            <a:extLst>
              <a:ext uri="{FF2B5EF4-FFF2-40B4-BE49-F238E27FC236}">
                <a16:creationId xmlns:a16="http://schemas.microsoft.com/office/drawing/2014/main" id="{184B4DD7-D1F9-4895-B110-1A14BF9D6B54}"/>
              </a:ext>
            </a:extLst>
          </p:cNvPr>
          <p:cNvSpPr/>
          <p:nvPr/>
        </p:nvSpPr>
        <p:spPr>
          <a:xfrm>
            <a:off x="-909365" y="2540585"/>
            <a:ext cx="3200400" cy="574308"/>
          </a:xfrm>
          <a:prstGeom prst="roundRect">
            <a:avLst/>
          </a:prstGeom>
          <a:noFill/>
          <a:ln w="38100"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sz="1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Web-</a:t>
            </a:r>
            <a:r>
              <a:rPr lang="en-US" sz="14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brauzer</a:t>
            </a:r>
            <a:endParaRPr lang="ru-RU" sz="1200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Овал 13">
            <a:extLst>
              <a:ext uri="{FF2B5EF4-FFF2-40B4-BE49-F238E27FC236}">
                <a16:creationId xmlns:a16="http://schemas.microsoft.com/office/drawing/2014/main" id="{98B5E5CD-14B2-4358-8321-74DC643AA300}"/>
              </a:ext>
            </a:extLst>
          </p:cNvPr>
          <p:cNvSpPr/>
          <p:nvPr/>
        </p:nvSpPr>
        <p:spPr>
          <a:xfrm>
            <a:off x="3675335" y="1250759"/>
            <a:ext cx="315233" cy="314876"/>
          </a:xfrm>
          <a:prstGeom prst="ellipse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29303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3" grpId="0"/>
      <p:bldP spid="1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>
            <a:extLst>
              <a:ext uri="{FF2B5EF4-FFF2-40B4-BE49-F238E27FC236}">
                <a16:creationId xmlns:a16="http://schemas.microsoft.com/office/drawing/2014/main" id="{2B4DBB27-7A85-4A34-AAA8-7A5E0DD2F70A}"/>
              </a:ext>
            </a:extLst>
          </p:cNvPr>
          <p:cNvSpPr txBox="1">
            <a:spLocks/>
          </p:cNvSpPr>
          <p:nvPr/>
        </p:nvSpPr>
        <p:spPr>
          <a:xfrm>
            <a:off x="50802" y="169070"/>
            <a:ext cx="5714998" cy="2308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en-US" sz="1500" kern="0" dirty="0" err="1"/>
              <a:t>Faqat</a:t>
            </a:r>
            <a:r>
              <a:rPr lang="en-US" sz="1500" kern="0" dirty="0"/>
              <a:t> </a:t>
            </a:r>
            <a:r>
              <a:rPr lang="en-US" sz="1500" kern="0" dirty="0" err="1"/>
              <a:t>qidiruv</a:t>
            </a:r>
            <a:r>
              <a:rPr lang="en-US" sz="1500" kern="0" dirty="0"/>
              <a:t> </a:t>
            </a:r>
            <a:r>
              <a:rPr lang="en-US" sz="1500" kern="0" dirty="0" err="1"/>
              <a:t>tizimlari</a:t>
            </a:r>
            <a:r>
              <a:rPr lang="en-US" sz="1500" kern="0" dirty="0"/>
              <a:t> </a:t>
            </a:r>
            <a:r>
              <a:rPr lang="en-US" sz="1500" kern="0" dirty="0" err="1"/>
              <a:t>ko‘rsatilgan</a:t>
            </a:r>
            <a:r>
              <a:rPr lang="en-US" sz="1500" kern="0" dirty="0"/>
              <a:t> </a:t>
            </a:r>
            <a:r>
              <a:rPr lang="en-US" sz="1500" kern="0" dirty="0" err="1"/>
              <a:t>javobni</a:t>
            </a:r>
            <a:r>
              <a:rPr lang="en-US" sz="1500" kern="0" dirty="0"/>
              <a:t> </a:t>
            </a:r>
            <a:r>
              <a:rPr lang="en-US" sz="1500" kern="0" dirty="0" err="1"/>
              <a:t>ko‘rsating</a:t>
            </a:r>
            <a:r>
              <a:rPr lang="en-US" sz="1500" kern="0" dirty="0"/>
              <a:t>: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CD8516E7-A3BC-40FA-BC86-43E426280DDC}"/>
              </a:ext>
            </a:extLst>
          </p:cNvPr>
          <p:cNvSpPr/>
          <p:nvPr/>
        </p:nvSpPr>
        <p:spPr>
          <a:xfrm>
            <a:off x="3340100" y="507055"/>
            <a:ext cx="2882900" cy="2230739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200000"/>
              </a:lnSpc>
            </a:pPr>
            <a:r>
              <a:rPr lang="en-US" dirty="0"/>
              <a:t>a) </a:t>
            </a:r>
            <a:r>
              <a:rPr lang="ru-RU" dirty="0" err="1"/>
              <a:t>Opera</a:t>
            </a:r>
            <a:r>
              <a:rPr lang="ru-RU" dirty="0"/>
              <a:t>, </a:t>
            </a:r>
            <a:r>
              <a:rPr lang="ru-RU" dirty="0" err="1"/>
              <a:t>Rambler</a:t>
            </a:r>
            <a:endParaRPr lang="en-US" dirty="0"/>
          </a:p>
          <a:p>
            <a:pPr>
              <a:lnSpc>
                <a:spcPct val="200000"/>
              </a:lnSpc>
            </a:pPr>
            <a:r>
              <a:rPr lang="ru-RU" dirty="0"/>
              <a:t>b) </a:t>
            </a:r>
            <a:r>
              <a:rPr lang="ru-RU" dirty="0" err="1"/>
              <a:t>Netscape</a:t>
            </a:r>
            <a:r>
              <a:rPr lang="ru-RU" dirty="0"/>
              <a:t> </a:t>
            </a:r>
            <a:r>
              <a:rPr lang="ru-RU" dirty="0" err="1"/>
              <a:t>Navigator</a:t>
            </a:r>
            <a:r>
              <a:rPr lang="ru-RU" dirty="0"/>
              <a:t> </a:t>
            </a:r>
            <a:endParaRPr lang="en-US" dirty="0"/>
          </a:p>
          <a:p>
            <a:pPr>
              <a:lnSpc>
                <a:spcPct val="200000"/>
              </a:lnSpc>
            </a:pPr>
            <a:r>
              <a:rPr lang="ru-RU" dirty="0"/>
              <a:t>d) </a:t>
            </a:r>
            <a:r>
              <a:rPr lang="ru-RU" dirty="0" err="1"/>
              <a:t>Aport</a:t>
            </a:r>
            <a:r>
              <a:rPr lang="ru-RU" dirty="0"/>
              <a:t>, </a:t>
            </a:r>
            <a:r>
              <a:rPr lang="ru-RU" dirty="0" err="1"/>
              <a:t>Yahoo</a:t>
            </a:r>
            <a:r>
              <a:rPr lang="ru-RU" dirty="0"/>
              <a:t>   </a:t>
            </a:r>
            <a:endParaRPr lang="en-US" dirty="0"/>
          </a:p>
          <a:p>
            <a:pPr>
              <a:lnSpc>
                <a:spcPct val="200000"/>
              </a:lnSpc>
            </a:pPr>
            <a:r>
              <a:rPr lang="ru-RU" dirty="0"/>
              <a:t>e) </a:t>
            </a:r>
            <a:r>
              <a:rPr lang="ru-RU" dirty="0" err="1"/>
              <a:t>Mosaic</a:t>
            </a:r>
            <a:r>
              <a:rPr lang="ru-RU" dirty="0"/>
              <a:t>, </a:t>
            </a:r>
            <a:r>
              <a:rPr lang="ru-RU" dirty="0" err="1"/>
              <a:t>AdWiper</a:t>
            </a:r>
            <a:endParaRPr lang="ru-RU" dirty="0"/>
          </a:p>
        </p:txBody>
      </p:sp>
      <p:sp>
        <p:nvSpPr>
          <p:cNvPr id="7" name="Прямоугольник: скругленные углы 6">
            <a:extLst>
              <a:ext uri="{FF2B5EF4-FFF2-40B4-BE49-F238E27FC236}">
                <a16:creationId xmlns:a16="http://schemas.microsoft.com/office/drawing/2014/main" id="{EA8A8C23-B84B-43D7-83DC-FF7256E92D0F}"/>
              </a:ext>
            </a:extLst>
          </p:cNvPr>
          <p:cNvSpPr/>
          <p:nvPr/>
        </p:nvSpPr>
        <p:spPr>
          <a:xfrm>
            <a:off x="143643" y="936625"/>
            <a:ext cx="2710791" cy="574308"/>
          </a:xfrm>
          <a:prstGeom prst="roundRect">
            <a:avLst/>
          </a:prstGeom>
          <a:noFill/>
          <a:ln w="38100"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sz="1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Qidiruv</a:t>
            </a:r>
            <a:r>
              <a:rPr lang="en-US" sz="1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tizimi</a:t>
            </a:r>
            <a:r>
              <a:rPr lang="en-US" sz="1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1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maxsus</a:t>
            </a:r>
            <a:r>
              <a:rPr lang="en-US" sz="1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web­-</a:t>
            </a:r>
            <a:r>
              <a:rPr lang="en-US" sz="1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sahifa</a:t>
            </a:r>
            <a:r>
              <a:rPr lang="en-US" sz="1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bo‘lib</a:t>
            </a:r>
            <a:r>
              <a:rPr lang="en-US" sz="1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Internet </a:t>
            </a:r>
            <a:r>
              <a:rPr lang="en-US" sz="1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tarmog‘idan</a:t>
            </a:r>
            <a:r>
              <a:rPr lang="en-US" sz="1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kerakli</a:t>
            </a:r>
            <a:r>
              <a:rPr lang="en-US" sz="1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axborotni</a:t>
            </a:r>
            <a:r>
              <a:rPr lang="en-US" sz="1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izlab</a:t>
            </a:r>
            <a:r>
              <a:rPr lang="en-US" sz="1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topish</a:t>
            </a:r>
            <a:r>
              <a:rPr lang="en-US" sz="1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1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xizmat</a:t>
            </a:r>
            <a:r>
              <a:rPr lang="en-US" sz="1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qiladi</a:t>
            </a:r>
            <a:r>
              <a:rPr lang="en-US" sz="1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1400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Picture 2" descr="Поисковая система Гугл и как продвигать сайт в Google история гиганта ✅  Доход онлайн">
            <a:extLst>
              <a:ext uri="{FF2B5EF4-FFF2-40B4-BE49-F238E27FC236}">
                <a16:creationId xmlns:a16="http://schemas.microsoft.com/office/drawing/2014/main" id="{A0FC1931-C615-48D2-8BE7-045B845AC44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17" t="14619" r="7647" b="13096"/>
          <a:stretch/>
        </p:blipFill>
        <p:spPr bwMode="auto">
          <a:xfrm>
            <a:off x="240694" y="1762293"/>
            <a:ext cx="978187" cy="3573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4" descr="Яндекс">
            <a:extLst>
              <a:ext uri="{FF2B5EF4-FFF2-40B4-BE49-F238E27FC236}">
                <a16:creationId xmlns:a16="http://schemas.microsoft.com/office/drawing/2014/main" id="{589B2B36-A1DB-4634-B8D0-41B748D1948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794" b="30133"/>
          <a:stretch/>
        </p:blipFill>
        <p:spPr bwMode="auto">
          <a:xfrm>
            <a:off x="1756632" y="2256714"/>
            <a:ext cx="795315" cy="3266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01CAA4D0-C943-47E5-8FAF-1986012B838D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4549" t="9478" r="63606" b="71207"/>
          <a:stretch/>
        </p:blipFill>
        <p:spPr>
          <a:xfrm>
            <a:off x="253497" y="2236401"/>
            <a:ext cx="1017469" cy="346973"/>
          </a:xfrm>
          <a:prstGeom prst="rect">
            <a:avLst/>
          </a:prstGeom>
        </p:spPr>
      </p:pic>
      <p:pic>
        <p:nvPicPr>
          <p:cNvPr id="3074" name="Picture 2" descr="Rambler.ru | Brands of the World™ | Download vector logos and logotypes">
            <a:extLst>
              <a:ext uri="{FF2B5EF4-FFF2-40B4-BE49-F238E27FC236}">
                <a16:creationId xmlns:a16="http://schemas.microsoft.com/office/drawing/2014/main" id="{BD46F00E-91AB-46E6-BCF1-E01D8D2ECE7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8000" b="38000"/>
          <a:stretch/>
        </p:blipFill>
        <p:spPr bwMode="auto">
          <a:xfrm>
            <a:off x="110781" y="2723233"/>
            <a:ext cx="1388257" cy="3331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C0B7F1C8-5153-48D5-BD23-0860341E935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702480" y="1791972"/>
            <a:ext cx="1043818" cy="361322"/>
          </a:xfrm>
          <a:prstGeom prst="rect">
            <a:avLst/>
          </a:prstGeom>
        </p:spPr>
      </p:pic>
      <p:pic>
        <p:nvPicPr>
          <p:cNvPr id="3076" name="Picture 4" descr="https://s.yimg.com/rz/p/yahoo_homepage_en-US_s_f_p_bestfit_homepage.png">
            <a:extLst>
              <a:ext uri="{FF2B5EF4-FFF2-40B4-BE49-F238E27FC236}">
                <a16:creationId xmlns:a16="http://schemas.microsoft.com/office/drawing/2014/main" id="{E67F03DC-964B-4E8F-B2AE-2FB7D27CAB4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42143" y="2737794"/>
            <a:ext cx="1043818" cy="287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Овал 14">
            <a:extLst>
              <a:ext uri="{FF2B5EF4-FFF2-40B4-BE49-F238E27FC236}">
                <a16:creationId xmlns:a16="http://schemas.microsoft.com/office/drawing/2014/main" id="{D752C837-EBBA-421D-9DD1-4A5359DEB45F}"/>
              </a:ext>
            </a:extLst>
          </p:cNvPr>
          <p:cNvSpPr/>
          <p:nvPr/>
        </p:nvSpPr>
        <p:spPr>
          <a:xfrm>
            <a:off x="3340100" y="1838858"/>
            <a:ext cx="315233" cy="314876"/>
          </a:xfrm>
          <a:prstGeom prst="ellipse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77590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>
            <a:extLst>
              <a:ext uri="{FF2B5EF4-FFF2-40B4-BE49-F238E27FC236}">
                <a16:creationId xmlns:a16="http://schemas.microsoft.com/office/drawing/2014/main" id="{2B4DBB27-7A85-4A34-AAA8-7A5E0DD2F70A}"/>
              </a:ext>
            </a:extLst>
          </p:cNvPr>
          <p:cNvSpPr txBox="1">
            <a:spLocks/>
          </p:cNvSpPr>
          <p:nvPr/>
        </p:nvSpPr>
        <p:spPr>
          <a:xfrm>
            <a:off x="50802" y="169070"/>
            <a:ext cx="5714998" cy="2308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en-US" sz="1500" kern="0" dirty="0" err="1"/>
              <a:t>Quyidagilardan</a:t>
            </a:r>
            <a:r>
              <a:rPr lang="en-US" sz="1500" kern="0" dirty="0"/>
              <a:t> </a:t>
            </a:r>
            <a:r>
              <a:rPr lang="en-US" sz="1500" kern="0" dirty="0" err="1"/>
              <a:t>qaysi</a:t>
            </a:r>
            <a:r>
              <a:rPr lang="en-US" sz="1500" kern="0" dirty="0"/>
              <a:t> </a:t>
            </a:r>
            <a:r>
              <a:rPr lang="en-US" sz="1500" kern="0" dirty="0" err="1"/>
              <a:t>biri</a:t>
            </a:r>
            <a:r>
              <a:rPr lang="en-US" sz="1500" kern="0" dirty="0"/>
              <a:t> </a:t>
            </a:r>
            <a:r>
              <a:rPr lang="en-US" sz="1500" kern="0" dirty="0" err="1"/>
              <a:t>elektron</a:t>
            </a:r>
            <a:r>
              <a:rPr lang="en-US" sz="1500" kern="0" dirty="0"/>
              <a:t> </a:t>
            </a:r>
            <a:r>
              <a:rPr lang="en-US" sz="1500" kern="0" dirty="0" err="1"/>
              <a:t>pochta</a:t>
            </a:r>
            <a:r>
              <a:rPr lang="en-US" sz="1500" kern="0" dirty="0"/>
              <a:t>?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6F9B32EC-8CCD-4EA5-98CB-3F7FFA4B1701}"/>
              </a:ext>
            </a:extLst>
          </p:cNvPr>
          <p:cNvSpPr/>
          <p:nvPr/>
        </p:nvSpPr>
        <p:spPr>
          <a:xfrm>
            <a:off x="3566410" y="959928"/>
            <a:ext cx="2882900" cy="2126864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en-US" dirty="0"/>
              <a:t>a) ks5@inbox.uz;</a:t>
            </a:r>
          </a:p>
          <a:p>
            <a:pPr>
              <a:lnSpc>
                <a:spcPct val="150000"/>
              </a:lnSpc>
            </a:pPr>
            <a:r>
              <a:rPr lang="ru-RU" dirty="0"/>
              <a:t>b) ks6@mail.ru; </a:t>
            </a:r>
            <a:endParaRPr lang="en-US" dirty="0"/>
          </a:p>
          <a:p>
            <a:pPr>
              <a:lnSpc>
                <a:spcPct val="150000"/>
              </a:lnSpc>
            </a:pPr>
            <a:r>
              <a:rPr lang="ru-RU" dirty="0"/>
              <a:t>d) inf@rambler.ru; </a:t>
            </a:r>
            <a:endParaRPr lang="en-US" dirty="0"/>
          </a:p>
          <a:p>
            <a:pPr>
              <a:lnSpc>
                <a:spcPct val="150000"/>
              </a:lnSpc>
            </a:pPr>
            <a:r>
              <a:rPr lang="ru-RU" dirty="0"/>
              <a:t>e) </a:t>
            </a:r>
            <a:r>
              <a:rPr lang="ru-RU" dirty="0" err="1"/>
              <a:t>barchasi</a:t>
            </a:r>
            <a:r>
              <a:rPr lang="ru-RU" dirty="0"/>
              <a:t>.</a:t>
            </a:r>
            <a:endParaRPr lang="en-US" dirty="0"/>
          </a:p>
          <a:p>
            <a:pPr>
              <a:lnSpc>
                <a:spcPct val="150000"/>
              </a:lnSpc>
            </a:pPr>
            <a:endParaRPr lang="ru-RU" dirty="0"/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F4C0A363-F343-4EF0-8B6F-757FAEF79000}"/>
              </a:ext>
            </a:extLst>
          </p:cNvPr>
          <p:cNvSpPr/>
          <p:nvPr/>
        </p:nvSpPr>
        <p:spPr>
          <a:xfrm>
            <a:off x="1458150" y="1246798"/>
            <a:ext cx="2001960" cy="1169551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b="1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Elektron</a:t>
            </a:r>
            <a:r>
              <a:rPr lang="en-US" sz="1400" b="1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pochta</a:t>
            </a:r>
            <a:r>
              <a:rPr lang="en-US" sz="1400" b="1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en-US" sz="1400" b="1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(E­mail) – </a:t>
            </a:r>
            <a:r>
              <a:rPr lang="en-US" sz="140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140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nechta</a:t>
            </a:r>
            <a:r>
              <a:rPr lang="en-US" sz="140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foydalanuvchi</a:t>
            </a:r>
            <a:r>
              <a:rPr lang="en-US" sz="140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orasida</a:t>
            </a:r>
            <a:r>
              <a:rPr lang="en-US" sz="140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ma’lumot</a:t>
            </a:r>
            <a:r>
              <a:rPr lang="en-US" sz="140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almashish</a:t>
            </a:r>
            <a:r>
              <a:rPr lang="en-US" sz="140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imkoniyatini</a:t>
            </a:r>
            <a:r>
              <a:rPr lang="en-US" sz="140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beradi</a:t>
            </a:r>
            <a:r>
              <a:rPr lang="en-US" sz="140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1200" dirty="0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756DDB7D-7B69-4FD9-A5DB-4772F6FB8105}"/>
              </a:ext>
            </a:extLst>
          </p:cNvPr>
          <p:cNvSpPr/>
          <p:nvPr/>
        </p:nvSpPr>
        <p:spPr>
          <a:xfrm>
            <a:off x="368300" y="651386"/>
            <a:ext cx="4885440" cy="338554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600" b="1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&lt;</a:t>
            </a:r>
            <a:r>
              <a:rPr lang="en-US" sz="1600" b="1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foydalanuvchi</a:t>
            </a:r>
            <a:r>
              <a:rPr lang="en-US" sz="1600" b="1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nomi</a:t>
            </a:r>
            <a:r>
              <a:rPr lang="en-US" sz="1600" b="1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&gt;@&lt;</a:t>
            </a:r>
            <a:r>
              <a:rPr lang="en-US" sz="1600" b="1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pochta</a:t>
            </a:r>
            <a:r>
              <a:rPr lang="en-US" sz="1600" b="1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serveri</a:t>
            </a:r>
            <a:r>
              <a:rPr lang="en-US" sz="1600" b="1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nomi</a:t>
            </a:r>
            <a:r>
              <a:rPr lang="en-US" sz="1600" b="1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&gt;</a:t>
            </a:r>
            <a:endParaRPr lang="en-US" sz="1600" dirty="0">
              <a:solidFill>
                <a:prstClr val="black">
                  <a:lumMod val="85000"/>
                  <a:lumOff val="15000"/>
                </a:prst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9" name="Picture 10" descr="Email гифки, анимированные GIF изображения email - скачать гиф картинки на  GIFER">
            <a:extLst>
              <a:ext uri="{FF2B5EF4-FFF2-40B4-BE49-F238E27FC236}">
                <a16:creationId xmlns:a16="http://schemas.microsoft.com/office/drawing/2014/main" id="{29A88A22-96C9-4C7B-9CBA-F2356A591E3F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649" y="1155330"/>
            <a:ext cx="1333501" cy="13335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" descr="File:Mail.Ru logo.svg - Wikimedia Commons">
            <a:extLst>
              <a:ext uri="{FF2B5EF4-FFF2-40B4-BE49-F238E27FC236}">
                <a16:creationId xmlns:a16="http://schemas.microsoft.com/office/drawing/2014/main" id="{E48FAAAB-16FF-4C69-87AC-CE0288A3B01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29930" y="2729791"/>
            <a:ext cx="997049" cy="2537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4" descr="uMail.uz">
            <a:extLst>
              <a:ext uri="{FF2B5EF4-FFF2-40B4-BE49-F238E27FC236}">
                <a16:creationId xmlns:a16="http://schemas.microsoft.com/office/drawing/2014/main" id="{0577E775-0FB8-46E5-99BB-8BD007EE5C9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566" y="2729791"/>
            <a:ext cx="1090201" cy="2537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6A867EA2-2CEB-4E3D-BF85-A45FD8512D4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038822" y="2689225"/>
            <a:ext cx="997049" cy="334886"/>
          </a:xfrm>
          <a:prstGeom prst="rect">
            <a:avLst/>
          </a:prstGeom>
        </p:spPr>
      </p:pic>
      <p:sp>
        <p:nvSpPr>
          <p:cNvPr id="13" name="Овал 12">
            <a:extLst>
              <a:ext uri="{FF2B5EF4-FFF2-40B4-BE49-F238E27FC236}">
                <a16:creationId xmlns:a16="http://schemas.microsoft.com/office/drawing/2014/main" id="{64B91C3B-472A-4D55-B075-41719141D4B4}"/>
              </a:ext>
            </a:extLst>
          </p:cNvPr>
          <p:cNvSpPr/>
          <p:nvPr/>
        </p:nvSpPr>
        <p:spPr>
          <a:xfrm>
            <a:off x="3568056" y="2339485"/>
            <a:ext cx="315233" cy="314876"/>
          </a:xfrm>
          <a:prstGeom prst="ellipse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69930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1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>
            <a:extLst>
              <a:ext uri="{FF2B5EF4-FFF2-40B4-BE49-F238E27FC236}">
                <a16:creationId xmlns:a16="http://schemas.microsoft.com/office/drawing/2014/main" id="{2B4DBB27-7A85-4A34-AAA8-7A5E0DD2F70A}"/>
              </a:ext>
            </a:extLst>
          </p:cNvPr>
          <p:cNvSpPr txBox="1">
            <a:spLocks/>
          </p:cNvSpPr>
          <p:nvPr/>
        </p:nvSpPr>
        <p:spPr>
          <a:xfrm>
            <a:off x="50802" y="169070"/>
            <a:ext cx="5714998" cy="24622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ru-RU" sz="1600" dirty="0" err="1"/>
              <a:t>Viruslarning</a:t>
            </a:r>
            <a:r>
              <a:rPr lang="ru-RU" sz="1600" dirty="0"/>
              <a:t> </a:t>
            </a:r>
            <a:r>
              <a:rPr lang="ru-RU" sz="1600" dirty="0" err="1"/>
              <a:t>qanday</a:t>
            </a:r>
            <a:r>
              <a:rPr lang="ru-RU" sz="1600" dirty="0"/>
              <a:t> </a:t>
            </a:r>
            <a:r>
              <a:rPr lang="ru-RU" sz="1600" dirty="0" err="1"/>
              <a:t>guruhlari</a:t>
            </a:r>
            <a:r>
              <a:rPr lang="ru-RU" sz="1600" dirty="0"/>
              <a:t> </a:t>
            </a:r>
            <a:r>
              <a:rPr lang="ru-RU" sz="1600" dirty="0" err="1"/>
              <a:t>bor</a:t>
            </a:r>
            <a:r>
              <a:rPr lang="ru-RU" sz="1600" dirty="0"/>
              <a:t>?</a:t>
            </a: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A691EE05-DCDA-4FA7-B0FB-91F1F3DE4F4F}"/>
              </a:ext>
            </a:extLst>
          </p:cNvPr>
          <p:cNvSpPr/>
          <p:nvPr/>
        </p:nvSpPr>
        <p:spPr>
          <a:xfrm>
            <a:off x="3721100" y="457081"/>
            <a:ext cx="2882900" cy="1985672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200000"/>
              </a:lnSpc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a)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fayl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viruslari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;    </a:t>
            </a: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200000"/>
              </a:lnSpc>
            </a:pP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b)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boot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­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viruslar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200000"/>
              </a:lnSpc>
            </a:pP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d)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tarmoq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viruslari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;    </a:t>
            </a: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200000"/>
              </a:lnSpc>
            </a:pP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e)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barchasi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pic>
        <p:nvPicPr>
          <p:cNvPr id="5" name="Picture 4" descr="Виды компьютерных вирусов">
            <a:extLst>
              <a:ext uri="{FF2B5EF4-FFF2-40B4-BE49-F238E27FC236}">
                <a16:creationId xmlns:a16="http://schemas.microsoft.com/office/drawing/2014/main" id="{4318BF6F-FFF7-48A3-B865-D6522F1C2F2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15490" y="1766771"/>
            <a:ext cx="968108" cy="9681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3B49EDC7-CBB0-4D20-B650-714173D46B33}"/>
              </a:ext>
            </a:extLst>
          </p:cNvPr>
          <p:cNvSpPr/>
          <p:nvPr/>
        </p:nvSpPr>
        <p:spPr>
          <a:xfrm>
            <a:off x="119085" y="1774778"/>
            <a:ext cx="2209800" cy="307777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Bef>
                <a:spcPts val="600"/>
              </a:spcBef>
            </a:pPr>
            <a:r>
              <a:rPr lang="en-US" sz="1400" b="1" dirty="0" err="1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Fayl</a:t>
            </a:r>
            <a:r>
              <a:rPr lang="en-US" sz="1400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dirty="0" err="1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viruslari</a:t>
            </a:r>
            <a:r>
              <a:rPr lang="en-US" sz="1400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1400" b="1" dirty="0">
              <a:solidFill>
                <a:schemeClr val="accent6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E5C1D183-5E13-474E-A624-C2F771846B53}"/>
              </a:ext>
            </a:extLst>
          </p:cNvPr>
          <p:cNvSpPr/>
          <p:nvPr/>
        </p:nvSpPr>
        <p:spPr>
          <a:xfrm>
            <a:off x="344105" y="2282406"/>
            <a:ext cx="1447800" cy="307777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Bef>
                <a:spcPts val="600"/>
              </a:spcBef>
            </a:pPr>
            <a:r>
              <a:rPr lang="en-US" sz="1400" b="1" dirty="0" err="1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Makroviruslar</a:t>
            </a:r>
            <a:endParaRPr lang="en-US" sz="1400" dirty="0">
              <a:solidFill>
                <a:schemeClr val="accent3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1FEFBEC8-142A-40BA-A7B7-980962237A42}"/>
              </a:ext>
            </a:extLst>
          </p:cNvPr>
          <p:cNvSpPr/>
          <p:nvPr/>
        </p:nvSpPr>
        <p:spPr>
          <a:xfrm>
            <a:off x="368300" y="2753263"/>
            <a:ext cx="2257755" cy="307777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Bef>
                <a:spcPts val="600"/>
              </a:spcBef>
            </a:pPr>
            <a:r>
              <a:rPr lang="en-US" sz="1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Boot-</a:t>
            </a:r>
            <a:r>
              <a:rPr lang="en-US" sz="14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viruslar</a:t>
            </a:r>
            <a:endParaRPr lang="en-US" sz="140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DA15091E-FA51-428D-A478-1C7FB8E51FEC}"/>
              </a:ext>
            </a:extLst>
          </p:cNvPr>
          <p:cNvSpPr/>
          <p:nvPr/>
        </p:nvSpPr>
        <p:spPr>
          <a:xfrm>
            <a:off x="2263447" y="2719805"/>
            <a:ext cx="1752600" cy="307777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Bef>
                <a:spcPts val="600"/>
              </a:spcBef>
            </a:pPr>
            <a:r>
              <a:rPr lang="en-US" sz="1400" b="1" dirty="0" err="1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Tarmoq</a:t>
            </a:r>
            <a:r>
              <a:rPr lang="en-US" sz="1400" b="1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dirty="0" err="1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viruslari</a:t>
            </a:r>
            <a:endParaRPr lang="ru-RU" sz="1400" dirty="0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99714E32-6C47-4DEA-8D28-B997A95788A4}"/>
              </a:ext>
            </a:extLst>
          </p:cNvPr>
          <p:cNvSpPr/>
          <p:nvPr/>
        </p:nvSpPr>
        <p:spPr>
          <a:xfrm>
            <a:off x="-81345" y="616305"/>
            <a:ext cx="3746499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Virus 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kompyuter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xotirasidagi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ma’lumotlarni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o‘chirish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o‘zgartirish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kabi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ishlarni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bajaruvchi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boshqa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dastur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tarkibiga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qo‘shilib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olish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, “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yuqish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xususiyatiga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ega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maxsus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dastur</a:t>
            </a:r>
            <a:endParaRPr lang="ru-RU" sz="1200" dirty="0"/>
          </a:p>
        </p:txBody>
      </p:sp>
      <p:sp>
        <p:nvSpPr>
          <p:cNvPr id="11" name="Овал 10">
            <a:extLst>
              <a:ext uri="{FF2B5EF4-FFF2-40B4-BE49-F238E27FC236}">
                <a16:creationId xmlns:a16="http://schemas.microsoft.com/office/drawing/2014/main" id="{ED09CA75-1F0E-4D9B-8743-0D468EC97571}"/>
              </a:ext>
            </a:extLst>
          </p:cNvPr>
          <p:cNvSpPr/>
          <p:nvPr/>
        </p:nvSpPr>
        <p:spPr>
          <a:xfrm>
            <a:off x="3725090" y="2116841"/>
            <a:ext cx="315233" cy="314876"/>
          </a:xfrm>
          <a:prstGeom prst="ellipse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65177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  <p:bldP spid="4" grpId="0"/>
      <p:bldP spid="1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>
            <a:extLst>
              <a:ext uri="{FF2B5EF4-FFF2-40B4-BE49-F238E27FC236}">
                <a16:creationId xmlns:a16="http://schemas.microsoft.com/office/drawing/2014/main" id="{2B4DBB27-7A85-4A34-AAA8-7A5E0DD2F70A}"/>
              </a:ext>
            </a:extLst>
          </p:cNvPr>
          <p:cNvSpPr txBox="1">
            <a:spLocks/>
          </p:cNvSpPr>
          <p:nvPr/>
        </p:nvSpPr>
        <p:spPr>
          <a:xfrm>
            <a:off x="50802" y="129655"/>
            <a:ext cx="5714998" cy="30777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en-US" sz="2000" dirty="0" err="1"/>
              <a:t>Internetda</a:t>
            </a:r>
            <a:r>
              <a:rPr lang="en-US" sz="2000" dirty="0"/>
              <a:t> </a:t>
            </a:r>
            <a:r>
              <a:rPr lang="en-US" sz="2000" dirty="0" err="1"/>
              <a:t>ishlash</a:t>
            </a:r>
            <a:r>
              <a:rPr lang="en-US" sz="2000" dirty="0"/>
              <a:t> </a:t>
            </a:r>
            <a:r>
              <a:rPr lang="en-US" sz="2000" dirty="0" err="1"/>
              <a:t>asoslari</a:t>
            </a:r>
            <a:endParaRPr lang="ru-RU" sz="2000" dirty="0"/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96A493C5-324F-4851-8FE5-FC635F18475D}"/>
              </a:ext>
            </a:extLst>
          </p:cNvPr>
          <p:cNvSpPr/>
          <p:nvPr/>
        </p:nvSpPr>
        <p:spPr>
          <a:xfrm>
            <a:off x="171046" y="1634730"/>
            <a:ext cx="2048105" cy="1508105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9pPr>
          </a:lstStyle>
          <a:p>
            <a:pPr algn="ctr"/>
            <a:r>
              <a:rPr lang="ru-RU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Internet</a:t>
            </a:r>
            <a:r>
              <a:rPr lang="ru-RU" sz="105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105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b="1" dirty="0" err="1">
                <a:latin typeface="Arial" panose="020B0604020202020204" pitchFamily="34" charset="0"/>
                <a:cs typeface="Arial" panose="020B0604020202020204" pitchFamily="34" charset="0"/>
              </a:rPr>
              <a:t>dunyo</a:t>
            </a: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b="1" dirty="0" err="1">
                <a:latin typeface="Arial" panose="020B0604020202020204" pitchFamily="34" charset="0"/>
                <a:cs typeface="Arial" panose="020B0604020202020204" pitchFamily="34" charset="0"/>
              </a:rPr>
              <a:t>bo‘ylab</a:t>
            </a: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b="1" dirty="0" err="1">
                <a:latin typeface="Arial" panose="020B0604020202020204" pitchFamily="34" charset="0"/>
                <a:cs typeface="Arial" panose="020B0604020202020204" pitchFamily="34" charset="0"/>
              </a:rPr>
              <a:t>joylashgan</a:t>
            </a: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b="1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 yagona </a:t>
            </a:r>
            <a:r>
              <a:rPr lang="en-US" sz="1200" b="1" dirty="0" err="1">
                <a:latin typeface="Arial" panose="020B0604020202020204" pitchFamily="34" charset="0"/>
                <a:cs typeface="Arial" panose="020B0604020202020204" pitchFamily="34" charset="0"/>
              </a:rPr>
              <a:t>tarmoqqa</a:t>
            </a: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b="1" dirty="0" err="1">
                <a:latin typeface="Arial" panose="020B0604020202020204" pitchFamily="34" charset="0"/>
                <a:cs typeface="Arial" panose="020B0604020202020204" pitchFamily="34" charset="0"/>
              </a:rPr>
              <a:t>birlashtirilgan</a:t>
            </a: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b="1" dirty="0" err="1">
                <a:latin typeface="Arial" panose="020B0604020202020204" pitchFamily="34" charset="0"/>
                <a:cs typeface="Arial" panose="020B0604020202020204" pitchFamily="34" charset="0"/>
              </a:rPr>
              <a:t>minglab</a:t>
            </a: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b="1" dirty="0" err="1">
                <a:latin typeface="Arial" panose="020B0604020202020204" pitchFamily="34" charset="0"/>
                <a:cs typeface="Arial" panose="020B0604020202020204" pitchFamily="34" charset="0"/>
              </a:rPr>
              <a:t>kompyuter</a:t>
            </a: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b="1" dirty="0" err="1">
                <a:latin typeface="Arial" panose="020B0604020202020204" pitchFamily="34" charset="0"/>
                <a:cs typeface="Arial" panose="020B0604020202020204" pitchFamily="34" charset="0"/>
              </a:rPr>
              <a:t>tarmoqlarining</a:t>
            </a: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b="1" dirty="0" err="1">
                <a:latin typeface="Arial" panose="020B0604020202020204" pitchFamily="34" charset="0"/>
                <a:cs typeface="Arial" panose="020B0604020202020204" pitchFamily="34" charset="0"/>
              </a:rPr>
              <a:t>majmuidir</a:t>
            </a: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96A493C5-324F-4851-8FE5-FC635F18475D}"/>
              </a:ext>
            </a:extLst>
          </p:cNvPr>
          <p:cNvSpPr/>
          <p:nvPr/>
        </p:nvSpPr>
        <p:spPr>
          <a:xfrm>
            <a:off x="3263271" y="2275958"/>
            <a:ext cx="2425603" cy="646331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9pPr>
          </a:lstStyle>
          <a:p>
            <a:r>
              <a:rPr lang="en-US" sz="1200" b="1" dirty="0" err="1">
                <a:latin typeface="Arial" panose="020B0604020202020204" pitchFamily="34" charset="0"/>
                <a:cs typeface="Arial" panose="020B0604020202020204" pitchFamily="34" charset="0"/>
              </a:rPr>
              <a:t>elektron</a:t>
            </a: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b="1" dirty="0" err="1">
                <a:latin typeface="Arial" panose="020B0604020202020204" pitchFamily="34" charset="0"/>
                <a:cs typeface="Arial" panose="020B0604020202020204" pitchFamily="34" charset="0"/>
              </a:rPr>
              <a:t>pochta</a:t>
            </a: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 (E­mail) – </a:t>
            </a:r>
            <a:r>
              <a:rPr lang="en-US" sz="1200" b="1" dirty="0" err="1"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b="1" dirty="0" err="1">
                <a:latin typeface="Arial" panose="020B0604020202020204" pitchFamily="34" charset="0"/>
                <a:cs typeface="Arial" panose="020B0604020202020204" pitchFamily="34" charset="0"/>
              </a:rPr>
              <a:t>nechta</a:t>
            </a: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b="1" dirty="0" err="1">
                <a:latin typeface="Arial" panose="020B0604020202020204" pitchFamily="34" charset="0"/>
                <a:cs typeface="Arial" panose="020B0604020202020204" pitchFamily="34" charset="0"/>
              </a:rPr>
              <a:t>foydalanuvchi</a:t>
            </a: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b="1" dirty="0" err="1">
                <a:latin typeface="Arial" panose="020B0604020202020204" pitchFamily="34" charset="0"/>
                <a:cs typeface="Arial" panose="020B0604020202020204" pitchFamily="34" charset="0"/>
              </a:rPr>
              <a:t>orasida</a:t>
            </a: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b="1" dirty="0" err="1">
                <a:latin typeface="Arial" panose="020B0604020202020204" pitchFamily="34" charset="0"/>
                <a:cs typeface="Arial" panose="020B0604020202020204" pitchFamily="34" charset="0"/>
              </a:rPr>
              <a:t>ma’lumot</a:t>
            </a: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b="1" dirty="0" err="1">
                <a:latin typeface="Arial" panose="020B0604020202020204" pitchFamily="34" charset="0"/>
                <a:cs typeface="Arial" panose="020B0604020202020204" pitchFamily="34" charset="0"/>
              </a:rPr>
              <a:t>almashish</a:t>
            </a: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pic>
        <p:nvPicPr>
          <p:cNvPr id="11" name="Picture 6" descr="Поисковые системы в интернете">
            <a:extLst>
              <a:ext uri="{FF2B5EF4-FFF2-40B4-BE49-F238E27FC236}">
                <a16:creationId xmlns:a16="http://schemas.microsoft.com/office/drawing/2014/main" id="{E47D278B-96C0-4D48-B723-2F3C8099A47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9516" y="1541881"/>
            <a:ext cx="823755" cy="6864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8" descr="What is World Wide Web (WWW)? - WebDigitalTrends">
            <a:extLst>
              <a:ext uri="{FF2B5EF4-FFF2-40B4-BE49-F238E27FC236}">
                <a16:creationId xmlns:a16="http://schemas.microsoft.com/office/drawing/2014/main" id="{52216BE1-21BA-4E60-8BC2-BA84DC277C1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94570" y="763937"/>
            <a:ext cx="968701" cy="5442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59AACAD2-AF11-4EB6-8C2B-F6D7027960CF}"/>
              </a:ext>
            </a:extLst>
          </p:cNvPr>
          <p:cNvSpPr/>
          <p:nvPr/>
        </p:nvSpPr>
        <p:spPr>
          <a:xfrm>
            <a:off x="3263271" y="1473121"/>
            <a:ext cx="2708983" cy="830997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9pPr>
          </a:lstStyle>
          <a:p>
            <a:endParaRPr lang="ru-RU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200" b="1" dirty="0" err="1">
                <a:latin typeface="Arial" panose="020B0604020202020204" pitchFamily="34" charset="0"/>
                <a:cs typeface="Arial" panose="020B0604020202020204" pitchFamily="34" charset="0"/>
              </a:rPr>
              <a:t>Axborot</a:t>
            </a: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b="1" dirty="0" err="1">
                <a:latin typeface="Arial" panose="020B0604020202020204" pitchFamily="34" charset="0"/>
                <a:cs typeface="Arial" panose="020B0604020202020204" pitchFamily="34" charset="0"/>
              </a:rPr>
              <a:t>izlash</a:t>
            </a: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b="1" dirty="0" err="1">
                <a:latin typeface="Arial" panose="020B0604020202020204" pitchFamily="34" charset="0"/>
                <a:cs typeface="Arial" panose="020B0604020202020204" pitchFamily="34" charset="0"/>
              </a:rPr>
              <a:t>tizimlaridan</a:t>
            </a: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b="1" dirty="0" err="1">
                <a:latin typeface="Arial" panose="020B0604020202020204" pitchFamily="34" charset="0"/>
                <a:cs typeface="Arial" panose="020B0604020202020204" pitchFamily="34" charset="0"/>
              </a:rPr>
              <a:t>foydalanish</a:t>
            </a: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endParaRPr lang="ru-RU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id="{E21B64B8-747C-413A-8C75-6CD5F1E4AF21}"/>
              </a:ext>
            </a:extLst>
          </p:cNvPr>
          <p:cNvSpPr/>
          <p:nvPr/>
        </p:nvSpPr>
        <p:spPr>
          <a:xfrm>
            <a:off x="3224844" y="576257"/>
            <a:ext cx="2425602" cy="1015663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9pPr>
          </a:lstStyle>
          <a:p>
            <a:r>
              <a:rPr lang="en-US" sz="1200" b="1" dirty="0" err="1">
                <a:latin typeface="Arial" panose="020B0604020202020204" pitchFamily="34" charset="0"/>
                <a:cs typeface="Arial" panose="020B0604020202020204" pitchFamily="34" charset="0"/>
              </a:rPr>
              <a:t>Turli</a:t>
            </a: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b="1" dirty="0" err="1">
                <a:latin typeface="Arial" panose="020B0604020202020204" pitchFamily="34" charset="0"/>
                <a:cs typeface="Arial" panose="020B0604020202020204" pitchFamily="34" charset="0"/>
              </a:rPr>
              <a:t>ko‘rinish</a:t>
            </a: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b="1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b="1" dirty="0" err="1">
                <a:latin typeface="Arial" panose="020B0604020202020204" pitchFamily="34" charset="0"/>
                <a:cs typeface="Arial" panose="020B0604020202020204" pitchFamily="34" charset="0"/>
              </a:rPr>
              <a:t>shakldagi</a:t>
            </a: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b="1" dirty="0" err="1">
                <a:latin typeface="Arial" panose="020B0604020202020204" pitchFamily="34" charset="0"/>
                <a:cs typeface="Arial" panose="020B0604020202020204" pitchFamily="34" charset="0"/>
              </a:rPr>
              <a:t>axborot</a:t>
            </a: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b="1" dirty="0" err="1">
                <a:latin typeface="Arial" panose="020B0604020202020204" pitchFamily="34" charset="0"/>
                <a:cs typeface="Arial" panose="020B0604020202020204" pitchFamily="34" charset="0"/>
              </a:rPr>
              <a:t>manbalarini</a:t>
            </a: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b="1" dirty="0" err="1">
                <a:latin typeface="Arial" panose="020B0604020202020204" pitchFamily="34" charset="0"/>
                <a:cs typeface="Arial" panose="020B0604020202020204" pitchFamily="34" charset="0"/>
              </a:rPr>
              <a:t>birlashtirgan</a:t>
            </a: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 yagona </a:t>
            </a:r>
            <a:r>
              <a:rPr lang="en-US" sz="1200" b="1" dirty="0" err="1">
                <a:latin typeface="Arial" panose="020B0604020202020204" pitchFamily="34" charset="0"/>
                <a:cs typeface="Arial" panose="020B0604020202020204" pitchFamily="34" charset="0"/>
              </a:rPr>
              <a:t>axborot</a:t>
            </a: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b="1" dirty="0" err="1">
                <a:latin typeface="Arial" panose="020B0604020202020204" pitchFamily="34" charset="0"/>
                <a:cs typeface="Arial" panose="020B0604020202020204" pitchFamily="34" charset="0"/>
              </a:rPr>
              <a:t>olamidan</a:t>
            </a: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b="1" dirty="0" err="1">
                <a:latin typeface="Arial" panose="020B0604020202020204" pitchFamily="34" charset="0"/>
                <a:cs typeface="Arial" panose="020B0604020202020204" pitchFamily="34" charset="0"/>
              </a:rPr>
              <a:t>foydalanish</a:t>
            </a: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b="1" dirty="0" err="1">
                <a:latin typeface="Arial" panose="020B0604020202020204" pitchFamily="34" charset="0"/>
                <a:cs typeface="Arial" panose="020B0604020202020204" pitchFamily="34" charset="0"/>
              </a:rPr>
              <a:t>imkoniyati</a:t>
            </a: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ru-RU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146" name="Picture 2" descr="e-mail">
            <a:extLst>
              <a:ext uri="{FF2B5EF4-FFF2-40B4-BE49-F238E27FC236}">
                <a16:creationId xmlns:a16="http://schemas.microsoft.com/office/drawing/2014/main" id="{440572B5-46AE-4D61-8D85-AA6405B5E6D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1851" y="2283895"/>
            <a:ext cx="682993" cy="6304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Рисунок 18">
            <a:extLst>
              <a:ext uri="{FF2B5EF4-FFF2-40B4-BE49-F238E27FC236}">
                <a16:creationId xmlns:a16="http://schemas.microsoft.com/office/drawing/2014/main" id="{E101DF21-DC2E-4DE1-BC9F-E262473AE13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0565" y="620875"/>
            <a:ext cx="1387517" cy="10156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32153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5" grpId="0"/>
      <p:bldP spid="16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19857</TotalTime>
  <Words>357</Words>
  <Application>Microsoft Office PowerPoint</Application>
  <PresentationFormat>Произвольный</PresentationFormat>
  <Paragraphs>65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Informatika va AT</vt:lpstr>
      <vt:lpstr>Презентация PowerPoint</vt:lpstr>
      <vt:lpstr>Axborot texnologiyalari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Пользователь</cp:lastModifiedBy>
  <cp:revision>464</cp:revision>
  <dcterms:created xsi:type="dcterms:W3CDTF">2020-04-13T08:05:16Z</dcterms:created>
  <dcterms:modified xsi:type="dcterms:W3CDTF">2021-04-03T11:17:42Z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