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315" r:id="rId2"/>
    <p:sldId id="317" r:id="rId3"/>
    <p:sldId id="318" r:id="rId4"/>
    <p:sldId id="319" r:id="rId5"/>
    <p:sldId id="321" r:id="rId6"/>
    <p:sldId id="322" r:id="rId7"/>
    <p:sldId id="320" r:id="rId8"/>
    <p:sldId id="306" r:id="rId9"/>
    <p:sldId id="311" r:id="rId10"/>
    <p:sldId id="302" r:id="rId11"/>
    <p:sldId id="303" r:id="rId12"/>
    <p:sldId id="312" r:id="rId13"/>
    <p:sldId id="313" r:id="rId14"/>
    <p:sldId id="314" r:id="rId15"/>
    <p:sldId id="316" r:id="rId16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4" autoAdjust="0"/>
    <p:restoredTop sz="88947" autoAdjust="0"/>
  </p:normalViewPr>
  <p:slideViewPr>
    <p:cSldViewPr>
      <p:cViewPr varScale="1">
        <p:scale>
          <a:sx n="61" d="100"/>
          <a:sy n="61" d="100"/>
        </p:scale>
        <p:origin x="1206" y="78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83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903" y="1"/>
            <a:ext cx="12788910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8" y="270313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200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694460" y="2451040"/>
            <a:ext cx="11948633" cy="2717825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2017" algn="ctr">
              <a:spcBef>
                <a:spcPts val="250"/>
              </a:spcBef>
            </a:pPr>
            <a:r>
              <a:rPr lang="en-US" sz="5819" b="1" dirty="0">
                <a:solidFill>
                  <a:srgbClr val="002060"/>
                </a:solidFill>
                <a:latin typeface="Arial"/>
                <a:cs typeface="Arial"/>
              </a:rPr>
              <a:t>MAVZU: HAR XIL MAXRAJLI  KASRLARNI QO‘SHISH VA AYIRISH. 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881161" y="403046"/>
            <a:ext cx="11094394" cy="876937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377958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39" b="1" dirty="0">
                  <a:latin typeface="Arial" panose="020B0604020202020204" pitchFamily="34" charset="0"/>
                  <a:cs typeface="Arial" panose="020B0604020202020204" pitchFamily="34" charset="0"/>
                </a:rPr>
                <a:t>6-sinf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94460" y="2504830"/>
            <a:ext cx="809797" cy="187743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sz="2900" dirty="0"/>
          </a:p>
          <a:p>
            <a:endParaRPr lang="en-US" sz="2900" dirty="0"/>
          </a:p>
          <a:p>
            <a:endParaRPr lang="en-US" sz="2900" dirty="0"/>
          </a:p>
          <a:p>
            <a:endParaRPr lang="ru-RU" sz="2900" dirty="0"/>
          </a:p>
        </p:txBody>
      </p:sp>
      <p:sp>
        <p:nvSpPr>
          <p:cNvPr id="12" name="TextBox 11"/>
          <p:cNvSpPr txBox="1"/>
          <p:nvPr/>
        </p:nvSpPr>
        <p:spPr>
          <a:xfrm>
            <a:off x="714836" y="4680572"/>
            <a:ext cx="789421" cy="187743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sz="2900" dirty="0"/>
          </a:p>
          <a:p>
            <a:pPr algn="ctr"/>
            <a:endParaRPr lang="en-US" sz="2900" dirty="0"/>
          </a:p>
          <a:p>
            <a:pPr algn="ctr"/>
            <a:endParaRPr lang="en-US" sz="2900" dirty="0"/>
          </a:p>
          <a:p>
            <a:pPr algn="ctr"/>
            <a:endParaRPr lang="ru-RU" sz="2900" dirty="0"/>
          </a:p>
        </p:txBody>
      </p:sp>
      <p:sp>
        <p:nvSpPr>
          <p:cNvPr id="11" name="object 11"/>
          <p:cNvSpPr/>
          <p:nvPr/>
        </p:nvSpPr>
        <p:spPr>
          <a:xfrm>
            <a:off x="9892284" y="4693172"/>
            <a:ext cx="2552251" cy="23469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202"/>
          </a:p>
        </p:txBody>
      </p:sp>
    </p:spTree>
    <p:extLst>
      <p:ext uri="{BB962C8B-B14F-4D97-AF65-F5344CB8AC3E}">
        <p14:creationId xmlns:p14="http://schemas.microsoft.com/office/powerpoint/2010/main" val="2343960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44216" y="1440210"/>
            <a:ext cx="11315229" cy="2281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529" indent="-800529">
              <a:buAutoNum type="arabicPeriod"/>
            </a:pPr>
            <a:r>
              <a:rPr lang="en-US" sz="4741" dirty="0" err="1">
                <a:latin typeface="Arial" pitchFamily="34" charset="0"/>
                <a:cs typeface="Arial" pitchFamily="34" charset="0"/>
              </a:rPr>
              <a:t>Ular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umumiy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maxrajga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keltiriladi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800529" indent="-800529">
              <a:buAutoNum type="arabicPeriod"/>
            </a:pPr>
            <a:r>
              <a:rPr lang="en-US" sz="4741" dirty="0" err="1">
                <a:latin typeface="Arial" pitchFamily="34" charset="0"/>
                <a:cs typeface="Arial" pitchFamily="34" charset="0"/>
              </a:rPr>
              <a:t>Bir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xil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maxrajli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kasrlar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kabi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qo‘shiladi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yoki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ayiriladi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.</a:t>
            </a:r>
            <a:endParaRPr lang="ru-RU" sz="474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35089"/>
            <a:ext cx="13085641" cy="68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xil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maxrajli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kasrlar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qo‘shiladi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ayiriladi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87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0" descr="C:\Users\Елена\AppData\Local\Microsoft\Windows\Temporary Internet Files\Content.IE5\8281P4EY\MC900287335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9250" y="4764278"/>
            <a:ext cx="2540135" cy="2216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1"/>
          <p:cNvGrpSpPr>
            <a:grpSpLocks/>
          </p:cNvGrpSpPr>
          <p:nvPr/>
        </p:nvGrpSpPr>
        <p:grpSpPr bwMode="auto">
          <a:xfrm>
            <a:off x="3051494" y="1780814"/>
            <a:ext cx="2469197" cy="1461989"/>
            <a:chOff x="645" y="1003"/>
            <a:chExt cx="1111" cy="814"/>
          </a:xfrm>
        </p:grpSpPr>
        <p:grpSp>
          <p:nvGrpSpPr>
            <p:cNvPr id="3" name="Group 20"/>
            <p:cNvGrpSpPr>
              <a:grpSpLocks/>
            </p:cNvGrpSpPr>
            <p:nvPr/>
          </p:nvGrpSpPr>
          <p:grpSpPr bwMode="auto">
            <a:xfrm>
              <a:off x="1327" y="1003"/>
              <a:ext cx="429" cy="814"/>
              <a:chOff x="1743" y="2384"/>
              <a:chExt cx="478" cy="814"/>
            </a:xfrm>
          </p:grpSpPr>
          <p:sp>
            <p:nvSpPr>
              <p:cNvPr id="39998" name="Text Box 21"/>
              <p:cNvSpPr txBox="1">
                <a:spLocks noChangeArrowheads="1"/>
              </p:cNvSpPr>
              <p:nvPr/>
            </p:nvSpPr>
            <p:spPr bwMode="auto">
              <a:xfrm>
                <a:off x="1743" y="2384"/>
                <a:ext cx="478" cy="4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altLang="ru-RU" sz="4741" b="1" dirty="0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39999" name="Text Box 22"/>
              <p:cNvSpPr txBox="1">
                <a:spLocks noChangeArrowheads="1"/>
              </p:cNvSpPr>
              <p:nvPr/>
            </p:nvSpPr>
            <p:spPr bwMode="auto">
              <a:xfrm>
                <a:off x="1766" y="2740"/>
                <a:ext cx="431" cy="4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altLang="ru-RU" sz="4741" b="1" dirty="0"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40000" name="Line 23"/>
              <p:cNvSpPr>
                <a:spLocks noChangeShapeType="1"/>
              </p:cNvSpPr>
              <p:nvPr/>
            </p:nvSpPr>
            <p:spPr bwMode="auto">
              <a:xfrm>
                <a:off x="1820" y="2792"/>
                <a:ext cx="328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sz="5819"/>
              </a:p>
            </p:txBody>
          </p:sp>
        </p:grpSp>
        <p:grpSp>
          <p:nvGrpSpPr>
            <p:cNvPr id="4" name="Group 26"/>
            <p:cNvGrpSpPr>
              <a:grpSpLocks/>
            </p:cNvGrpSpPr>
            <p:nvPr/>
          </p:nvGrpSpPr>
          <p:grpSpPr bwMode="auto">
            <a:xfrm>
              <a:off x="645" y="1003"/>
              <a:ext cx="429" cy="813"/>
              <a:chOff x="386" y="554"/>
              <a:chExt cx="512" cy="813"/>
            </a:xfrm>
          </p:grpSpPr>
          <p:sp>
            <p:nvSpPr>
              <p:cNvPr id="39995" name="Text Box 27"/>
              <p:cNvSpPr txBox="1">
                <a:spLocks noChangeArrowheads="1"/>
              </p:cNvSpPr>
              <p:nvPr/>
            </p:nvSpPr>
            <p:spPr bwMode="auto">
              <a:xfrm>
                <a:off x="386" y="554"/>
                <a:ext cx="512" cy="4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altLang="ru-RU" sz="4741" b="1" dirty="0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39996" name="Text Box 28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4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altLang="ru-RU" sz="4741" b="1" dirty="0"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39997" name="Line 29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sz="5819"/>
              </a:p>
            </p:txBody>
          </p:sp>
        </p:grpSp>
        <p:sp>
          <p:nvSpPr>
            <p:cNvPr id="39993" name="Line 32"/>
            <p:cNvSpPr>
              <a:spLocks noChangeShapeType="1"/>
            </p:cNvSpPr>
            <p:nvPr/>
          </p:nvSpPr>
          <p:spPr bwMode="auto">
            <a:xfrm>
              <a:off x="1115" y="1406"/>
              <a:ext cx="1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  <p:sp>
          <p:nvSpPr>
            <p:cNvPr id="39994" name="Line 33"/>
            <p:cNvSpPr>
              <a:spLocks noChangeShapeType="1"/>
            </p:cNvSpPr>
            <p:nvPr/>
          </p:nvSpPr>
          <p:spPr bwMode="auto">
            <a:xfrm rot="5400000">
              <a:off x="1105" y="140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</p:grpSp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5502910" y="2465111"/>
            <a:ext cx="426720" cy="79027"/>
            <a:chOff x="3035" y="3139"/>
            <a:chExt cx="192" cy="44"/>
          </a:xfrm>
        </p:grpSpPr>
        <p:sp>
          <p:nvSpPr>
            <p:cNvPr id="39989" name="Line 36"/>
            <p:cNvSpPr>
              <a:spLocks noChangeShapeType="1"/>
            </p:cNvSpPr>
            <p:nvPr/>
          </p:nvSpPr>
          <p:spPr bwMode="auto">
            <a:xfrm>
              <a:off x="3035" y="3139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  <p:sp>
          <p:nvSpPr>
            <p:cNvPr id="39990" name="Line 37"/>
            <p:cNvSpPr>
              <a:spLocks noChangeShapeType="1"/>
            </p:cNvSpPr>
            <p:nvPr/>
          </p:nvSpPr>
          <p:spPr bwMode="auto">
            <a:xfrm rot="10800000">
              <a:off x="3035" y="3183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</p:grp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5956301" y="1780543"/>
            <a:ext cx="644525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ru-RU" sz="4741" b="1" dirty="0">
                <a:latin typeface="Times New Roman" pitchFamily="18" charset="0"/>
              </a:rPr>
              <a:t>2</a:t>
            </a:r>
            <a:endParaRPr lang="ru-RU" altLang="ru-RU" sz="4741" b="1" dirty="0">
              <a:latin typeface="Times New Roman" pitchFamily="18" charset="0"/>
            </a:endParaRPr>
          </a:p>
        </p:txBody>
      </p:sp>
      <p:sp>
        <p:nvSpPr>
          <p:cNvPr id="5175" name="Text Box 55"/>
          <p:cNvSpPr txBox="1">
            <a:spLocks noChangeArrowheads="1"/>
          </p:cNvSpPr>
          <p:nvPr/>
        </p:nvSpPr>
        <p:spPr bwMode="auto">
          <a:xfrm>
            <a:off x="5792970" y="2423407"/>
            <a:ext cx="957896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741" b="1" dirty="0">
                <a:latin typeface="Times New Roman" pitchFamily="18" charset="0"/>
              </a:rPr>
              <a:t>10</a:t>
            </a:r>
          </a:p>
        </p:txBody>
      </p:sp>
      <p:sp>
        <p:nvSpPr>
          <p:cNvPr id="5177" name="Arc 57"/>
          <p:cNvSpPr>
            <a:spLocks/>
          </p:cNvSpPr>
          <p:nvPr/>
        </p:nvSpPr>
        <p:spPr bwMode="auto">
          <a:xfrm flipH="1" flipV="1">
            <a:off x="3395980" y="1780543"/>
            <a:ext cx="746760" cy="172421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377667802 h 21600"/>
              <a:gd name="T4" fmla="*/ 0 w 21600"/>
              <a:gd name="T5" fmla="*/ 37766780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5819"/>
          </a:p>
        </p:txBody>
      </p:sp>
      <p:sp>
        <p:nvSpPr>
          <p:cNvPr id="5178" name="Text Box 58"/>
          <p:cNvSpPr txBox="1">
            <a:spLocks noChangeArrowheads="1"/>
          </p:cNvSpPr>
          <p:nvPr/>
        </p:nvSpPr>
        <p:spPr bwMode="auto">
          <a:xfrm>
            <a:off x="3552749" y="1318697"/>
            <a:ext cx="533400" cy="78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ru-RU" sz="4310" b="1" dirty="0">
                <a:latin typeface="Times New Roman" pitchFamily="18" charset="0"/>
              </a:rPr>
              <a:t>2</a:t>
            </a:r>
            <a:endParaRPr lang="ru-RU" altLang="ru-RU" sz="4310" b="1" dirty="0">
              <a:latin typeface="Times New Roman" pitchFamily="18" charset="0"/>
            </a:endParaRPr>
          </a:p>
        </p:txBody>
      </p:sp>
      <p:sp>
        <p:nvSpPr>
          <p:cNvPr id="5180" name="Arc 60"/>
          <p:cNvSpPr>
            <a:spLocks/>
          </p:cNvSpPr>
          <p:nvPr/>
        </p:nvSpPr>
        <p:spPr bwMode="auto">
          <a:xfrm flipH="1" flipV="1">
            <a:off x="4996181" y="1857517"/>
            <a:ext cx="746760" cy="172421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377667802 h 21600"/>
              <a:gd name="T4" fmla="*/ 0 w 21600"/>
              <a:gd name="T5" fmla="*/ 37766780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5819"/>
          </a:p>
        </p:txBody>
      </p:sp>
      <p:sp>
        <p:nvSpPr>
          <p:cNvPr id="5181" name="Text Box 61"/>
          <p:cNvSpPr txBox="1">
            <a:spLocks noChangeArrowheads="1"/>
          </p:cNvSpPr>
          <p:nvPr/>
        </p:nvSpPr>
        <p:spPr bwMode="auto">
          <a:xfrm>
            <a:off x="5102861" y="1395671"/>
            <a:ext cx="533400" cy="715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ru-RU" sz="3879" b="1" dirty="0">
                <a:latin typeface="Times New Roman" pitchFamily="18" charset="0"/>
              </a:rPr>
              <a:t>5</a:t>
            </a:r>
            <a:endParaRPr lang="ru-RU" altLang="ru-RU" sz="3879" b="1" dirty="0">
              <a:latin typeface="Times New Roman" pitchFamily="18" charset="0"/>
            </a:endParaRPr>
          </a:p>
        </p:txBody>
      </p:sp>
      <p:sp>
        <p:nvSpPr>
          <p:cNvPr id="5182" name="Text Box 62"/>
          <p:cNvSpPr txBox="1">
            <a:spLocks noChangeArrowheads="1"/>
          </p:cNvSpPr>
          <p:nvPr/>
        </p:nvSpPr>
        <p:spPr bwMode="auto">
          <a:xfrm>
            <a:off x="6594146" y="2045442"/>
            <a:ext cx="533400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ru-RU" sz="4741" b="1" dirty="0">
                <a:latin typeface="Times New Roman" pitchFamily="18" charset="0"/>
              </a:rPr>
              <a:t>+</a:t>
            </a:r>
            <a:endParaRPr lang="ru-RU" altLang="ru-RU" sz="4741" b="1" dirty="0">
              <a:latin typeface="Times New Roman" pitchFamily="18" charset="0"/>
            </a:endParaRPr>
          </a:p>
        </p:txBody>
      </p:sp>
      <p:sp>
        <p:nvSpPr>
          <p:cNvPr id="5183" name="Text Box 63"/>
          <p:cNvSpPr txBox="1">
            <a:spLocks noChangeArrowheads="1"/>
          </p:cNvSpPr>
          <p:nvPr/>
        </p:nvSpPr>
        <p:spPr bwMode="auto">
          <a:xfrm>
            <a:off x="7141813" y="1780543"/>
            <a:ext cx="644525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ru-RU" sz="4741" b="1" dirty="0">
                <a:latin typeface="Times New Roman" pitchFamily="18" charset="0"/>
              </a:rPr>
              <a:t>5</a:t>
            </a:r>
            <a:endParaRPr lang="ru-RU" altLang="ru-RU" sz="4741" b="1" dirty="0">
              <a:latin typeface="Times New Roman" pitchFamily="18" charset="0"/>
            </a:endParaRPr>
          </a:p>
        </p:txBody>
      </p:sp>
      <p:grpSp>
        <p:nvGrpSpPr>
          <p:cNvPr id="6" name="Group 64"/>
          <p:cNvGrpSpPr>
            <a:grpSpLocks/>
          </p:cNvGrpSpPr>
          <p:nvPr/>
        </p:nvGrpSpPr>
        <p:grpSpPr bwMode="auto">
          <a:xfrm>
            <a:off x="8295400" y="1703587"/>
            <a:ext cx="953452" cy="1546405"/>
            <a:chOff x="1743" y="2337"/>
            <a:chExt cx="478" cy="861"/>
          </a:xfrm>
        </p:grpSpPr>
        <p:sp>
          <p:nvSpPr>
            <p:cNvPr id="39986" name="Text Box 65"/>
            <p:cNvSpPr txBox="1">
              <a:spLocks noChangeArrowheads="1"/>
            </p:cNvSpPr>
            <p:nvPr/>
          </p:nvSpPr>
          <p:spPr bwMode="auto">
            <a:xfrm>
              <a:off x="1743" y="2337"/>
              <a:ext cx="478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ru-RU" sz="4741" b="1" dirty="0">
                  <a:latin typeface="Times New Roman" pitchFamily="18" charset="0"/>
                </a:rPr>
                <a:t>7</a:t>
              </a:r>
              <a:endParaRPr lang="ru-RU" altLang="ru-RU" sz="4741" b="1" dirty="0">
                <a:latin typeface="Times New Roman" pitchFamily="18" charset="0"/>
              </a:endParaRPr>
            </a:p>
          </p:txBody>
        </p:sp>
        <p:sp>
          <p:nvSpPr>
            <p:cNvPr id="39987" name="Text Box 66"/>
            <p:cNvSpPr txBox="1">
              <a:spLocks noChangeArrowheads="1"/>
            </p:cNvSpPr>
            <p:nvPr/>
          </p:nvSpPr>
          <p:spPr bwMode="auto">
            <a:xfrm>
              <a:off x="1766" y="2740"/>
              <a:ext cx="431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ru-RU" sz="4741" b="1" dirty="0">
                  <a:latin typeface="Times New Roman" pitchFamily="18" charset="0"/>
                </a:rPr>
                <a:t>10</a:t>
              </a:r>
              <a:endParaRPr lang="ru-RU" altLang="ru-RU" sz="4741" b="1" dirty="0">
                <a:latin typeface="Times New Roman" pitchFamily="18" charset="0"/>
              </a:endParaRPr>
            </a:p>
          </p:txBody>
        </p:sp>
        <p:sp>
          <p:nvSpPr>
            <p:cNvPr id="39988" name="Line 67"/>
            <p:cNvSpPr>
              <a:spLocks noChangeShapeType="1"/>
            </p:cNvSpPr>
            <p:nvPr/>
          </p:nvSpPr>
          <p:spPr bwMode="auto">
            <a:xfrm>
              <a:off x="1820" y="2792"/>
              <a:ext cx="328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</p:grpSp>
      <p:grpSp>
        <p:nvGrpSpPr>
          <p:cNvPr id="7" name="Group 68"/>
          <p:cNvGrpSpPr>
            <a:grpSpLocks/>
          </p:cNvGrpSpPr>
          <p:nvPr/>
        </p:nvGrpSpPr>
        <p:grpSpPr bwMode="auto">
          <a:xfrm>
            <a:off x="7898439" y="2472295"/>
            <a:ext cx="426720" cy="79027"/>
            <a:chOff x="3035" y="3139"/>
            <a:chExt cx="192" cy="44"/>
          </a:xfrm>
        </p:grpSpPr>
        <p:sp>
          <p:nvSpPr>
            <p:cNvPr id="39984" name="Line 69"/>
            <p:cNvSpPr>
              <a:spLocks noChangeShapeType="1"/>
            </p:cNvSpPr>
            <p:nvPr/>
          </p:nvSpPr>
          <p:spPr bwMode="auto">
            <a:xfrm>
              <a:off x="3035" y="3139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  <p:sp>
          <p:nvSpPr>
            <p:cNvPr id="39985" name="Line 70"/>
            <p:cNvSpPr>
              <a:spLocks noChangeShapeType="1"/>
            </p:cNvSpPr>
            <p:nvPr/>
          </p:nvSpPr>
          <p:spPr bwMode="auto">
            <a:xfrm rot="10800000">
              <a:off x="3035" y="3183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</p:grpSp>
      <p:grpSp>
        <p:nvGrpSpPr>
          <p:cNvPr id="8" name="Group 103"/>
          <p:cNvGrpSpPr>
            <a:grpSpLocks/>
          </p:cNvGrpSpPr>
          <p:nvPr/>
        </p:nvGrpSpPr>
        <p:grpSpPr bwMode="auto">
          <a:xfrm>
            <a:off x="3124836" y="3781622"/>
            <a:ext cx="2469198" cy="1456600"/>
            <a:chOff x="645" y="1006"/>
            <a:chExt cx="1111" cy="811"/>
          </a:xfrm>
        </p:grpSpPr>
        <p:grpSp>
          <p:nvGrpSpPr>
            <p:cNvPr id="9" name="Group 104"/>
            <p:cNvGrpSpPr>
              <a:grpSpLocks/>
            </p:cNvGrpSpPr>
            <p:nvPr/>
          </p:nvGrpSpPr>
          <p:grpSpPr bwMode="auto">
            <a:xfrm>
              <a:off x="1327" y="1006"/>
              <a:ext cx="429" cy="811"/>
              <a:chOff x="1743" y="2387"/>
              <a:chExt cx="478" cy="811"/>
            </a:xfrm>
          </p:grpSpPr>
          <p:sp>
            <p:nvSpPr>
              <p:cNvPr id="39981" name="Text Box 105"/>
              <p:cNvSpPr txBox="1">
                <a:spLocks noChangeArrowheads="1"/>
              </p:cNvSpPr>
              <p:nvPr/>
            </p:nvSpPr>
            <p:spPr bwMode="auto">
              <a:xfrm>
                <a:off x="1743" y="2387"/>
                <a:ext cx="478" cy="4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ru-RU" sz="4741" b="1" dirty="0">
                    <a:latin typeface="Times New Roman" pitchFamily="18" charset="0"/>
                  </a:rPr>
                  <a:t>2</a:t>
                </a:r>
                <a:endParaRPr lang="ru-RU" altLang="ru-RU" sz="4741" b="1" dirty="0">
                  <a:latin typeface="Times New Roman" pitchFamily="18" charset="0"/>
                </a:endParaRPr>
              </a:p>
            </p:txBody>
          </p:sp>
          <p:sp>
            <p:nvSpPr>
              <p:cNvPr id="39982" name="Text Box 106"/>
              <p:cNvSpPr txBox="1">
                <a:spLocks noChangeArrowheads="1"/>
              </p:cNvSpPr>
              <p:nvPr/>
            </p:nvSpPr>
            <p:spPr bwMode="auto">
              <a:xfrm>
                <a:off x="1766" y="2740"/>
                <a:ext cx="431" cy="4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ru-RU" sz="4741" b="1" dirty="0">
                    <a:latin typeface="Times New Roman" pitchFamily="18" charset="0"/>
                  </a:rPr>
                  <a:t>5</a:t>
                </a:r>
                <a:endParaRPr lang="ru-RU" altLang="ru-RU" sz="4741" b="1" dirty="0">
                  <a:latin typeface="Times New Roman" pitchFamily="18" charset="0"/>
                </a:endParaRPr>
              </a:p>
            </p:txBody>
          </p:sp>
          <p:sp>
            <p:nvSpPr>
              <p:cNvPr id="39983" name="Line 107"/>
              <p:cNvSpPr>
                <a:spLocks noChangeShapeType="1"/>
              </p:cNvSpPr>
              <p:nvPr/>
            </p:nvSpPr>
            <p:spPr bwMode="auto">
              <a:xfrm>
                <a:off x="1820" y="2792"/>
                <a:ext cx="328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sz="5819"/>
              </a:p>
            </p:txBody>
          </p:sp>
        </p:grpSp>
        <p:grpSp>
          <p:nvGrpSpPr>
            <p:cNvPr id="10" name="Group 108"/>
            <p:cNvGrpSpPr>
              <a:grpSpLocks/>
            </p:cNvGrpSpPr>
            <p:nvPr/>
          </p:nvGrpSpPr>
          <p:grpSpPr bwMode="auto">
            <a:xfrm>
              <a:off x="645" y="1006"/>
              <a:ext cx="429" cy="810"/>
              <a:chOff x="386" y="557"/>
              <a:chExt cx="512" cy="810"/>
            </a:xfrm>
          </p:grpSpPr>
          <p:sp>
            <p:nvSpPr>
              <p:cNvPr id="39978" name="Text Box 109"/>
              <p:cNvSpPr txBox="1">
                <a:spLocks noChangeArrowheads="1"/>
              </p:cNvSpPr>
              <p:nvPr/>
            </p:nvSpPr>
            <p:spPr bwMode="auto">
              <a:xfrm>
                <a:off x="386" y="557"/>
                <a:ext cx="512" cy="4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ru-RU" sz="4741" b="1" dirty="0">
                    <a:latin typeface="Times New Roman" pitchFamily="18" charset="0"/>
                  </a:rPr>
                  <a:t>1</a:t>
                </a:r>
                <a:endParaRPr lang="ru-RU" altLang="ru-RU" sz="4741" b="1" dirty="0">
                  <a:latin typeface="Times New Roman" pitchFamily="18" charset="0"/>
                </a:endParaRPr>
              </a:p>
            </p:txBody>
          </p:sp>
          <p:sp>
            <p:nvSpPr>
              <p:cNvPr id="39979" name="Text Box 110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4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ru-RU" sz="4741" b="1" dirty="0">
                    <a:latin typeface="Times New Roman" pitchFamily="18" charset="0"/>
                  </a:rPr>
                  <a:t>2</a:t>
                </a:r>
                <a:endParaRPr lang="ru-RU" altLang="ru-RU" sz="4741" b="1" dirty="0">
                  <a:latin typeface="Times New Roman" pitchFamily="18" charset="0"/>
                </a:endParaRPr>
              </a:p>
            </p:txBody>
          </p:sp>
          <p:sp>
            <p:nvSpPr>
              <p:cNvPr id="39980" name="Line 111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sz="5819"/>
              </a:p>
            </p:txBody>
          </p:sp>
        </p:grpSp>
        <p:sp>
          <p:nvSpPr>
            <p:cNvPr id="39976" name="Line 112"/>
            <p:cNvSpPr>
              <a:spLocks noChangeShapeType="1"/>
            </p:cNvSpPr>
            <p:nvPr/>
          </p:nvSpPr>
          <p:spPr bwMode="auto">
            <a:xfrm>
              <a:off x="1115" y="1406"/>
              <a:ext cx="1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</p:grpSp>
      <p:grpSp>
        <p:nvGrpSpPr>
          <p:cNvPr id="11" name="Group 114"/>
          <p:cNvGrpSpPr>
            <a:grpSpLocks/>
          </p:cNvGrpSpPr>
          <p:nvPr/>
        </p:nvGrpSpPr>
        <p:grpSpPr bwMode="auto">
          <a:xfrm>
            <a:off x="5576254" y="4460529"/>
            <a:ext cx="426720" cy="79027"/>
            <a:chOff x="3035" y="3139"/>
            <a:chExt cx="192" cy="44"/>
          </a:xfrm>
        </p:grpSpPr>
        <p:sp>
          <p:nvSpPr>
            <p:cNvPr id="39972" name="Line 115"/>
            <p:cNvSpPr>
              <a:spLocks noChangeShapeType="1"/>
            </p:cNvSpPr>
            <p:nvPr/>
          </p:nvSpPr>
          <p:spPr bwMode="auto">
            <a:xfrm>
              <a:off x="3035" y="3139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  <p:sp>
          <p:nvSpPr>
            <p:cNvPr id="39973" name="Line 116"/>
            <p:cNvSpPr>
              <a:spLocks noChangeShapeType="1"/>
            </p:cNvSpPr>
            <p:nvPr/>
          </p:nvSpPr>
          <p:spPr bwMode="auto">
            <a:xfrm rot="10800000">
              <a:off x="3035" y="3183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</p:grpSp>
      <p:sp>
        <p:nvSpPr>
          <p:cNvPr id="5237" name="Text Box 117"/>
          <p:cNvSpPr txBox="1">
            <a:spLocks noChangeArrowheads="1"/>
          </p:cNvSpPr>
          <p:nvPr/>
        </p:nvSpPr>
        <p:spPr bwMode="auto">
          <a:xfrm>
            <a:off x="6029644" y="3781876"/>
            <a:ext cx="644525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ru-RU" sz="4741" b="1" dirty="0">
                <a:latin typeface="Times New Roman" pitchFamily="18" charset="0"/>
              </a:rPr>
              <a:t>5</a:t>
            </a:r>
            <a:endParaRPr lang="ru-RU" altLang="ru-RU" sz="4741" b="1" dirty="0">
              <a:latin typeface="Times New Roman" pitchFamily="18" charset="0"/>
            </a:endParaRPr>
          </a:p>
        </p:txBody>
      </p:sp>
      <p:sp>
        <p:nvSpPr>
          <p:cNvPr id="5238" name="Text Box 118"/>
          <p:cNvSpPr txBox="1">
            <a:spLocks noChangeArrowheads="1"/>
          </p:cNvSpPr>
          <p:nvPr/>
        </p:nvSpPr>
        <p:spPr bwMode="auto">
          <a:xfrm>
            <a:off x="6338570" y="4408444"/>
            <a:ext cx="957898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741" b="1" dirty="0">
                <a:latin typeface="Times New Roman" pitchFamily="18" charset="0"/>
              </a:rPr>
              <a:t>10</a:t>
            </a:r>
          </a:p>
        </p:txBody>
      </p:sp>
      <p:sp>
        <p:nvSpPr>
          <p:cNvPr id="5239" name="Line 119"/>
          <p:cNvSpPr>
            <a:spLocks noChangeShapeType="1"/>
          </p:cNvSpPr>
          <p:nvPr/>
        </p:nvSpPr>
        <p:spPr bwMode="auto">
          <a:xfrm flipV="1">
            <a:off x="6111876" y="4478489"/>
            <a:ext cx="1431290" cy="7185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</p:spPr>
        <p:txBody>
          <a:bodyPr lIns="117483" tIns="58742" rIns="117483" bIns="58742"/>
          <a:lstStyle/>
          <a:p>
            <a:endParaRPr lang="ru-RU" sz="5819"/>
          </a:p>
        </p:txBody>
      </p:sp>
      <p:sp>
        <p:nvSpPr>
          <p:cNvPr id="5240" name="Arc 120"/>
          <p:cNvSpPr>
            <a:spLocks/>
          </p:cNvSpPr>
          <p:nvPr/>
        </p:nvSpPr>
        <p:spPr bwMode="auto">
          <a:xfrm flipH="1" flipV="1">
            <a:off x="3469323" y="3858850"/>
            <a:ext cx="746760" cy="172421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377667802 h 21600"/>
              <a:gd name="T4" fmla="*/ 0 w 21600"/>
              <a:gd name="T5" fmla="*/ 37766780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5819"/>
          </a:p>
        </p:txBody>
      </p:sp>
      <p:sp>
        <p:nvSpPr>
          <p:cNvPr id="5241" name="Text Box 121"/>
          <p:cNvSpPr txBox="1">
            <a:spLocks noChangeArrowheads="1"/>
          </p:cNvSpPr>
          <p:nvPr/>
        </p:nvSpPr>
        <p:spPr bwMode="auto">
          <a:xfrm>
            <a:off x="3629724" y="3307885"/>
            <a:ext cx="533400" cy="78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ru-RU" sz="4310" b="1" dirty="0">
                <a:latin typeface="Times New Roman" pitchFamily="18" charset="0"/>
              </a:rPr>
              <a:t>5</a:t>
            </a:r>
            <a:endParaRPr lang="ru-RU" altLang="ru-RU" sz="4310" b="1" dirty="0">
              <a:latin typeface="Times New Roman" pitchFamily="18" charset="0"/>
            </a:endParaRPr>
          </a:p>
        </p:txBody>
      </p:sp>
      <p:sp>
        <p:nvSpPr>
          <p:cNvPr id="5242" name="Arc 122"/>
          <p:cNvSpPr>
            <a:spLocks/>
          </p:cNvSpPr>
          <p:nvPr/>
        </p:nvSpPr>
        <p:spPr bwMode="auto">
          <a:xfrm flipH="1" flipV="1">
            <a:off x="4938288" y="3858850"/>
            <a:ext cx="746760" cy="172421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377667802 h 21600"/>
              <a:gd name="T4" fmla="*/ 0 w 21600"/>
              <a:gd name="T5" fmla="*/ 37766780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5819"/>
          </a:p>
        </p:txBody>
      </p:sp>
      <p:sp>
        <p:nvSpPr>
          <p:cNvPr id="5243" name="Text Box 123"/>
          <p:cNvSpPr txBox="1">
            <a:spLocks noChangeArrowheads="1"/>
          </p:cNvSpPr>
          <p:nvPr/>
        </p:nvSpPr>
        <p:spPr bwMode="auto">
          <a:xfrm>
            <a:off x="5176204" y="3397004"/>
            <a:ext cx="377879" cy="715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7483" tIns="58742" rIns="117483" bIns="58742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ru-RU" sz="3879" b="1" dirty="0">
                <a:latin typeface="Times New Roman" pitchFamily="18" charset="0"/>
              </a:rPr>
              <a:t>2</a:t>
            </a:r>
            <a:endParaRPr lang="ru-RU" altLang="ru-RU" sz="3879" b="1" dirty="0">
              <a:latin typeface="Times New Roman" pitchFamily="18" charset="0"/>
            </a:endParaRPr>
          </a:p>
        </p:txBody>
      </p:sp>
      <p:sp>
        <p:nvSpPr>
          <p:cNvPr id="5244" name="Text Box 124"/>
          <p:cNvSpPr txBox="1">
            <a:spLocks noChangeArrowheads="1"/>
          </p:cNvSpPr>
          <p:nvPr/>
        </p:nvSpPr>
        <p:spPr bwMode="auto">
          <a:xfrm>
            <a:off x="6518594" y="3780380"/>
            <a:ext cx="533400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ru-RU" sz="4741" b="1" dirty="0">
                <a:latin typeface="Times New Roman" pitchFamily="18" charset="0"/>
              </a:rPr>
              <a:t>-</a:t>
            </a:r>
            <a:endParaRPr lang="ru-RU" altLang="ru-RU" sz="4741" b="1" dirty="0">
              <a:latin typeface="Times New Roman" pitchFamily="18" charset="0"/>
            </a:endParaRPr>
          </a:p>
        </p:txBody>
      </p:sp>
      <p:sp>
        <p:nvSpPr>
          <p:cNvPr id="5245" name="Text Box 125"/>
          <p:cNvSpPr txBox="1">
            <a:spLocks noChangeArrowheads="1"/>
          </p:cNvSpPr>
          <p:nvPr/>
        </p:nvSpPr>
        <p:spPr bwMode="auto">
          <a:xfrm>
            <a:off x="6936424" y="3780380"/>
            <a:ext cx="644525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ru-RU" sz="4741" b="1" dirty="0">
                <a:latin typeface="Times New Roman" pitchFamily="18" charset="0"/>
              </a:rPr>
              <a:t>4</a:t>
            </a:r>
            <a:endParaRPr lang="ru-RU" altLang="ru-RU" sz="4741" b="1" dirty="0">
              <a:latin typeface="Times New Roman" pitchFamily="18" charset="0"/>
            </a:endParaRPr>
          </a:p>
        </p:txBody>
      </p:sp>
      <p:grpSp>
        <p:nvGrpSpPr>
          <p:cNvPr id="12" name="Group 126"/>
          <p:cNvGrpSpPr>
            <a:grpSpLocks/>
          </p:cNvGrpSpPr>
          <p:nvPr/>
        </p:nvGrpSpPr>
        <p:grpSpPr bwMode="auto">
          <a:xfrm>
            <a:off x="8017261" y="3781621"/>
            <a:ext cx="953453" cy="1463786"/>
            <a:chOff x="1743" y="2383"/>
            <a:chExt cx="478" cy="815"/>
          </a:xfrm>
        </p:grpSpPr>
        <p:sp>
          <p:nvSpPr>
            <p:cNvPr id="39969" name="Text Box 127"/>
            <p:cNvSpPr txBox="1">
              <a:spLocks noChangeArrowheads="1"/>
            </p:cNvSpPr>
            <p:nvPr/>
          </p:nvSpPr>
          <p:spPr bwMode="auto">
            <a:xfrm>
              <a:off x="1743" y="2383"/>
              <a:ext cx="478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ru-RU" sz="4741" b="1" dirty="0">
                  <a:latin typeface="Times New Roman" pitchFamily="18" charset="0"/>
                </a:rPr>
                <a:t>1</a:t>
              </a:r>
              <a:endParaRPr lang="ru-RU" altLang="ru-RU" sz="4741" b="1" dirty="0">
                <a:latin typeface="Times New Roman" pitchFamily="18" charset="0"/>
              </a:endParaRPr>
            </a:p>
          </p:txBody>
        </p:sp>
        <p:sp>
          <p:nvSpPr>
            <p:cNvPr id="39970" name="Text Box 128"/>
            <p:cNvSpPr txBox="1">
              <a:spLocks noChangeArrowheads="1"/>
            </p:cNvSpPr>
            <p:nvPr/>
          </p:nvSpPr>
          <p:spPr bwMode="auto">
            <a:xfrm>
              <a:off x="1766" y="2740"/>
              <a:ext cx="431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ru-RU" sz="4741" b="1" dirty="0">
                  <a:latin typeface="Times New Roman" pitchFamily="18" charset="0"/>
                </a:rPr>
                <a:t>10</a:t>
              </a:r>
              <a:endParaRPr lang="ru-RU" altLang="ru-RU" sz="4741" b="1" dirty="0">
                <a:latin typeface="Times New Roman" pitchFamily="18" charset="0"/>
              </a:endParaRPr>
            </a:p>
          </p:txBody>
        </p:sp>
        <p:sp>
          <p:nvSpPr>
            <p:cNvPr id="39971" name="Line 129"/>
            <p:cNvSpPr>
              <a:spLocks noChangeShapeType="1"/>
            </p:cNvSpPr>
            <p:nvPr/>
          </p:nvSpPr>
          <p:spPr bwMode="auto">
            <a:xfrm>
              <a:off x="1820" y="2792"/>
              <a:ext cx="328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</p:grpSp>
      <p:grpSp>
        <p:nvGrpSpPr>
          <p:cNvPr id="13" name="Group 130"/>
          <p:cNvGrpSpPr>
            <a:grpSpLocks/>
          </p:cNvGrpSpPr>
          <p:nvPr/>
        </p:nvGrpSpPr>
        <p:grpSpPr bwMode="auto">
          <a:xfrm>
            <a:off x="7656514" y="4467714"/>
            <a:ext cx="426720" cy="79027"/>
            <a:chOff x="3035" y="3139"/>
            <a:chExt cx="192" cy="44"/>
          </a:xfrm>
        </p:grpSpPr>
        <p:sp>
          <p:nvSpPr>
            <p:cNvPr id="39967" name="Line 131"/>
            <p:cNvSpPr>
              <a:spLocks noChangeShapeType="1"/>
            </p:cNvSpPr>
            <p:nvPr/>
          </p:nvSpPr>
          <p:spPr bwMode="auto">
            <a:xfrm>
              <a:off x="3035" y="3139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  <p:sp>
          <p:nvSpPr>
            <p:cNvPr id="39968" name="Line 132"/>
            <p:cNvSpPr>
              <a:spLocks noChangeShapeType="1"/>
            </p:cNvSpPr>
            <p:nvPr/>
          </p:nvSpPr>
          <p:spPr bwMode="auto">
            <a:xfrm rot="10800000">
              <a:off x="3035" y="3183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</p:grpSp>
      <p:sp>
        <p:nvSpPr>
          <p:cNvPr id="5253" name="Text Box 133"/>
          <p:cNvSpPr txBox="1">
            <a:spLocks noChangeArrowheads="1"/>
          </p:cNvSpPr>
          <p:nvPr/>
        </p:nvSpPr>
        <p:spPr bwMode="auto">
          <a:xfrm>
            <a:off x="338800" y="250760"/>
            <a:ext cx="11546152" cy="857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7483" tIns="58742" rIns="117483" bIns="58742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ru-RU" sz="48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MISOLLAR</a:t>
            </a:r>
            <a:endParaRPr lang="ru-RU" altLang="ru-RU" sz="4741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 Box 55"/>
          <p:cNvSpPr txBox="1">
            <a:spLocks noChangeArrowheads="1"/>
          </p:cNvSpPr>
          <p:nvPr/>
        </p:nvSpPr>
        <p:spPr bwMode="auto">
          <a:xfrm>
            <a:off x="6939621" y="2396338"/>
            <a:ext cx="957896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741" b="1" dirty="0">
                <a:latin typeface="Times New Roman" pitchFamily="18" charset="0"/>
              </a:rPr>
              <a:t>10</a:t>
            </a:r>
          </a:p>
        </p:txBody>
      </p:sp>
      <p:sp>
        <p:nvSpPr>
          <p:cNvPr id="68" name="Line 67"/>
          <p:cNvSpPr>
            <a:spLocks noChangeShapeType="1"/>
          </p:cNvSpPr>
          <p:nvPr/>
        </p:nvSpPr>
        <p:spPr bwMode="auto">
          <a:xfrm>
            <a:off x="7132087" y="2473312"/>
            <a:ext cx="654252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5819"/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>
            <a:off x="5977472" y="2507287"/>
            <a:ext cx="654252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5819"/>
          </a:p>
        </p:txBody>
      </p:sp>
      <p:pic>
        <p:nvPicPr>
          <p:cNvPr id="64" name="Picture 9" descr="C:\Users\Елена\AppData\Local\Microsoft\Windows\Temporary Internet Files\Content.IE5\8281P4EY\MC90029065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2795" y="5003119"/>
            <a:ext cx="2263931" cy="1944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5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5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5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1000"/>
                                        <p:tgtEl>
                                          <p:spTgt spid="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1000"/>
                                        <p:tgtEl>
                                          <p:spTgt spid="5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1000"/>
                                        <p:tgtEl>
                                          <p:spTgt spid="5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4" grpId="0"/>
      <p:bldP spid="5175" grpId="0"/>
      <p:bldP spid="5177" grpId="0" animBg="1"/>
      <p:bldP spid="5178" grpId="0" autoUpdateAnimBg="0"/>
      <p:bldP spid="5180" grpId="0" animBg="1"/>
      <p:bldP spid="5181" grpId="0" autoUpdateAnimBg="0"/>
      <p:bldP spid="5182" grpId="0"/>
      <p:bldP spid="5183" grpId="0"/>
      <p:bldP spid="5237" grpId="0"/>
      <p:bldP spid="5238" grpId="0"/>
      <p:bldP spid="5239" grpId="0" animBg="1"/>
      <p:bldP spid="5240" grpId="0" animBg="1"/>
      <p:bldP spid="5241" grpId="0" autoUpdateAnimBg="0"/>
      <p:bldP spid="5242" grpId="0" animBg="1"/>
      <p:bldP spid="5243" grpId="0" autoUpdateAnimBg="0"/>
      <p:bldP spid="5244" grpId="0"/>
      <p:bldP spid="5245" grpId="0"/>
      <p:bldP spid="66" grpId="0"/>
      <p:bldP spid="68" grpId="0" animBg="1"/>
      <p:bldP spid="6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4176" y="1440210"/>
            <a:ext cx="11315229" cy="4469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529" indent="-800529">
              <a:buAutoNum type="arabicPeriod"/>
            </a:pPr>
            <a:r>
              <a:rPr lang="en-US" sz="4741" dirty="0" err="1">
                <a:latin typeface="Arial" pitchFamily="34" charset="0"/>
                <a:cs typeface="Arial" pitchFamily="34" charset="0"/>
              </a:rPr>
              <a:t>Avval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butun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qismi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qo‘shiladi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yoki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ayiriladi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800529" indent="-800529">
              <a:buAutoNum type="arabicPeriod"/>
            </a:pPr>
            <a:r>
              <a:rPr lang="en-US" sz="4741" dirty="0" err="1">
                <a:latin typeface="Arial" pitchFamily="34" charset="0"/>
                <a:cs typeface="Arial" pitchFamily="34" charset="0"/>
              </a:rPr>
              <a:t>Kasr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qismi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umumiy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maxrajga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keltiriladi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800529" indent="-800529">
              <a:buAutoNum type="arabicPeriod"/>
            </a:pPr>
            <a:r>
              <a:rPr lang="en-US" sz="4741" dirty="0" err="1">
                <a:latin typeface="Arial" pitchFamily="34" charset="0"/>
                <a:cs typeface="Arial" pitchFamily="34" charset="0"/>
              </a:rPr>
              <a:t>Bir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xil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maxrajli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kasrlar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kabi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qo‘shiladi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yoki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ayiriladi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.</a:t>
            </a:r>
            <a:endParaRPr lang="ru-RU" sz="474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1337" y="288082"/>
            <a:ext cx="13085641" cy="68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Aralash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qo‘shiladi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ayiriladi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87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3"/>
          <p:cNvGrpSpPr>
            <a:grpSpLocks/>
          </p:cNvGrpSpPr>
          <p:nvPr/>
        </p:nvGrpSpPr>
        <p:grpSpPr bwMode="auto">
          <a:xfrm>
            <a:off x="2474831" y="3861188"/>
            <a:ext cx="3085274" cy="1521260"/>
            <a:chOff x="555" y="1006"/>
            <a:chExt cx="1201" cy="767"/>
          </a:xfrm>
        </p:grpSpPr>
        <p:grpSp>
          <p:nvGrpSpPr>
            <p:cNvPr id="9" name="Group 104"/>
            <p:cNvGrpSpPr>
              <a:grpSpLocks/>
            </p:cNvGrpSpPr>
            <p:nvPr/>
          </p:nvGrpSpPr>
          <p:grpSpPr bwMode="auto">
            <a:xfrm>
              <a:off x="1327" y="1006"/>
              <a:ext cx="429" cy="767"/>
              <a:chOff x="1743" y="2387"/>
              <a:chExt cx="478" cy="767"/>
            </a:xfrm>
          </p:grpSpPr>
          <p:sp>
            <p:nvSpPr>
              <p:cNvPr id="39981" name="Text Box 105"/>
              <p:cNvSpPr txBox="1">
                <a:spLocks noChangeArrowheads="1"/>
              </p:cNvSpPr>
              <p:nvPr/>
            </p:nvSpPr>
            <p:spPr bwMode="auto">
              <a:xfrm>
                <a:off x="1743" y="2387"/>
                <a:ext cx="478" cy="4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ru-RU" sz="4741" b="1" dirty="0">
                    <a:latin typeface="Times New Roman" pitchFamily="18" charset="0"/>
                  </a:rPr>
                  <a:t>2</a:t>
                </a:r>
                <a:endParaRPr lang="ru-RU" altLang="ru-RU" sz="4741" b="1" dirty="0">
                  <a:latin typeface="Times New Roman" pitchFamily="18" charset="0"/>
                </a:endParaRPr>
              </a:p>
            </p:txBody>
          </p:sp>
          <p:sp>
            <p:nvSpPr>
              <p:cNvPr id="39982" name="Text Box 106"/>
              <p:cNvSpPr txBox="1">
                <a:spLocks noChangeArrowheads="1"/>
              </p:cNvSpPr>
              <p:nvPr/>
            </p:nvSpPr>
            <p:spPr bwMode="auto">
              <a:xfrm>
                <a:off x="1766" y="2740"/>
                <a:ext cx="431" cy="4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altLang="ru-RU" sz="4741" b="1" dirty="0">
                    <a:latin typeface="Times New Roman" pitchFamily="18" charset="0"/>
                  </a:rPr>
                  <a:t>9</a:t>
                </a:r>
              </a:p>
            </p:txBody>
          </p:sp>
          <p:sp>
            <p:nvSpPr>
              <p:cNvPr id="39983" name="Line 107"/>
              <p:cNvSpPr>
                <a:spLocks noChangeShapeType="1"/>
              </p:cNvSpPr>
              <p:nvPr/>
            </p:nvSpPr>
            <p:spPr bwMode="auto">
              <a:xfrm>
                <a:off x="1820" y="2792"/>
                <a:ext cx="328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sz="5819"/>
              </a:p>
            </p:txBody>
          </p:sp>
        </p:grpSp>
        <p:grpSp>
          <p:nvGrpSpPr>
            <p:cNvPr id="10" name="Group 108"/>
            <p:cNvGrpSpPr>
              <a:grpSpLocks/>
            </p:cNvGrpSpPr>
            <p:nvPr/>
          </p:nvGrpSpPr>
          <p:grpSpPr bwMode="auto">
            <a:xfrm>
              <a:off x="555" y="1006"/>
              <a:ext cx="430" cy="766"/>
              <a:chOff x="278" y="557"/>
              <a:chExt cx="513" cy="766"/>
            </a:xfrm>
          </p:grpSpPr>
          <p:sp>
            <p:nvSpPr>
              <p:cNvPr id="39978" name="Text Box 109"/>
              <p:cNvSpPr txBox="1">
                <a:spLocks noChangeArrowheads="1"/>
              </p:cNvSpPr>
              <p:nvPr/>
            </p:nvSpPr>
            <p:spPr bwMode="auto">
              <a:xfrm>
                <a:off x="278" y="557"/>
                <a:ext cx="513" cy="4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ru-RU" sz="4741" b="1" dirty="0">
                    <a:latin typeface="Times New Roman" pitchFamily="18" charset="0"/>
                  </a:rPr>
                  <a:t>1</a:t>
                </a:r>
                <a:endParaRPr lang="ru-RU" altLang="ru-RU" sz="4741" b="1" dirty="0">
                  <a:latin typeface="Times New Roman" pitchFamily="18" charset="0"/>
                </a:endParaRPr>
              </a:p>
            </p:txBody>
          </p:sp>
          <p:sp>
            <p:nvSpPr>
              <p:cNvPr id="39979" name="Text Box 110"/>
              <p:cNvSpPr txBox="1">
                <a:spLocks noChangeArrowheads="1"/>
              </p:cNvSpPr>
              <p:nvPr/>
            </p:nvSpPr>
            <p:spPr bwMode="auto">
              <a:xfrm>
                <a:off x="314" y="909"/>
                <a:ext cx="461" cy="4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altLang="ru-RU" sz="4741" b="1" dirty="0"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39980" name="Line 111"/>
              <p:cNvSpPr>
                <a:spLocks noChangeShapeType="1"/>
              </p:cNvSpPr>
              <p:nvPr/>
            </p:nvSpPr>
            <p:spPr bwMode="auto">
              <a:xfrm>
                <a:off x="391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sz="5819"/>
              </a:p>
            </p:txBody>
          </p:sp>
        </p:grpSp>
        <p:sp>
          <p:nvSpPr>
            <p:cNvPr id="39976" name="Line 112"/>
            <p:cNvSpPr>
              <a:spLocks noChangeShapeType="1"/>
            </p:cNvSpPr>
            <p:nvPr/>
          </p:nvSpPr>
          <p:spPr bwMode="auto">
            <a:xfrm>
              <a:off x="1005" y="1406"/>
              <a:ext cx="1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</p:grpSp>
      <p:grpSp>
        <p:nvGrpSpPr>
          <p:cNvPr id="11" name="Group 114"/>
          <p:cNvGrpSpPr>
            <a:grpSpLocks/>
          </p:cNvGrpSpPr>
          <p:nvPr/>
        </p:nvGrpSpPr>
        <p:grpSpPr bwMode="auto">
          <a:xfrm>
            <a:off x="5576254" y="4628878"/>
            <a:ext cx="426720" cy="79027"/>
            <a:chOff x="3035" y="3139"/>
            <a:chExt cx="192" cy="44"/>
          </a:xfrm>
        </p:grpSpPr>
        <p:sp>
          <p:nvSpPr>
            <p:cNvPr id="39972" name="Line 115"/>
            <p:cNvSpPr>
              <a:spLocks noChangeShapeType="1"/>
            </p:cNvSpPr>
            <p:nvPr/>
          </p:nvSpPr>
          <p:spPr bwMode="auto">
            <a:xfrm>
              <a:off x="3035" y="3139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  <p:sp>
          <p:nvSpPr>
            <p:cNvPr id="39973" name="Line 116"/>
            <p:cNvSpPr>
              <a:spLocks noChangeShapeType="1"/>
            </p:cNvSpPr>
            <p:nvPr/>
          </p:nvSpPr>
          <p:spPr bwMode="auto">
            <a:xfrm rot="10800000">
              <a:off x="3035" y="3183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</p:grpSp>
      <p:sp>
        <p:nvSpPr>
          <p:cNvPr id="5237" name="Text Box 117"/>
          <p:cNvSpPr txBox="1">
            <a:spLocks noChangeArrowheads="1"/>
          </p:cNvSpPr>
          <p:nvPr/>
        </p:nvSpPr>
        <p:spPr bwMode="auto">
          <a:xfrm>
            <a:off x="6708698" y="3925892"/>
            <a:ext cx="644525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741" b="1" dirty="0">
                <a:latin typeface="Times New Roman" pitchFamily="18" charset="0"/>
              </a:rPr>
              <a:t>3</a:t>
            </a:r>
          </a:p>
        </p:txBody>
      </p:sp>
      <p:sp>
        <p:nvSpPr>
          <p:cNvPr id="5238" name="Text Box 118"/>
          <p:cNvSpPr txBox="1">
            <a:spLocks noChangeArrowheads="1"/>
          </p:cNvSpPr>
          <p:nvPr/>
        </p:nvSpPr>
        <p:spPr bwMode="auto">
          <a:xfrm>
            <a:off x="6828440" y="4552460"/>
            <a:ext cx="957898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741" b="1" dirty="0">
                <a:latin typeface="Times New Roman" pitchFamily="18" charset="0"/>
              </a:rPr>
              <a:t>9</a:t>
            </a:r>
          </a:p>
        </p:txBody>
      </p:sp>
      <p:sp>
        <p:nvSpPr>
          <p:cNvPr id="5239" name="Line 119"/>
          <p:cNvSpPr>
            <a:spLocks noChangeShapeType="1"/>
          </p:cNvSpPr>
          <p:nvPr/>
        </p:nvSpPr>
        <p:spPr bwMode="auto">
          <a:xfrm flipV="1">
            <a:off x="6585972" y="4623745"/>
            <a:ext cx="1431290" cy="7185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</p:spPr>
        <p:txBody>
          <a:bodyPr lIns="117483" tIns="58742" rIns="117483" bIns="58742"/>
          <a:lstStyle/>
          <a:p>
            <a:endParaRPr lang="ru-RU" sz="5819"/>
          </a:p>
        </p:txBody>
      </p:sp>
      <p:sp>
        <p:nvSpPr>
          <p:cNvPr id="5240" name="Arc 120"/>
          <p:cNvSpPr>
            <a:spLocks/>
          </p:cNvSpPr>
          <p:nvPr/>
        </p:nvSpPr>
        <p:spPr bwMode="auto">
          <a:xfrm flipH="1" flipV="1">
            <a:off x="3013929" y="3938161"/>
            <a:ext cx="746760" cy="172421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377667802 h 21600"/>
              <a:gd name="T4" fmla="*/ 0 w 21600"/>
              <a:gd name="T5" fmla="*/ 37766780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5819"/>
          </a:p>
        </p:txBody>
      </p:sp>
      <p:sp>
        <p:nvSpPr>
          <p:cNvPr id="5241" name="Text Box 121"/>
          <p:cNvSpPr txBox="1">
            <a:spLocks noChangeArrowheads="1"/>
          </p:cNvSpPr>
          <p:nvPr/>
        </p:nvSpPr>
        <p:spPr bwMode="auto">
          <a:xfrm>
            <a:off x="3090903" y="3387196"/>
            <a:ext cx="533400" cy="78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altLang="ru-RU" sz="4310" b="1" dirty="0">
                <a:latin typeface="Times New Roman" pitchFamily="18" charset="0"/>
              </a:rPr>
              <a:t>3</a:t>
            </a:r>
          </a:p>
        </p:txBody>
      </p:sp>
      <p:sp>
        <p:nvSpPr>
          <p:cNvPr id="5242" name="Arc 122"/>
          <p:cNvSpPr>
            <a:spLocks/>
          </p:cNvSpPr>
          <p:nvPr/>
        </p:nvSpPr>
        <p:spPr bwMode="auto">
          <a:xfrm flipH="1" flipV="1">
            <a:off x="4938288" y="3938161"/>
            <a:ext cx="746760" cy="172421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377667802 h 21600"/>
              <a:gd name="T4" fmla="*/ 0 w 21600"/>
              <a:gd name="T5" fmla="*/ 37766780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5819"/>
          </a:p>
        </p:txBody>
      </p:sp>
      <p:sp>
        <p:nvSpPr>
          <p:cNvPr id="5243" name="Text Box 123"/>
          <p:cNvSpPr txBox="1">
            <a:spLocks noChangeArrowheads="1"/>
          </p:cNvSpPr>
          <p:nvPr/>
        </p:nvSpPr>
        <p:spPr bwMode="auto">
          <a:xfrm>
            <a:off x="5176204" y="3476315"/>
            <a:ext cx="377879" cy="715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7483" tIns="58742" rIns="117483" bIns="58742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altLang="ru-RU" sz="3879" b="1" dirty="0">
                <a:latin typeface="Times New Roman" pitchFamily="18" charset="0"/>
              </a:rPr>
              <a:t>1</a:t>
            </a:r>
          </a:p>
        </p:txBody>
      </p:sp>
      <p:sp>
        <p:nvSpPr>
          <p:cNvPr id="5244" name="Text Box 124"/>
          <p:cNvSpPr txBox="1">
            <a:spLocks noChangeArrowheads="1"/>
          </p:cNvSpPr>
          <p:nvPr/>
        </p:nvSpPr>
        <p:spPr bwMode="auto">
          <a:xfrm>
            <a:off x="7098990" y="3925892"/>
            <a:ext cx="533400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ru-RU" sz="4741" b="1" dirty="0">
                <a:latin typeface="Times New Roman" pitchFamily="18" charset="0"/>
              </a:rPr>
              <a:t>-</a:t>
            </a:r>
            <a:endParaRPr lang="ru-RU" altLang="ru-RU" sz="4741" b="1" dirty="0">
              <a:latin typeface="Times New Roman" pitchFamily="18" charset="0"/>
            </a:endParaRPr>
          </a:p>
        </p:txBody>
      </p:sp>
      <p:sp>
        <p:nvSpPr>
          <p:cNvPr id="5245" name="Text Box 125"/>
          <p:cNvSpPr txBox="1">
            <a:spLocks noChangeArrowheads="1"/>
          </p:cNvSpPr>
          <p:nvPr/>
        </p:nvSpPr>
        <p:spPr bwMode="auto">
          <a:xfrm>
            <a:off x="7372736" y="3907110"/>
            <a:ext cx="644525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741" b="1" dirty="0">
                <a:latin typeface="Times New Roman" pitchFamily="18" charset="0"/>
              </a:rPr>
              <a:t>2</a:t>
            </a:r>
          </a:p>
        </p:txBody>
      </p:sp>
      <p:grpSp>
        <p:nvGrpSpPr>
          <p:cNvPr id="12" name="Group 126"/>
          <p:cNvGrpSpPr>
            <a:grpSpLocks/>
          </p:cNvGrpSpPr>
          <p:nvPr/>
        </p:nvGrpSpPr>
        <p:grpSpPr bwMode="auto">
          <a:xfrm>
            <a:off x="8988167" y="3929703"/>
            <a:ext cx="953453" cy="1463786"/>
            <a:chOff x="1743" y="2383"/>
            <a:chExt cx="478" cy="815"/>
          </a:xfrm>
        </p:grpSpPr>
        <p:sp>
          <p:nvSpPr>
            <p:cNvPr id="39969" name="Text Box 127"/>
            <p:cNvSpPr txBox="1">
              <a:spLocks noChangeArrowheads="1"/>
            </p:cNvSpPr>
            <p:nvPr/>
          </p:nvSpPr>
          <p:spPr bwMode="auto">
            <a:xfrm>
              <a:off x="1743" y="2383"/>
              <a:ext cx="478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ru-RU" sz="4741" b="1" dirty="0">
                  <a:latin typeface="Times New Roman" pitchFamily="18" charset="0"/>
                </a:rPr>
                <a:t>1</a:t>
              </a:r>
              <a:endParaRPr lang="ru-RU" altLang="ru-RU" sz="4741" b="1" dirty="0">
                <a:latin typeface="Times New Roman" pitchFamily="18" charset="0"/>
              </a:endParaRPr>
            </a:p>
          </p:txBody>
        </p:sp>
        <p:sp>
          <p:nvSpPr>
            <p:cNvPr id="39970" name="Text Box 128"/>
            <p:cNvSpPr txBox="1">
              <a:spLocks noChangeArrowheads="1"/>
            </p:cNvSpPr>
            <p:nvPr/>
          </p:nvSpPr>
          <p:spPr bwMode="auto">
            <a:xfrm>
              <a:off x="1766" y="2740"/>
              <a:ext cx="431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altLang="ru-RU" sz="4741" b="1" dirty="0"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39971" name="Line 129"/>
            <p:cNvSpPr>
              <a:spLocks noChangeShapeType="1"/>
            </p:cNvSpPr>
            <p:nvPr/>
          </p:nvSpPr>
          <p:spPr bwMode="auto">
            <a:xfrm>
              <a:off x="1820" y="2792"/>
              <a:ext cx="328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</p:grpSp>
      <p:grpSp>
        <p:nvGrpSpPr>
          <p:cNvPr id="13" name="Group 130"/>
          <p:cNvGrpSpPr>
            <a:grpSpLocks/>
          </p:cNvGrpSpPr>
          <p:nvPr/>
        </p:nvGrpSpPr>
        <p:grpSpPr bwMode="auto">
          <a:xfrm>
            <a:off x="8129362" y="4628878"/>
            <a:ext cx="426720" cy="79027"/>
            <a:chOff x="3035" y="3139"/>
            <a:chExt cx="192" cy="44"/>
          </a:xfrm>
        </p:grpSpPr>
        <p:sp>
          <p:nvSpPr>
            <p:cNvPr id="39967" name="Line 131"/>
            <p:cNvSpPr>
              <a:spLocks noChangeShapeType="1"/>
            </p:cNvSpPr>
            <p:nvPr/>
          </p:nvSpPr>
          <p:spPr bwMode="auto">
            <a:xfrm>
              <a:off x="3035" y="3139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  <p:sp>
          <p:nvSpPr>
            <p:cNvPr id="39968" name="Line 132"/>
            <p:cNvSpPr>
              <a:spLocks noChangeShapeType="1"/>
            </p:cNvSpPr>
            <p:nvPr/>
          </p:nvSpPr>
          <p:spPr bwMode="auto">
            <a:xfrm rot="10800000">
              <a:off x="3035" y="3183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/>
            </a:p>
          </p:txBody>
        </p:sp>
      </p:grpSp>
      <p:sp>
        <p:nvSpPr>
          <p:cNvPr id="5253" name="Text Box 133"/>
          <p:cNvSpPr txBox="1">
            <a:spLocks noChangeArrowheads="1"/>
          </p:cNvSpPr>
          <p:nvPr/>
        </p:nvSpPr>
        <p:spPr bwMode="auto">
          <a:xfrm>
            <a:off x="375550" y="269836"/>
            <a:ext cx="11546152" cy="857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7483" tIns="58742" rIns="117483" bIns="58742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ru-RU" sz="48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MISOLLAR</a:t>
            </a:r>
            <a:endParaRPr lang="ru-RU" altLang="ru-RU" sz="48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0" name="Group 103"/>
          <p:cNvGrpSpPr>
            <a:grpSpLocks/>
          </p:cNvGrpSpPr>
          <p:nvPr/>
        </p:nvGrpSpPr>
        <p:grpSpPr bwMode="auto">
          <a:xfrm>
            <a:off x="2629057" y="1770356"/>
            <a:ext cx="2613660" cy="1456600"/>
            <a:chOff x="645" y="1006"/>
            <a:chExt cx="1176" cy="811"/>
          </a:xfrm>
        </p:grpSpPr>
        <p:grpSp>
          <p:nvGrpSpPr>
            <p:cNvPr id="71" name="Group 104"/>
            <p:cNvGrpSpPr>
              <a:grpSpLocks/>
            </p:cNvGrpSpPr>
            <p:nvPr/>
          </p:nvGrpSpPr>
          <p:grpSpPr bwMode="auto">
            <a:xfrm>
              <a:off x="1392" y="1006"/>
              <a:ext cx="429" cy="811"/>
              <a:chOff x="1816" y="2387"/>
              <a:chExt cx="478" cy="811"/>
            </a:xfrm>
          </p:grpSpPr>
          <p:sp>
            <p:nvSpPr>
              <p:cNvPr id="77" name="Text Box 105"/>
              <p:cNvSpPr txBox="1">
                <a:spLocks noChangeArrowheads="1"/>
              </p:cNvSpPr>
              <p:nvPr/>
            </p:nvSpPr>
            <p:spPr bwMode="auto">
              <a:xfrm>
                <a:off x="1816" y="2387"/>
                <a:ext cx="478" cy="4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ru-RU" sz="4741" b="1" dirty="0">
                    <a:latin typeface="Times New Roman" pitchFamily="18" charset="0"/>
                  </a:rPr>
                  <a:t>1</a:t>
                </a:r>
                <a:endParaRPr lang="ru-RU" altLang="ru-RU" sz="4741" b="1" dirty="0">
                  <a:latin typeface="Times New Roman" pitchFamily="18" charset="0"/>
                </a:endParaRPr>
              </a:p>
            </p:txBody>
          </p:sp>
          <p:sp>
            <p:nvSpPr>
              <p:cNvPr id="78" name="Text Box 106"/>
              <p:cNvSpPr txBox="1">
                <a:spLocks noChangeArrowheads="1"/>
              </p:cNvSpPr>
              <p:nvPr/>
            </p:nvSpPr>
            <p:spPr bwMode="auto">
              <a:xfrm>
                <a:off x="1826" y="2740"/>
                <a:ext cx="431" cy="4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ru-RU" sz="4741" b="1" dirty="0">
                    <a:latin typeface="Times New Roman" pitchFamily="18" charset="0"/>
                  </a:rPr>
                  <a:t>4</a:t>
                </a:r>
                <a:endParaRPr lang="ru-RU" altLang="ru-RU" sz="4741" b="1" dirty="0">
                  <a:latin typeface="Times New Roman" pitchFamily="18" charset="0"/>
                </a:endParaRPr>
              </a:p>
            </p:txBody>
          </p:sp>
          <p:sp>
            <p:nvSpPr>
              <p:cNvPr id="79" name="Line 107"/>
              <p:cNvSpPr>
                <a:spLocks noChangeShapeType="1"/>
              </p:cNvSpPr>
              <p:nvPr/>
            </p:nvSpPr>
            <p:spPr bwMode="auto">
              <a:xfrm>
                <a:off x="1891" y="2780"/>
                <a:ext cx="328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sz="5819" b="1"/>
              </a:p>
            </p:txBody>
          </p:sp>
        </p:grpSp>
        <p:grpSp>
          <p:nvGrpSpPr>
            <p:cNvPr id="72" name="Group 108"/>
            <p:cNvGrpSpPr>
              <a:grpSpLocks/>
            </p:cNvGrpSpPr>
            <p:nvPr/>
          </p:nvGrpSpPr>
          <p:grpSpPr bwMode="auto">
            <a:xfrm>
              <a:off x="645" y="1006"/>
              <a:ext cx="429" cy="810"/>
              <a:chOff x="386" y="557"/>
              <a:chExt cx="512" cy="810"/>
            </a:xfrm>
          </p:grpSpPr>
          <p:sp>
            <p:nvSpPr>
              <p:cNvPr id="74" name="Text Box 109"/>
              <p:cNvSpPr txBox="1">
                <a:spLocks noChangeArrowheads="1"/>
              </p:cNvSpPr>
              <p:nvPr/>
            </p:nvSpPr>
            <p:spPr bwMode="auto">
              <a:xfrm>
                <a:off x="386" y="557"/>
                <a:ext cx="512" cy="4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ru-RU" sz="4741" b="1" dirty="0">
                    <a:latin typeface="Times New Roman" pitchFamily="18" charset="0"/>
                  </a:rPr>
                  <a:t>3</a:t>
                </a:r>
                <a:endParaRPr lang="ru-RU" altLang="ru-RU" sz="4741" b="1" dirty="0">
                  <a:latin typeface="Times New Roman" pitchFamily="18" charset="0"/>
                </a:endParaRPr>
              </a:p>
            </p:txBody>
          </p:sp>
          <p:sp>
            <p:nvSpPr>
              <p:cNvPr id="75" name="Text Box 110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4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ru-RU" sz="4741" b="1" dirty="0">
                    <a:latin typeface="Times New Roman" pitchFamily="18" charset="0"/>
                  </a:rPr>
                  <a:t>8</a:t>
                </a:r>
                <a:endParaRPr lang="ru-RU" altLang="ru-RU" sz="4741" b="1" dirty="0">
                  <a:latin typeface="Times New Roman" pitchFamily="18" charset="0"/>
                </a:endParaRPr>
              </a:p>
            </p:txBody>
          </p:sp>
          <p:sp>
            <p:nvSpPr>
              <p:cNvPr id="76" name="Line 111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sz="5819" b="1"/>
              </a:p>
            </p:txBody>
          </p:sp>
        </p:grpSp>
      </p:grpSp>
      <p:grpSp>
        <p:nvGrpSpPr>
          <p:cNvPr id="80" name="Group 114"/>
          <p:cNvGrpSpPr>
            <a:grpSpLocks/>
          </p:cNvGrpSpPr>
          <p:nvPr/>
        </p:nvGrpSpPr>
        <p:grpSpPr bwMode="auto">
          <a:xfrm>
            <a:off x="5281311" y="2449263"/>
            <a:ext cx="426720" cy="79027"/>
            <a:chOff x="3035" y="3139"/>
            <a:chExt cx="192" cy="44"/>
          </a:xfrm>
        </p:grpSpPr>
        <p:sp>
          <p:nvSpPr>
            <p:cNvPr id="81" name="Line 115"/>
            <p:cNvSpPr>
              <a:spLocks noChangeShapeType="1"/>
            </p:cNvSpPr>
            <p:nvPr/>
          </p:nvSpPr>
          <p:spPr bwMode="auto">
            <a:xfrm>
              <a:off x="3035" y="3139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 b="1"/>
            </a:p>
          </p:txBody>
        </p:sp>
        <p:sp>
          <p:nvSpPr>
            <p:cNvPr id="82" name="Line 116"/>
            <p:cNvSpPr>
              <a:spLocks noChangeShapeType="1"/>
            </p:cNvSpPr>
            <p:nvPr/>
          </p:nvSpPr>
          <p:spPr bwMode="auto">
            <a:xfrm rot="10800000">
              <a:off x="3035" y="3183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 b="1"/>
            </a:p>
          </p:txBody>
        </p:sp>
      </p:grpSp>
      <p:sp>
        <p:nvSpPr>
          <p:cNvPr id="83" name="Text Box 117"/>
          <p:cNvSpPr txBox="1">
            <a:spLocks noChangeArrowheads="1"/>
          </p:cNvSpPr>
          <p:nvPr/>
        </p:nvSpPr>
        <p:spPr bwMode="auto">
          <a:xfrm>
            <a:off x="5973157" y="1770610"/>
            <a:ext cx="644525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ru-RU" sz="4741" b="1" dirty="0">
                <a:latin typeface="Times New Roman" pitchFamily="18" charset="0"/>
              </a:rPr>
              <a:t>3</a:t>
            </a:r>
            <a:endParaRPr lang="ru-RU" altLang="ru-RU" sz="4741" b="1" dirty="0">
              <a:latin typeface="Times New Roman" pitchFamily="18" charset="0"/>
            </a:endParaRPr>
          </a:p>
        </p:txBody>
      </p:sp>
      <p:sp>
        <p:nvSpPr>
          <p:cNvPr id="84" name="Text Box 118"/>
          <p:cNvSpPr txBox="1">
            <a:spLocks noChangeArrowheads="1"/>
          </p:cNvSpPr>
          <p:nvPr/>
        </p:nvSpPr>
        <p:spPr bwMode="auto">
          <a:xfrm>
            <a:off x="6148626" y="2383936"/>
            <a:ext cx="957898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ru-RU" sz="4741" b="1" dirty="0">
                <a:latin typeface="Times New Roman" pitchFamily="18" charset="0"/>
              </a:rPr>
              <a:t>8</a:t>
            </a:r>
            <a:endParaRPr lang="ru-RU" altLang="ru-RU" sz="4741" b="1" dirty="0">
              <a:latin typeface="Times New Roman" pitchFamily="18" charset="0"/>
            </a:endParaRPr>
          </a:p>
        </p:txBody>
      </p:sp>
      <p:sp>
        <p:nvSpPr>
          <p:cNvPr id="85" name="Line 119"/>
          <p:cNvSpPr>
            <a:spLocks noChangeShapeType="1"/>
          </p:cNvSpPr>
          <p:nvPr/>
        </p:nvSpPr>
        <p:spPr bwMode="auto">
          <a:xfrm flipV="1">
            <a:off x="6055389" y="2467223"/>
            <a:ext cx="1431290" cy="7185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</p:spPr>
        <p:txBody>
          <a:bodyPr lIns="117483" tIns="58742" rIns="117483" bIns="58742"/>
          <a:lstStyle/>
          <a:p>
            <a:endParaRPr lang="ru-RU" sz="5819" b="1"/>
          </a:p>
        </p:txBody>
      </p:sp>
      <p:sp>
        <p:nvSpPr>
          <p:cNvPr id="86" name="Arc 120"/>
          <p:cNvSpPr>
            <a:spLocks/>
          </p:cNvSpPr>
          <p:nvPr/>
        </p:nvSpPr>
        <p:spPr bwMode="auto">
          <a:xfrm flipH="1" flipV="1">
            <a:off x="3013929" y="1847584"/>
            <a:ext cx="746760" cy="172421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377667802 h 21600"/>
              <a:gd name="T4" fmla="*/ 0 w 21600"/>
              <a:gd name="T5" fmla="*/ 37766780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5819" b="1"/>
          </a:p>
        </p:txBody>
      </p:sp>
      <p:sp>
        <p:nvSpPr>
          <p:cNvPr id="87" name="Text Box 121"/>
          <p:cNvSpPr txBox="1">
            <a:spLocks noChangeArrowheads="1"/>
          </p:cNvSpPr>
          <p:nvPr/>
        </p:nvSpPr>
        <p:spPr bwMode="auto">
          <a:xfrm>
            <a:off x="3167878" y="1296619"/>
            <a:ext cx="533400" cy="78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ru-RU" sz="4310" b="1" dirty="0">
                <a:latin typeface="Times New Roman" pitchFamily="18" charset="0"/>
              </a:rPr>
              <a:t>1</a:t>
            </a:r>
            <a:endParaRPr lang="ru-RU" altLang="ru-RU" sz="4310" b="1" dirty="0">
              <a:latin typeface="Times New Roman" pitchFamily="18" charset="0"/>
            </a:endParaRPr>
          </a:p>
        </p:txBody>
      </p:sp>
      <p:sp>
        <p:nvSpPr>
          <p:cNvPr id="88" name="Arc 122"/>
          <p:cNvSpPr>
            <a:spLocks/>
          </p:cNvSpPr>
          <p:nvPr/>
        </p:nvSpPr>
        <p:spPr bwMode="auto">
          <a:xfrm flipH="1" flipV="1">
            <a:off x="4553416" y="1847584"/>
            <a:ext cx="746760" cy="172421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377667802 h 21600"/>
              <a:gd name="T4" fmla="*/ 0 w 21600"/>
              <a:gd name="T5" fmla="*/ 37766780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5819" b="1"/>
          </a:p>
        </p:txBody>
      </p:sp>
      <p:sp>
        <p:nvSpPr>
          <p:cNvPr id="89" name="Text Box 123"/>
          <p:cNvSpPr txBox="1">
            <a:spLocks noChangeArrowheads="1"/>
          </p:cNvSpPr>
          <p:nvPr/>
        </p:nvSpPr>
        <p:spPr bwMode="auto">
          <a:xfrm>
            <a:off x="4784339" y="1385739"/>
            <a:ext cx="377879" cy="715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7483" tIns="58742" rIns="117483" bIns="58742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ru-RU" sz="3879" b="1" dirty="0">
                <a:latin typeface="Times New Roman" pitchFamily="18" charset="0"/>
              </a:rPr>
              <a:t>2</a:t>
            </a:r>
            <a:endParaRPr lang="ru-RU" altLang="ru-RU" sz="3879" b="1" dirty="0">
              <a:latin typeface="Times New Roman" pitchFamily="18" charset="0"/>
            </a:endParaRPr>
          </a:p>
        </p:txBody>
      </p:sp>
      <p:sp>
        <p:nvSpPr>
          <p:cNvPr id="90" name="Text Box 124"/>
          <p:cNvSpPr txBox="1">
            <a:spLocks noChangeArrowheads="1"/>
          </p:cNvSpPr>
          <p:nvPr/>
        </p:nvSpPr>
        <p:spPr bwMode="auto">
          <a:xfrm>
            <a:off x="6488109" y="1687261"/>
            <a:ext cx="533400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ru-RU" sz="4741" b="1" dirty="0">
                <a:latin typeface="Times New Roman" pitchFamily="18" charset="0"/>
              </a:rPr>
              <a:t>+</a:t>
            </a:r>
            <a:endParaRPr lang="ru-RU" altLang="ru-RU" sz="4741" b="1" dirty="0">
              <a:latin typeface="Times New Roman" pitchFamily="18" charset="0"/>
            </a:endParaRPr>
          </a:p>
        </p:txBody>
      </p:sp>
      <p:sp>
        <p:nvSpPr>
          <p:cNvPr id="91" name="Text Box 125"/>
          <p:cNvSpPr txBox="1">
            <a:spLocks noChangeArrowheads="1"/>
          </p:cNvSpPr>
          <p:nvPr/>
        </p:nvSpPr>
        <p:spPr bwMode="auto">
          <a:xfrm>
            <a:off x="6879937" y="1769114"/>
            <a:ext cx="644525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ru-RU" sz="4741" b="1" dirty="0">
                <a:latin typeface="Times New Roman" pitchFamily="18" charset="0"/>
              </a:rPr>
              <a:t>2</a:t>
            </a:r>
            <a:endParaRPr lang="ru-RU" altLang="ru-RU" sz="4741" b="1" dirty="0">
              <a:latin typeface="Times New Roman" pitchFamily="18" charset="0"/>
            </a:endParaRPr>
          </a:p>
        </p:txBody>
      </p:sp>
      <p:grpSp>
        <p:nvGrpSpPr>
          <p:cNvPr id="92" name="Group 126"/>
          <p:cNvGrpSpPr>
            <a:grpSpLocks/>
          </p:cNvGrpSpPr>
          <p:nvPr/>
        </p:nvGrpSpPr>
        <p:grpSpPr bwMode="auto">
          <a:xfrm>
            <a:off x="8295398" y="1770355"/>
            <a:ext cx="953453" cy="1463786"/>
            <a:chOff x="1743" y="2383"/>
            <a:chExt cx="478" cy="815"/>
          </a:xfrm>
        </p:grpSpPr>
        <p:sp>
          <p:nvSpPr>
            <p:cNvPr id="93" name="Text Box 127"/>
            <p:cNvSpPr txBox="1">
              <a:spLocks noChangeArrowheads="1"/>
            </p:cNvSpPr>
            <p:nvPr/>
          </p:nvSpPr>
          <p:spPr bwMode="auto">
            <a:xfrm>
              <a:off x="1743" y="2383"/>
              <a:ext cx="478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ru-RU" sz="4741" b="1" dirty="0">
                  <a:latin typeface="Times New Roman" pitchFamily="18" charset="0"/>
                </a:rPr>
                <a:t>5</a:t>
              </a:r>
              <a:endParaRPr lang="ru-RU" altLang="ru-RU" sz="4741" b="1" dirty="0">
                <a:latin typeface="Times New Roman" pitchFamily="18" charset="0"/>
              </a:endParaRPr>
            </a:p>
          </p:txBody>
        </p:sp>
        <p:sp>
          <p:nvSpPr>
            <p:cNvPr id="94" name="Text Box 128"/>
            <p:cNvSpPr txBox="1">
              <a:spLocks noChangeArrowheads="1"/>
            </p:cNvSpPr>
            <p:nvPr/>
          </p:nvSpPr>
          <p:spPr bwMode="auto">
            <a:xfrm>
              <a:off x="1766" y="2740"/>
              <a:ext cx="431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ru-RU" sz="4741" b="1" dirty="0">
                  <a:latin typeface="Times New Roman" pitchFamily="18" charset="0"/>
                </a:rPr>
                <a:t>8</a:t>
              </a:r>
              <a:endParaRPr lang="ru-RU" altLang="ru-RU" sz="4741" b="1" dirty="0">
                <a:latin typeface="Times New Roman" pitchFamily="18" charset="0"/>
              </a:endParaRPr>
            </a:p>
          </p:txBody>
        </p:sp>
        <p:sp>
          <p:nvSpPr>
            <p:cNvPr id="95" name="Line 129"/>
            <p:cNvSpPr>
              <a:spLocks noChangeShapeType="1"/>
            </p:cNvSpPr>
            <p:nvPr/>
          </p:nvSpPr>
          <p:spPr bwMode="auto">
            <a:xfrm>
              <a:off x="1820" y="2792"/>
              <a:ext cx="328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 b="1"/>
            </a:p>
          </p:txBody>
        </p:sp>
      </p:grpSp>
      <p:grpSp>
        <p:nvGrpSpPr>
          <p:cNvPr id="96" name="Group 130"/>
          <p:cNvGrpSpPr>
            <a:grpSpLocks/>
          </p:cNvGrpSpPr>
          <p:nvPr/>
        </p:nvGrpSpPr>
        <p:grpSpPr bwMode="auto">
          <a:xfrm>
            <a:off x="7600027" y="2456448"/>
            <a:ext cx="426720" cy="79027"/>
            <a:chOff x="3035" y="3139"/>
            <a:chExt cx="192" cy="44"/>
          </a:xfrm>
        </p:grpSpPr>
        <p:sp>
          <p:nvSpPr>
            <p:cNvPr id="97" name="Line 131"/>
            <p:cNvSpPr>
              <a:spLocks noChangeShapeType="1"/>
            </p:cNvSpPr>
            <p:nvPr/>
          </p:nvSpPr>
          <p:spPr bwMode="auto">
            <a:xfrm>
              <a:off x="3035" y="3139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 b="1"/>
            </a:p>
          </p:txBody>
        </p:sp>
        <p:sp>
          <p:nvSpPr>
            <p:cNvPr id="98" name="Line 132"/>
            <p:cNvSpPr>
              <a:spLocks noChangeShapeType="1"/>
            </p:cNvSpPr>
            <p:nvPr/>
          </p:nvSpPr>
          <p:spPr bwMode="auto">
            <a:xfrm rot="10800000">
              <a:off x="3035" y="3183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5819" b="1"/>
            </a:p>
          </p:txBody>
        </p:sp>
      </p:grpSp>
      <p:sp>
        <p:nvSpPr>
          <p:cNvPr id="100" name="Text Box 110"/>
          <p:cNvSpPr txBox="1">
            <a:spLocks noChangeArrowheads="1"/>
          </p:cNvSpPr>
          <p:nvPr/>
        </p:nvSpPr>
        <p:spPr bwMode="auto">
          <a:xfrm>
            <a:off x="3783672" y="2013802"/>
            <a:ext cx="858480" cy="821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ru-RU" sz="4741" b="1" dirty="0">
                <a:latin typeface="Times New Roman" pitchFamily="18" charset="0"/>
              </a:rPr>
              <a:t>2</a:t>
            </a:r>
            <a:endParaRPr lang="ru-RU" altLang="ru-RU" sz="4741" b="1" dirty="0">
              <a:latin typeface="Times New Roman" pitchFamily="18" charset="0"/>
            </a:endParaRPr>
          </a:p>
        </p:txBody>
      </p:sp>
      <p:sp>
        <p:nvSpPr>
          <p:cNvPr id="101" name="Text Box 110"/>
          <p:cNvSpPr txBox="1">
            <a:spLocks noChangeArrowheads="1"/>
          </p:cNvSpPr>
          <p:nvPr/>
        </p:nvSpPr>
        <p:spPr bwMode="auto">
          <a:xfrm>
            <a:off x="2155449" y="2107717"/>
            <a:ext cx="858480" cy="821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ru-RU" sz="4741" b="1" dirty="0">
                <a:latin typeface="Times New Roman" pitchFamily="18" charset="0"/>
              </a:rPr>
              <a:t>3</a:t>
            </a:r>
            <a:endParaRPr lang="ru-RU" altLang="ru-RU" sz="4741" b="1" dirty="0">
              <a:latin typeface="Times New Roman" pitchFamily="18" charset="0"/>
            </a:endParaRPr>
          </a:p>
        </p:txBody>
      </p:sp>
      <p:sp>
        <p:nvSpPr>
          <p:cNvPr id="102" name="Text Box 124"/>
          <p:cNvSpPr txBox="1">
            <a:spLocks noChangeArrowheads="1"/>
          </p:cNvSpPr>
          <p:nvPr/>
        </p:nvSpPr>
        <p:spPr bwMode="auto">
          <a:xfrm>
            <a:off x="3475775" y="2013803"/>
            <a:ext cx="533400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7483" tIns="58742" rIns="117483" bIns="58742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ru-RU" sz="4741" b="1" dirty="0">
                <a:latin typeface="Times New Roman" pitchFamily="18" charset="0"/>
              </a:rPr>
              <a:t>+</a:t>
            </a:r>
            <a:endParaRPr lang="ru-RU" altLang="ru-RU" sz="4741" b="1" dirty="0">
              <a:latin typeface="Times New Roman" pitchFamily="18" charset="0"/>
            </a:endParaRPr>
          </a:p>
        </p:txBody>
      </p:sp>
      <p:sp>
        <p:nvSpPr>
          <p:cNvPr id="103" name="Text Box 110"/>
          <p:cNvSpPr txBox="1">
            <a:spLocks noChangeArrowheads="1"/>
          </p:cNvSpPr>
          <p:nvPr/>
        </p:nvSpPr>
        <p:spPr bwMode="auto">
          <a:xfrm>
            <a:off x="5477108" y="2030742"/>
            <a:ext cx="858480" cy="821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ru-RU" sz="4741" b="1" dirty="0">
                <a:latin typeface="Times New Roman" pitchFamily="18" charset="0"/>
              </a:rPr>
              <a:t>5</a:t>
            </a:r>
            <a:endParaRPr lang="ru-RU" altLang="ru-RU" sz="4741" b="1" dirty="0">
              <a:latin typeface="Times New Roman" pitchFamily="18" charset="0"/>
            </a:endParaRPr>
          </a:p>
        </p:txBody>
      </p:sp>
      <p:sp>
        <p:nvSpPr>
          <p:cNvPr id="108" name="Text Box 110"/>
          <p:cNvSpPr txBox="1">
            <a:spLocks noChangeArrowheads="1"/>
          </p:cNvSpPr>
          <p:nvPr/>
        </p:nvSpPr>
        <p:spPr bwMode="auto">
          <a:xfrm>
            <a:off x="7851551" y="2090776"/>
            <a:ext cx="858480" cy="821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ru-RU" sz="4741" b="1" dirty="0">
                <a:latin typeface="Times New Roman" pitchFamily="18" charset="0"/>
              </a:rPr>
              <a:t>5</a:t>
            </a:r>
            <a:endParaRPr lang="ru-RU" altLang="ru-RU" sz="4741" b="1" dirty="0">
              <a:latin typeface="Times New Roman" pitchFamily="18" charset="0"/>
            </a:endParaRPr>
          </a:p>
        </p:txBody>
      </p:sp>
      <p:sp>
        <p:nvSpPr>
          <p:cNvPr id="111" name="Text Box 106"/>
          <p:cNvSpPr txBox="1">
            <a:spLocks noChangeArrowheads="1"/>
          </p:cNvSpPr>
          <p:nvPr/>
        </p:nvSpPr>
        <p:spPr bwMode="auto">
          <a:xfrm>
            <a:off x="2090237" y="4262999"/>
            <a:ext cx="859703" cy="821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741" b="1" dirty="0">
                <a:latin typeface="Times New Roman" pitchFamily="18" charset="0"/>
              </a:rPr>
              <a:t>7</a:t>
            </a:r>
          </a:p>
        </p:txBody>
      </p:sp>
      <p:sp>
        <p:nvSpPr>
          <p:cNvPr id="112" name="Text Box 106"/>
          <p:cNvSpPr txBox="1">
            <a:spLocks noChangeArrowheads="1"/>
          </p:cNvSpPr>
          <p:nvPr/>
        </p:nvSpPr>
        <p:spPr bwMode="auto">
          <a:xfrm>
            <a:off x="3937621" y="4262999"/>
            <a:ext cx="859703" cy="821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741" b="1" dirty="0">
                <a:latin typeface="Times New Roman" pitchFamily="18" charset="0"/>
              </a:rPr>
              <a:t>3</a:t>
            </a:r>
          </a:p>
        </p:txBody>
      </p:sp>
      <p:sp>
        <p:nvSpPr>
          <p:cNvPr id="113" name="Text Box 106"/>
          <p:cNvSpPr txBox="1">
            <a:spLocks noChangeArrowheads="1"/>
          </p:cNvSpPr>
          <p:nvPr/>
        </p:nvSpPr>
        <p:spPr bwMode="auto">
          <a:xfrm>
            <a:off x="5861980" y="4246058"/>
            <a:ext cx="859703" cy="821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741" b="1" dirty="0">
                <a:latin typeface="Times New Roman" pitchFamily="18" charset="0"/>
              </a:rPr>
              <a:t>4</a:t>
            </a:r>
          </a:p>
        </p:txBody>
      </p:sp>
      <p:sp>
        <p:nvSpPr>
          <p:cNvPr id="114" name="Text Box 106"/>
          <p:cNvSpPr txBox="1">
            <a:spLocks noChangeArrowheads="1"/>
          </p:cNvSpPr>
          <p:nvPr/>
        </p:nvSpPr>
        <p:spPr bwMode="auto">
          <a:xfrm>
            <a:off x="8389149" y="4246058"/>
            <a:ext cx="859703" cy="821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741" b="1" dirty="0">
                <a:latin typeface="Times New Roman" pitchFamily="18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7" grpId="0"/>
      <p:bldP spid="5238" grpId="0"/>
      <p:bldP spid="5239" grpId="0" animBg="1"/>
      <p:bldP spid="5240" grpId="0" animBg="1"/>
      <p:bldP spid="5241" grpId="0"/>
      <p:bldP spid="5242" grpId="0" animBg="1"/>
      <p:bldP spid="5243" grpId="0"/>
      <p:bldP spid="5244" grpId="0"/>
      <p:bldP spid="5245" grpId="0"/>
      <p:bldP spid="83" grpId="0"/>
      <p:bldP spid="84" grpId="0"/>
      <p:bldP spid="85" grpId="0" animBg="1"/>
      <p:bldP spid="86" grpId="0" animBg="1"/>
      <p:bldP spid="87" grpId="0"/>
      <p:bldP spid="88" grpId="0" animBg="1"/>
      <p:bldP spid="89" grpId="0"/>
      <p:bldP spid="90" grpId="0"/>
      <p:bldP spid="91" grpId="0"/>
      <p:bldP spid="103" grpId="0"/>
      <p:bldP spid="108" grpId="0"/>
      <p:bldP spid="113" grpId="0"/>
      <p:bldP spid="1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0" y="1753066"/>
            <a:ext cx="12801600" cy="774517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pPr marL="1023418" indent="-1023418" algn="ctr">
              <a:lnSpc>
                <a:spcPct val="90000"/>
              </a:lnSpc>
            </a:pPr>
            <a:r>
              <a:rPr lang="ru-RU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8592" y="226506"/>
            <a:ext cx="118540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88370" y="1121831"/>
                <a:ext cx="12205118" cy="21707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475528"/>
                <a:r>
                  <a:rPr lang="en-US" sz="4741" dirty="0" err="1">
                    <a:latin typeface="Arial" pitchFamily="34" charset="0"/>
                    <a:cs typeface="Arial" pitchFamily="34" charset="0"/>
                  </a:rPr>
                  <a:t>Uchburchakning</a:t>
                </a:r>
                <a:r>
                  <a:rPr lang="en-US" sz="474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741" dirty="0" err="1">
                    <a:latin typeface="Arial" pitchFamily="34" charset="0"/>
                    <a:cs typeface="Arial" pitchFamily="34" charset="0"/>
                  </a:rPr>
                  <a:t>tomonlari</a:t>
                </a:r>
                <a:r>
                  <a:rPr lang="en-US" sz="4741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741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5</m:t>
                    </m:r>
                    <m:f>
                      <m:fPr>
                        <m:ctrlPr>
                          <a:rPr lang="en-US" sz="474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741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741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741" dirty="0">
                    <a:latin typeface="Arial" pitchFamily="34" charset="0"/>
                    <a:cs typeface="Arial" pitchFamily="34" charset="0"/>
                  </a:rPr>
                  <a:t> cm, </a:t>
                </a:r>
                <a14:m>
                  <m:oMath xmlns:m="http://schemas.openxmlformats.org/officeDocument/2006/math">
                    <m:r>
                      <a:rPr lang="en-US" sz="4741" smtClean="0">
                        <a:latin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4741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741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741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741" dirty="0">
                    <a:latin typeface="Arial" pitchFamily="34" charset="0"/>
                    <a:cs typeface="Arial" pitchFamily="34" charset="0"/>
                  </a:rPr>
                  <a:t>  cm </a:t>
                </a:r>
                <a:r>
                  <a:rPr lang="en-US" sz="4741" dirty="0" err="1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4741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741" smtClean="0">
                        <a:latin typeface="Cambria Math" panose="02040503050406030204" pitchFamily="18" charset="0"/>
                        <a:cs typeface="Arial" pitchFamily="34" charset="0"/>
                      </a:rPr>
                      <m:t>3</m:t>
                    </m:r>
                    <m:f>
                      <m:fPr>
                        <m:ctrlPr>
                          <a:rPr lang="en-US" sz="4741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741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741" i="1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741" dirty="0">
                    <a:latin typeface="Arial" pitchFamily="34" charset="0"/>
                    <a:cs typeface="Arial" pitchFamily="34" charset="0"/>
                  </a:rPr>
                  <a:t> cm </a:t>
                </a:r>
                <a:r>
                  <a:rPr lang="en-US" sz="4741" dirty="0" err="1">
                    <a:latin typeface="Arial" pitchFamily="34" charset="0"/>
                    <a:cs typeface="Arial" pitchFamily="34" charset="0"/>
                  </a:rPr>
                  <a:t>ga</a:t>
                </a:r>
                <a:r>
                  <a:rPr lang="en-US" sz="474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741" dirty="0" err="1">
                    <a:latin typeface="Arial" pitchFamily="34" charset="0"/>
                    <a:cs typeface="Arial" pitchFamily="34" charset="0"/>
                  </a:rPr>
                  <a:t>teng</a:t>
                </a:r>
                <a:r>
                  <a:rPr lang="en-US" sz="4741" dirty="0"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sz="4741" dirty="0" err="1">
                    <a:latin typeface="Arial" pitchFamily="34" charset="0"/>
                    <a:cs typeface="Arial" pitchFamily="34" charset="0"/>
                  </a:rPr>
                  <a:t>Uning</a:t>
                </a:r>
                <a:r>
                  <a:rPr lang="en-US" sz="474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741" dirty="0" err="1">
                    <a:latin typeface="Arial" pitchFamily="34" charset="0"/>
                    <a:cs typeface="Arial" pitchFamily="34" charset="0"/>
                  </a:rPr>
                  <a:t>perimetrini</a:t>
                </a:r>
                <a:r>
                  <a:rPr lang="en-US" sz="4741" dirty="0">
                    <a:latin typeface="Arial" pitchFamily="34" charset="0"/>
                    <a:cs typeface="Arial" pitchFamily="34" charset="0"/>
                  </a:rPr>
                  <a:t> toping.</a:t>
                </a:r>
                <a:endParaRPr lang="ru-RU" sz="474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370" y="1121831"/>
                <a:ext cx="12205118" cy="2170787"/>
              </a:xfrm>
              <a:prstGeom prst="rect">
                <a:avLst/>
              </a:prstGeom>
              <a:blipFill rotWithShape="0">
                <a:blip r:embed="rId2"/>
                <a:stretch>
                  <a:fillRect l="-2248" b="-6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Равнобедренный треугольник 12"/>
          <p:cNvSpPr/>
          <p:nvPr/>
        </p:nvSpPr>
        <p:spPr>
          <a:xfrm>
            <a:off x="781673" y="3446501"/>
            <a:ext cx="3155948" cy="2540154"/>
          </a:xfrm>
          <a:prstGeom prst="triangle">
            <a:avLst>
              <a:gd name="adj" fmla="val 83939"/>
            </a:avLst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202"/>
          </a:p>
        </p:txBody>
      </p:sp>
      <p:sp>
        <p:nvSpPr>
          <p:cNvPr id="16" name="TextBox 15"/>
          <p:cNvSpPr txBox="1"/>
          <p:nvPr/>
        </p:nvSpPr>
        <p:spPr>
          <a:xfrm>
            <a:off x="3860646" y="4139270"/>
            <a:ext cx="590226" cy="8882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172" b="1" dirty="0">
                <a:latin typeface="Arial" pitchFamily="34" charset="0"/>
                <a:cs typeface="Arial" pitchFamily="34" charset="0"/>
              </a:rPr>
              <a:t>b</a:t>
            </a:r>
            <a:endParaRPr lang="ru-RU" sz="5172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52083" y="5909680"/>
            <a:ext cx="553357" cy="8882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172" b="1" dirty="0">
                <a:latin typeface="Arial" pitchFamily="34" charset="0"/>
                <a:cs typeface="Arial" pitchFamily="34" charset="0"/>
              </a:rPr>
              <a:t>c</a:t>
            </a:r>
            <a:endParaRPr lang="ru-RU" sz="5172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43519" y="3985322"/>
            <a:ext cx="553357" cy="8882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172" b="1" dirty="0">
                <a:latin typeface="Arial" pitchFamily="34" charset="0"/>
                <a:cs typeface="Arial" pitchFamily="34" charset="0"/>
              </a:rPr>
              <a:t>a</a:t>
            </a:r>
            <a:endParaRPr lang="ru-RU" sz="5172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85006" y="4360532"/>
            <a:ext cx="1247457" cy="8218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741" b="1" dirty="0">
                <a:latin typeface="Arial" pitchFamily="34" charset="0"/>
                <a:cs typeface="Arial" pitchFamily="34" charset="0"/>
              </a:rPr>
              <a:t>b = </a:t>
            </a:r>
            <a:endParaRPr lang="ru-RU" sz="4741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85006" y="5278389"/>
            <a:ext cx="1213794" cy="8218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741" b="1" dirty="0">
                <a:latin typeface="Arial" pitchFamily="34" charset="0"/>
                <a:cs typeface="Arial" pitchFamily="34" charset="0"/>
              </a:rPr>
              <a:t>c = </a:t>
            </a:r>
            <a:endParaRPr lang="ru-RU" sz="4741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08031" y="3265245"/>
            <a:ext cx="1095172" cy="8882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741" b="1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 =</a:t>
            </a:r>
            <a:endParaRPr lang="ru-RU" sz="5172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849174" y="6196246"/>
            <a:ext cx="2540154" cy="738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2" b="1" dirty="0">
                <a:latin typeface="Arial" pitchFamily="34" charset="0"/>
                <a:cs typeface="Arial" pitchFamily="34" charset="0"/>
              </a:rPr>
              <a:t>P = ?</a:t>
            </a:r>
            <a:endParaRPr lang="ru-RU" sz="4202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6756031" y="3168402"/>
                <a:ext cx="1719830" cy="10530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>
                        <a:latin typeface="Cambria Math" panose="02040503050406030204" pitchFamily="18" charset="0"/>
                        <a:cs typeface="Arial" pitchFamily="34" charset="0"/>
                      </a:rPr>
                      <m:t>5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310" dirty="0">
                    <a:latin typeface="Arial" pitchFamily="34" charset="0"/>
                    <a:cs typeface="Arial" pitchFamily="34" charset="0"/>
                  </a:rPr>
                  <a:t> cm</a:t>
                </a:r>
                <a:endParaRPr lang="ru-RU" sz="4202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6031" y="3168402"/>
                <a:ext cx="1719830" cy="1053045"/>
              </a:xfrm>
              <a:prstGeom prst="rect">
                <a:avLst/>
              </a:prstGeom>
              <a:blipFill rotWithShape="0">
                <a:blip r:embed="rId3"/>
                <a:stretch>
                  <a:fillRect r="-13830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6775469" y="4250344"/>
                <a:ext cx="1719830" cy="10631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>
                        <a:latin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310" dirty="0">
                    <a:latin typeface="Arial" pitchFamily="34" charset="0"/>
                    <a:cs typeface="Arial" pitchFamily="34" charset="0"/>
                  </a:rPr>
                  <a:t> cm</a:t>
                </a:r>
                <a:endParaRPr lang="ru-RU" sz="4202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5469" y="4250344"/>
                <a:ext cx="1719830" cy="1063176"/>
              </a:xfrm>
              <a:prstGeom prst="rect">
                <a:avLst/>
              </a:prstGeom>
              <a:blipFill rotWithShape="0">
                <a:blip r:embed="rId4"/>
                <a:stretch>
                  <a:fillRect r="-13428" b="-10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6803203" y="5254226"/>
                <a:ext cx="1719830" cy="1050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>
                        <a:latin typeface="Cambria Math" panose="02040503050406030204" pitchFamily="18" charset="0"/>
                        <a:cs typeface="Arial" pitchFamily="34" charset="0"/>
                      </a:rPr>
                      <m:t>3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310" dirty="0">
                    <a:latin typeface="Arial" pitchFamily="34" charset="0"/>
                    <a:cs typeface="Arial" pitchFamily="34" charset="0"/>
                  </a:rPr>
                  <a:t> cm</a:t>
                </a:r>
                <a:endParaRPr lang="ru-RU" sz="4202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3203" y="5254226"/>
                <a:ext cx="1719830" cy="1050609"/>
              </a:xfrm>
              <a:prstGeom prst="rect">
                <a:avLst/>
              </a:prstGeom>
              <a:blipFill rotWithShape="0">
                <a:blip r:embed="rId5"/>
                <a:stretch>
                  <a:fillRect r="-13830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ath_bab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6838" y="4381410"/>
            <a:ext cx="4055467" cy="2455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14615" y="360090"/>
            <a:ext cx="12754937" cy="615553"/>
          </a:xfrm>
        </p:spPr>
        <p:txBody>
          <a:bodyPr/>
          <a:lstStyle/>
          <a:p>
            <a:r>
              <a:rPr lang="en-US" sz="4000" b="1" dirty="0"/>
              <a:t>MUSTAQIL  BAJARISH  UCHUN  TOPSHIRIQLAR:</a:t>
            </a:r>
            <a:endParaRPr lang="ru-RU" sz="4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1662675" y="1241714"/>
            <a:ext cx="9836292" cy="3014223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401" b="1" dirty="0" err="1">
                <a:solidFill>
                  <a:schemeClr val="tx1"/>
                </a:solidFill>
              </a:rPr>
              <a:t>Darslikdagi</a:t>
            </a:r>
            <a:r>
              <a:rPr lang="en-US" sz="4401" b="1" dirty="0">
                <a:solidFill>
                  <a:schemeClr val="tx1"/>
                </a:solidFill>
              </a:rPr>
              <a:t> 1180-, 1181-, 1182-, 1183-masalalarni  </a:t>
            </a:r>
            <a:r>
              <a:rPr lang="en-US" sz="4401" b="1" dirty="0" err="1">
                <a:solidFill>
                  <a:schemeClr val="tx1"/>
                </a:solidFill>
              </a:rPr>
              <a:t>yechish</a:t>
            </a:r>
            <a:r>
              <a:rPr lang="en-US" sz="4401" b="1" dirty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401" b="1" dirty="0">
                <a:solidFill>
                  <a:schemeClr val="tx1"/>
                </a:solidFill>
              </a:rPr>
              <a:t>(227-sahifa).                                            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886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0" y="308054"/>
            <a:ext cx="13020594" cy="729825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pPr marL="1023418" indent="-1023418" algn="ctr">
              <a:lnSpc>
                <a:spcPct val="90000"/>
              </a:lnSpc>
            </a:pPr>
            <a:r>
              <a:rPr lang="en-US" sz="431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431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natural </a:t>
            </a:r>
            <a:r>
              <a:rPr lang="en-US" sz="431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431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tub   </a:t>
            </a:r>
            <a:r>
              <a:rPr lang="en-US" sz="431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431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31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deyiladi</a:t>
            </a:r>
            <a:r>
              <a:rPr lang="en-US" sz="431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ru-RU" sz="431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28" name="Содержимое 27"/>
          <p:cNvSpPr>
            <a:spLocks noGrp="1"/>
          </p:cNvSpPr>
          <p:nvPr>
            <p:ph sz="half" idx="3"/>
          </p:nvPr>
        </p:nvSpPr>
        <p:spPr>
          <a:xfrm>
            <a:off x="299995" y="1505531"/>
            <a:ext cx="12301623" cy="1326517"/>
          </a:xfrm>
        </p:spPr>
        <p:txBody>
          <a:bodyPr/>
          <a:lstStyle/>
          <a:p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Faqat</a:t>
            </a:r>
            <a:r>
              <a:rPr lang="en-US" sz="4310" dirty="0">
                <a:solidFill>
                  <a:schemeClr val="tx1"/>
                </a:solidFill>
              </a:rPr>
              <a:t>  1 </a:t>
            </a:r>
            <a:r>
              <a:rPr lang="en-US" sz="4310" dirty="0" err="1">
                <a:solidFill>
                  <a:schemeClr val="tx1"/>
                </a:solidFill>
              </a:rPr>
              <a:t>ga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va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o‘zigagina</a:t>
            </a:r>
            <a:r>
              <a:rPr lang="en-US" sz="4310" dirty="0">
                <a:solidFill>
                  <a:schemeClr val="tx1"/>
                </a:solidFill>
              </a:rPr>
              <a:t>   </a:t>
            </a:r>
            <a:r>
              <a:rPr lang="en-US" sz="4310" dirty="0" err="1">
                <a:solidFill>
                  <a:schemeClr val="tx1"/>
                </a:solidFill>
              </a:rPr>
              <a:t>bo‘linadigan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sonlar</a:t>
            </a:r>
            <a:r>
              <a:rPr lang="en-US" sz="4310" dirty="0">
                <a:solidFill>
                  <a:schemeClr val="tx1"/>
                </a:solidFill>
              </a:rPr>
              <a:t>  tub  </a:t>
            </a:r>
            <a:r>
              <a:rPr lang="en-US" sz="4310" dirty="0" err="1">
                <a:solidFill>
                  <a:schemeClr val="tx1"/>
                </a:solidFill>
              </a:rPr>
              <a:t>sonlar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deyiladi</a:t>
            </a:r>
            <a:r>
              <a:rPr lang="en-US" sz="4310" dirty="0">
                <a:solidFill>
                  <a:schemeClr val="tx1"/>
                </a:solidFill>
              </a:rPr>
              <a:t>.</a:t>
            </a:r>
            <a:endParaRPr lang="ru-RU" sz="4310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11581" y="3290096"/>
            <a:ext cx="11197428" cy="112775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6465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A859"/>
                </a:solidFill>
              </a:rPr>
              <a:t>2 ,   3,    5 ,   7 ,   11,   13 ,   17,  …</a:t>
            </a:r>
            <a:endParaRPr lang="ru-RU" sz="6465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A8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16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1121877"/>
            <a:ext cx="12801600" cy="789457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pPr marL="1023418" indent="-1023418">
              <a:lnSpc>
                <a:spcPct val="90000"/>
              </a:lnSpc>
            </a:pP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Quyidagi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sonlar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ichidan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tub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sonlarni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aniqlang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.</a:t>
            </a:r>
            <a:r>
              <a:rPr lang="ru-RU" sz="4741" dirty="0"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2" name="Заголовок 10"/>
          <p:cNvSpPr txBox="1">
            <a:spLocks noGrp="1"/>
          </p:cNvSpPr>
          <p:nvPr>
            <p:ph type="title"/>
          </p:nvPr>
        </p:nvSpPr>
        <p:spPr>
          <a:xfrm>
            <a:off x="4718068" y="161552"/>
            <a:ext cx="3576001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Облако 17"/>
          <p:cNvSpPr/>
          <p:nvPr/>
        </p:nvSpPr>
        <p:spPr>
          <a:xfrm>
            <a:off x="713131" y="3492685"/>
            <a:ext cx="1300171" cy="862113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17</a:t>
            </a:r>
          </a:p>
        </p:txBody>
      </p:sp>
      <p:sp>
        <p:nvSpPr>
          <p:cNvPr id="20" name="Облако 19"/>
          <p:cNvSpPr/>
          <p:nvPr/>
        </p:nvSpPr>
        <p:spPr>
          <a:xfrm>
            <a:off x="5300655" y="4031506"/>
            <a:ext cx="1400185" cy="1293169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31</a:t>
            </a:r>
          </a:p>
        </p:txBody>
      </p:sp>
      <p:sp>
        <p:nvSpPr>
          <p:cNvPr id="21" name="Облако 20"/>
          <p:cNvSpPr/>
          <p:nvPr/>
        </p:nvSpPr>
        <p:spPr>
          <a:xfrm>
            <a:off x="4000484" y="2411162"/>
            <a:ext cx="1300171" cy="1077641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11</a:t>
            </a:r>
            <a:endParaRPr lang="ru-RU" sz="3987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Облако 21"/>
          <p:cNvSpPr/>
          <p:nvPr/>
        </p:nvSpPr>
        <p:spPr>
          <a:xfrm>
            <a:off x="6844006" y="2411162"/>
            <a:ext cx="1100146" cy="1077641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23" name="Облако 22"/>
          <p:cNvSpPr/>
          <p:nvPr/>
        </p:nvSpPr>
        <p:spPr>
          <a:xfrm>
            <a:off x="1213548" y="5540204"/>
            <a:ext cx="1700224" cy="1293169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201</a:t>
            </a:r>
          </a:p>
        </p:txBody>
      </p:sp>
      <p:sp>
        <p:nvSpPr>
          <p:cNvPr id="24" name="Облако 23"/>
          <p:cNvSpPr/>
          <p:nvPr/>
        </p:nvSpPr>
        <p:spPr>
          <a:xfrm>
            <a:off x="6844006" y="5660166"/>
            <a:ext cx="1700224" cy="1293169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113</a:t>
            </a:r>
          </a:p>
        </p:txBody>
      </p:sp>
      <p:sp>
        <p:nvSpPr>
          <p:cNvPr id="25" name="Облако 24"/>
          <p:cNvSpPr/>
          <p:nvPr/>
        </p:nvSpPr>
        <p:spPr>
          <a:xfrm>
            <a:off x="7827335" y="3708214"/>
            <a:ext cx="1800237" cy="1293169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169</a:t>
            </a:r>
          </a:p>
        </p:txBody>
      </p:sp>
      <p:sp>
        <p:nvSpPr>
          <p:cNvPr id="13" name="Облако 12"/>
          <p:cNvSpPr/>
          <p:nvPr/>
        </p:nvSpPr>
        <p:spPr>
          <a:xfrm>
            <a:off x="2063660" y="4060976"/>
            <a:ext cx="1800237" cy="1293169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303</a:t>
            </a:r>
          </a:p>
        </p:txBody>
      </p:sp>
      <p:sp>
        <p:nvSpPr>
          <p:cNvPr id="14" name="Облако 13"/>
          <p:cNvSpPr/>
          <p:nvPr/>
        </p:nvSpPr>
        <p:spPr>
          <a:xfrm>
            <a:off x="10042113" y="2428038"/>
            <a:ext cx="1800237" cy="1293169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97</a:t>
            </a:r>
          </a:p>
        </p:txBody>
      </p:sp>
      <p:sp>
        <p:nvSpPr>
          <p:cNvPr id="15" name="Облако 14"/>
          <p:cNvSpPr/>
          <p:nvPr/>
        </p:nvSpPr>
        <p:spPr>
          <a:xfrm>
            <a:off x="10012488" y="4437562"/>
            <a:ext cx="2273828" cy="1293169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8692</a:t>
            </a:r>
          </a:p>
        </p:txBody>
      </p:sp>
      <p:sp>
        <p:nvSpPr>
          <p:cNvPr id="16" name="Облако 15"/>
          <p:cNvSpPr/>
          <p:nvPr/>
        </p:nvSpPr>
        <p:spPr>
          <a:xfrm>
            <a:off x="3800456" y="5531044"/>
            <a:ext cx="1800237" cy="1293169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124</a:t>
            </a:r>
          </a:p>
        </p:txBody>
      </p:sp>
    </p:spTree>
    <p:extLst>
      <p:ext uri="{BB962C8B-B14F-4D97-AF65-F5344CB8AC3E}">
        <p14:creationId xmlns:p14="http://schemas.microsoft.com/office/powerpoint/2010/main" val="3644804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0" y="251168"/>
            <a:ext cx="12801600" cy="774517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pPr marL="1023418" indent="-1023418" algn="ctr">
              <a:lnSpc>
                <a:spcPct val="90000"/>
              </a:lnSpc>
            </a:pP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murakkab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deyiladi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ru-RU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28" name="Содержимое 27"/>
          <p:cNvSpPr>
            <a:spLocks noGrp="1"/>
          </p:cNvSpPr>
          <p:nvPr>
            <p:ph sz="half" idx="3"/>
          </p:nvPr>
        </p:nvSpPr>
        <p:spPr>
          <a:xfrm>
            <a:off x="600035" y="1505531"/>
            <a:ext cx="11561487" cy="1227131"/>
          </a:xfrm>
        </p:spPr>
        <p:txBody>
          <a:bodyPr/>
          <a:lstStyle/>
          <a:p>
            <a:r>
              <a:rPr lang="en-US" sz="3987" dirty="0">
                <a:solidFill>
                  <a:schemeClr val="tx1"/>
                </a:solidFill>
              </a:rPr>
              <a:t>1 </a:t>
            </a:r>
            <a:r>
              <a:rPr lang="en-US" sz="3987" dirty="0" err="1">
                <a:solidFill>
                  <a:schemeClr val="tx1"/>
                </a:solidFill>
              </a:rPr>
              <a:t>dan</a:t>
            </a:r>
            <a:r>
              <a:rPr lang="en-US" sz="3987" dirty="0">
                <a:solidFill>
                  <a:schemeClr val="tx1"/>
                </a:solidFill>
              </a:rPr>
              <a:t>  </a:t>
            </a:r>
            <a:r>
              <a:rPr lang="en-US" sz="3987" dirty="0" err="1">
                <a:solidFill>
                  <a:schemeClr val="tx1"/>
                </a:solidFill>
              </a:rPr>
              <a:t>farqli</a:t>
            </a:r>
            <a:r>
              <a:rPr lang="en-US" sz="3987" dirty="0">
                <a:solidFill>
                  <a:schemeClr val="tx1"/>
                </a:solidFill>
              </a:rPr>
              <a:t>  tub  </a:t>
            </a:r>
            <a:r>
              <a:rPr lang="en-US" sz="3987" dirty="0" err="1">
                <a:solidFill>
                  <a:schemeClr val="tx1"/>
                </a:solidFill>
              </a:rPr>
              <a:t>bo‘lmagan</a:t>
            </a:r>
            <a:r>
              <a:rPr lang="en-US" sz="3987" dirty="0">
                <a:solidFill>
                  <a:schemeClr val="tx1"/>
                </a:solidFill>
              </a:rPr>
              <a:t>  </a:t>
            </a:r>
            <a:r>
              <a:rPr lang="en-US" sz="3987" dirty="0" err="1">
                <a:solidFill>
                  <a:schemeClr val="tx1"/>
                </a:solidFill>
              </a:rPr>
              <a:t>sonlar</a:t>
            </a:r>
            <a:r>
              <a:rPr lang="en-US" sz="3987" dirty="0">
                <a:solidFill>
                  <a:schemeClr val="tx1"/>
                </a:solidFill>
              </a:rPr>
              <a:t>   </a:t>
            </a:r>
            <a:r>
              <a:rPr lang="en-US" sz="3987" b="1" dirty="0" err="1">
                <a:solidFill>
                  <a:schemeClr val="tx1"/>
                </a:solidFill>
              </a:rPr>
              <a:t>murakkab</a:t>
            </a:r>
            <a:r>
              <a:rPr lang="en-US" sz="3987" b="1" dirty="0">
                <a:solidFill>
                  <a:schemeClr val="tx1"/>
                </a:solidFill>
              </a:rPr>
              <a:t>  </a:t>
            </a:r>
            <a:r>
              <a:rPr lang="en-US" sz="3987" b="1" dirty="0" err="1">
                <a:solidFill>
                  <a:schemeClr val="tx1"/>
                </a:solidFill>
              </a:rPr>
              <a:t>sonlar</a:t>
            </a:r>
            <a:r>
              <a:rPr lang="en-US" sz="3987" b="1" dirty="0">
                <a:solidFill>
                  <a:schemeClr val="tx1"/>
                </a:solidFill>
              </a:rPr>
              <a:t>  </a:t>
            </a:r>
            <a:r>
              <a:rPr lang="en-US" sz="3987" dirty="0" err="1">
                <a:solidFill>
                  <a:schemeClr val="tx1"/>
                </a:solidFill>
              </a:rPr>
              <a:t>deyiladi</a:t>
            </a:r>
            <a:r>
              <a:rPr lang="en-US" sz="3987" dirty="0">
                <a:solidFill>
                  <a:schemeClr val="tx1"/>
                </a:solidFill>
              </a:rPr>
              <a:t>.</a:t>
            </a:r>
            <a:endParaRPr lang="ru-RU" sz="3987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69603" y="3212508"/>
            <a:ext cx="10401373" cy="112775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6465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4 ,   6 ,   15,   24,   35,   49,  …</a:t>
            </a:r>
            <a:endParaRPr lang="ru-RU" sz="6465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981895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2733563" y="1238455"/>
            <a:ext cx="8278211" cy="729559"/>
          </a:xfrm>
        </p:spPr>
        <p:txBody>
          <a:bodyPr/>
          <a:lstStyle/>
          <a:p>
            <a:r>
              <a:rPr lang="en-US" sz="4741" dirty="0">
                <a:solidFill>
                  <a:schemeClr val="tx1"/>
                </a:solidFill>
              </a:rPr>
              <a:t>EKUB (84 , 126)  </a:t>
            </a:r>
            <a:r>
              <a:rPr lang="en-US" sz="4741" dirty="0" err="1">
                <a:solidFill>
                  <a:schemeClr val="tx1"/>
                </a:solidFill>
              </a:rPr>
              <a:t>topilsin</a:t>
            </a:r>
            <a:r>
              <a:rPr lang="en-US" sz="4741" dirty="0">
                <a:solidFill>
                  <a:schemeClr val="tx1"/>
                </a:solidFill>
              </a:rPr>
              <a:t>.</a:t>
            </a:r>
            <a:endParaRPr lang="ru-RU" sz="4741" dirty="0">
              <a:solidFill>
                <a:schemeClr val="tx1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>
            <a:off x="2230683" y="3761540"/>
            <a:ext cx="3340687" cy="11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733563" y="1983990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84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00299" y="2630574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 42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00338" y="3277158"/>
            <a:ext cx="1000132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21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99588" y="3865601"/>
            <a:ext cx="700882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00484" y="1983990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00484" y="2630574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00377" y="4481044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00484" y="3277158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00483" y="3851806"/>
            <a:ext cx="110014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9162" y="1881792"/>
            <a:ext cx="2767120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879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202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202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5400000">
            <a:off x="6331224" y="3653776"/>
            <a:ext cx="3340687" cy="11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700841" y="1876225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126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00879" y="2522810"/>
            <a:ext cx="110014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63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000880" y="3169395"/>
            <a:ext cx="1000132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21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00919" y="3757837"/>
            <a:ext cx="800105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101024" y="1876225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101024" y="2522810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00919" y="4373279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101024" y="3169395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001010" y="3744042"/>
            <a:ext cx="110014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7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381503" y="4595523"/>
            <a:ext cx="270035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84=2²·3·7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875465" y="4545133"/>
            <a:ext cx="30003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126=2·3²·7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22161" y="5575448"/>
            <a:ext cx="7028804" cy="746433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EKUB (84 , 126)= 2·3·7 = 42</a:t>
            </a:r>
            <a:r>
              <a:rPr lang="en-US" sz="3987" dirty="0"/>
              <a:t> </a:t>
            </a:r>
            <a:r>
              <a:rPr lang="en-US" sz="3987" dirty="0">
                <a:latin typeface="Arial" pitchFamily="34" charset="0"/>
                <a:cs typeface="Arial" pitchFamily="34" charset="0"/>
              </a:rPr>
              <a:t> </a:t>
            </a:r>
            <a:endParaRPr lang="ru-RU" sz="3987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49791" y="6257859"/>
            <a:ext cx="3600475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202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42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519305" y="302961"/>
            <a:ext cx="7801030" cy="849217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pPr marL="1023418" indent="-1023418" algn="ctr">
              <a:lnSpc>
                <a:spcPct val="90000"/>
              </a:lnSpc>
            </a:pPr>
            <a:r>
              <a:rPr lang="en-US" sz="5172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86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31" grpId="0"/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00285" y="285244"/>
            <a:ext cx="7801030" cy="849217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pPr marL="1023418" indent="-1023418" algn="ctr">
              <a:lnSpc>
                <a:spcPct val="90000"/>
              </a:lnSpc>
            </a:pPr>
            <a:r>
              <a:rPr lang="en-US" sz="5172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2713311" y="1254810"/>
            <a:ext cx="6600871" cy="663258"/>
          </a:xfrm>
        </p:spPr>
        <p:txBody>
          <a:bodyPr/>
          <a:lstStyle/>
          <a:p>
            <a:r>
              <a:rPr lang="en-US" sz="4310" dirty="0">
                <a:solidFill>
                  <a:schemeClr val="tx1"/>
                </a:solidFill>
              </a:rPr>
              <a:t>EKUK (60 , 294)  </a:t>
            </a:r>
            <a:r>
              <a:rPr lang="en-US" sz="4310" dirty="0" err="1">
                <a:solidFill>
                  <a:schemeClr val="tx1"/>
                </a:solidFill>
              </a:rPr>
              <a:t>topilsin</a:t>
            </a:r>
            <a:r>
              <a:rPr lang="en-US" sz="4310" dirty="0">
                <a:solidFill>
                  <a:schemeClr val="tx1"/>
                </a:solidFill>
              </a:rPr>
              <a:t>.</a:t>
            </a:r>
            <a:endParaRPr lang="ru-RU" sz="4310" dirty="0">
              <a:solidFill>
                <a:schemeClr val="tx1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>
            <a:off x="2230683" y="3761540"/>
            <a:ext cx="3340687" cy="11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733563" y="1983990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60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00299" y="2630574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 30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00338" y="3277158"/>
            <a:ext cx="1000132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15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99589" y="3865601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5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00484" y="1983990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00484" y="2630574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00377" y="4481044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00484" y="3277158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00483" y="3851806"/>
            <a:ext cx="110014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5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9696" y="1952343"/>
            <a:ext cx="269065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202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202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5400000">
            <a:off x="6331224" y="3653776"/>
            <a:ext cx="3340687" cy="11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700841" y="1876225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294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00853" y="2522810"/>
            <a:ext cx="1300171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147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000880" y="3169395"/>
            <a:ext cx="1000132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49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00919" y="3757837"/>
            <a:ext cx="800105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101024" y="1876225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101024" y="2522810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00919" y="4373279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101024" y="3169395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001010" y="3744042"/>
            <a:ext cx="110014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7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600563" y="4785856"/>
            <a:ext cx="270035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60=2²·3·5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801117" y="4678092"/>
            <a:ext cx="30003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294=2·3·7²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00034" y="5627948"/>
            <a:ext cx="8389753" cy="746433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EKUB (60 , 294)= 2²·3·5·7² = 2940</a:t>
            </a:r>
            <a:r>
              <a:rPr lang="en-US" sz="3987" dirty="0"/>
              <a:t> </a:t>
            </a:r>
            <a:r>
              <a:rPr lang="en-US" sz="3987" dirty="0">
                <a:latin typeface="Arial" pitchFamily="34" charset="0"/>
                <a:cs typeface="Arial" pitchFamily="34" charset="0"/>
              </a:rPr>
              <a:t> </a:t>
            </a:r>
            <a:endParaRPr lang="ru-RU" sz="3987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33404" y="6288132"/>
            <a:ext cx="3600475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202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2940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42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31" grpId="0"/>
      <p:bldP spid="32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199981" y="1195731"/>
            <a:ext cx="12601619" cy="1227131"/>
          </a:xfrm>
        </p:spPr>
        <p:txBody>
          <a:bodyPr/>
          <a:lstStyle/>
          <a:p>
            <a:r>
              <a:rPr lang="en-US" sz="3987" dirty="0"/>
              <a:t>    </a:t>
            </a:r>
            <a:r>
              <a:rPr lang="en-US" sz="3987" dirty="0" err="1">
                <a:solidFill>
                  <a:schemeClr val="tx1"/>
                </a:solidFill>
              </a:rPr>
              <a:t>Bir-biriga</a:t>
            </a:r>
            <a:r>
              <a:rPr lang="en-US" sz="3987" dirty="0">
                <a:solidFill>
                  <a:schemeClr val="tx1"/>
                </a:solidFill>
              </a:rPr>
              <a:t> </a:t>
            </a:r>
            <a:r>
              <a:rPr lang="en-US" sz="3987" dirty="0" err="1">
                <a:solidFill>
                  <a:schemeClr val="tx1"/>
                </a:solidFill>
              </a:rPr>
              <a:t>bo‘linmaydigan</a:t>
            </a:r>
            <a:r>
              <a:rPr lang="en-US" sz="3987" dirty="0">
                <a:solidFill>
                  <a:schemeClr val="tx1"/>
                </a:solidFill>
              </a:rPr>
              <a:t> </a:t>
            </a:r>
            <a:r>
              <a:rPr lang="en-US" sz="3987" dirty="0" err="1">
                <a:solidFill>
                  <a:schemeClr val="tx1"/>
                </a:solidFill>
              </a:rPr>
              <a:t>ikki</a:t>
            </a:r>
            <a:r>
              <a:rPr lang="en-US" sz="3987" dirty="0">
                <a:solidFill>
                  <a:schemeClr val="tx1"/>
                </a:solidFill>
              </a:rPr>
              <a:t> </a:t>
            </a:r>
            <a:r>
              <a:rPr lang="en-US" sz="3987" dirty="0" err="1">
                <a:solidFill>
                  <a:schemeClr val="tx1"/>
                </a:solidFill>
              </a:rPr>
              <a:t>sonning</a:t>
            </a:r>
            <a:r>
              <a:rPr lang="en-US" sz="3987" dirty="0">
                <a:solidFill>
                  <a:schemeClr val="tx1"/>
                </a:solidFill>
              </a:rPr>
              <a:t> EKUK </a:t>
            </a:r>
            <a:r>
              <a:rPr lang="en-US" sz="3987" dirty="0" err="1">
                <a:solidFill>
                  <a:schemeClr val="tx1"/>
                </a:solidFill>
              </a:rPr>
              <a:t>si</a:t>
            </a:r>
            <a:r>
              <a:rPr lang="en-US" sz="3987" dirty="0">
                <a:solidFill>
                  <a:schemeClr val="tx1"/>
                </a:solidFill>
              </a:rPr>
              <a:t> 90 </a:t>
            </a:r>
            <a:r>
              <a:rPr lang="en-US" sz="3987" dirty="0" err="1">
                <a:solidFill>
                  <a:schemeClr val="tx1"/>
                </a:solidFill>
              </a:rPr>
              <a:t>ga</a:t>
            </a:r>
            <a:r>
              <a:rPr lang="en-US" sz="3987" dirty="0">
                <a:solidFill>
                  <a:schemeClr val="tx1"/>
                </a:solidFill>
              </a:rPr>
              <a:t>  </a:t>
            </a:r>
          </a:p>
          <a:p>
            <a:r>
              <a:rPr lang="en-US" sz="3987" dirty="0">
                <a:solidFill>
                  <a:schemeClr val="tx1"/>
                </a:solidFill>
              </a:rPr>
              <a:t> </a:t>
            </a:r>
            <a:r>
              <a:rPr lang="en-US" sz="3987" dirty="0" err="1">
                <a:solidFill>
                  <a:schemeClr val="tx1"/>
                </a:solidFill>
              </a:rPr>
              <a:t>teng</a:t>
            </a:r>
            <a:r>
              <a:rPr lang="en-US" sz="3987" dirty="0">
                <a:solidFill>
                  <a:schemeClr val="tx1"/>
                </a:solidFill>
              </a:rPr>
              <a:t>, </a:t>
            </a:r>
            <a:r>
              <a:rPr lang="en-US" sz="3987" dirty="0" err="1">
                <a:solidFill>
                  <a:schemeClr val="tx1"/>
                </a:solidFill>
              </a:rPr>
              <a:t>ularning</a:t>
            </a:r>
            <a:r>
              <a:rPr lang="en-US" sz="3987" dirty="0">
                <a:solidFill>
                  <a:schemeClr val="tx1"/>
                </a:solidFill>
              </a:rPr>
              <a:t> EKUB </a:t>
            </a:r>
            <a:r>
              <a:rPr lang="en-US" sz="3987" dirty="0" err="1">
                <a:solidFill>
                  <a:schemeClr val="tx1"/>
                </a:solidFill>
              </a:rPr>
              <a:t>si</a:t>
            </a:r>
            <a:r>
              <a:rPr lang="en-US" sz="3987" dirty="0">
                <a:solidFill>
                  <a:schemeClr val="tx1"/>
                </a:solidFill>
              </a:rPr>
              <a:t> </a:t>
            </a:r>
            <a:r>
              <a:rPr lang="en-US" sz="3987" dirty="0" err="1">
                <a:solidFill>
                  <a:schemeClr val="tx1"/>
                </a:solidFill>
              </a:rPr>
              <a:t>esa</a:t>
            </a:r>
            <a:r>
              <a:rPr lang="en-US" sz="3987" dirty="0">
                <a:solidFill>
                  <a:schemeClr val="tx1"/>
                </a:solidFill>
              </a:rPr>
              <a:t> 6. Shu </a:t>
            </a:r>
            <a:r>
              <a:rPr lang="en-US" sz="3987" dirty="0" err="1">
                <a:solidFill>
                  <a:schemeClr val="tx1"/>
                </a:solidFill>
              </a:rPr>
              <a:t>sonlarni</a:t>
            </a:r>
            <a:r>
              <a:rPr lang="en-US" sz="3987" dirty="0">
                <a:solidFill>
                  <a:schemeClr val="tx1"/>
                </a:solidFill>
              </a:rPr>
              <a:t> toping.</a:t>
            </a:r>
            <a:endParaRPr lang="ru-RU" sz="3987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24336" y="244640"/>
            <a:ext cx="7801030" cy="797664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pPr marL="1023418" indent="-1023418" algn="ctr">
              <a:lnSpc>
                <a:spcPct val="90000"/>
              </a:lnSpc>
            </a:pPr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5131" y="2422862"/>
            <a:ext cx="2485219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202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202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00350" y="2428420"/>
            <a:ext cx="9401240" cy="401277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EKUB(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a,b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) = 6,    a = 6x ,  b = 6y</a:t>
            </a:r>
          </a:p>
          <a:p>
            <a:r>
              <a:rPr lang="en-US" sz="4202" dirty="0">
                <a:latin typeface="Arial" pitchFamily="34" charset="0"/>
                <a:cs typeface="Arial" pitchFamily="34" charset="0"/>
              </a:rPr>
              <a:t>EKUK(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a,b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) = 6xy</a:t>
            </a:r>
          </a:p>
          <a:p>
            <a:r>
              <a:rPr lang="en-US" sz="4202" dirty="0">
                <a:latin typeface="Arial" pitchFamily="34" charset="0"/>
                <a:cs typeface="Arial" pitchFamily="34" charset="0"/>
              </a:rPr>
              <a:t>90 = 6xy , 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xy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= 15,   </a:t>
            </a:r>
          </a:p>
          <a:p>
            <a:r>
              <a:rPr lang="en-US" sz="4202" dirty="0">
                <a:latin typeface="Arial" pitchFamily="34" charset="0"/>
                <a:cs typeface="Arial" pitchFamily="34" charset="0"/>
              </a:rPr>
              <a:t>15 = 3 · 5,  x = 3,   y = 5</a:t>
            </a:r>
          </a:p>
          <a:p>
            <a:r>
              <a:rPr lang="en-US" sz="4202" dirty="0">
                <a:latin typeface="Arial" pitchFamily="34" charset="0"/>
                <a:cs typeface="Arial" pitchFamily="34" charset="0"/>
              </a:rPr>
              <a:t>a = 6x = 6 · 3=18</a:t>
            </a:r>
          </a:p>
          <a:p>
            <a:r>
              <a:rPr lang="en-US" sz="4202" dirty="0">
                <a:latin typeface="Arial" pitchFamily="34" charset="0"/>
                <a:cs typeface="Arial" pitchFamily="34" charset="0"/>
              </a:rPr>
              <a:t>b = 6y = 6 · 5=30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28192" y="6266042"/>
            <a:ext cx="4583306" cy="7389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02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202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18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30 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35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6104" y="175115"/>
            <a:ext cx="13085641" cy="68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xil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maxrajli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kasrlar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qo‘shiladi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ayiriladi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87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2749" y="1599117"/>
            <a:ext cx="5388204" cy="1836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75775" y="4216245"/>
            <a:ext cx="5496669" cy="2032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9" descr="C:\Users\Елена\AppData\Local\Microsoft\Windows\Temporary Internet Files\Content.IE5\8281P4EY\MC900290652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1661" y="5223885"/>
            <a:ext cx="2263931" cy="1944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1857" y="265387"/>
            <a:ext cx="125587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9" descr="C:\Users\Елена\AppData\Local\Microsoft\Windows\Temporary Internet Files\Content.IE5\8281P4EY\MC90029065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801" y="5293885"/>
            <a:ext cx="2263931" cy="1944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82822" b="-1460"/>
          <a:stretch>
            <a:fillRect/>
          </a:stretch>
        </p:blipFill>
        <p:spPr bwMode="auto">
          <a:xfrm>
            <a:off x="4245519" y="1522143"/>
            <a:ext cx="606678" cy="1308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 l="80000" b="-2388"/>
          <a:stretch>
            <a:fillRect/>
          </a:stretch>
        </p:blipFill>
        <p:spPr bwMode="auto">
          <a:xfrm>
            <a:off x="9171877" y="1599117"/>
            <a:ext cx="692770" cy="1308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/>
          <a:srcRect l="80028"/>
          <a:stretch>
            <a:fillRect/>
          </a:stretch>
        </p:blipFill>
        <p:spPr bwMode="auto">
          <a:xfrm>
            <a:off x="4091570" y="3369527"/>
            <a:ext cx="710754" cy="1308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/>
          <a:srcRect r="22243" b="5000"/>
          <a:stretch>
            <a:fillRect/>
          </a:stretch>
        </p:blipFill>
        <p:spPr bwMode="auto">
          <a:xfrm>
            <a:off x="6323825" y="3138604"/>
            <a:ext cx="3002001" cy="14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 r="24007" b="-664"/>
          <a:stretch>
            <a:fillRect/>
          </a:stretch>
        </p:blipFill>
        <p:spPr bwMode="auto">
          <a:xfrm>
            <a:off x="1484704" y="1532405"/>
            <a:ext cx="2683840" cy="1298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/>
          <a:srcRect t="11243" r="26963"/>
          <a:stretch>
            <a:fillRect/>
          </a:stretch>
        </p:blipFill>
        <p:spPr bwMode="auto">
          <a:xfrm>
            <a:off x="6488037" y="1753066"/>
            <a:ext cx="2529891" cy="1134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/>
          <a:srcRect t="5098" r="22423"/>
          <a:stretch>
            <a:fillRect/>
          </a:stretch>
        </p:blipFill>
        <p:spPr bwMode="auto">
          <a:xfrm>
            <a:off x="1407730" y="3446501"/>
            <a:ext cx="2760814" cy="1241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6"/>
          <a:srcRect l="79485" b="10667"/>
          <a:stretch>
            <a:fillRect/>
          </a:stretch>
        </p:blipFill>
        <p:spPr bwMode="auto">
          <a:xfrm>
            <a:off x="9402799" y="3061630"/>
            <a:ext cx="792033" cy="137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2799</TotalTime>
  <Words>483</Words>
  <Application>Microsoft Office PowerPoint</Application>
  <PresentationFormat>Произвольный</PresentationFormat>
  <Paragraphs>172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Office Theme</vt:lpstr>
      <vt:lpstr>MATEMATIKA</vt:lpstr>
      <vt:lpstr>Презентация PowerPoint</vt:lpstr>
      <vt:lpstr>MASALA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User</cp:lastModifiedBy>
  <cp:revision>281</cp:revision>
  <dcterms:created xsi:type="dcterms:W3CDTF">2020-04-09T07:32:19Z</dcterms:created>
  <dcterms:modified xsi:type="dcterms:W3CDTF">2021-03-29T07:24:04Z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