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26"/>
  </p:notesMasterIdLst>
  <p:sldIdLst>
    <p:sldId id="600" r:id="rId2"/>
    <p:sldId id="659" r:id="rId3"/>
    <p:sldId id="660" r:id="rId4"/>
    <p:sldId id="601" r:id="rId5"/>
    <p:sldId id="641" r:id="rId6"/>
    <p:sldId id="615" r:id="rId7"/>
    <p:sldId id="642" r:id="rId8"/>
    <p:sldId id="634" r:id="rId9"/>
    <p:sldId id="643" r:id="rId10"/>
    <p:sldId id="618" r:id="rId11"/>
    <p:sldId id="635" r:id="rId12"/>
    <p:sldId id="636" r:id="rId13"/>
    <p:sldId id="648" r:id="rId14"/>
    <p:sldId id="649" r:id="rId15"/>
    <p:sldId id="650" r:id="rId16"/>
    <p:sldId id="656" r:id="rId17"/>
    <p:sldId id="652" r:id="rId18"/>
    <p:sldId id="653" r:id="rId19"/>
    <p:sldId id="654" r:id="rId20"/>
    <p:sldId id="655" r:id="rId21"/>
    <p:sldId id="657" r:id="rId22"/>
    <p:sldId id="658" r:id="rId23"/>
    <p:sldId id="599" r:id="rId24"/>
    <p:sldId id="617" r:id="rId25"/>
  </p:sldIdLst>
  <p:sldSz cx="12192000" cy="6858000"/>
  <p:notesSz cx="6858000" cy="9144000"/>
  <p:custDataLst>
    <p:tags r:id="rId2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2846C8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8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C47145F-37F7-43DF-BD0C-C3B690797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F96DAA-376F-4E07-B291-4EDD142EBC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F796312-55D1-413A-B5FC-9BA24107C61A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2832A275-13FA-44EC-ABF8-283A8A2D1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06F91F28-E534-4F40-BB3A-7C6025FB1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34AC04-D84A-4595-9C6A-5835068BE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34B418-26C4-4278-B4D8-A75E1F787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FF500-5E09-4F5C-B899-5AC31B7C4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6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6FEED3-411B-4D1E-8265-7A38ECF8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AB5F-4140-4C1F-92C5-C748319295A5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B1BCC-FAF4-4E57-8B7D-B66C0B8E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252F9D-439E-4A7B-B0D8-0652AF6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F51D-7E7B-44D2-9011-A4A28CD1C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64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1CC256-9A21-41FF-A7B0-D5D79FC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7144-F5DC-46FC-A9D2-3ABE723F37A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5A9862-C619-43CD-908A-A1E47841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B7749F-3DD5-4C47-AD4A-A1FB56D9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C96-EB43-4259-8136-AA3D745BD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5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6AD9EC-DE93-43F4-BA5A-55BF604B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9841-6019-4903-8CD4-65D457E233D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FC10A8-167D-40C6-A4AC-F02556B9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23D1A-59E1-470B-B98D-EDFBA44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64781-8133-4C26-AF7C-3D3D5FF09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1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92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xmlns="" id="{31A6969F-F3F0-4D83-B13D-72486A140BFC}"/>
              </a:ext>
            </a:extLst>
          </p:cNvPr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7 w 5650865"/>
              <a:gd name="T1" fmla="*/ 2147483647 h 2649220"/>
              <a:gd name="T2" fmla="*/ 2147483647 w 5650865"/>
              <a:gd name="T3" fmla="*/ 2147483647 h 2649220"/>
              <a:gd name="T4" fmla="*/ 2147483647 w 5650865"/>
              <a:gd name="T5" fmla="*/ 2147483647 h 2649220"/>
              <a:gd name="T6" fmla="*/ 2147483647 w 5650865"/>
              <a:gd name="T7" fmla="*/ 2147483647 h 2649220"/>
              <a:gd name="T8" fmla="*/ 2147483647 w 5650865"/>
              <a:gd name="T9" fmla="*/ 2147483647 h 2649220"/>
              <a:gd name="T10" fmla="*/ 2147483647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7 h 2649220"/>
              <a:gd name="T16" fmla="*/ 0 w 5650865"/>
              <a:gd name="T17" fmla="*/ 2147483647 h 2649220"/>
              <a:gd name="T18" fmla="*/ 0 w 5650865"/>
              <a:gd name="T19" fmla="*/ 2147483647 h 2649220"/>
              <a:gd name="T20" fmla="*/ 2147483647 w 5650865"/>
              <a:gd name="T21" fmla="*/ 2147483647 h 2649220"/>
              <a:gd name="T22" fmla="*/ 2147483647 w 5650865"/>
              <a:gd name="T23" fmla="*/ 2147483647 h 2649220"/>
              <a:gd name="T24" fmla="*/ 2147483647 w 5650865"/>
              <a:gd name="T25" fmla="*/ 2147483647 h 2649220"/>
              <a:gd name="T26" fmla="*/ 2147483647 w 5650865"/>
              <a:gd name="T27" fmla="*/ 2147483647 h 2649220"/>
              <a:gd name="T28" fmla="*/ 2147483647 w 5650865"/>
              <a:gd name="T29" fmla="*/ 2147483647 h 2649220"/>
              <a:gd name="T30" fmla="*/ 2147483647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xmlns="" id="{25E9430E-8DA3-45FB-85A7-D74C5D5E0659}"/>
              </a:ext>
            </a:extLst>
          </p:cNvPr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7 w 5650865"/>
              <a:gd name="T1" fmla="*/ 0 h 429259"/>
              <a:gd name="T2" fmla="*/ 0 w 5650865"/>
              <a:gd name="T3" fmla="*/ 0 h 429259"/>
              <a:gd name="T4" fmla="*/ 0 w 5650865"/>
              <a:gd name="T5" fmla="*/ 2147483647 h 429259"/>
              <a:gd name="T6" fmla="*/ 2147483647 w 5650865"/>
              <a:gd name="T7" fmla="*/ 2147483647 h 429259"/>
              <a:gd name="T8" fmla="*/ 2147483647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xmlns="" id="{2101A1DB-503C-4444-8832-69A7BA4B2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xmlns="" id="{90DE2EB7-FB92-4672-925B-A6D87347DE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A48C8F-2AA5-485C-A2A2-05A580D9CC2E}" type="datetimeFigureOut">
              <a:rPr lang="en-US"/>
              <a:pPr>
                <a:defRPr/>
              </a:pPr>
              <a:t>4/3/2021</a:t>
            </a:fld>
            <a:endParaRPr lang="en-US"/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xmlns="" id="{17182CA2-0AAE-47AC-96C5-87CBC875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72A86BA-86BF-45E8-A648-DCF83EE36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2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98E1EE-99B0-4859-95F5-5D40862A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D494-989E-4DCD-9CF5-893FADF93E86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A6C80E-23E9-44FE-A8C3-645C439F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40F7D4-7B5D-4161-890F-A197B620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B0B7-EB2C-4BC0-AA67-0D09D064B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5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DCF0A-F24B-43F4-A171-669C4792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CE9D-FB94-448C-9E59-1060F571AFCD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8995A1-769B-4F14-8B0E-BB9AD52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FF5AA0-34A4-4B33-934F-33D7A33F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FDA1-2130-4EEF-AA40-10638EACB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3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B278E5F-46EF-4726-9DB2-E3BC391A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6B6E-FAAF-410F-B86C-684A51E71D5D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474B1C8-FA72-4239-ACA1-CA707A86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57F8FB0-DCBF-4807-B4DF-0A68757C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DE6E-3593-4816-B73C-977C64FD7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2AC808B-9895-443F-A125-EBC61D87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9B16-D923-4950-9665-4B9684E84361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81E03721-1CA1-4518-A364-E41BA5AC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165D175-A7C9-4D4D-B5A8-1F12DE88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45CEA-A2F6-47EC-A9B1-058249C0A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0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F8446E2-BBF8-4F3B-9DDF-2584852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0B59-B9A3-401D-A4D7-007C0DB905A8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2644CE4-0A54-4342-A5EF-5E951C0D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426FD4B-A8D3-40E2-A27D-067ECA0C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6299-5883-4987-B7BF-94F868506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7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A9BC4D5F-B88E-4AF1-A31A-2A78CE2B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2953-4F13-4AD6-83EE-E679B3181439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3172F9C-5AB6-4A80-987A-D2C7586D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BD8AE825-A0EA-4FE7-89FD-175FFC6E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12FD-9527-4DDB-B401-F07240A8D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1DEAC78-0965-4FF6-8EA5-16DCED58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B325-613D-4A50-967D-CB14CC45C457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446464C-C706-43D3-BD80-5BB7A192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7299E1C-1EFD-4321-A0FE-76E7CACF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8D6F-D643-4B64-B244-33500DA64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4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588CCD-09E1-43AB-8077-D58C5D45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AADB-6A94-4F89-AED1-58BED60DDC01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305BD92-5745-4E10-B6A4-514B6BBD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2E71C95-4B72-4909-93B4-A1C1BDC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F1D2-1726-416A-B085-E6CFF3900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C52EB9F6-C564-4120-B7A0-F86E754B37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9E175D8D-96ED-4997-9314-1D4E232EE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0CDBB2-4837-4F44-81C8-839B524F2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A260145-727E-48C5-92D5-580DABFD2EB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FDF8E5-CA41-469E-8AE3-7678AE461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B97FB8-8C7F-4122-B75A-8D0E929F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2A0695-006F-4D19-9841-0BA7CC8ED6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  <p:sldLayoutId id="2147486393" r:id="rId9"/>
    <p:sldLayoutId id="2147486394" r:id="rId10"/>
    <p:sldLayoutId id="2147486395" r:id="rId11"/>
    <p:sldLayoutId id="2147486396" r:id="rId12"/>
    <p:sldLayoutId id="2147486397" r:id="rId13"/>
    <p:sldLayoutId id="21474863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707112CB-6E6B-48C3-8ADE-EB15C215053B}"/>
              </a:ext>
            </a:extLst>
          </p:cNvPr>
          <p:cNvSpPr/>
          <p:nvPr/>
        </p:nvSpPr>
        <p:spPr>
          <a:xfrm>
            <a:off x="17463" y="15128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F47DE9F8-7963-497B-AEBC-EF750C496BD7}"/>
              </a:ext>
            </a:extLst>
          </p:cNvPr>
          <p:cNvSpPr/>
          <p:nvPr/>
        </p:nvSpPr>
        <p:spPr>
          <a:xfrm>
            <a:off x="635000" y="2579688"/>
            <a:ext cx="585788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432C6B9C-BF37-4661-88F6-646556B5DE22}"/>
              </a:ext>
            </a:extLst>
          </p:cNvPr>
          <p:cNvSpPr/>
          <p:nvPr/>
        </p:nvSpPr>
        <p:spPr>
          <a:xfrm>
            <a:off x="633413" y="4494213"/>
            <a:ext cx="58737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AA3E3E07-95D0-4930-B465-72759A3168E1}"/>
              </a:ext>
            </a:extLst>
          </p:cNvPr>
          <p:cNvSpPr txBox="1">
            <a:spLocks/>
          </p:cNvSpPr>
          <p:nvPr/>
        </p:nvSpPr>
        <p:spPr>
          <a:xfrm>
            <a:off x="2536825" y="527050"/>
            <a:ext cx="6981825" cy="10461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66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4F00286-6A0C-4667-80C8-1BB369C85F73}"/>
              </a:ext>
            </a:extLst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344481AD-642A-4071-8ECB-E873E9F15F62}"/>
              </a:ext>
            </a:extLst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38CCF0CB-053F-44B1-B6ED-055C7D2F8050}"/>
              </a:ext>
            </a:extLst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A8DE657F-3431-4D92-AC74-79BE2879995B}"/>
              </a:ext>
            </a:extLst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CCBFE2F2-C0A8-4A1E-B033-7D83F17ED338}"/>
              </a:ext>
            </a:extLst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A142C5D8-C35D-4C95-B294-28ED133824A5}"/>
              </a:ext>
            </a:extLst>
          </p:cNvPr>
          <p:cNvSpPr/>
          <p:nvPr/>
        </p:nvSpPr>
        <p:spPr>
          <a:xfrm>
            <a:off x="10015538" y="512763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ru-RU" sz="2396" dirty="0"/>
          </a:p>
          <a:p>
            <a:pPr eaLnBrk="1" hangingPunct="1">
              <a:defRPr/>
            </a:pPr>
            <a:r>
              <a:rPr lang="ru-RU" sz="2396" dirty="0"/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sinf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5FF0E49C-AA9C-45BB-BD94-A4218E670193}"/>
              </a:ext>
            </a:extLst>
          </p:cNvPr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sz="2396"/>
          </a:p>
        </p:txBody>
      </p:sp>
      <p:pic>
        <p:nvPicPr>
          <p:cNvPr id="5133" name="Picture 2" descr="Животные и растения Узбекистана: описание, фото природы ...">
            <a:extLst>
              <a:ext uri="{FF2B5EF4-FFF2-40B4-BE49-F238E27FC236}">
                <a16:creationId xmlns:a16="http://schemas.microsoft.com/office/drawing/2014/main" xmlns="" id="{7B7BED74-4008-42B6-8985-129D1C8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693081"/>
            <a:ext cx="7477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80758EB4-D663-4949-82FE-3585DE6E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38238"/>
            <a:ext cx="1185821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mayda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rangsiz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ko‘kimtir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boshoqchalarda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joylashgan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Boshoqchalar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esa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1-10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undan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bo‘lib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o‘z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navbatida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murakkab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boshoq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ro‘vak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kabi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to‘pgulga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yig‘ilgan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2789DC5-24CE-E943-B466-46271032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" t="9685" r="794" b="32576"/>
          <a:stretch/>
        </p:blipFill>
        <p:spPr>
          <a:xfrm>
            <a:off x="223852" y="2623543"/>
            <a:ext cx="3342308" cy="3980799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2FAB1D04-8E9A-FD4E-B937-BF417CE3D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21118"/>
          <a:stretch/>
        </p:blipFill>
        <p:spPr>
          <a:xfrm>
            <a:off x="6668761" y="2623544"/>
            <a:ext cx="2871113" cy="39808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D1C926C-8D18-5240-A698-F357D8C13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23173"/>
          <a:stretch/>
        </p:blipFill>
        <p:spPr>
          <a:xfrm>
            <a:off x="9615681" y="2623542"/>
            <a:ext cx="2295332" cy="398079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926F1CC-5F1C-5E4F-8F00-69FEE58579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01" y="2623543"/>
            <a:ext cx="2946919" cy="39807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2606" y="1234394"/>
            <a:ext cx="5788382" cy="5273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ikki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jinsli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jinsli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Har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boshoqcha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2 ta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(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ostki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ustki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boshoqcha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qipig‘i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o‘ralgan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ichida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ikki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qipig‘i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o‘ralgan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changchilar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urug‘chidan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iborat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gullar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o‘rnashgan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Gul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qipig‘ining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boshoqcha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o‘qidan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chiqqan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etli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kattarog‘i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ostki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qipig‘i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qarshisidagi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gulbanddan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chiqqan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kichikroq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nozik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mayini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ustki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qipig‘i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deyiladi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A74242E-4B1B-1445-9DBA-262B683CC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5" b="6493"/>
          <a:stretch/>
        </p:blipFill>
        <p:spPr>
          <a:xfrm>
            <a:off x="260350" y="3923573"/>
            <a:ext cx="5788025" cy="2726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5DB797D-97F6-BC40-BD74-E0B183C2C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" y="1234394"/>
            <a:ext cx="5788025" cy="2689179"/>
          </a:xfrm>
          <a:prstGeom prst="rect">
            <a:avLst/>
          </a:prstGeom>
        </p:spPr>
      </p:pic>
      <p:sp>
        <p:nvSpPr>
          <p:cNvPr id="7" name="Прямоугольник 22"/>
          <p:cNvSpPr>
            <a:spLocks noChangeArrowheads="1"/>
          </p:cNvSpPr>
          <p:nvPr/>
        </p:nvSpPr>
        <p:spPr bwMode="auto">
          <a:xfrm>
            <a:off x="0" y="217942"/>
            <a:ext cx="11837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GUL TUZILISHI: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309361" y="190580"/>
            <a:ext cx="4188402" cy="809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8149892" y="253661"/>
            <a:ext cx="1396634" cy="804862"/>
            <a:chOff x="4086" y="3061"/>
            <a:chExt cx="878" cy="507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32" y="3297"/>
              <a:ext cx="4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800" i="1" dirty="0" smtClean="0">
                  <a:solidFill>
                    <a:schemeClr val="bg1"/>
                  </a:solidFill>
                </a:rPr>
                <a:t>3,6</a:t>
              </a:r>
              <a:endParaRPr lang="ru-RU" alt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086" y="3061"/>
              <a:ext cx="46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 dirty="0" err="1">
                  <a:solidFill>
                    <a:schemeClr val="bg1"/>
                  </a:solidFill>
                </a:rPr>
                <a:t>Ch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607451" y="217944"/>
            <a:ext cx="1541878" cy="819151"/>
            <a:chOff x="3330" y="3033"/>
            <a:chExt cx="964" cy="516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97" y="3297"/>
              <a:ext cx="4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 dirty="0" smtClean="0">
                  <a:solidFill>
                    <a:schemeClr val="bg1"/>
                  </a:solidFill>
                </a:rPr>
                <a:t>(2)+2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330" y="3033"/>
              <a:ext cx="4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500" i="1" dirty="0">
                  <a:solidFill>
                    <a:schemeClr val="bg1"/>
                  </a:solidFill>
                </a:rPr>
                <a:t>О</a:t>
              </a:r>
              <a:r>
                <a:rPr lang="en-US" altLang="ru-RU" sz="4500" i="1" dirty="0">
                  <a:solidFill>
                    <a:schemeClr val="bg1"/>
                  </a:solidFill>
                </a:rPr>
                <a:t>g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9569225" y="253659"/>
            <a:ext cx="678971" cy="737830"/>
            <a:chOff x="4826" y="3373"/>
            <a:chExt cx="225" cy="480"/>
          </a:xfrm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963" y="3593"/>
              <a:ext cx="6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 dirty="0" smtClean="0">
                  <a:solidFill>
                    <a:schemeClr val="bg1"/>
                  </a:solidFill>
                </a:rPr>
                <a:t>1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826" y="3373"/>
              <a:ext cx="22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 dirty="0">
                  <a:solidFill>
                    <a:schemeClr val="bg1"/>
                  </a:solidFill>
                </a:rPr>
                <a:t>U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BUG’DOYDOSHLAR OILASI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65" y="1672665"/>
            <a:ext cx="563358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Mevasi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quruq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urug‘li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dondir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Adirning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yuqori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tog‘ning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o‘rta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qismida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joylashgan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yalangliklarda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boyi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50 – 150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sm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keladigan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piyozli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arpa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o‘sadi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Uni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javdar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xarduma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tak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–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tak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tog‘arpa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deb ham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atashadi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B0002737-1A1B-8447-BB88-78E0BD273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82701"/>
            <a:ext cx="5818505" cy="53430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9C387-05BE-6643-8ECE-847DA6D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/>
              <a:t>BUG‘DOYDOSHLAR </a:t>
            </a:r>
            <a:r>
              <a:rPr lang="en-US" sz="4000" dirty="0"/>
              <a:t>OILASI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0ACA02-C3D9-C740-BE92-3ACC6ED986F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35131" y="1235631"/>
            <a:ext cx="11728273" cy="10503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G‘umay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jo‘xori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50–150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ildizpoyali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7F04515A-CD30-1E44-AA55-3C11DCF49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3" b="12432"/>
          <a:stretch/>
        </p:blipFill>
        <p:spPr>
          <a:xfrm>
            <a:off x="5318100" y="2378630"/>
            <a:ext cx="5145249" cy="4257855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D12E5742-8EAD-E145-952B-16B977815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25459" r="763" b="-523"/>
          <a:stretch/>
        </p:blipFill>
        <p:spPr>
          <a:xfrm>
            <a:off x="280987" y="2378630"/>
            <a:ext cx="4931093" cy="42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8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CA72DF-BEDE-654C-AFD5-4E64D278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/>
              <a:t>BUG‘DOYDOSHLAR </a:t>
            </a:r>
            <a:r>
              <a:rPr lang="en-US" sz="4000" dirty="0"/>
              <a:t>OILASI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99679F-000F-FA40-8BA3-07A3D31CEF0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036269" y="1670894"/>
            <a:ext cx="4754880" cy="30697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Ko‘pchilikka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tanish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begona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o‘tlardan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chayir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ajriqdir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sershox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ildiz-poyali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AE7AC53F-8EAB-F445-B38F-73B7A250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" y="1254035"/>
            <a:ext cx="6196149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F22CA-59D2-3F4C-965D-C07FA1AC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/>
              <a:t>BUG‘DOYDOSHLAR </a:t>
            </a:r>
            <a:r>
              <a:rPr lang="en-US" sz="4000" dirty="0"/>
              <a:t>OILASI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9133FD-AE01-444B-B8DA-8036C35F3FF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306670" y="1249451"/>
            <a:ext cx="5667615" cy="47397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Poyonsiz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adirlarda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qorako‘lchilik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yaylov-larida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yem-xashak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o‘smiliklaridan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qong‘irbosh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o‘simliklardir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Oziq-ovqatning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manba-laridan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zamonlardan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ekilib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o‘smilik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oqjo‘xorilar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bug‘doydoshlar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9993921-2F72-0449-B332-E27BC74C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9" y="1249451"/>
            <a:ext cx="5731690" cy="26067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3BFD97-96D8-D24F-A76D-B52DACDD1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9" y="3856217"/>
            <a:ext cx="2756987" cy="2784069"/>
          </a:xfrm>
          <a:prstGeom prst="rect">
            <a:avLst/>
          </a:prstGeom>
        </p:spPr>
      </p:pic>
      <p:pic>
        <p:nvPicPr>
          <p:cNvPr id="9" name="Рисунок 7">
            <a:extLst>
              <a:ext uri="{FF2B5EF4-FFF2-40B4-BE49-F238E27FC236}">
                <a16:creationId xmlns:a16="http://schemas.microsoft.com/office/drawing/2014/main" xmlns="" id="{4EB4FB39-5D5B-4247-A4FF-1AECD85D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3" y="3856217"/>
            <a:ext cx="2896875" cy="27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4" y="0"/>
            <a:ext cx="11914505" cy="1112410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PIYOZDOSHLAR </a:t>
            </a:r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xmlns="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AAD635-1081-AA44-8004-2135AA2E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909" y="1971266"/>
            <a:ext cx="5708468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Hozirgi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vaqtda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bug‘doydoshlardan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2 ta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turi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Oʻzbekiston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Respublikasining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“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Qizil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kitob”iga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kiritilgan.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34DCDFA6-D0FE-AE42-843A-2A8FB3ED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256873"/>
            <a:ext cx="5352596" cy="53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6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1062" y="1357925"/>
            <a:ext cx="5107578" cy="48320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noni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kepak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xavfi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davolashi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mumkinligini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aniqlashdi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shifokorlari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fakt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BMJ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jurnali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EurekAlert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nashrida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ma‘lum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0"/>
            <a:ext cx="11937907" cy="1138238"/>
          </a:xfrm>
        </p:spPr>
        <p:txBody>
          <a:bodyPr/>
          <a:lstStyle/>
          <a:p>
            <a:r>
              <a:rPr lang="en-US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uz-Cyrl-UZ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endParaRPr lang="ru-RU" altLang="ru-RU" sz="5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3" y="1373372"/>
            <a:ext cx="6370498" cy="49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6573" y="3761517"/>
            <a:ext cx="1165206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jo‘xori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javdar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kuniga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yurak-qon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ishimiyasi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insult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saraton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diabet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(26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kasalliklarini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xavfini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kamaytirishda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davolashda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95" y="65315"/>
            <a:ext cx="11884564" cy="1138238"/>
          </a:xfrm>
        </p:spPr>
        <p:txBody>
          <a:bodyPr/>
          <a:lstStyle/>
          <a:p>
            <a:r>
              <a:rPr lang="en-US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uz-Cyrl-UZ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endParaRPr lang="ru-RU" altLang="ru-RU" sz="5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1203553"/>
            <a:ext cx="6165668" cy="2557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39" y="1203554"/>
            <a:ext cx="5486401" cy="2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4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541" y="1266100"/>
            <a:ext cx="11146075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Shifokorlar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ishimiyasini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insult,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yurak-qon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kasaliklari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34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saraton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mumkinligiga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Tadqiqotlarga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hayotdan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yumadi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nonushtada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95" y="65315"/>
            <a:ext cx="11720118" cy="1138238"/>
          </a:xfrm>
        </p:spPr>
        <p:txBody>
          <a:bodyPr/>
          <a:lstStyle/>
          <a:p>
            <a:r>
              <a:rPr lang="en-US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uz-Cyrl-UZ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endParaRPr lang="ru-RU" altLang="ru-RU" sz="5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3315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3316" name="Прямоугольник 22"/>
          <p:cNvSpPr>
            <a:spLocks noChangeArrowheads="1"/>
          </p:cNvSpPr>
          <p:nvPr/>
        </p:nvSpPr>
        <p:spPr bwMode="auto">
          <a:xfrm>
            <a:off x="209550" y="204788"/>
            <a:ext cx="1181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GUL TUZILISHI: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A4827D58-4EF3-4182-BF5B-2663EAA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231900"/>
            <a:ext cx="1181417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Gullari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2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jinsli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to‘g‘ri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Gulqo‘rg‘oni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oddiy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gultojisimon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Mevasi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ko‘sak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479177" y="2611010"/>
            <a:ext cx="3793460" cy="3455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" name="Picture 14" descr="Околоцве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37" y="2723723"/>
            <a:ext cx="29448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Тыч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055">
            <a:off x="7477250" y="3325386"/>
            <a:ext cx="19653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11" y="405563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6644279" y="215900"/>
            <a:ext cx="3886200" cy="809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8177395" y="160338"/>
            <a:ext cx="1417637" cy="779462"/>
            <a:chOff x="4106" y="3373"/>
            <a:chExt cx="893" cy="491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567" y="3593"/>
              <a:ext cx="4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800" i="1">
                  <a:solidFill>
                    <a:schemeClr val="bg1"/>
                  </a:solidFill>
                </a:rPr>
                <a:t>3+3</a:t>
              </a:r>
              <a:endParaRPr lang="ru-RU" altLang="ru-RU" sz="2800" i="1">
                <a:solidFill>
                  <a:schemeClr val="bg1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106" y="3373"/>
              <a:ext cx="46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 dirty="0" err="1">
                  <a:solidFill>
                    <a:schemeClr val="bg1"/>
                  </a:solidFill>
                </a:rPr>
                <a:t>Ch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6851831" y="160338"/>
            <a:ext cx="1449388" cy="749300"/>
            <a:chOff x="3353" y="3373"/>
            <a:chExt cx="908" cy="472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831" y="3593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>
                  <a:solidFill>
                    <a:schemeClr val="bg1"/>
                  </a:solidFill>
                </a:rPr>
                <a:t>3+3</a:t>
              </a:r>
              <a:endParaRPr lang="ru-RU" altLang="ru-RU" sz="1800" i="1">
                <a:solidFill>
                  <a:schemeClr val="bg1"/>
                </a:solidFill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353" y="3373"/>
              <a:ext cx="4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500" i="1" dirty="0">
                  <a:solidFill>
                    <a:schemeClr val="bg1"/>
                  </a:solidFill>
                </a:rPr>
                <a:t>О</a:t>
              </a:r>
              <a:r>
                <a:rPr lang="en-US" altLang="ru-RU" sz="4500" i="1" dirty="0">
                  <a:solidFill>
                    <a:schemeClr val="bg1"/>
                  </a:solidFill>
                </a:rPr>
                <a:t>g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9595031" y="160338"/>
            <a:ext cx="819150" cy="749300"/>
            <a:chOff x="4826" y="3373"/>
            <a:chExt cx="272" cy="472"/>
          </a:xfrm>
        </p:grpSpPr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963" y="3593"/>
              <a:ext cx="1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600" i="1" dirty="0">
                  <a:solidFill>
                    <a:schemeClr val="bg1"/>
                  </a:solidFill>
                </a:rPr>
                <a:t>(3)</a:t>
              </a:r>
              <a:endParaRPr lang="ru-RU" altLang="ru-RU" sz="1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4826" y="3373"/>
              <a:ext cx="22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500" i="1">
                  <a:solidFill>
                    <a:schemeClr val="bg1"/>
                  </a:solidFill>
                </a:rPr>
                <a:t>U</a:t>
              </a:r>
              <a:endParaRPr lang="ru-RU" altLang="ru-RU" sz="1800" i="1">
                <a:solidFill>
                  <a:schemeClr val="bg1"/>
                </a:solidFill>
              </a:endParaRPr>
            </a:p>
          </p:txBody>
        </p:sp>
      </p:grpSp>
      <p:pic>
        <p:nvPicPr>
          <p:cNvPr id="36" name="Рисунок 3">
            <a:extLst>
              <a:ext uri="{FF2B5EF4-FFF2-40B4-BE49-F238E27FC236}">
                <a16:creationId xmlns:a16="http://schemas.microsoft.com/office/drawing/2014/main" xmlns="" id="{E5EDF801-E76D-204E-8F49-C773BBD2B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>
            <a:off x="460376" y="2629079"/>
            <a:ext cx="5307338" cy="38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990600"/>
          </a:xfrm>
        </p:spPr>
        <p:txBody>
          <a:bodyPr/>
          <a:lstStyle/>
          <a:p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575" y="1479550"/>
            <a:ext cx="1190942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JAVOBINGIZ  ANIQMI?      JAVOB: 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 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YO‘Q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000" dirty="0" smtClean="0">
                <a:latin typeface="Arial" pitchFamily="34" charset="0"/>
              </a:rPr>
              <a:t>1</a:t>
            </a:r>
            <a:r>
              <a:rPr lang="ru-RU" sz="4000" dirty="0" smtClean="0">
                <a:latin typeface="Arial" pitchFamily="34" charset="0"/>
              </a:rPr>
              <a:t>.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Mevasi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quruq</a:t>
            </a:r>
            <a:r>
              <a:rPr lang="en-US" sz="4000" dirty="0" smtClean="0">
                <a:latin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urug‘li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dondir</a:t>
            </a:r>
            <a:r>
              <a:rPr lang="en-US" sz="4000" dirty="0" smtClean="0">
                <a:latin typeface="Arial" pitchFamily="34" charset="0"/>
              </a:rPr>
              <a:t>.  </a:t>
            </a:r>
            <a:endParaRPr lang="ru-RU" sz="4000" dirty="0">
              <a:latin typeface="Arial" pitchFamily="34" charset="0"/>
            </a:endParaRPr>
          </a:p>
          <a:p>
            <a:pPr>
              <a:defRPr/>
            </a:pPr>
            <a:r>
              <a:rPr lang="ru-RU" sz="4000" dirty="0">
                <a:latin typeface="Arial" pitchFamily="34" charset="0"/>
              </a:rPr>
              <a:t>2.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Gullari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yirik</a:t>
            </a:r>
            <a:r>
              <a:rPr lang="en-US" sz="4000" dirty="0" smtClean="0">
                <a:latin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</a:rPr>
              <a:t>rangli</a:t>
            </a:r>
            <a:r>
              <a:rPr lang="en-US" sz="4000" dirty="0" smtClean="0">
                <a:latin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</a:rPr>
              <a:t>boshoqlarda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joylashgan</a:t>
            </a:r>
            <a:r>
              <a:rPr lang="ru-RU" sz="4000" dirty="0" smtClean="0">
                <a:latin typeface="Arial" pitchFamily="34" charset="0"/>
              </a:rPr>
              <a:t>. </a:t>
            </a:r>
            <a:endParaRPr lang="ru-RU" sz="4000" dirty="0">
              <a:latin typeface="Arial" pitchFamily="34" charset="0"/>
            </a:endParaRPr>
          </a:p>
          <a:p>
            <a:pPr>
              <a:defRPr/>
            </a:pPr>
            <a:r>
              <a:rPr lang="ru-RU" sz="4000" dirty="0" smtClean="0">
                <a:latin typeface="Arial" pitchFamily="34" charset="0"/>
              </a:rPr>
              <a:t>3.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Ildizi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popuk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ildiz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tizimli</a:t>
            </a:r>
            <a:r>
              <a:rPr lang="en-US" sz="4000" dirty="0" smtClean="0">
                <a:latin typeface="Arial" pitchFamily="34" charset="0"/>
              </a:rPr>
              <a:t>.</a:t>
            </a:r>
            <a:endParaRPr lang="ru-RU" sz="4000" dirty="0">
              <a:latin typeface="Arial" pitchFamily="34" charset="0"/>
            </a:endParaRPr>
          </a:p>
          <a:p>
            <a:pPr>
              <a:defRPr/>
            </a:pPr>
            <a:r>
              <a:rPr lang="ru-RU" sz="4000" dirty="0">
                <a:latin typeface="Arial" pitchFamily="34" charset="0"/>
              </a:rPr>
              <a:t>4.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Changchisi</a:t>
            </a:r>
            <a:r>
              <a:rPr lang="en-US" sz="4000" dirty="0" smtClean="0">
                <a:latin typeface="Arial" pitchFamily="34" charset="0"/>
              </a:rPr>
              <a:t> 1 ta</a:t>
            </a:r>
            <a:r>
              <a:rPr lang="ru-RU" sz="4000" dirty="0" smtClean="0">
                <a:latin typeface="Arial" pitchFamily="34" charset="0"/>
              </a:rPr>
              <a:t>. </a:t>
            </a:r>
            <a:endParaRPr lang="ru-RU" sz="4000" dirty="0">
              <a:latin typeface="Arial" pitchFamily="34" charset="0"/>
            </a:endParaRPr>
          </a:p>
          <a:p>
            <a:pPr>
              <a:defRPr/>
            </a:pPr>
            <a:r>
              <a:rPr lang="ru-RU" sz="4000" dirty="0">
                <a:latin typeface="Arial" pitchFamily="34" charset="0"/>
              </a:rPr>
              <a:t>5.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</a:rPr>
              <a:t>10 </a:t>
            </a:r>
            <a:r>
              <a:rPr lang="en-US" sz="4000" dirty="0" err="1" smtClean="0">
                <a:latin typeface="Arial" pitchFamily="34" charset="0"/>
              </a:rPr>
              <a:t>turi</a:t>
            </a:r>
            <a:r>
              <a:rPr lang="en-US" sz="4000" dirty="0" smtClean="0">
                <a:latin typeface="Arial" pitchFamily="34" charset="0"/>
              </a:rPr>
              <a:t> “</a:t>
            </a:r>
            <a:r>
              <a:rPr lang="en-US" sz="4000" dirty="0" err="1" smtClean="0">
                <a:latin typeface="Arial" pitchFamily="34" charset="0"/>
              </a:rPr>
              <a:t>Qizil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kitob”ga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kiritilgan</a:t>
            </a:r>
            <a:r>
              <a:rPr lang="ru-RU" sz="4000" dirty="0" smtClean="0">
                <a:latin typeface="Arial" pitchFamily="34" charset="0"/>
              </a:rPr>
              <a:t>.</a:t>
            </a:r>
            <a:r>
              <a:rPr lang="en-US" sz="4000" dirty="0" smtClean="0">
                <a:latin typeface="Arial" pitchFamily="34" charset="0"/>
              </a:rPr>
              <a:t> </a:t>
            </a:r>
            <a:endParaRPr lang="ru-RU" sz="4000" dirty="0">
              <a:latin typeface="Arial" pitchFamily="34" charset="0"/>
            </a:endParaRPr>
          </a:p>
          <a:p>
            <a:pPr>
              <a:defRPr/>
            </a:pPr>
            <a:r>
              <a:rPr lang="ru-RU" sz="4000" dirty="0">
                <a:latin typeface="Arial" pitchFamily="34" charset="0"/>
              </a:rPr>
              <a:t>6.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G‘umay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ko‘p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yillik</a:t>
            </a:r>
            <a:r>
              <a:rPr lang="en-US" sz="4000" dirty="0" smtClean="0">
                <a:latin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</a:rPr>
              <a:t>o‘t</a:t>
            </a:r>
            <a:r>
              <a:rPr lang="ru-RU" sz="4000" dirty="0" smtClean="0">
                <a:latin typeface="Arial" pitchFamily="34" charset="0"/>
              </a:rPr>
              <a:t>. </a:t>
            </a:r>
            <a:endParaRPr lang="ru-RU" sz="4000" dirty="0"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9829"/>
              </p:ext>
            </p:extLst>
          </p:nvPr>
        </p:nvGraphicFramePr>
        <p:xfrm>
          <a:off x="7969909" y="2617998"/>
          <a:ext cx="868362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76" marR="121876" marT="45502" marB="455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31032"/>
              </p:ext>
            </p:extLst>
          </p:nvPr>
        </p:nvGraphicFramePr>
        <p:xfrm>
          <a:off x="10772640" y="3270151"/>
          <a:ext cx="1143000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54" marR="121954" marT="45502" marB="455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76506"/>
              </p:ext>
            </p:extLst>
          </p:nvPr>
        </p:nvGraphicFramePr>
        <p:xfrm>
          <a:off x="6182610" y="3813583"/>
          <a:ext cx="868362" cy="51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75" marR="121875" marT="45758" marB="4575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6290"/>
              </p:ext>
            </p:extLst>
          </p:nvPr>
        </p:nvGraphicFramePr>
        <p:xfrm>
          <a:off x="4766560" y="4384288"/>
          <a:ext cx="1416050" cy="5191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3" marR="121913" marT="45758" marB="4575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71765"/>
              </p:ext>
            </p:extLst>
          </p:nvPr>
        </p:nvGraphicFramePr>
        <p:xfrm>
          <a:off x="7802427" y="5043578"/>
          <a:ext cx="1203325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56" marR="121856" marT="45502" marB="455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86200"/>
              </p:ext>
            </p:extLst>
          </p:nvPr>
        </p:nvGraphicFramePr>
        <p:xfrm>
          <a:off x="5745457" y="5652742"/>
          <a:ext cx="1325563" cy="51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862" marR="121862" marT="45502" marB="455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0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238125" y="1789113"/>
            <a:ext cx="911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latin typeface="Arial" panose="020B0604020202020204" pitchFamily="34" charset="0"/>
              </a:rPr>
              <a:t> </a:t>
            </a:r>
            <a:r>
              <a:rPr lang="uz-Latn-UZ" altLang="ru-RU" sz="3600"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ru-RU" sz="1800">
              <a:latin typeface="Arial" panose="020B0604020202020204" pitchFamily="34" charset="0"/>
            </a:endParaRP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271463" y="204788"/>
            <a:ext cx="11750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MUSTAQIL BAJARISH UCHUN TOPSHIRIQLAR</a:t>
            </a:r>
            <a:r>
              <a:rPr lang="en-US" altLang="ru-RU" sz="44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ru-RU" altLang="ru-RU" sz="4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718457" y="1324517"/>
            <a:ext cx="10816046" cy="230832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ru-RU" sz="3600" dirty="0" err="1" smtClean="0">
                <a:latin typeface="Arial" panose="020B0604020202020204" pitchFamily="34" charset="0"/>
              </a:rPr>
              <a:t>Darslikning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smtClean="0">
                <a:latin typeface="Arial" panose="020B0604020202020204" pitchFamily="34" charset="0"/>
              </a:rPr>
              <a:t>137-138-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sahifalaridagi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Bug‘doy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doshlar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”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mavzusini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o‘qing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36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3600" dirty="0" smtClean="0">
                <a:latin typeface="Arial" panose="020B0604020202020204" pitchFamily="34" charset="0"/>
              </a:rPr>
              <a:t>2.  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Mavzuga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oid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rasmlarni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chizing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49" y="2899821"/>
            <a:ext cx="2899955" cy="35561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0497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7171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7172" name="Прямоугольник 22"/>
          <p:cNvSpPr>
            <a:spLocks noChangeArrowheads="1"/>
          </p:cNvSpPr>
          <p:nvPr/>
        </p:nvSpPr>
        <p:spPr bwMode="auto">
          <a:xfrm>
            <a:off x="204788" y="204788"/>
            <a:ext cx="1181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96580"/>
              </p:ext>
            </p:extLst>
          </p:nvPr>
        </p:nvGraphicFramePr>
        <p:xfrm>
          <a:off x="214313" y="1231900"/>
          <a:ext cx="11809412" cy="5416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4310">
                  <a:extLst>
                    <a:ext uri="{9D8B030D-6E8A-4147-A177-3AD203B41FA5}">
                      <a16:colId xmlns:a16="http://schemas.microsoft.com/office/drawing/2014/main" xmlns="" val="773411517"/>
                    </a:ext>
                  </a:extLst>
                </a:gridCol>
                <a:gridCol w="6195102">
                  <a:extLst>
                    <a:ext uri="{9D8B030D-6E8A-4147-A177-3AD203B41FA5}">
                      <a16:colId xmlns:a16="http://schemas.microsoft.com/office/drawing/2014/main" xmlns="" val="623135061"/>
                    </a:ext>
                  </a:extLst>
                </a:gridCol>
              </a:tblGrid>
              <a:tr h="5635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Bug‘doydoshlar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oilasining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o‘ziga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xos</a:t>
                      </a:r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111194"/>
                  </a:ext>
                </a:extLst>
              </a:tr>
              <a:tr h="59883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yuzida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turkum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104061"/>
                  </a:ext>
                </a:extLst>
              </a:tr>
              <a:tr h="58635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vakillari</a:t>
                      </a:r>
                      <a:endParaRPr lang="en-US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745249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Hayotiy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shakllari</a:t>
                      </a:r>
                      <a:endParaRPr lang="en-US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871750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Ildizi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861485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072750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Gullari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to‘pguli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700376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Gulqo‘rg‘oni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449261"/>
                  </a:ext>
                </a:extLst>
              </a:tr>
              <a:tr h="47192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971457"/>
                  </a:ext>
                </a:extLst>
              </a:tr>
              <a:tr h="6101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0712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851525" y="2986088"/>
            <a:ext cx="6172200" cy="560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1525" y="3546475"/>
            <a:ext cx="6172200" cy="488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1525" y="4041775"/>
            <a:ext cx="6172200" cy="4714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1525" y="4513263"/>
            <a:ext cx="6172200" cy="581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Qiyshiq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shingil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kallakcha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to‘pgul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1525" y="5094288"/>
            <a:ext cx="6172200" cy="4714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1525" y="5565775"/>
            <a:ext cx="6172200" cy="476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Dukkak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853113" y="6022975"/>
            <a:ext cx="6164262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 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1+2+(2)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(9)+1 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D:\Nafisaxon\Новая папка\FONLAR\Без названия (1).jpg">
            <a:extLst>
              <a:ext uri="{FF2B5EF4-FFF2-40B4-BE49-F238E27FC236}">
                <a16:creationId xmlns:a16="http://schemas.microsoft.com/office/drawing/2014/main" xmlns="" id="{3AF068C4-48DE-4BCA-A057-E08329E0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881D8209-FD6A-48C6-B82A-46314AE6C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3800" y="630238"/>
            <a:ext cx="9934575" cy="1143000"/>
          </a:xfrm>
        </p:spPr>
        <p:txBody>
          <a:bodyPr/>
          <a:lstStyle/>
          <a:p>
            <a:pPr eaLnBrk="1" hangingPunct="1"/>
            <a:r>
              <a:rPr lang="en-US" altLang="ru-RU" sz="6000" b="1">
                <a:solidFill>
                  <a:srgbClr val="0070C0"/>
                </a:solidFill>
                <a:latin typeface="Arial" panose="020B0604020202020204" pitchFamily="34" charset="0"/>
                <a:ea typeface="Adobe Myungjo Std M"/>
                <a:cs typeface="Arial" panose="020B0604020202020204" pitchFamily="34" charset="0"/>
              </a:rPr>
              <a:t>E’TIBORINGIZ UCHUN RAHMAT!</a:t>
            </a:r>
            <a:endParaRPr lang="ru-RU" altLang="ru-RU" sz="6000" b="1">
              <a:solidFill>
                <a:srgbClr val="0070C0"/>
              </a:solidFill>
              <a:latin typeface="Arial" panose="020B0604020202020204" pitchFamily="34" charset="0"/>
              <a:ea typeface="Adobe Myungjo Std M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38DD25-3F5C-4C47-9D49-2735A45832F4}"/>
              </a:ext>
            </a:extLst>
          </p:cNvPr>
          <p:cNvSpPr/>
          <p:nvPr/>
        </p:nvSpPr>
        <p:spPr>
          <a:xfrm>
            <a:off x="4974596" y="2137820"/>
            <a:ext cx="22860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8575">
                  <a:solidFill>
                    <a:srgbClr val="92D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XAYR</a:t>
            </a:r>
            <a:endParaRPr lang="ru-RU" sz="6000" b="1" dirty="0">
              <a:ln w="28575">
                <a:solidFill>
                  <a:srgbClr val="92D05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Рисунок 9" descr="176afef75a8f3b0ab1e2638d1cdb1fa8.jpg">
            <a:extLst>
              <a:ext uri="{FF2B5EF4-FFF2-40B4-BE49-F238E27FC236}">
                <a16:creationId xmlns:a16="http://schemas.microsoft.com/office/drawing/2014/main" xmlns="" id="{3C7957EB-BFCA-4D2C-B548-0EDD41A5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165">
            <a:off x="709613" y="1117600"/>
            <a:ext cx="24431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201fde52ff8ee6b69f419f5ff0b633ea.jpg">
            <a:extLst>
              <a:ext uri="{FF2B5EF4-FFF2-40B4-BE49-F238E27FC236}">
                <a16:creationId xmlns:a16="http://schemas.microsoft.com/office/drawing/2014/main" xmlns="" id="{E2DF751C-8232-44B7-B8E1-4439A20AD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217">
            <a:off x="9236075" y="1084263"/>
            <a:ext cx="25098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images (7).jpg">
            <a:extLst>
              <a:ext uri="{FF2B5EF4-FFF2-40B4-BE49-F238E27FC236}">
                <a16:creationId xmlns:a16="http://schemas.microsoft.com/office/drawing/2014/main" xmlns="" id="{9200804C-80FA-4EDB-9E55-6ACF8B45E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6">
            <a:off x="1247775" y="3976688"/>
            <a:ext cx="39925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500_F_102040148_oMUc7VxsMccLiyG3zG0XOKDNYvvM6YUl.jpg">
            <a:extLst>
              <a:ext uri="{FF2B5EF4-FFF2-40B4-BE49-F238E27FC236}">
                <a16:creationId xmlns:a16="http://schemas.microsoft.com/office/drawing/2014/main" xmlns="" id="{DBA7671A-08CF-4EE8-844E-AEBFF73BD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394">
            <a:off x="7426325" y="3975100"/>
            <a:ext cx="36877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865F183-A2D8-4F9C-BDAA-076DF247B4DB}"/>
              </a:ext>
            </a:extLst>
          </p:cNvPr>
          <p:cNvSpPr/>
          <p:nvPr/>
        </p:nvSpPr>
        <p:spPr>
          <a:xfrm>
            <a:off x="1912278" y="3028892"/>
            <a:ext cx="82461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SALOMAT BO`LING!!!</a:t>
            </a:r>
            <a:endParaRPr lang="ru-RU" sz="54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351D6BF3-8F36-4F05-9429-7FE8BF5C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78657"/>
            <a:ext cx="11725275" cy="1138238"/>
          </a:xfrm>
        </p:spPr>
        <p:txBody>
          <a:bodyPr/>
          <a:lstStyle/>
          <a:p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BUG’DOYDOSHLAR OILASI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AutoShape 5" descr="Картинки по запросу &quot;Inson va tabiat rasmlar&quot;">
            <a:extLst>
              <a:ext uri="{FF2B5EF4-FFF2-40B4-BE49-F238E27FC236}">
                <a16:creationId xmlns:a16="http://schemas.microsoft.com/office/drawing/2014/main" xmlns="" id="{961416D9-E3F5-48AC-BF68-4E96A7CA5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5364" name="AutoShape 7" descr="Картинки по запросу &quot;Inson va tabiat rasmlar&quot;">
            <a:extLst>
              <a:ext uri="{FF2B5EF4-FFF2-40B4-BE49-F238E27FC236}">
                <a16:creationId xmlns:a16="http://schemas.microsoft.com/office/drawing/2014/main" xmlns="" id="{4E74D6F8-75DC-472D-B21C-10714C782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5365" name="AutoShape 9" descr="Картинки по запросу &quot;Inson va tabiat rasmlar&quot;">
            <a:extLst>
              <a:ext uri="{FF2B5EF4-FFF2-40B4-BE49-F238E27FC236}">
                <a16:creationId xmlns:a16="http://schemas.microsoft.com/office/drawing/2014/main" xmlns="" id="{F7801917-3247-4CE5-A7AA-8534A2236D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5366" name="AutoShape 11" descr="Картинки по запросу &quot;Inson va tabiat rasmlar&quot;">
            <a:extLst>
              <a:ext uri="{FF2B5EF4-FFF2-40B4-BE49-F238E27FC236}">
                <a16:creationId xmlns:a16="http://schemas.microsoft.com/office/drawing/2014/main" xmlns="" id="{03EE8FDC-9F07-4EFA-AFCA-9394F02E8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968711F-15F2-1C48-887B-EFD02040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16895"/>
            <a:ext cx="11572875" cy="5431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115646" y="292286"/>
            <a:ext cx="1188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 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QANDAY AHAMIYATGA EGA?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1411288"/>
            <a:ext cx="621878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30638"/>
            <a:ext cx="621878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7145383" y="1690589"/>
            <a:ext cx="4768441" cy="35394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AU" altLang="ru-RU" sz="3200">
                <a:latin typeface="Arial" panose="020B0604020202020204" pitchFamily="34" charset="0"/>
                <a:cs typeface="Arial" panose="020B0604020202020204" pitchFamily="34" charset="0"/>
              </a:rPr>
              <a:t>Piyozning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tabobatida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chipqon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ateroskleroz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gipertoniya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avitaminoz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kasalliklarida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A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3F92807D-FA06-46BD-8A7C-BEF44802C255}"/>
              </a:ext>
            </a:extLst>
          </p:cNvPr>
          <p:cNvSpPr/>
          <p:nvPr/>
        </p:nvSpPr>
        <p:spPr>
          <a:xfrm>
            <a:off x="0" y="0"/>
            <a:ext cx="12174538" cy="173736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5B8673CA-0885-4F71-91E1-3650FADD608A}"/>
              </a:ext>
            </a:extLst>
          </p:cNvPr>
          <p:cNvSpPr/>
          <p:nvPr/>
        </p:nvSpPr>
        <p:spPr>
          <a:xfrm>
            <a:off x="448095" y="1946696"/>
            <a:ext cx="506646" cy="17646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985AC8EE-6F73-447F-8E55-9379F716D098}"/>
              </a:ext>
            </a:extLst>
          </p:cNvPr>
          <p:cNvSpPr/>
          <p:nvPr/>
        </p:nvSpPr>
        <p:spPr>
          <a:xfrm>
            <a:off x="448096" y="4077353"/>
            <a:ext cx="520091" cy="18796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3DF4B039-849A-4F86-B2D2-4BE7EA97B3AF}"/>
              </a:ext>
            </a:extLst>
          </p:cNvPr>
          <p:cNvSpPr txBox="1">
            <a:spLocks/>
          </p:cNvSpPr>
          <p:nvPr/>
        </p:nvSpPr>
        <p:spPr>
          <a:xfrm>
            <a:off x="2536825" y="527050"/>
            <a:ext cx="6981825" cy="10461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fontAlgn="auto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66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Прямоугольник 1">
            <a:extLst>
              <a:ext uri="{FF2B5EF4-FFF2-40B4-BE49-F238E27FC236}">
                <a16:creationId xmlns:a16="http://schemas.microsoft.com/office/drawing/2014/main" xmlns="" id="{4F2087D8-DC27-43FC-B12A-8C0E20F2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64" y="1811764"/>
            <a:ext cx="12421241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</a:rPr>
              <a:t>MAVZU: 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BUG‘DOYDOSHLAR </a:t>
            </a:r>
            <a:endParaRPr lang="en-US" altLang="ru-RU" sz="4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OILASI</a:t>
            </a:r>
            <a:endParaRPr lang="ru-RU" altLang="ru-RU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xmlns="" id="{9C5EBE8E-ECB2-864B-A18D-DF278097C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4"/>
          <a:stretch/>
        </p:blipFill>
        <p:spPr>
          <a:xfrm>
            <a:off x="3913093" y="3971778"/>
            <a:ext cx="4658771" cy="26111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D504AEB7-291C-4450-9D67-71133BA8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65100"/>
            <a:ext cx="10972800" cy="831850"/>
          </a:xfrm>
        </p:spPr>
        <p:txBody>
          <a:bodyPr/>
          <a:lstStyle/>
          <a:p>
            <a:r>
              <a:rPr lang="en-US" alt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Прямоугольник 1">
            <a:extLst>
              <a:ext uri="{FF2B5EF4-FFF2-40B4-BE49-F238E27FC236}">
                <a16:creationId xmlns:a16="http://schemas.microsoft.com/office/drawing/2014/main" xmlns="" id="{2466A86A-B873-43AF-80EB-1863E4EB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174522"/>
            <a:ext cx="118268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</a:rPr>
              <a:t>Bu </a:t>
            </a:r>
            <a:r>
              <a:rPr lang="en-US" altLang="ru-RU" sz="2800" b="1" dirty="0" err="1">
                <a:latin typeface="Arial" panose="020B0604020202020204" pitchFamily="34" charset="0"/>
              </a:rPr>
              <a:t>oilaga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yer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sharidagi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quruqlikning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deyarli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hamma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qismida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tarqalgan</a:t>
            </a:r>
            <a:r>
              <a:rPr lang="en-US" altLang="ru-RU" sz="2800" b="1" dirty="0">
                <a:latin typeface="Arial" panose="020B0604020202020204" pitchFamily="34" charset="0"/>
              </a:rPr>
              <a:t> 10 000 </a:t>
            </a:r>
            <a:r>
              <a:rPr lang="en-US" altLang="ru-RU" sz="2800" b="1" dirty="0" err="1">
                <a:latin typeface="Arial" panose="020B0604020202020204" pitchFamily="34" charset="0"/>
              </a:rPr>
              <a:t>ga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yaqin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turga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mansub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bir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yillik</a:t>
            </a:r>
            <a:r>
              <a:rPr lang="en-US" altLang="ru-RU" sz="2800" b="1" dirty="0">
                <a:latin typeface="Arial" panose="020B0604020202020204" pitchFamily="34" charset="0"/>
              </a:rPr>
              <a:t>, </a:t>
            </a:r>
            <a:r>
              <a:rPr lang="en-US" altLang="ru-RU" sz="2800" b="1" dirty="0" err="1">
                <a:latin typeface="Arial" panose="020B0604020202020204" pitchFamily="34" charset="0"/>
              </a:rPr>
              <a:t>ikki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yillik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va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latin typeface="Arial" panose="020B0604020202020204" pitchFamily="34" charset="0"/>
              </a:rPr>
              <a:t>ko‘p</a:t>
            </a:r>
            <a:r>
              <a:rPr lang="en-US" altLang="ru-RU" sz="2800" b="1" dirty="0" smtClean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yillik</a:t>
            </a:r>
            <a:r>
              <a:rPr lang="en-US" altLang="ru-RU" sz="2800" b="1" dirty="0">
                <a:latin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latin typeface="Arial" panose="020B0604020202020204" pitchFamily="34" charset="0"/>
              </a:rPr>
              <a:t>o‘t</a:t>
            </a:r>
            <a:r>
              <a:rPr lang="en-US" altLang="ru-RU" sz="2800" b="1" dirty="0" smtClean="0">
                <a:latin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latin typeface="Arial" panose="020B0604020202020204" pitchFamily="34" charset="0"/>
              </a:rPr>
              <a:t>o‘simliklari</a:t>
            </a:r>
            <a:r>
              <a:rPr lang="en-US" altLang="ru-RU" sz="2800" b="1" dirty="0" smtClean="0">
                <a:latin typeface="Arial" panose="020B0604020202020204" pitchFamily="34" charset="0"/>
              </a:rPr>
              <a:t> </a:t>
            </a:r>
            <a:r>
              <a:rPr lang="en-US" altLang="ru-RU" sz="2800" b="1" dirty="0" err="1">
                <a:latin typeface="Arial" panose="020B0604020202020204" pitchFamily="34" charset="0"/>
              </a:rPr>
              <a:t>kiradi</a:t>
            </a:r>
            <a:r>
              <a:rPr lang="en-US" altLang="ru-RU" sz="2800" b="1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9C5568E3-3386-0340-A93E-5EE9534F7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6"/>
          <a:stretch/>
        </p:blipFill>
        <p:spPr>
          <a:xfrm>
            <a:off x="315890" y="2737089"/>
            <a:ext cx="5836715" cy="3851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5" y="2737089"/>
            <a:ext cx="5727519" cy="38119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02FC4711-A16F-4D88-B6C1-1AFBB91E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10F12D2A-C2AE-4D6C-885C-29FFE6F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2" y="1300238"/>
            <a:ext cx="601186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Bug‘doydoshlarning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ildizi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qo‘shimcha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ildizlar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yig‘indisidan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tashkil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topgan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popuk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ildiz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tizimi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7F49E613-922A-C84E-9F17-373F21B8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2" y="2847233"/>
            <a:ext cx="6011861" cy="3789253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D12E5742-8EAD-E145-952B-16B977815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25459" r="763" b="-523"/>
          <a:stretch/>
        </p:blipFill>
        <p:spPr>
          <a:xfrm>
            <a:off x="280987" y="1300238"/>
            <a:ext cx="5488442" cy="5336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6C0ED8E0-B101-41FA-83C0-7696D11D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A4827D58-4EF3-4182-BF5B-2663EAA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224" y="1473937"/>
            <a:ext cx="516726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Poyasi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silindirsimon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tik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o‘sadi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bo‘g‘imlarga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bo‘linadi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Bu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oilaga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mansub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o‘simliklar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poyasi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poxol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somon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poya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deb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ataladi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Barglari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ikki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qator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bo‘lib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bo‘g‘imlarda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o‘rnashgan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633C6039-3301-114B-A4D4-3B5630139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27475"/>
          <a:stretch/>
        </p:blipFill>
        <p:spPr>
          <a:xfrm>
            <a:off x="281165" y="1269772"/>
            <a:ext cx="2180037" cy="533879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D0DBF70-D50A-E243-9491-F4814D667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70" y="1269772"/>
            <a:ext cx="4259389" cy="5338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4594" y="1881051"/>
            <a:ext cx="1018903" cy="6531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31662" y="5106915"/>
            <a:ext cx="921835" cy="10085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4422" y="4453772"/>
            <a:ext cx="1493521" cy="6531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794" y="3474266"/>
            <a:ext cx="1018903" cy="6531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77886" y="2821123"/>
            <a:ext cx="760974" cy="5216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5F497183-55CD-46D7-9732-78776C64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412A4683-A8E7-4998-A8D5-158BD0CA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30" y="1138238"/>
            <a:ext cx="1183232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Bargi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ikki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qismdan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poyani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o‘rab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pastki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qism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–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barg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qinidan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qayrilgan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qayishsimon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nashtarsimon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tuxumsimon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bigizsimon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shakli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barg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yaprog‘idan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iborat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CA46DF0A-875E-E646-8B38-A53DA2E57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>
          <a:xfrm>
            <a:off x="5934497" y="2638698"/>
            <a:ext cx="5743698" cy="394464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260271A-2435-424F-A371-1CED68B57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7"/>
          <a:stretch/>
        </p:blipFill>
        <p:spPr>
          <a:xfrm>
            <a:off x="280987" y="2638697"/>
            <a:ext cx="5584153" cy="39446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95" y="0"/>
            <a:ext cx="11720118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xmlns="" id="{0505C931-4CD4-4E52-82DA-79491380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95" y="1248629"/>
            <a:ext cx="1180569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Barg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yaprog‘ining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tagida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qindan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ajralgan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yerida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kichkina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yupqa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pardasimon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o‘simta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bo‘ladi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U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tilcha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deb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ataladi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Tilcha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yomg‘ir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paytida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barg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qinining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ichiga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suv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kirishidan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saqlaydi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6D45512-B990-6D4E-B1DC-DEB972CD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0" y="2744015"/>
            <a:ext cx="4967878" cy="386947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CF98CF1D-6B0B-2F4F-B84E-178350459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2" b="29835"/>
          <a:stretch/>
        </p:blipFill>
        <p:spPr>
          <a:xfrm>
            <a:off x="292540" y="2756263"/>
            <a:ext cx="5651060" cy="386947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626f37b710e835224579a1b0dd8fa272a2"/>
  <p:tag name="ISPRING_PROJECT_FOLDER_UPDATED" val="1"/>
  <p:tag name="ISPRING_UUID" val="{0A3261ED-E5B9-4156-ABC6-04A1CCD77A4E}"/>
  <p:tag name="ISPRING_RESOURCE_FOLDER" val="C:\Users\USER\Downloads\Telegram Desktop\o'simliklarning ko'payishi 5\"/>
  <p:tag name="ISPRING_PRESENTATION_PATH" val="C:\Users\USER\Downloads\Telegram Desktop\o'simliklarning ko'payishi 5.ppt"/>
  <p:tag name="ISPRING_SCREEN_RECS_UPDATED" val="C:\Users\USER\Downloads\Telegram Desktop\o'simliklarning ko'payishi 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7985</TotalTime>
  <Words>803</Words>
  <Application>Microsoft Office PowerPoint</Application>
  <PresentationFormat>Широкоэкранный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Adobe Myungjo Std M</vt:lpstr>
      <vt:lpstr>Arial</vt:lpstr>
      <vt:lpstr>Calibri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BUG‘DOYDOSHLAR OILASI</vt:lpstr>
      <vt:lpstr>BUG‘DOYDOSHLAR OILASI</vt:lpstr>
      <vt:lpstr>BUG‘DOYDOSHLAR OILASI</vt:lpstr>
      <vt:lpstr>BUG‘DOYDOSHLAR OILASI</vt:lpstr>
      <vt:lpstr>BUG‘DOYDOSHLAR OILASI</vt:lpstr>
      <vt:lpstr>BUG‘DOYDOSHLAR OILASI</vt:lpstr>
      <vt:lpstr>Презентация PowerPoint</vt:lpstr>
      <vt:lpstr>BUG’DOYDOSHLAR OILASI</vt:lpstr>
      <vt:lpstr>BUG‘DOYDOSHLAR OILASI</vt:lpstr>
      <vt:lpstr>BUG‘DOYDOSHLAR OILASI</vt:lpstr>
      <vt:lpstr>BUG‘DOYDOSHLAR OILASI</vt:lpstr>
      <vt:lpstr>PIYOZDOSHLAR OILASI</vt:lpstr>
      <vt:lpstr>BU QIZIQ</vt:lpstr>
      <vt:lpstr>BU QIZIQ</vt:lpstr>
      <vt:lpstr>BU QIZIQ</vt:lpstr>
      <vt:lpstr>MUSTAHKAMLASH</vt:lpstr>
      <vt:lpstr>Презентация PowerPoint</vt:lpstr>
      <vt:lpstr>Презентация PowerPoint</vt:lpstr>
      <vt:lpstr>E’TIBORINGIZ UCHUN RAHMAT!</vt:lpstr>
      <vt:lpstr>BUG’DOYDOSHLAR OILASI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Berdiali</cp:lastModifiedBy>
  <cp:revision>1154</cp:revision>
  <dcterms:created xsi:type="dcterms:W3CDTF">2020-05-11T10:31:43Z</dcterms:created>
  <dcterms:modified xsi:type="dcterms:W3CDTF">2021-04-03T05:16:07Z</dcterms:modified>
</cp:coreProperties>
</file>