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7" r:id="rId1"/>
  </p:sldMasterIdLst>
  <p:notesMasterIdLst>
    <p:notesMasterId r:id="rId32"/>
  </p:notesMasterIdLst>
  <p:sldIdLst>
    <p:sldId id="600" r:id="rId2"/>
    <p:sldId id="671" r:id="rId3"/>
    <p:sldId id="601" r:id="rId4"/>
    <p:sldId id="633" r:id="rId5"/>
    <p:sldId id="641" r:id="rId6"/>
    <p:sldId id="615" r:id="rId7"/>
    <p:sldId id="650" r:id="rId8"/>
    <p:sldId id="634" r:id="rId9"/>
    <p:sldId id="643" r:id="rId10"/>
    <p:sldId id="618" r:id="rId11"/>
    <p:sldId id="635" r:id="rId12"/>
    <p:sldId id="636" r:id="rId13"/>
    <p:sldId id="666" r:id="rId14"/>
    <p:sldId id="667" r:id="rId15"/>
    <p:sldId id="668" r:id="rId16"/>
    <p:sldId id="669" r:id="rId17"/>
    <p:sldId id="670" r:id="rId18"/>
    <p:sldId id="657" r:id="rId19"/>
    <p:sldId id="660" r:id="rId20"/>
    <p:sldId id="651" r:id="rId21"/>
    <p:sldId id="659" r:id="rId22"/>
    <p:sldId id="661" r:id="rId23"/>
    <p:sldId id="664" r:id="rId24"/>
    <p:sldId id="658" r:id="rId25"/>
    <p:sldId id="672" r:id="rId26"/>
    <p:sldId id="599" r:id="rId27"/>
    <p:sldId id="647" r:id="rId28"/>
    <p:sldId id="648" r:id="rId29"/>
    <p:sldId id="665" r:id="rId30"/>
    <p:sldId id="642" r:id="rId31"/>
  </p:sldIdLst>
  <p:sldSz cx="12192000" cy="6858000"/>
  <p:notesSz cx="6858000" cy="9144000"/>
  <p:custDataLst>
    <p:tags r:id="rId33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846C8"/>
    <a:srgbClr val="009900"/>
    <a:srgbClr val="263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22" autoAdjust="0"/>
    <p:restoredTop sz="94660"/>
  </p:normalViewPr>
  <p:slideViewPr>
    <p:cSldViewPr snapToGrid="0">
      <p:cViewPr varScale="1">
        <p:scale>
          <a:sx n="71" d="100"/>
          <a:sy n="71" d="100"/>
        </p:scale>
        <p:origin x="738" y="12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AC47145F-37F7-43DF-BD0C-C3B6907973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EF96DAA-376F-4E07-B291-4EDD142EBCB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0F796312-55D1-413A-B5FC-9BA24107C61A}" type="datetimeFigureOut">
              <a:rPr lang="ru-RU"/>
              <a:pPr>
                <a:defRPr/>
              </a:pPr>
              <a:t>03.04.2021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xmlns="" id="{2832A275-13FA-44EC-ABF8-283A8A2D1C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xmlns="" id="{06F91F28-E534-4F40-BB3A-7C6025FB18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F34AC04-D84A-4595-9C6A-5835068BE8A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B34B418-26C4-4278-B4D8-A75E1F7872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4FF500-5E09-4F5C-B899-5AC31B7C4D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80210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F15BC40-C4A1-4D3F-A116-9F025B4C683B}" type="slidenum">
              <a:rPr lang="ru-RU" altLang="ru-RU" sz="1200"/>
              <a:pPr eaLnBrk="1" hangingPunct="1"/>
              <a:t>2</a:t>
            </a:fld>
            <a:endParaRPr lang="ru-RU" altLang="ru-RU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337227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56FEED3-411B-4D1E-8265-7A38ECF82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7AB5F-4140-4C1F-92C5-C748319295A5}" type="datetimeFigureOut">
              <a:rPr lang="ru-RU"/>
              <a:pPr>
                <a:defRPr/>
              </a:pPr>
              <a:t>03.04.2021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A8B1BCC-FAF4-4E57-8B7D-B66C0B8E2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1252F9D-439E-4A7B-B0D8-0652AF6B9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8F51D-7E7B-44D2-9011-A4A28CD1C6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1647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C1CC256-9A21-41FF-A7B0-D5D79FCFB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77144-F5DC-46FC-A9D2-3ABE723F37A0}" type="datetimeFigureOut">
              <a:rPr lang="ru-RU"/>
              <a:pPr>
                <a:defRPr/>
              </a:pPr>
              <a:t>03.04.2021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D5A9862-C619-43CD-908A-A1E47841B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0B7749F-3DD5-4C47-AD4A-A1FB56D93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E3C96-EB43-4259-8136-AA3D745BDB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4525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C6AD9EC-DE93-43F4-BA5A-55BF604B7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E9841-6019-4903-8CD4-65D457E233D0}" type="datetimeFigureOut">
              <a:rPr lang="ru-RU"/>
              <a:pPr>
                <a:defRPr/>
              </a:pPr>
              <a:t>03.04.2021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CFC10A8-167D-40C6-A4AC-F02556B93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EE23D1A-59E1-470B-B98D-EDFBA443C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64781-8133-4C26-AF7C-3D3D5FF09E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213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29249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g object 16">
            <a:extLst>
              <a:ext uri="{FF2B5EF4-FFF2-40B4-BE49-F238E27FC236}">
                <a16:creationId xmlns:a16="http://schemas.microsoft.com/office/drawing/2014/main" xmlns="" id="{31A6969F-F3F0-4D83-B13D-72486A140BFC}"/>
              </a:ext>
            </a:extLst>
          </p:cNvPr>
          <p:cNvSpPr>
            <a:spLocks/>
          </p:cNvSpPr>
          <p:nvPr/>
        </p:nvSpPr>
        <p:spPr bwMode="auto">
          <a:xfrm>
            <a:off x="141288" y="1133475"/>
            <a:ext cx="11949112" cy="5599113"/>
          </a:xfrm>
          <a:custGeom>
            <a:avLst/>
            <a:gdLst>
              <a:gd name="T0" fmla="*/ 2147483647 w 5650865"/>
              <a:gd name="T1" fmla="*/ 2147483647 h 2649220"/>
              <a:gd name="T2" fmla="*/ 2147483647 w 5650865"/>
              <a:gd name="T3" fmla="*/ 2147483647 h 2649220"/>
              <a:gd name="T4" fmla="*/ 2147483647 w 5650865"/>
              <a:gd name="T5" fmla="*/ 2147483647 h 2649220"/>
              <a:gd name="T6" fmla="*/ 2147483647 w 5650865"/>
              <a:gd name="T7" fmla="*/ 2147483647 h 2649220"/>
              <a:gd name="T8" fmla="*/ 2147483647 w 5650865"/>
              <a:gd name="T9" fmla="*/ 2147483647 h 2649220"/>
              <a:gd name="T10" fmla="*/ 2147483647 w 5650865"/>
              <a:gd name="T11" fmla="*/ 0 h 2649220"/>
              <a:gd name="T12" fmla="*/ 0 w 5650865"/>
              <a:gd name="T13" fmla="*/ 0 h 2649220"/>
              <a:gd name="T14" fmla="*/ 0 w 5650865"/>
              <a:gd name="T15" fmla="*/ 2147483647 h 2649220"/>
              <a:gd name="T16" fmla="*/ 0 w 5650865"/>
              <a:gd name="T17" fmla="*/ 2147483647 h 2649220"/>
              <a:gd name="T18" fmla="*/ 0 w 5650865"/>
              <a:gd name="T19" fmla="*/ 2147483647 h 2649220"/>
              <a:gd name="T20" fmla="*/ 2147483647 w 5650865"/>
              <a:gd name="T21" fmla="*/ 2147483647 h 2649220"/>
              <a:gd name="T22" fmla="*/ 2147483647 w 5650865"/>
              <a:gd name="T23" fmla="*/ 2147483647 h 2649220"/>
              <a:gd name="T24" fmla="*/ 2147483647 w 5650865"/>
              <a:gd name="T25" fmla="*/ 2147483647 h 2649220"/>
              <a:gd name="T26" fmla="*/ 2147483647 w 5650865"/>
              <a:gd name="T27" fmla="*/ 2147483647 h 2649220"/>
              <a:gd name="T28" fmla="*/ 2147483647 w 5650865"/>
              <a:gd name="T29" fmla="*/ 2147483647 h 2649220"/>
              <a:gd name="T30" fmla="*/ 2147483647 w 5650865"/>
              <a:gd name="T31" fmla="*/ 0 h 26492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bg object 17">
            <a:extLst>
              <a:ext uri="{FF2B5EF4-FFF2-40B4-BE49-F238E27FC236}">
                <a16:creationId xmlns:a16="http://schemas.microsoft.com/office/drawing/2014/main" xmlns="" id="{25E9430E-8DA3-45FB-85A7-D74C5D5E0659}"/>
              </a:ext>
            </a:extLst>
          </p:cNvPr>
          <p:cNvSpPr>
            <a:spLocks/>
          </p:cNvSpPr>
          <p:nvPr/>
        </p:nvSpPr>
        <p:spPr bwMode="auto">
          <a:xfrm>
            <a:off x="141288" y="150813"/>
            <a:ext cx="11949112" cy="906462"/>
          </a:xfrm>
          <a:custGeom>
            <a:avLst/>
            <a:gdLst>
              <a:gd name="T0" fmla="*/ 2147483647 w 5650865"/>
              <a:gd name="T1" fmla="*/ 0 h 429259"/>
              <a:gd name="T2" fmla="*/ 0 w 5650865"/>
              <a:gd name="T3" fmla="*/ 0 h 429259"/>
              <a:gd name="T4" fmla="*/ 0 w 5650865"/>
              <a:gd name="T5" fmla="*/ 2147483647 h 429259"/>
              <a:gd name="T6" fmla="*/ 2147483647 w 5650865"/>
              <a:gd name="T7" fmla="*/ 2147483647 h 429259"/>
              <a:gd name="T8" fmla="*/ 2147483647 w 5650865"/>
              <a:gd name="T9" fmla="*/ 0 h 429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5"/>
            <a:ext cx="3857667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39"/>
            <a:ext cx="5303521" cy="49244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xmlns="" id="{2101A1DB-503C-4444-8832-69A7BA4B20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xmlns="" id="{90DE2EB7-FB92-4672-925B-A6D87347DEB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2A48C8F-2AA5-485C-A2A2-05A580D9CC2E}" type="datetimeFigureOut">
              <a:rPr lang="en-US"/>
              <a:pPr>
                <a:defRPr/>
              </a:pPr>
              <a:t>4/3/2021</a:t>
            </a:fld>
            <a:endParaRPr lang="en-US"/>
          </a:p>
        </p:txBody>
      </p:sp>
      <p:sp>
        <p:nvSpPr>
          <p:cNvPr id="9" name="Holder 7">
            <a:extLst>
              <a:ext uri="{FF2B5EF4-FFF2-40B4-BE49-F238E27FC236}">
                <a16:creationId xmlns:a16="http://schemas.microsoft.com/office/drawing/2014/main" xmlns="" id="{17182CA2-0AAE-47AC-96C5-87CBC875F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fld id="{172A86BA-86BF-45E8-A648-DCF83EE369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0237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753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B0D1C-0F1A-4F59-A3AB-B6C9E03EE3E5}" type="datetimeFigureOut">
              <a:rPr lang="ru-RU"/>
              <a:pPr>
                <a:defRPr/>
              </a:pPr>
              <a:t>03.04.2021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4246C-6733-4304-8529-6B6F336A52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4739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E98E1EE-99B0-4859-95F5-5D40862A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BD494-989E-4DCD-9CF5-893FADF93E86}" type="datetimeFigureOut">
              <a:rPr lang="ru-RU"/>
              <a:pPr>
                <a:defRPr/>
              </a:pPr>
              <a:t>03.04.2021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9A6C80E-23E9-44FE-A8C3-645C439F1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240F7D4-7B5D-4161-890F-A197B620B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9AB0B7-EB2C-4BC0-AA67-0D09D064BD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6562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76DCF0A-F24B-43F4-A171-669C4792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BCE9D-FB94-448C-9E59-1060F571AFCD}" type="datetimeFigureOut">
              <a:rPr lang="ru-RU"/>
              <a:pPr>
                <a:defRPr/>
              </a:pPr>
              <a:t>03.04.2021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68995A1-769B-4F14-8B0E-BB9AD52EE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BFF5AA0-34A4-4B33-934F-33D7A33FA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2FDA1-2130-4EEF-AA40-10638EACB4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2358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DB278E5F-46EF-4726-9DB2-E3BC391AE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F6B6E-FAAF-410F-B86C-684A51E71D5D}" type="datetimeFigureOut">
              <a:rPr lang="ru-RU"/>
              <a:pPr>
                <a:defRPr/>
              </a:pPr>
              <a:t>03.04.2021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4474B1C8-FA72-4239-ACA1-CA707A86E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957F8FB0-DCBF-4807-B4DF-0A68757C4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9DE6E-3593-4816-B73C-977C64FD7B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4817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52AC808B-9895-443F-A125-EBC61D871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C9B16-D923-4950-9665-4B9684E84361}" type="datetimeFigureOut">
              <a:rPr lang="ru-RU"/>
              <a:pPr>
                <a:defRPr/>
              </a:pPr>
              <a:t>03.04.2021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81E03721-1CA1-4518-A364-E41BA5AC1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2165D175-A7C9-4D4D-B5A8-1F12DE880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45CEA-A2F6-47EC-A9B1-058249C0AF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6060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7F8446E2-BBF8-4F3B-9DDF-2584852F2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A0B59-B9A3-401D-A4D7-007C0DB905A8}" type="datetimeFigureOut">
              <a:rPr lang="ru-RU"/>
              <a:pPr>
                <a:defRPr/>
              </a:pPr>
              <a:t>03.04.2021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32644CE4-0A54-4342-A5EF-5E951C0DB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1426FD4B-A8D3-40E2-A27D-067ECA0C5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A6299-5883-4987-B7BF-94F8685067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3776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A9BC4D5F-B88E-4AF1-A31A-2A78CE2BC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C2953-4F13-4AD6-83EE-E679B3181439}" type="datetimeFigureOut">
              <a:rPr lang="ru-RU"/>
              <a:pPr>
                <a:defRPr/>
              </a:pPr>
              <a:t>03.04.2021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B3172F9C-5AB6-4A80-987A-D2C7586D1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BD8AE825-A0EA-4FE7-89FD-175FFC6E5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812FD-9527-4DDB-B401-F07240A8D8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3214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81DEAC78-0965-4FF6-8EA5-16DCED586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AB325-613D-4A50-967D-CB14CC45C457}" type="datetimeFigureOut">
              <a:rPr lang="ru-RU"/>
              <a:pPr>
                <a:defRPr/>
              </a:pPr>
              <a:t>03.04.2021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1446464C-C706-43D3-BD80-5BB7A192C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A7299E1C-1EFD-4321-A0FE-76E7CACF9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C8D6F-D643-4B64-B244-33500DA64A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8457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F3588CCD-09E1-43AB-8077-D58C5D45E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DAADB-6A94-4F89-AED1-58BED60DDC01}" type="datetimeFigureOut">
              <a:rPr lang="ru-RU"/>
              <a:pPr>
                <a:defRPr/>
              </a:pPr>
              <a:t>03.04.2021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4305BD92-5745-4E10-B6A4-514B6BBD4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D2E71C95-4B72-4909-93B4-A1C1BDC9D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CF1D2-1726-416A-B085-E6CFF39009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0665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xmlns="" id="{C52EB9F6-C564-4120-B7A0-F86E754B37C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xmlns="" id="{9E175D8D-96ED-4997-9314-1D4E232EE9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00CDBB2-4837-4F44-81C8-839B524F26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AA260145-727E-48C5-92D5-580DABFD2EB0}" type="datetimeFigureOut">
              <a:rPr lang="ru-RU"/>
              <a:pPr>
                <a:defRPr/>
              </a:pPr>
              <a:t>03.04.2021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0FDF8E5-CA41-469E-8AE3-7678AE461A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9B97FB8-8C7F-4122-B75A-8D0E929FF7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A2A0695-006F-4D19-9841-0BA7CC8ED67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85" r:id="rId1"/>
    <p:sldLayoutId id="2147486386" r:id="rId2"/>
    <p:sldLayoutId id="2147486387" r:id="rId3"/>
    <p:sldLayoutId id="2147486388" r:id="rId4"/>
    <p:sldLayoutId id="2147486389" r:id="rId5"/>
    <p:sldLayoutId id="2147486390" r:id="rId6"/>
    <p:sldLayoutId id="2147486391" r:id="rId7"/>
    <p:sldLayoutId id="2147486392" r:id="rId8"/>
    <p:sldLayoutId id="2147486393" r:id="rId9"/>
    <p:sldLayoutId id="2147486394" r:id="rId10"/>
    <p:sldLayoutId id="2147486395" r:id="rId11"/>
    <p:sldLayoutId id="2147486396" r:id="rId12"/>
    <p:sldLayoutId id="2147486397" r:id="rId13"/>
    <p:sldLayoutId id="2147486398" r:id="rId14"/>
    <p:sldLayoutId id="214748639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707112CB-6E6B-48C3-8ADE-EB15C215053B}"/>
              </a:ext>
            </a:extLst>
          </p:cNvPr>
          <p:cNvSpPr/>
          <p:nvPr/>
        </p:nvSpPr>
        <p:spPr>
          <a:xfrm>
            <a:off x="17463" y="0"/>
            <a:ext cx="12174537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hangingPunct="1">
              <a:defRPr/>
            </a:pPr>
            <a:endParaRPr sz="2396" dirty="0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F47DE9F8-7963-497B-AEBC-EF750C496BD7}"/>
              </a:ext>
            </a:extLst>
          </p:cNvPr>
          <p:cNvSpPr/>
          <p:nvPr/>
        </p:nvSpPr>
        <p:spPr>
          <a:xfrm>
            <a:off x="635000" y="2579688"/>
            <a:ext cx="585788" cy="160178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hangingPunct="1">
              <a:defRPr/>
            </a:pPr>
            <a:endParaRPr sz="2396" dirty="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432C6B9C-BF37-4661-88F6-646556B5DE22}"/>
              </a:ext>
            </a:extLst>
          </p:cNvPr>
          <p:cNvSpPr/>
          <p:nvPr/>
        </p:nvSpPr>
        <p:spPr>
          <a:xfrm>
            <a:off x="633413" y="4494213"/>
            <a:ext cx="587375" cy="17176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 eaLnBrk="1" hangingPunct="1">
              <a:defRPr/>
            </a:pPr>
            <a:endParaRPr sz="2396" dirty="0"/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xmlns="" id="{AA3E3E07-95D0-4930-B465-72759A3168E1}"/>
              </a:ext>
            </a:extLst>
          </p:cNvPr>
          <p:cNvSpPr txBox="1">
            <a:spLocks/>
          </p:cNvSpPr>
          <p:nvPr/>
        </p:nvSpPr>
        <p:spPr>
          <a:xfrm>
            <a:off x="2536825" y="527050"/>
            <a:ext cx="6981825" cy="1046163"/>
          </a:xfrm>
          <a:prstGeom prst="rect">
            <a:avLst/>
          </a:prstGeom>
        </p:spPr>
        <p:txBody>
          <a:bodyPr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 eaLnBrk="1" fontAlgn="auto" hangingPunct="1">
              <a:spcBef>
                <a:spcPts val="241"/>
              </a:spcBef>
              <a:spcAft>
                <a:spcPts val="0"/>
              </a:spcAft>
              <a:defRPr/>
            </a:pPr>
            <a:r>
              <a:rPr lang="en-US" sz="6600" kern="0" spc="21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r>
              <a:rPr lang="ru-RU" sz="4000" kern="0" spc="21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z-Cyrl-UZ" sz="4000" kern="0" spc="21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xmlns="" id="{94F00286-6A0C-4667-80C8-1BB369C85F73}"/>
              </a:ext>
            </a:extLst>
          </p:cNvPr>
          <p:cNvSpPr/>
          <p:nvPr/>
        </p:nvSpPr>
        <p:spPr>
          <a:xfrm>
            <a:off x="1042988" y="584200"/>
            <a:ext cx="241300" cy="496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 eaLnBrk="1" hangingPunct="1">
              <a:defRPr/>
            </a:pPr>
            <a:endParaRPr sz="381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xmlns="" id="{344481AD-642A-4071-8ECB-E873E9F15F62}"/>
              </a:ext>
            </a:extLst>
          </p:cNvPr>
          <p:cNvSpPr/>
          <p:nvPr/>
        </p:nvSpPr>
        <p:spPr>
          <a:xfrm>
            <a:off x="1165225" y="896938"/>
            <a:ext cx="452438" cy="601662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 eaLnBrk="1" hangingPunct="1">
              <a:defRPr/>
            </a:pPr>
            <a:endParaRPr sz="381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>
                <a16:creationId xmlns:a16="http://schemas.microsoft.com/office/drawing/2014/main" xmlns="" id="{38CCF0CB-053F-44B1-B6ED-055C7D2F8050}"/>
              </a:ext>
            </a:extLst>
          </p:cNvPr>
          <p:cNvSpPr/>
          <p:nvPr/>
        </p:nvSpPr>
        <p:spPr>
          <a:xfrm>
            <a:off x="1220788" y="1255713"/>
            <a:ext cx="339725" cy="188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 eaLnBrk="1" hangingPunct="1">
              <a:defRPr/>
            </a:pPr>
            <a:endParaRPr sz="381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xmlns="" id="{A8DE657F-3431-4D92-AC74-79BE2879995B}"/>
              </a:ext>
            </a:extLst>
          </p:cNvPr>
          <p:cNvSpPr/>
          <p:nvPr/>
        </p:nvSpPr>
        <p:spPr>
          <a:xfrm>
            <a:off x="701675" y="896938"/>
            <a:ext cx="474663" cy="603250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 eaLnBrk="1" hangingPunct="1">
              <a:defRPr/>
            </a:pPr>
            <a:endParaRPr sz="381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>
                <a16:creationId xmlns:a16="http://schemas.microsoft.com/office/drawing/2014/main" xmlns="" id="{CCBFE2F2-C0A8-4A1E-B033-7D83F17ED338}"/>
              </a:ext>
            </a:extLst>
          </p:cNvPr>
          <p:cNvSpPr/>
          <p:nvPr/>
        </p:nvSpPr>
        <p:spPr>
          <a:xfrm>
            <a:off x="755650" y="1179513"/>
            <a:ext cx="365125" cy="265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 eaLnBrk="1" hangingPunct="1">
              <a:defRPr/>
            </a:pPr>
            <a:endParaRPr sz="381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xmlns="" id="{A142C5D8-C35D-4C95-B294-28ED133824A5}"/>
              </a:ext>
            </a:extLst>
          </p:cNvPr>
          <p:cNvSpPr/>
          <p:nvPr/>
        </p:nvSpPr>
        <p:spPr>
          <a:xfrm>
            <a:off x="10015538" y="512763"/>
            <a:ext cx="169862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57150">
            <a:solidFill>
              <a:schemeClr val="bg1"/>
            </a:solidFill>
          </a:ln>
        </p:spPr>
        <p:txBody>
          <a:bodyPr lIns="0" tIns="0" rIns="0" bIns="0"/>
          <a:lstStyle/>
          <a:p>
            <a:pPr eaLnBrk="1" hangingPunct="1">
              <a:defRPr/>
            </a:pPr>
            <a:endParaRPr lang="ru-RU" sz="2396" dirty="0"/>
          </a:p>
          <a:p>
            <a:pPr eaLnBrk="1" hangingPunct="1">
              <a:defRPr/>
            </a:pPr>
            <a:r>
              <a:rPr lang="ru-RU" sz="2396" dirty="0"/>
              <a:t> </a:t>
            </a:r>
            <a:r>
              <a:rPr lang="uz-Cyrl-UZ" sz="4400" b="1" dirty="0">
                <a:solidFill>
                  <a:schemeClr val="bg1"/>
                </a:solidFill>
                <a:latin typeface="Arial" panose="020B0604020202020204" pitchFamily="34" charset="0"/>
              </a:rPr>
              <a:t>6</a:t>
            </a:r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-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</a:rPr>
              <a:t>sinf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" name="object 10">
            <a:extLst>
              <a:ext uri="{FF2B5EF4-FFF2-40B4-BE49-F238E27FC236}">
                <a16:creationId xmlns:a16="http://schemas.microsoft.com/office/drawing/2014/main" xmlns="" id="{5FF0E49C-AA9C-45BB-BD94-A4218E670193}"/>
              </a:ext>
            </a:extLst>
          </p:cNvPr>
          <p:cNvSpPr/>
          <p:nvPr/>
        </p:nvSpPr>
        <p:spPr>
          <a:xfrm>
            <a:off x="10015538" y="527050"/>
            <a:ext cx="169862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 eaLnBrk="1" hangingPunct="1">
              <a:defRPr/>
            </a:pPr>
            <a:endParaRPr sz="2396"/>
          </a:p>
        </p:txBody>
      </p:sp>
      <p:pic>
        <p:nvPicPr>
          <p:cNvPr id="5133" name="Picture 2" descr="Животные и растения Узбекистана: описание, фото природы ...">
            <a:extLst>
              <a:ext uri="{FF2B5EF4-FFF2-40B4-BE49-F238E27FC236}">
                <a16:creationId xmlns:a16="http://schemas.microsoft.com/office/drawing/2014/main" xmlns="" id="{7B7BED74-4008-42B6-8985-129D1C864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679700"/>
            <a:ext cx="747712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xmlns="" id="{54633647-C6FF-42F8-B840-A57F41746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8" y="0"/>
            <a:ext cx="11725275" cy="1138238"/>
          </a:xfrm>
        </p:spPr>
        <p:txBody>
          <a:bodyPr/>
          <a:lstStyle/>
          <a:p>
            <a:r>
              <a:rPr lang="en-US" altLang="ru-RU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PIYOZDOSHLAR OILASI</a:t>
            </a:r>
            <a:endParaRPr lang="ru-RU" altLang="ru-RU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Прямоугольник 1">
            <a:extLst>
              <a:ext uri="{FF2B5EF4-FFF2-40B4-BE49-F238E27FC236}">
                <a16:creationId xmlns:a16="http://schemas.microsoft.com/office/drawing/2014/main" xmlns="" id="{80758EB4-D663-4949-82FE-3585DE6E1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354" y="1138238"/>
            <a:ext cx="11828599" cy="13849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Boshpiyoz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may-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iyunda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gullab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mevasi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iyulda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pishadi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.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Boshpiyoz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bakteriyalarni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o‘ldiradigan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modda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–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fitonsidlarga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juda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boy.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Shuning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uchun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undan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dorivor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o‘simlik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sifatida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foydalaniladi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. </a:t>
            </a:r>
          </a:p>
        </p:txBody>
      </p:sp>
      <p:sp>
        <p:nvSpPr>
          <p:cNvPr id="14340" name="AutoShape 6" descr="Картинки по запросу &quot;ekologik muammolar&quot;">
            <a:extLst>
              <a:ext uri="{FF2B5EF4-FFF2-40B4-BE49-F238E27FC236}">
                <a16:creationId xmlns:a16="http://schemas.microsoft.com/office/drawing/2014/main" xmlns="" id="{59DC9A51-83AB-4562-850E-BDBBE5D9A7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Tw Cen MT" panose="020B0602020104020603" pitchFamily="34" charset="0"/>
            </a:endParaRPr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5419FC6A-83A2-5A49-8CFE-4D9E1A413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2664823"/>
            <a:ext cx="4880883" cy="3986153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E5EDF801-E76D-204E-8F49-C773BBD2B1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88"/>
          <a:stretch/>
        </p:blipFill>
        <p:spPr>
          <a:xfrm>
            <a:off x="5381897" y="2664823"/>
            <a:ext cx="5225143" cy="398615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xmlns="" id="{549DAC37-4A15-4CE9-ADBB-5A048F2C0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8" y="0"/>
            <a:ext cx="11725275" cy="1138238"/>
          </a:xfrm>
        </p:spPr>
        <p:txBody>
          <a:bodyPr/>
          <a:lstStyle/>
          <a:p>
            <a:r>
              <a:rPr lang="en-US" altLang="ru-RU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PIYOZDOSHLAR OILASI</a:t>
            </a:r>
            <a:endParaRPr lang="ru-RU" altLang="ru-RU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Прямоугольник 1">
            <a:extLst>
              <a:ext uri="{FF2B5EF4-FFF2-40B4-BE49-F238E27FC236}">
                <a16:creationId xmlns:a16="http://schemas.microsoft.com/office/drawing/2014/main" xmlns="" id="{EA9EBA28-2887-4292-B7CC-68F98E37C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5565" y="1282701"/>
            <a:ext cx="5068389" cy="34163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Fitonsidlarga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boyligi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,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dorivor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x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ususiyatlarga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ko‘ra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sarimsoq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piyoz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bosh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piyoz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bilan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yonma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-yon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turadi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.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Tabiiy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holda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o‘sadigan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turlari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orasida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iste’mol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qilinadiganlari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ham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ko‘p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.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Bularga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Pskom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piyozi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,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Oshanin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piyozi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,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mador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piyoz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,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qum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piyoz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,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anzur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piyoz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kabilar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kiradi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.</a:t>
            </a:r>
          </a:p>
        </p:txBody>
      </p:sp>
      <p:sp>
        <p:nvSpPr>
          <p:cNvPr id="16388" name="AutoShape 6" descr="Картинки по запросу &quot;ekologik muammolar&quot;">
            <a:extLst>
              <a:ext uri="{FF2B5EF4-FFF2-40B4-BE49-F238E27FC236}">
                <a16:creationId xmlns:a16="http://schemas.microsoft.com/office/drawing/2014/main" xmlns="" id="{C05F2E15-EF47-4BE0-94E5-7931E1AF21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Tw Cen MT" panose="020B0602020104020603" pitchFamily="34" charset="0"/>
            </a:endParaRP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D5C76D3E-5702-FE40-9E73-FDFACB3AB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3954062"/>
            <a:ext cx="3336562" cy="26842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537" y="1257300"/>
            <a:ext cx="3331028" cy="2696762"/>
          </a:xfrm>
          <a:prstGeom prst="rect">
            <a:avLst/>
          </a:prstGeom>
        </p:spPr>
      </p:pic>
      <p:pic>
        <p:nvPicPr>
          <p:cNvPr id="7" name="Рисунок 2">
            <a:extLst>
              <a:ext uri="{FF2B5EF4-FFF2-40B4-BE49-F238E27FC236}">
                <a16:creationId xmlns:a16="http://schemas.microsoft.com/office/drawing/2014/main" xmlns="" id="{D61232F2-A34F-E24A-A219-304002D045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538" y="3958046"/>
            <a:ext cx="3331028" cy="2676262"/>
          </a:xfrm>
          <a:prstGeom prst="rect">
            <a:avLst/>
          </a:prstGeom>
        </p:spPr>
      </p:pic>
      <p:pic>
        <p:nvPicPr>
          <p:cNvPr id="8" name="Рисунок 4">
            <a:extLst>
              <a:ext uri="{FF2B5EF4-FFF2-40B4-BE49-F238E27FC236}">
                <a16:creationId xmlns:a16="http://schemas.microsoft.com/office/drawing/2014/main" xmlns="" id="{C697DB46-EE4D-704B-8629-1673F04EF3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8" y="1253317"/>
            <a:ext cx="3458799" cy="270074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xmlns="" id="{35C0B14C-3567-4206-AC88-21C71887C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8" y="0"/>
            <a:ext cx="11725275" cy="1138238"/>
          </a:xfrm>
        </p:spPr>
        <p:txBody>
          <a:bodyPr/>
          <a:lstStyle/>
          <a:p>
            <a:r>
              <a:rPr lang="en-US" altLang="ru-RU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PIYOZDOSHLAR OILASI</a:t>
            </a:r>
            <a:endParaRPr lang="ru-RU" altLang="ru-RU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Прямоугольник 1">
            <a:extLst>
              <a:ext uri="{FF2B5EF4-FFF2-40B4-BE49-F238E27FC236}">
                <a16:creationId xmlns:a16="http://schemas.microsoft.com/office/drawing/2014/main" xmlns="" id="{FA8BE8A6-AF2F-4319-887F-14D545530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1133475"/>
            <a:ext cx="11868150" cy="13849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Bulardan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tashqari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tabiatda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barglari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va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to‘pgullari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nihoyatda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chiroyli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turlarini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uchratish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mumkin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Gulpiyoz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cho‘chqaquloq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piyoz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suvorov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piyoz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, nor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piyoz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qo‘shbarg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piyozlar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xushmanzara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turlardan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hisoblanadi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.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</a:endParaRPr>
          </a:p>
        </p:txBody>
      </p:sp>
      <p:sp>
        <p:nvSpPr>
          <p:cNvPr id="17412" name="AutoShape 6" descr="Картинки по запросу &quot;ekologik muammolar&quot;">
            <a:extLst>
              <a:ext uri="{FF2B5EF4-FFF2-40B4-BE49-F238E27FC236}">
                <a16:creationId xmlns:a16="http://schemas.microsoft.com/office/drawing/2014/main" xmlns="" id="{C21E472E-D5AF-4DE1-A7C2-C2A4744603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Tw Cen MT" panose="020B0602020104020603" pitchFamily="34" charset="0"/>
            </a:endParaRPr>
          </a:p>
        </p:txBody>
      </p:sp>
      <p:pic>
        <p:nvPicPr>
          <p:cNvPr id="7" name="Picture 50" descr="1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0374" y="2664825"/>
            <a:ext cx="3079659" cy="3944982"/>
          </a:xfrm>
          <a:ln w="57150" cap="flat">
            <a:solidFill>
              <a:srgbClr val="99FF33"/>
            </a:solidFill>
            <a:prstDash val="sysDot"/>
            <a:miter lim="800000"/>
            <a:headEnd/>
            <a:tailEnd/>
          </a:ln>
        </p:spPr>
      </p:pic>
      <p:pic>
        <p:nvPicPr>
          <p:cNvPr id="8" name="Picture 53" descr="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465" y="2664822"/>
            <a:ext cx="3098346" cy="3944983"/>
          </a:xfrm>
          <a:prstGeom prst="rect">
            <a:avLst/>
          </a:prstGeom>
          <a:noFill/>
          <a:ln w="57150">
            <a:solidFill>
              <a:srgbClr val="99FF33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1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3292" y="2664822"/>
            <a:ext cx="3242673" cy="3944983"/>
          </a:xfrm>
          <a:solidFill>
            <a:schemeClr val="bg1"/>
          </a:solidFill>
          <a:ln w="57150" cap="flat">
            <a:solidFill>
              <a:srgbClr val="00FF00"/>
            </a:solidFill>
            <a:prstDash val="sysDot"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8"/>
          <p:cNvSpPr>
            <a:spLocks noChangeArrowheads="1"/>
          </p:cNvSpPr>
          <p:nvPr/>
        </p:nvSpPr>
        <p:spPr bwMode="auto">
          <a:xfrm>
            <a:off x="431800" y="333375"/>
            <a:ext cx="11329988" cy="6096000"/>
          </a:xfrm>
          <a:prstGeom prst="rect">
            <a:avLst/>
          </a:prstGeom>
          <a:solidFill>
            <a:schemeClr val="bg1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endParaRPr lang="ru-RU" altLang="ru-RU" b="1">
              <a:solidFill>
                <a:schemeClr val="accent2"/>
              </a:solidFill>
            </a:endParaRPr>
          </a:p>
        </p:txBody>
      </p:sp>
      <p:sp>
        <p:nvSpPr>
          <p:cNvPr id="34837" name="Text Box 21"/>
          <p:cNvSpPr txBox="1">
            <a:spLocks noChangeArrowheads="1"/>
          </p:cNvSpPr>
          <p:nvPr/>
        </p:nvSpPr>
        <p:spPr bwMode="auto">
          <a:xfrm>
            <a:off x="787494" y="950352"/>
            <a:ext cx="58769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PIYOZXON HAQIDA ERTAK</a:t>
            </a:r>
            <a:endParaRPr lang="ru-RU" sz="4400" b="1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6" name="Picture 50" descr="1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2331" y="3284538"/>
            <a:ext cx="2403566" cy="2874961"/>
          </a:xfrm>
          <a:ln w="57150" cap="flat">
            <a:solidFill>
              <a:srgbClr val="99FF33"/>
            </a:solidFill>
            <a:prstDash val="sysDot"/>
            <a:miter lim="800000"/>
            <a:headEnd/>
            <a:tailEnd/>
          </a:ln>
        </p:spPr>
      </p:pic>
      <p:pic>
        <p:nvPicPr>
          <p:cNvPr id="23557" name="Picture 53" descr="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516" y="3284539"/>
            <a:ext cx="2227534" cy="2874960"/>
          </a:xfrm>
          <a:prstGeom prst="rect">
            <a:avLst/>
          </a:prstGeom>
          <a:noFill/>
          <a:ln w="57150">
            <a:solidFill>
              <a:srgbClr val="99FF33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54" descr="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313" y="3284538"/>
            <a:ext cx="2597150" cy="1800225"/>
          </a:xfrm>
          <a:prstGeom prst="rect">
            <a:avLst/>
          </a:prstGeom>
          <a:noFill/>
          <a:ln w="57150">
            <a:solidFill>
              <a:srgbClr val="99FF33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Picture 10" descr="D:\My documents\Мои рисунки\Рисунок5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692150"/>
            <a:ext cx="4327525" cy="2357438"/>
          </a:xfrm>
          <a:prstGeom prst="rect">
            <a:avLst/>
          </a:prstGeom>
          <a:noFill/>
          <a:ln w="38100" cap="sq">
            <a:solidFill>
              <a:srgbClr val="00FF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Объект 2"/>
          <p:cNvPicPr>
            <a:picLocks noGrp="1" noChangeAspect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56000" y="3284538"/>
            <a:ext cx="2157413" cy="2874962"/>
          </a:xfrm>
        </p:spPr>
      </p:pic>
    </p:spTree>
    <p:extLst>
      <p:ext uri="{BB962C8B-B14F-4D97-AF65-F5344CB8AC3E}">
        <p14:creationId xmlns:p14="http://schemas.microsoft.com/office/powerpoint/2010/main" val="364860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38" y="1628775"/>
            <a:ext cx="3476625" cy="1998663"/>
          </a:xfrm>
          <a:prstGeom prst="rect">
            <a:avLst/>
          </a:prstGeom>
          <a:solidFill>
            <a:schemeClr val="bg1"/>
          </a:solidFill>
          <a:ln w="57150">
            <a:solidFill>
              <a:srgbClr val="00FF00"/>
            </a:solidFill>
            <a:prstDash val="sysDot"/>
            <a:miter lim="800000"/>
            <a:headEnd/>
            <a:tailEnd/>
          </a:ln>
        </p:spPr>
      </p:pic>
      <p:sp>
        <p:nvSpPr>
          <p:cNvPr id="24579" name="Заголовок 15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12875"/>
          </a:xfrm>
          <a:solidFill>
            <a:srgbClr val="0070C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Piyozxonning</a:t>
            </a:r>
            <a:r>
              <a:rPr lang="en-US" alt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qarindoshlari</a:t>
            </a:r>
            <a:r>
              <a:rPr lang="en-US" alt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alt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foydali</a:t>
            </a:r>
            <a:r>
              <a:rPr lang="en-US" alt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hurmatga</a:t>
            </a:r>
            <a:r>
              <a:rPr lang="en-US" alt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sazovor</a:t>
            </a:r>
            <a:r>
              <a:rPr lang="en-US" alt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edilar</a:t>
            </a:r>
            <a:r>
              <a:rPr lang="en-US" alt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5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80" name="Picture 8" descr="1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92538" y="2133600"/>
            <a:ext cx="3935412" cy="1701800"/>
          </a:xfrm>
          <a:solidFill>
            <a:schemeClr val="bg1"/>
          </a:solidFill>
          <a:ln w="57150" cap="flat">
            <a:solidFill>
              <a:srgbClr val="99FF33"/>
            </a:solidFill>
            <a:prstDash val="sysDot"/>
            <a:miter lim="800000"/>
            <a:headEnd/>
            <a:tailEnd/>
          </a:ln>
        </p:spPr>
      </p:pic>
      <p:pic>
        <p:nvPicPr>
          <p:cNvPr id="24581" name="Picture 9" descr="1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963" y="1554163"/>
            <a:ext cx="3146425" cy="2235200"/>
          </a:xfrm>
          <a:solidFill>
            <a:schemeClr val="bg1"/>
          </a:solidFill>
          <a:ln w="57150" cap="flat">
            <a:solidFill>
              <a:srgbClr val="00FF00"/>
            </a:solidFill>
            <a:prstDash val="sysDot"/>
            <a:miter lim="800000"/>
            <a:headEnd/>
            <a:tailEnd/>
          </a:ln>
        </p:spPr>
      </p:pic>
      <p:pic>
        <p:nvPicPr>
          <p:cNvPr id="24582" name="Picture 12" descr="1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71963" y="4437063"/>
            <a:ext cx="3168650" cy="1846171"/>
          </a:xfrm>
          <a:ln w="57150" cap="flat">
            <a:solidFill>
              <a:srgbClr val="99FF33"/>
            </a:solidFill>
            <a:prstDash val="sysDot"/>
            <a:miter lim="800000"/>
            <a:headEnd/>
            <a:tailEnd/>
          </a:ln>
        </p:spPr>
      </p:pic>
      <p:pic>
        <p:nvPicPr>
          <p:cNvPr id="24583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08963" y="4367213"/>
            <a:ext cx="3619500" cy="1804987"/>
          </a:xfrm>
          <a:solidFill>
            <a:schemeClr val="bg1"/>
          </a:solidFill>
          <a:ln w="57150" cap="flat">
            <a:solidFill>
              <a:srgbClr val="00FF00"/>
            </a:solidFill>
            <a:prstDash val="sysDot"/>
            <a:miter lim="800000"/>
            <a:headEnd/>
            <a:tailEnd/>
          </a:ln>
        </p:spPr>
      </p:pic>
      <p:sp>
        <p:nvSpPr>
          <p:cNvPr id="24584" name="Text Box 10"/>
          <p:cNvSpPr txBox="1">
            <a:spLocks noChangeArrowheads="1"/>
          </p:cNvSpPr>
          <p:nvPr/>
        </p:nvSpPr>
        <p:spPr bwMode="auto">
          <a:xfrm>
            <a:off x="1487488" y="378936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/>
            <a:endParaRPr lang="ru-RU" altLang="ru-RU" u="sng">
              <a:latin typeface="Arial" panose="020B0604020202020204" pitchFamily="34" charset="0"/>
            </a:endParaRPr>
          </a:p>
        </p:txBody>
      </p:sp>
      <p:pic>
        <p:nvPicPr>
          <p:cNvPr id="24585" name="Picture 14" descr="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4036423"/>
            <a:ext cx="3168650" cy="2521130"/>
          </a:xfrm>
          <a:prstGeom prst="rect">
            <a:avLst/>
          </a:prstGeom>
          <a:solidFill>
            <a:schemeClr val="bg1"/>
          </a:solidFill>
          <a:ln w="57150">
            <a:solidFill>
              <a:srgbClr val="00FF00"/>
            </a:solidFill>
            <a:prstDash val="sysDot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425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8"/>
          <p:cNvSpPr txBox="1">
            <a:spLocks noChangeArrowheads="1"/>
          </p:cNvSpPr>
          <p:nvPr/>
        </p:nvSpPr>
        <p:spPr bwMode="auto">
          <a:xfrm>
            <a:off x="0" y="0"/>
            <a:ext cx="12192000" cy="707886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/>
            <a:r>
              <a:rPr lang="en-US" alt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Sabzavotlar</a:t>
            </a:r>
            <a:r>
              <a:rPr lang="en-US" alt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shaharchasiga</a:t>
            </a:r>
            <a:r>
              <a:rPr lang="en-US" alt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viruslar</a:t>
            </a:r>
            <a:r>
              <a:rPr lang="en-US" alt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hujum</a:t>
            </a:r>
            <a:r>
              <a:rPr lang="en-US" alt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qilishdi</a:t>
            </a:r>
            <a:r>
              <a:rPr lang="en-US" alt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4078288" y="4868863"/>
            <a:ext cx="729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2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0244" name="Picture 11" descr="http://im2-tub-ru.yandex.net/i?id=215241506-10-72&amp;n=21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9538990" y="1454727"/>
            <a:ext cx="2389774" cy="235869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45" name="Picture 13" descr="http://im1-tub-ru.yandex.net/i?id=149715293-67-72&amp;n=21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0" y="2057400"/>
            <a:ext cx="2098963" cy="247039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2220261" y="1911927"/>
            <a:ext cx="7296811" cy="4562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226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94" name="Text Box 22"/>
          <p:cNvSpPr txBox="1">
            <a:spLocks noChangeArrowheads="1"/>
          </p:cNvSpPr>
          <p:nvPr/>
        </p:nvSpPr>
        <p:spPr bwMode="auto">
          <a:xfrm>
            <a:off x="630134" y="338138"/>
            <a:ext cx="112331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Piyozxonning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qarindoshlari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o‘zlaridan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chiqaradigan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fitonsid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moddalari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bilan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viruslarga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qarshi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kurashadi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va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g‘olib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bo‘lishadi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ru-RU" sz="3200" b="1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AutoShape 9" descr="http://im5-tub-ru.yandex.net/i?id=323044267-40-72&amp;n=21"/>
          <p:cNvSpPr>
            <a:spLocks noChangeAspect="1" noChangeArrowheads="1"/>
          </p:cNvSpPr>
          <p:nvPr/>
        </p:nvSpPr>
        <p:spPr bwMode="auto">
          <a:xfrm>
            <a:off x="6051550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26628" name="Picture 11" descr="http://im5-tub-ru.yandex.net/i?id=323044267-40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13" y="2703513"/>
            <a:ext cx="3552825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24" descr="m_86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994409">
            <a:off x="382588" y="4926013"/>
            <a:ext cx="2678112" cy="1755775"/>
          </a:xfrm>
          <a:solidFill>
            <a:srgbClr val="99FF33"/>
          </a:solidFill>
          <a:ln w="57150" cap="flat">
            <a:solidFill>
              <a:srgbClr val="99FF33"/>
            </a:solidFill>
            <a:prstDash val="sysDot"/>
            <a:miter lim="800000"/>
            <a:headEnd/>
            <a:tailEnd/>
          </a:ln>
        </p:spPr>
      </p:pic>
      <p:pic>
        <p:nvPicPr>
          <p:cNvPr id="26630" name="Picture 21" descr="m_88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16753">
            <a:off x="333375" y="1925638"/>
            <a:ext cx="2649538" cy="2289175"/>
          </a:xfrm>
          <a:solidFill>
            <a:srgbClr val="99FF33"/>
          </a:solidFill>
          <a:ln w="57150" cap="flat">
            <a:solidFill>
              <a:srgbClr val="99FF33"/>
            </a:solidFill>
            <a:prstDash val="sysDot"/>
            <a:miter lim="800000"/>
            <a:headEnd/>
            <a:tailEnd/>
          </a:ln>
        </p:spPr>
      </p:pic>
      <p:pic>
        <p:nvPicPr>
          <p:cNvPr id="26631" name="Picture 18" descr="m_82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938634">
            <a:off x="9023350" y="4638675"/>
            <a:ext cx="2625725" cy="1949450"/>
          </a:xfrm>
          <a:solidFill>
            <a:srgbClr val="99FF33"/>
          </a:solidFill>
          <a:ln w="57150" cap="flat">
            <a:solidFill>
              <a:srgbClr val="99FF33"/>
            </a:solidFill>
            <a:prstDash val="sysDot"/>
            <a:miter lim="800000"/>
            <a:headEnd/>
            <a:tailEnd/>
          </a:ln>
        </p:spPr>
      </p:pic>
      <p:pic>
        <p:nvPicPr>
          <p:cNvPr id="26632" name="Picture 16" descr="m_82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387212">
            <a:off x="8942388" y="1974850"/>
            <a:ext cx="2867025" cy="2279650"/>
          </a:xfrm>
          <a:solidFill>
            <a:srgbClr val="99FF33"/>
          </a:solidFill>
          <a:ln w="57150" cap="flat">
            <a:solidFill>
              <a:srgbClr val="99FF33"/>
            </a:solidFill>
            <a:prstDash val="sysDot"/>
            <a:miter lim="800000"/>
            <a:headEnd/>
            <a:tailEnd/>
          </a:ln>
        </p:spPr>
      </p:pic>
      <p:sp>
        <p:nvSpPr>
          <p:cNvPr id="13" name="Молния 12"/>
          <p:cNvSpPr/>
          <p:nvPr/>
        </p:nvSpPr>
        <p:spPr>
          <a:xfrm>
            <a:off x="3181350" y="3078163"/>
            <a:ext cx="1635125" cy="6477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4" name="Молния 13"/>
          <p:cNvSpPr/>
          <p:nvPr/>
        </p:nvSpPr>
        <p:spPr>
          <a:xfrm rot="16854381">
            <a:off x="3308350" y="4637088"/>
            <a:ext cx="985837" cy="1411288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5" name="Молния 14"/>
          <p:cNvSpPr/>
          <p:nvPr/>
        </p:nvSpPr>
        <p:spPr>
          <a:xfrm rot="5603614">
            <a:off x="7748588" y="2913063"/>
            <a:ext cx="914400" cy="12192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6" name="Молния 15"/>
          <p:cNvSpPr/>
          <p:nvPr/>
        </p:nvSpPr>
        <p:spPr>
          <a:xfrm rot="10343931">
            <a:off x="7654925" y="4773613"/>
            <a:ext cx="1219200" cy="9144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09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6864350" y="476250"/>
            <a:ext cx="4319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/>
            <a:r>
              <a:rPr lang="en-US" altLang="ru-RU" sz="2400" b="1">
                <a:latin typeface="Times New Roman" panose="02020603050405020304" pitchFamily="18" charset="0"/>
              </a:rPr>
              <a:t> </a:t>
            </a:r>
            <a:endParaRPr lang="ru-RU" altLang="ru-RU" sz="2400" b="1">
              <a:latin typeface="Times New Roman" panose="02020603050405020304" pitchFamily="18" charset="0"/>
            </a:endParaRPr>
          </a:p>
        </p:txBody>
      </p:sp>
      <p:pic>
        <p:nvPicPr>
          <p:cNvPr id="27651" name="Picture 8" descr="http://im2-tub-ru.yandex.net/i?id=470495613-63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570038"/>
            <a:ext cx="10641013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22313" y="295275"/>
            <a:ext cx="10869612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Piyozning</a:t>
            </a:r>
            <a:r>
              <a:rPr lang="en-US" alt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shifobaxshligi</a:t>
            </a:r>
            <a:r>
              <a:rPr lang="en-US" alt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uning</a:t>
            </a:r>
            <a:r>
              <a:rPr lang="en-US" alt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ahamiyatini</a:t>
            </a:r>
            <a:r>
              <a:rPr lang="en-US" alt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bilgan</a:t>
            </a:r>
            <a:r>
              <a:rPr lang="en-US" alt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do‘stlari</a:t>
            </a:r>
            <a:r>
              <a:rPr lang="en-US" alt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Piyozxondan</a:t>
            </a:r>
            <a:r>
              <a:rPr lang="en-US" alt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uzr</a:t>
            </a:r>
            <a:r>
              <a:rPr lang="en-US" alt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so‘rab</a:t>
            </a:r>
            <a:r>
              <a:rPr lang="en-US" alt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qaytib</a:t>
            </a:r>
            <a:r>
              <a:rPr lang="en-US" alt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kelishibdi</a:t>
            </a:r>
            <a:r>
              <a:rPr lang="en-US" alt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altLang="ru-RU" sz="32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84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5"/>
          <p:cNvSpPr>
            <a:spLocks noChangeArrowheads="1"/>
          </p:cNvSpPr>
          <p:nvPr/>
        </p:nvSpPr>
        <p:spPr bwMode="auto">
          <a:xfrm>
            <a:off x="2225675" y="346075"/>
            <a:ext cx="8639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r>
              <a:rPr lang="en-US" altLang="ru-RU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PIYOZNING SHIFOBAXSHLIGI</a:t>
            </a:r>
            <a:endParaRPr lang="ru-RU" altLang="ru-RU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" y="1411288"/>
            <a:ext cx="6218781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3830638"/>
            <a:ext cx="6218780" cy="27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Прямоугольник 1"/>
          <p:cNvSpPr>
            <a:spLocks noChangeArrowheads="1"/>
          </p:cNvSpPr>
          <p:nvPr/>
        </p:nvSpPr>
        <p:spPr bwMode="auto">
          <a:xfrm>
            <a:off x="7145383" y="1690589"/>
            <a:ext cx="4768441" cy="353943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/>
            <a:r>
              <a:rPr lang="en-AU" altLang="ru-RU" sz="3200">
                <a:latin typeface="Arial" panose="020B0604020202020204" pitchFamily="34" charset="0"/>
                <a:cs typeface="Arial" panose="020B0604020202020204" pitchFamily="34" charset="0"/>
              </a:rPr>
              <a:t>Piyozning</a:t>
            </a:r>
            <a:r>
              <a:rPr lang="en-A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shifobaxsh</a:t>
            </a:r>
            <a:r>
              <a:rPr lang="en-A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xususiyatlari</a:t>
            </a:r>
            <a:r>
              <a:rPr lang="en-A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A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A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AU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Undan</a:t>
            </a:r>
            <a:r>
              <a:rPr lang="en-A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xalq</a:t>
            </a:r>
            <a:r>
              <a:rPr lang="en-A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tabobatida</a:t>
            </a:r>
            <a:r>
              <a:rPr lang="en-A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A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yara</a:t>
            </a:r>
            <a:r>
              <a:rPr lang="en-A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chipqon</a:t>
            </a:r>
            <a:r>
              <a:rPr lang="en-A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ateroskleroz</a:t>
            </a:r>
            <a:r>
              <a:rPr lang="en-A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gipertoniya</a:t>
            </a:r>
            <a:r>
              <a:rPr lang="en-A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avitaminoz</a:t>
            </a:r>
            <a:r>
              <a:rPr lang="en-A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kasalliklarida</a:t>
            </a:r>
            <a:r>
              <a:rPr lang="en-A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ishlatiladi</a:t>
            </a:r>
            <a:r>
              <a:rPr lang="en-A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71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9950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986" name="Picture 2" descr="лилия тигрова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0075" y="1358107"/>
            <a:ext cx="5553981" cy="263763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rgbClr val="5F5F5F"/>
            </a:outerShdw>
          </a:effectLst>
        </p:spPr>
      </p:pic>
      <p:pic>
        <p:nvPicPr>
          <p:cNvPr id="41987" name="Picture 3" descr="Flow&amp;Grace06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514" y="1358107"/>
            <a:ext cx="4887686" cy="263763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rgbClr val="5F5F5F"/>
            </a:outerShdw>
          </a:effectLst>
        </p:spPr>
      </p:pic>
      <p:pic>
        <p:nvPicPr>
          <p:cNvPr id="41988" name="Picture 4" descr="Flow&amp;Grace088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514" y="4191000"/>
            <a:ext cx="4887686" cy="24384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rgbClr val="5F5F5F"/>
            </a:outerShdw>
          </a:effectLst>
        </p:spPr>
      </p:pic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9483724" y="3301277"/>
            <a:ext cx="1771463" cy="646113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1" lang="en-US" altLang="ru-RU" sz="1800" b="1" dirty="0" err="1"/>
              <a:t>Yo‘lbarssimon</a:t>
            </a:r>
            <a:r>
              <a:rPr kumimoji="1" lang="en-US" altLang="ru-RU" sz="1800" b="1" dirty="0"/>
              <a:t> </a:t>
            </a:r>
            <a:r>
              <a:rPr kumimoji="1" lang="en-US" altLang="ru-RU" sz="1800" b="1" dirty="0" err="1"/>
              <a:t>liliya</a:t>
            </a:r>
            <a:endParaRPr kumimoji="1" lang="ru-RU" altLang="ru-RU" sz="1800" b="1" dirty="0"/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4191000" y="1470820"/>
            <a:ext cx="1219200" cy="646112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1" lang="en-US" altLang="ru-RU" sz="1800" b="1" dirty="0" err="1"/>
              <a:t>Qirollik</a:t>
            </a:r>
            <a:r>
              <a:rPr kumimoji="1" lang="en-US" altLang="ru-RU" sz="1800" b="1" dirty="0"/>
              <a:t> </a:t>
            </a:r>
            <a:r>
              <a:rPr kumimoji="1" lang="en-US" altLang="ru-RU" sz="1800" b="1" dirty="0" err="1"/>
              <a:t>liliyasi</a:t>
            </a:r>
            <a:endParaRPr kumimoji="1" lang="ru-RU" altLang="ru-RU" sz="1800" b="1" dirty="0"/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4101353" y="6232059"/>
            <a:ext cx="1299882" cy="369332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1" lang="en-US" altLang="ru-RU" sz="1800" b="1"/>
              <a:t>Giasinta </a:t>
            </a:r>
            <a:endParaRPr kumimoji="1" lang="ru-RU" altLang="ru-RU" sz="1800" b="1"/>
          </a:p>
        </p:txBody>
      </p:sp>
      <p:sp>
        <p:nvSpPr>
          <p:cNvPr id="15371" name="Text Box 14"/>
          <p:cNvSpPr txBox="1">
            <a:spLocks noChangeArrowheads="1"/>
          </p:cNvSpPr>
          <p:nvPr/>
        </p:nvSpPr>
        <p:spPr bwMode="auto">
          <a:xfrm>
            <a:off x="3768725" y="838201"/>
            <a:ext cx="434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1" lang="ru-RU" altLang="ru-RU" sz="2000" b="1" i="1">
                <a:solidFill>
                  <a:srgbClr val="0000FF"/>
                </a:solidFill>
              </a:rPr>
              <a:t> </a:t>
            </a:r>
            <a:endParaRPr kumimoji="1" lang="ru-RU" altLang="ru-RU" sz="2800" b="1" i="1">
              <a:solidFill>
                <a:schemeClr val="bg1"/>
              </a:solidFill>
            </a:endParaRPr>
          </a:p>
        </p:txBody>
      </p:sp>
      <p:sp>
        <p:nvSpPr>
          <p:cNvPr id="15372" name="AutoShape 15"/>
          <p:cNvSpPr>
            <a:spLocks noChangeArrowheads="1"/>
          </p:cNvSpPr>
          <p:nvPr/>
        </p:nvSpPr>
        <p:spPr bwMode="auto">
          <a:xfrm>
            <a:off x="4038600" y="762000"/>
            <a:ext cx="914400" cy="914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0074" y="3995738"/>
            <a:ext cx="5553981" cy="263366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15886" y="13447"/>
            <a:ext cx="91871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ru-RU" sz="5400" b="1" dirty="0">
                <a:solidFill>
                  <a:schemeClr val="bg1"/>
                </a:solidFill>
                <a:latin typeface="Arial" panose="020B0604020202020204" pitchFamily="34" charset="0"/>
              </a:rPr>
              <a:t>MANZARALI O‘SIMLIKLARI</a:t>
            </a:r>
            <a:endParaRPr lang="ru-RU" altLang="ru-RU" sz="5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67635" y="3805518"/>
            <a:ext cx="2138083" cy="228600"/>
          </a:xfrm>
          <a:prstGeom prst="rect">
            <a:avLst/>
          </a:prstGeom>
          <a:solidFill>
            <a:srgbClr val="00206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6647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1" grpId="0" animBg="1"/>
      <p:bldP spid="41992" grpId="0" animBg="1"/>
      <p:bldP spid="4199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6553200" y="5327558"/>
            <a:ext cx="3886200" cy="8651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873352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en-US" alt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LOLADOSHLAR OILASI GULI QANDAY TUZILGAN?</a:t>
            </a:r>
            <a:endParaRPr lang="ru-RU" alt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7" name="AutoShape 5"/>
          <p:cNvSpPr>
            <a:spLocks noChangeArrowheads="1"/>
          </p:cNvSpPr>
          <p:nvPr/>
        </p:nvSpPr>
        <p:spPr bwMode="auto">
          <a:xfrm>
            <a:off x="6527801" y="1557339"/>
            <a:ext cx="3313113" cy="34559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4038" name="AutoShape 6"/>
          <p:cNvSpPr>
            <a:spLocks noChangeArrowheads="1"/>
          </p:cNvSpPr>
          <p:nvPr/>
        </p:nvSpPr>
        <p:spPr bwMode="auto">
          <a:xfrm>
            <a:off x="2133600" y="5334000"/>
            <a:ext cx="4038600" cy="10556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b="1" dirty="0">
                <a:solidFill>
                  <a:srgbClr val="FF0000"/>
                </a:solidFill>
              </a:rPr>
              <a:t> </a:t>
            </a:r>
            <a:r>
              <a:rPr lang="en-US" altLang="ru-RU" sz="2800" b="1" dirty="0" err="1"/>
              <a:t>Gullari</a:t>
            </a:r>
            <a:r>
              <a:rPr lang="en-US" altLang="ru-RU" sz="2800" b="1" dirty="0"/>
              <a:t> </a:t>
            </a:r>
            <a:r>
              <a:rPr lang="en-US" altLang="ru-RU" sz="2800" b="1" dirty="0" err="1"/>
              <a:t>to‘g‘ri</a:t>
            </a:r>
            <a:r>
              <a:rPr lang="en-US" altLang="ru-RU" sz="2800" b="1" dirty="0"/>
              <a:t>, </a:t>
            </a:r>
            <a:r>
              <a:rPr lang="en-US" altLang="ru-RU" sz="2800" b="1" dirty="0" err="1"/>
              <a:t>ikki</a:t>
            </a:r>
            <a:r>
              <a:rPr lang="en-US" altLang="ru-RU" sz="2800" b="1" dirty="0"/>
              <a:t> </a:t>
            </a:r>
            <a:r>
              <a:rPr lang="en-US" altLang="ru-RU" sz="2800" b="1" dirty="0" err="1"/>
              <a:t>jinsli</a:t>
            </a:r>
            <a:r>
              <a:rPr lang="en-US" altLang="ru-RU" sz="2800" b="1" dirty="0"/>
              <a:t> </a:t>
            </a:r>
            <a:endParaRPr lang="ru-RU" altLang="ru-RU" sz="2800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8031164" y="5373688"/>
            <a:ext cx="1417637" cy="779462"/>
            <a:chOff x="4106" y="3373"/>
            <a:chExt cx="893" cy="491"/>
          </a:xfrm>
        </p:grpSpPr>
        <p:sp>
          <p:nvSpPr>
            <p:cNvPr id="10258" name="Rectangle 8"/>
            <p:cNvSpPr>
              <a:spLocks noChangeArrowheads="1"/>
            </p:cNvSpPr>
            <p:nvPr/>
          </p:nvSpPr>
          <p:spPr bwMode="auto">
            <a:xfrm>
              <a:off x="4567" y="3593"/>
              <a:ext cx="43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800" i="1"/>
                <a:t>3+3</a:t>
              </a:r>
              <a:endParaRPr lang="ru-RU" altLang="ru-RU" sz="2800" i="1"/>
            </a:p>
          </p:txBody>
        </p:sp>
        <p:sp>
          <p:nvSpPr>
            <p:cNvPr id="10259" name="Rectangle 9"/>
            <p:cNvSpPr>
              <a:spLocks noChangeArrowheads="1"/>
            </p:cNvSpPr>
            <p:nvPr/>
          </p:nvSpPr>
          <p:spPr bwMode="auto">
            <a:xfrm>
              <a:off x="4106" y="3373"/>
              <a:ext cx="464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4500" i="1">
                  <a:solidFill>
                    <a:srgbClr val="000000"/>
                  </a:solidFill>
                </a:rPr>
                <a:t>Ch</a:t>
              </a:r>
              <a:endParaRPr lang="ru-RU" altLang="ru-RU" sz="1800" i="1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705600" y="5373688"/>
            <a:ext cx="1449388" cy="749300"/>
            <a:chOff x="3353" y="3373"/>
            <a:chExt cx="908" cy="472"/>
          </a:xfrm>
        </p:grpSpPr>
        <p:sp>
          <p:nvSpPr>
            <p:cNvPr id="10256" name="Rectangle 11"/>
            <p:cNvSpPr>
              <a:spLocks noChangeArrowheads="1"/>
            </p:cNvSpPr>
            <p:nvPr/>
          </p:nvSpPr>
          <p:spPr bwMode="auto">
            <a:xfrm>
              <a:off x="3831" y="3593"/>
              <a:ext cx="43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600" i="1">
                  <a:solidFill>
                    <a:srgbClr val="000000"/>
                  </a:solidFill>
                </a:rPr>
                <a:t>3+3</a:t>
              </a:r>
              <a:endParaRPr lang="ru-RU" altLang="ru-RU" sz="1800" i="1"/>
            </a:p>
          </p:txBody>
        </p:sp>
        <p:sp>
          <p:nvSpPr>
            <p:cNvPr id="10257" name="Rectangle 12"/>
            <p:cNvSpPr>
              <a:spLocks noChangeArrowheads="1"/>
            </p:cNvSpPr>
            <p:nvPr/>
          </p:nvSpPr>
          <p:spPr bwMode="auto">
            <a:xfrm>
              <a:off x="3353" y="3373"/>
              <a:ext cx="47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4500" i="1">
                  <a:solidFill>
                    <a:srgbClr val="000000"/>
                  </a:solidFill>
                </a:rPr>
                <a:t>О</a:t>
              </a:r>
              <a:r>
                <a:rPr lang="en-US" altLang="ru-RU" sz="4500" i="1">
                  <a:solidFill>
                    <a:srgbClr val="000000"/>
                  </a:solidFill>
                </a:rPr>
                <a:t>g</a:t>
              </a:r>
              <a:endParaRPr lang="ru-RU" altLang="ru-RU" sz="1800" i="1"/>
            </a:p>
          </p:txBody>
        </p:sp>
      </p:grpSp>
      <p:pic>
        <p:nvPicPr>
          <p:cNvPr id="44045" name="Picture 13" descr="Цветок Лилкейных(тюльпан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84314"/>
            <a:ext cx="335280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6" name="Picture 14" descr="Околоцветни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51" y="1736726"/>
            <a:ext cx="2944813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7" name="Picture 15" descr="Тычинк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3055">
            <a:off x="7319964" y="2338389"/>
            <a:ext cx="1965325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9448800" y="5373688"/>
            <a:ext cx="819150" cy="749300"/>
            <a:chOff x="4826" y="3373"/>
            <a:chExt cx="272" cy="472"/>
          </a:xfrm>
        </p:grpSpPr>
        <p:sp>
          <p:nvSpPr>
            <p:cNvPr id="10254" name="Rectangle 17"/>
            <p:cNvSpPr>
              <a:spLocks noChangeArrowheads="1"/>
            </p:cNvSpPr>
            <p:nvPr/>
          </p:nvSpPr>
          <p:spPr bwMode="auto">
            <a:xfrm>
              <a:off x="4963" y="3593"/>
              <a:ext cx="13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600" i="1">
                  <a:solidFill>
                    <a:srgbClr val="000000"/>
                  </a:solidFill>
                </a:rPr>
                <a:t>(3)</a:t>
              </a:r>
              <a:endParaRPr lang="ru-RU" altLang="ru-RU" sz="1800" i="1"/>
            </a:p>
          </p:txBody>
        </p:sp>
        <p:sp>
          <p:nvSpPr>
            <p:cNvPr id="10255" name="Rectangle 18"/>
            <p:cNvSpPr>
              <a:spLocks noChangeArrowheads="1"/>
            </p:cNvSpPr>
            <p:nvPr/>
          </p:nvSpPr>
          <p:spPr bwMode="auto">
            <a:xfrm>
              <a:off x="4826" y="3373"/>
              <a:ext cx="225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4500" i="1">
                  <a:solidFill>
                    <a:srgbClr val="000000"/>
                  </a:solidFill>
                </a:rPr>
                <a:t>U</a:t>
              </a:r>
              <a:endParaRPr lang="ru-RU" altLang="ru-RU" sz="1800" i="1"/>
            </a:p>
          </p:txBody>
        </p:sp>
      </p:grpSp>
      <p:pic>
        <p:nvPicPr>
          <p:cNvPr id="44051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3068638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4189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0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nimBg="1"/>
      <p:bldP spid="44037" grpId="0" animBg="1"/>
      <p:bldP spid="44038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xmlns="" id="{54633647-C6FF-42F8-B840-A57F41746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74" y="0"/>
            <a:ext cx="11914505" cy="1112410"/>
          </a:xfrm>
        </p:spPr>
        <p:txBody>
          <a:bodyPr/>
          <a:lstStyle/>
          <a:p>
            <a:r>
              <a:rPr lang="en-US" altLang="ru-RU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PIYOZDOSHLAR </a:t>
            </a:r>
            <a:r>
              <a:rPr lang="en-US" altLang="ru-RU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OILASI</a:t>
            </a:r>
            <a:endParaRPr lang="ru-RU" altLang="ru-RU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AutoShape 6" descr="Картинки по запросу &quot;ekologik muammolar&quot;">
            <a:extLst>
              <a:ext uri="{FF2B5EF4-FFF2-40B4-BE49-F238E27FC236}">
                <a16:creationId xmlns:a16="http://schemas.microsoft.com/office/drawing/2014/main" xmlns="" id="{59DC9A51-83AB-4562-850E-BDBBE5D9A7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Tw Cen MT" panose="020B0602020104020603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6AAD635-1081-AA44-8004-2135AA2E4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2485" y="1917478"/>
            <a:ext cx="5708468" cy="1815882"/>
          </a:xfrm>
          <a:prstGeom prst="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Hozirgi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vaqtda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piyozlardan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 10 </a:t>
            </a:r>
            <a:r>
              <a:rPr 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turi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  </a:t>
            </a:r>
            <a:r>
              <a:rPr 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Oʻzbekiston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Respublikasining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“</a:t>
            </a:r>
            <a:r>
              <a:rPr 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Qizil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kitob”iga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kiritilgan.</a:t>
            </a:r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xmlns="" id="{34DCDFA6-D0FE-AE42-843A-2A8FB3ED8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256873"/>
            <a:ext cx="5352596" cy="539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697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8" descr="Tungkol sa mundo ng mga halaman. Ebolusyon at Kapaki-pakinabang n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Tw Cen MT" panose="020B0602020104020603" pitchFamily="34" charset="0"/>
            </a:endParaRPr>
          </a:p>
        </p:txBody>
      </p:sp>
      <p:sp>
        <p:nvSpPr>
          <p:cNvPr id="21507" name="AutoShape 10" descr="Tungkol sa mundo ng mga halaman. Ebolusyon at Kapaki-pakinabang na ...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Tw Cen MT" panose="020B0602020104020603" pitchFamily="34" charset="0"/>
            </a:endParaRPr>
          </a:p>
        </p:txBody>
      </p:sp>
      <p:sp>
        <p:nvSpPr>
          <p:cNvPr id="21508" name="Прямоугольник 22"/>
          <p:cNvSpPr>
            <a:spLocks noChangeArrowheads="1"/>
          </p:cNvSpPr>
          <p:nvPr/>
        </p:nvSpPr>
        <p:spPr bwMode="auto">
          <a:xfrm>
            <a:off x="204788" y="204788"/>
            <a:ext cx="118189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ru-RU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YODDA  SAQLA</a:t>
            </a:r>
            <a:endParaRPr lang="ru-RU" altLang="ru-RU" sz="4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8026400" y="3333750"/>
            <a:ext cx="590550" cy="3540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30188" y="1173163"/>
            <a:ext cx="11793537" cy="5509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Hayotiy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yillik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piyozboshli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Ildizi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piyozboshli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Poyasi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tik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o‘suvchi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Barglari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shishgan</a:t>
            </a:r>
            <a:r>
              <a:rPr lang="en-US" sz="32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yassi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nashtarsimon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ipsimon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qalami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keng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qalami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tasmasimon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ellipssimon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Gullari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jinsli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Gulqo‘rg‘oni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oddiy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gultojsimon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en-US" sz="3200" b="1" baseline="-25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3+3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</a:t>
            </a:r>
            <a:r>
              <a:rPr lang="en-US" sz="3200" b="1" baseline="-25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3+3</a:t>
            </a:r>
            <a:r>
              <a:rPr lang="en-US" sz="3200" baseline="-25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</a:t>
            </a:r>
            <a:r>
              <a:rPr lang="en-US" sz="3200" b="1" baseline="-25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</a:p>
          <a:p>
            <a:pPr>
              <a:defRPr/>
            </a:pP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Mevasi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ko‘sak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meva</a:t>
            </a:r>
            <a:endParaRPr lang="en-US" sz="3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Qizil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kitob”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piyozlardan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kiritilgan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4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E97E0B-05B7-8A46-A133-EA680E74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0"/>
            <a:ext cx="10972800" cy="1143000"/>
          </a:xfrm>
        </p:spPr>
        <p:txBody>
          <a:bodyPr/>
          <a:lstStyle/>
          <a:p>
            <a:r>
              <a:rPr lang="en-US" sz="4800" dirty="0" err="1" smtClean="0"/>
              <a:t>Piyoz</a:t>
            </a:r>
            <a:r>
              <a:rPr lang="en-US" sz="4800" dirty="0" smtClean="0"/>
              <a:t> </a:t>
            </a:r>
            <a:r>
              <a:rPr lang="en-US" sz="4800" dirty="0" err="1" smtClean="0"/>
              <a:t>nega</a:t>
            </a:r>
            <a:r>
              <a:rPr lang="en-US" sz="4800" dirty="0" smtClean="0"/>
              <a:t> </a:t>
            </a:r>
            <a:r>
              <a:rPr lang="en-US" sz="4800" dirty="0" err="1" smtClean="0"/>
              <a:t>ko‘z</a:t>
            </a:r>
            <a:r>
              <a:rPr lang="en-US" sz="4800" dirty="0" smtClean="0"/>
              <a:t> </a:t>
            </a:r>
            <a:r>
              <a:rPr lang="en-US" sz="4800" dirty="0" err="1"/>
              <a:t>yosh</a:t>
            </a:r>
            <a:r>
              <a:rPr lang="en-US" sz="4800" dirty="0"/>
              <a:t> </a:t>
            </a:r>
            <a:r>
              <a:rPr lang="en-US" sz="4800" dirty="0" err="1" smtClean="0"/>
              <a:t>to‘ktiradi</a:t>
            </a:r>
            <a:r>
              <a:rPr lang="en-US" sz="4800" dirty="0" smtClean="0"/>
              <a:t>?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938683" y="1503927"/>
            <a:ext cx="4975411" cy="35394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Piyozdagi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murakkab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birikmalar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oltingugurt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aminokis-lotalar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aralashmasi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sulfonik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tufayli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ko‘z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yoshi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bezlariga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ta‘sir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ko‘z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to‘kilishiga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2">
            <a:extLst>
              <a:ext uri="{FF2B5EF4-FFF2-40B4-BE49-F238E27FC236}">
                <a16:creationId xmlns:a16="http://schemas.microsoft.com/office/drawing/2014/main" xmlns="" id="{B4CBA1F5-F64F-7349-8BFD-F67AF4A10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93" y="1288774"/>
            <a:ext cx="6030856" cy="537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9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669285" y="1256082"/>
            <a:ext cx="6283234" cy="48320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Piyoz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3000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yillik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tarixga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Osiyo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Hindistonga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taqaladi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Rimliklar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tufayli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Yevropaga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yetib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kelgan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Kristofor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Kolumb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okean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ortigacha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yetkazgan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Piyozning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rasmlari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Misr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piramidalarda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topilgan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piramidani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qurgan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qullarning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ovqati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kasallik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tarqalishidan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himoya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Bugungi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kunda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piyoz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mamlakat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taomlarining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tarkibi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58E97E0B-05B7-8A46-A133-EA680E746979}"/>
              </a:ext>
            </a:extLst>
          </p:cNvPr>
          <p:cNvSpPr txBox="1">
            <a:spLocks/>
          </p:cNvSpPr>
          <p:nvPr/>
        </p:nvSpPr>
        <p:spPr bwMode="auto">
          <a:xfrm>
            <a:off x="235132" y="47896"/>
            <a:ext cx="1182189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600" b="1" i="0" kern="120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500" dirty="0" smtClean="0"/>
              <a:t>BU QIZIQ</a:t>
            </a:r>
            <a:endParaRPr lang="ru-RU" sz="4500" dirty="0"/>
          </a:p>
        </p:txBody>
      </p:sp>
      <p:pic>
        <p:nvPicPr>
          <p:cNvPr id="6" name="Рисунок 2">
            <a:extLst>
              <a:ext uri="{FF2B5EF4-FFF2-40B4-BE49-F238E27FC236}">
                <a16:creationId xmlns:a16="http://schemas.microsoft.com/office/drawing/2014/main" xmlns="" id="{F13312B8-3BA3-3D47-98C1-F0156DBE81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2" t="5444" r="14816" b="-5444"/>
          <a:stretch/>
        </p:blipFill>
        <p:spPr>
          <a:xfrm>
            <a:off x="343965" y="1350087"/>
            <a:ext cx="4964070" cy="520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4"/>
          <p:cNvSpPr>
            <a:spLocks noChangeArrowheads="1"/>
          </p:cNvSpPr>
          <p:nvPr/>
        </p:nvSpPr>
        <p:spPr bwMode="auto">
          <a:xfrm>
            <a:off x="238125" y="1789113"/>
            <a:ext cx="9118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191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191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191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191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191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191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191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191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191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>
                <a:latin typeface="Arial" panose="020B0604020202020204" pitchFamily="34" charset="0"/>
              </a:rPr>
              <a:t> </a:t>
            </a:r>
            <a:r>
              <a:rPr lang="uz-Latn-UZ" altLang="ru-RU" sz="3600">
                <a:latin typeface="Arial" panose="020B0604020202020204" pitchFamily="34" charset="0"/>
              </a:rPr>
              <a:t> </a:t>
            </a:r>
            <a:r>
              <a:rPr lang="ru-RU" altLang="ru-RU" sz="180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endParaRPr lang="en-US" altLang="ru-RU" sz="1800">
              <a:latin typeface="Arial" panose="020B0604020202020204" pitchFamily="34" charset="0"/>
            </a:endParaRPr>
          </a:p>
        </p:txBody>
      </p:sp>
      <p:sp>
        <p:nvSpPr>
          <p:cNvPr id="27651" name="Прямоугольник 6"/>
          <p:cNvSpPr>
            <a:spLocks noChangeArrowheads="1"/>
          </p:cNvSpPr>
          <p:nvPr/>
        </p:nvSpPr>
        <p:spPr bwMode="auto">
          <a:xfrm>
            <a:off x="271463" y="204788"/>
            <a:ext cx="117506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4000" b="1">
                <a:solidFill>
                  <a:schemeClr val="bg1"/>
                </a:solidFill>
                <a:latin typeface="Arial" panose="020B0604020202020204" pitchFamily="34" charset="0"/>
              </a:rPr>
              <a:t>MUSTAQIL BAJARISH UCHUN TOPSHIRIQLAR</a:t>
            </a:r>
            <a:r>
              <a:rPr lang="en-US" altLang="ru-RU" sz="4400" b="1">
                <a:solidFill>
                  <a:schemeClr val="bg1"/>
                </a:solidFill>
                <a:latin typeface="Arial" panose="020B0604020202020204" pitchFamily="34" charset="0"/>
              </a:rPr>
              <a:t>:</a:t>
            </a:r>
            <a:endParaRPr lang="ru-RU" altLang="ru-RU" sz="4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6628" name="TextBox 1"/>
          <p:cNvSpPr txBox="1">
            <a:spLocks noChangeArrowheads="1"/>
          </p:cNvSpPr>
          <p:nvPr/>
        </p:nvSpPr>
        <p:spPr bwMode="auto">
          <a:xfrm>
            <a:off x="718457" y="1324517"/>
            <a:ext cx="10816046" cy="2308324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742950" indent="-7429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793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793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79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n-US" altLang="ru-RU" sz="3600" dirty="0" err="1" smtClean="0">
                <a:latin typeface="Arial" panose="020B0604020202020204" pitchFamily="34" charset="0"/>
              </a:rPr>
              <a:t>Darslikning</a:t>
            </a:r>
            <a:r>
              <a:rPr lang="en-US" altLang="ru-RU" sz="3600" dirty="0">
                <a:latin typeface="Arial" panose="020B0604020202020204" pitchFamily="34" charset="0"/>
              </a:rPr>
              <a:t> </a:t>
            </a:r>
            <a:r>
              <a:rPr lang="en-US" altLang="ru-RU" sz="3600" dirty="0" smtClean="0">
                <a:latin typeface="Arial" panose="020B0604020202020204" pitchFamily="34" charset="0"/>
              </a:rPr>
              <a:t>135-136-sahifalaridagi </a:t>
            </a:r>
            <a:r>
              <a:rPr lang="en-US" altLang="ru-RU" sz="3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“</a:t>
            </a:r>
            <a:r>
              <a:rPr lang="en-US" altLang="ru-RU" sz="36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Piyoz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doshlar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oilasi</a:t>
            </a:r>
            <a:r>
              <a:rPr lang="en-US" altLang="ru-RU" sz="3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”</a:t>
            </a:r>
            <a:r>
              <a:rPr lang="en-US" altLang="ru-RU" sz="3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ru-RU" sz="3600" dirty="0" err="1" smtClean="0">
                <a:latin typeface="Arial" panose="020B0604020202020204" pitchFamily="34" charset="0"/>
              </a:rPr>
              <a:t>mavzusini</a:t>
            </a:r>
            <a:r>
              <a:rPr lang="en-US" altLang="ru-RU" sz="3600" dirty="0" smtClean="0">
                <a:latin typeface="Arial" panose="020B0604020202020204" pitchFamily="34" charset="0"/>
              </a:rPr>
              <a:t> </a:t>
            </a:r>
            <a:r>
              <a:rPr lang="en-US" altLang="ru-RU" sz="3600" dirty="0" err="1" smtClean="0">
                <a:latin typeface="Arial" panose="020B0604020202020204" pitchFamily="34" charset="0"/>
              </a:rPr>
              <a:t>o‘qing</a:t>
            </a:r>
            <a:r>
              <a:rPr lang="en-US" altLang="ru-RU" sz="3600" dirty="0" smtClean="0"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ru-RU" sz="3600" dirty="0" smtClean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ru-RU" sz="3600" dirty="0" smtClean="0">
                <a:latin typeface="Arial" panose="020B0604020202020204" pitchFamily="34" charset="0"/>
              </a:rPr>
              <a:t>2.   </a:t>
            </a:r>
            <a:r>
              <a:rPr lang="en-US" altLang="ru-RU" sz="3600" dirty="0" err="1" smtClean="0">
                <a:latin typeface="Arial" panose="020B0604020202020204" pitchFamily="34" charset="0"/>
              </a:rPr>
              <a:t>Mavzuga</a:t>
            </a:r>
            <a:r>
              <a:rPr lang="en-US" altLang="ru-RU" sz="3600" dirty="0" smtClean="0">
                <a:latin typeface="Arial" panose="020B0604020202020204" pitchFamily="34" charset="0"/>
              </a:rPr>
              <a:t> </a:t>
            </a:r>
            <a:r>
              <a:rPr lang="en-US" altLang="ru-RU" sz="3600" dirty="0" err="1" smtClean="0">
                <a:latin typeface="Arial" panose="020B0604020202020204" pitchFamily="34" charset="0"/>
              </a:rPr>
              <a:t>oid</a:t>
            </a:r>
            <a:r>
              <a:rPr lang="en-US" altLang="ru-RU" sz="3600" dirty="0" smtClean="0">
                <a:latin typeface="Arial" panose="020B0604020202020204" pitchFamily="34" charset="0"/>
              </a:rPr>
              <a:t> </a:t>
            </a:r>
            <a:r>
              <a:rPr lang="en-US" altLang="ru-RU" sz="3600" dirty="0" err="1" smtClean="0">
                <a:latin typeface="Arial" panose="020B0604020202020204" pitchFamily="34" charset="0"/>
              </a:rPr>
              <a:t>rasmlarni</a:t>
            </a:r>
            <a:r>
              <a:rPr lang="en-US" altLang="ru-RU" sz="3600" dirty="0" smtClean="0">
                <a:latin typeface="Arial" panose="020B0604020202020204" pitchFamily="34" charset="0"/>
              </a:rPr>
              <a:t> </a:t>
            </a:r>
            <a:r>
              <a:rPr lang="en-US" altLang="ru-RU" sz="3600" dirty="0" err="1" smtClean="0">
                <a:latin typeface="Arial" panose="020B0604020202020204" pitchFamily="34" charset="0"/>
              </a:rPr>
              <a:t>chizing</a:t>
            </a:r>
            <a:r>
              <a:rPr lang="en-US" altLang="ru-RU" sz="3600" dirty="0" smtClean="0"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549" y="2899821"/>
            <a:ext cx="2899955" cy="355613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642896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8" descr="Tungkol sa mundo ng mga halaman. Ebolusyon at Kapaki-pakinabang n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Tw Cen MT" panose="020B0602020104020603" pitchFamily="34" charset="0"/>
            </a:endParaRPr>
          </a:p>
        </p:txBody>
      </p:sp>
      <p:sp>
        <p:nvSpPr>
          <p:cNvPr id="10243" name="AutoShape 10" descr="Tungkol sa mundo ng mga halaman. Ebolusyon at Kapaki-pakinabang na ...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Tw Cen MT" panose="020B0602020104020603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8026400" y="3333750"/>
            <a:ext cx="590550" cy="3540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5" name="Прямоугольник 2"/>
          <p:cNvSpPr>
            <a:spLocks noChangeArrowheads="1"/>
          </p:cNvSpPr>
          <p:nvPr/>
        </p:nvSpPr>
        <p:spPr bwMode="auto">
          <a:xfrm>
            <a:off x="1346200" y="160338"/>
            <a:ext cx="88296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4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BILASIZMI?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184763" y="3006926"/>
            <a:ext cx="3997136" cy="132436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PIYOZDOSHLAR OILASI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72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 descr="D:\Nafisaxon\Новая папка\FONLAR\Без названия (1).jpg">
            <a:extLst>
              <a:ext uri="{FF2B5EF4-FFF2-40B4-BE49-F238E27FC236}">
                <a16:creationId xmlns:a16="http://schemas.microsoft.com/office/drawing/2014/main" xmlns="" id="{3AF068C4-48DE-4BCA-A057-E08329E0C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xmlns="" id="{881D8209-FD6A-48C6-B82A-46314AE6C8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93800" y="630238"/>
            <a:ext cx="9934575" cy="1143000"/>
          </a:xfrm>
        </p:spPr>
        <p:txBody>
          <a:bodyPr/>
          <a:lstStyle/>
          <a:p>
            <a:pPr eaLnBrk="1" hangingPunct="1"/>
            <a:r>
              <a:rPr lang="en-US" altLang="ru-RU" sz="6000" b="1">
                <a:solidFill>
                  <a:srgbClr val="0070C0"/>
                </a:solidFill>
                <a:latin typeface="Arial" panose="020B0604020202020204" pitchFamily="34" charset="0"/>
                <a:ea typeface="Adobe Myungjo Std M"/>
                <a:cs typeface="Arial" panose="020B0604020202020204" pitchFamily="34" charset="0"/>
              </a:rPr>
              <a:t>E’TIBORINGIZ UCHUN RAHMAT!</a:t>
            </a:r>
            <a:endParaRPr lang="ru-RU" altLang="ru-RU" sz="6000" b="1">
              <a:solidFill>
                <a:srgbClr val="0070C0"/>
              </a:solidFill>
              <a:latin typeface="Arial" panose="020B0604020202020204" pitchFamily="34" charset="0"/>
              <a:ea typeface="Adobe Myungjo Std M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838DD25-3F5C-4C47-9D49-2735A45832F4}"/>
              </a:ext>
            </a:extLst>
          </p:cNvPr>
          <p:cNvSpPr/>
          <p:nvPr/>
        </p:nvSpPr>
        <p:spPr>
          <a:xfrm>
            <a:off x="4974596" y="2137820"/>
            <a:ext cx="2286000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000" b="1" dirty="0">
                <a:ln w="28575">
                  <a:solidFill>
                    <a:srgbClr val="92D05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XAYR</a:t>
            </a:r>
            <a:endParaRPr lang="ru-RU" sz="6000" b="1" dirty="0">
              <a:ln w="28575">
                <a:solidFill>
                  <a:srgbClr val="92D050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0" name="Рисунок 9" descr="176afef75a8f3b0ab1e2638d1cdb1fa8.jpg">
            <a:extLst>
              <a:ext uri="{FF2B5EF4-FFF2-40B4-BE49-F238E27FC236}">
                <a16:creationId xmlns:a16="http://schemas.microsoft.com/office/drawing/2014/main" xmlns="" id="{3C7957EB-BFCA-4D2C-B548-0EDD41A54D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8165">
            <a:off x="709613" y="1117600"/>
            <a:ext cx="2443162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201fde52ff8ee6b69f419f5ff0b633ea.jpg">
            <a:extLst>
              <a:ext uri="{FF2B5EF4-FFF2-40B4-BE49-F238E27FC236}">
                <a16:creationId xmlns:a16="http://schemas.microsoft.com/office/drawing/2014/main" xmlns="" id="{E2DF751C-8232-44B7-B8E1-4439A20AD8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22217">
            <a:off x="9236075" y="1084263"/>
            <a:ext cx="2509838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images (7).jpg">
            <a:extLst>
              <a:ext uri="{FF2B5EF4-FFF2-40B4-BE49-F238E27FC236}">
                <a16:creationId xmlns:a16="http://schemas.microsoft.com/office/drawing/2014/main" xmlns="" id="{9200804C-80FA-4EDB-9E55-6ACF8B45EE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1066">
            <a:off x="1247775" y="3976688"/>
            <a:ext cx="3992563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 descr="500_F_102040148_oMUc7VxsMccLiyG3zG0XOKDNYvvM6YUl.jpg">
            <a:extLst>
              <a:ext uri="{FF2B5EF4-FFF2-40B4-BE49-F238E27FC236}">
                <a16:creationId xmlns:a16="http://schemas.microsoft.com/office/drawing/2014/main" xmlns="" id="{DBA7671A-08CF-4EE8-844E-AEBFF73BDD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96394">
            <a:off x="7426325" y="3975100"/>
            <a:ext cx="3687763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865F183-A2D8-4F9C-BDAA-076DF247B4DB}"/>
              </a:ext>
            </a:extLst>
          </p:cNvPr>
          <p:cNvSpPr/>
          <p:nvPr/>
        </p:nvSpPr>
        <p:spPr>
          <a:xfrm>
            <a:off x="1912278" y="3028892"/>
            <a:ext cx="824616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400" dirty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SALOMAT BO`LING!!!</a:t>
            </a:r>
            <a:endParaRPr lang="ru-RU" sz="5400" dirty="0">
              <a:ln w="18415" cmpd="sng">
                <a:solidFill>
                  <a:srgbClr val="008000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xmlns="" id="{02FC4711-A16F-4D88-B6C1-1AFBB91EB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8" y="0"/>
            <a:ext cx="11725275" cy="1138238"/>
          </a:xfrm>
        </p:spPr>
        <p:txBody>
          <a:bodyPr/>
          <a:lstStyle/>
          <a:p>
            <a:r>
              <a:rPr lang="en-US" altLang="ru-RU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PIYOZDOSHLAR OILASI</a:t>
            </a:r>
            <a:endParaRPr lang="ru-RU" altLang="ru-RU" sz="3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Прямоугольник 1">
            <a:extLst>
              <a:ext uri="{FF2B5EF4-FFF2-40B4-BE49-F238E27FC236}">
                <a16:creationId xmlns:a16="http://schemas.microsoft.com/office/drawing/2014/main" xmlns="" id="{10F12D2A-C2AE-4D6C-885C-29FFE6FA0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1228596"/>
            <a:ext cx="11788866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To‘pguli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ochilguncha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yupqa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qobiq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bilan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o‘ralgan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.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To‘pguli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–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oddiy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soyabon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sharsimon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va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yarim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sharsimon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,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ko‘pgulli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.  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30582388-F058-0140-BDA5-E21B988BC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49" y="3227170"/>
            <a:ext cx="6011863" cy="3213544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8625474A-6AC3-5141-A388-8A80E5EE21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19" y="2873829"/>
            <a:ext cx="5258707" cy="3736702"/>
          </a:xfrm>
          <a:prstGeom prst="rect">
            <a:avLst/>
          </a:prstGeom>
        </p:spPr>
      </p:pic>
      <p:pic>
        <p:nvPicPr>
          <p:cNvPr id="6" name="Рисунок 3">
            <a:extLst>
              <a:ext uri="{FF2B5EF4-FFF2-40B4-BE49-F238E27FC236}">
                <a16:creationId xmlns:a16="http://schemas.microsoft.com/office/drawing/2014/main" xmlns="" id="{00F57C11-B53D-A846-88CE-A7DFC949AD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2" y="1255713"/>
            <a:ext cx="3875377" cy="5403997"/>
          </a:xfrm>
          <a:prstGeom prst="rect">
            <a:avLst/>
          </a:prstGeom>
        </p:spPr>
      </p:pic>
      <p:pic>
        <p:nvPicPr>
          <p:cNvPr id="7" name="Рисунок 2">
            <a:extLst>
              <a:ext uri="{FF2B5EF4-FFF2-40B4-BE49-F238E27FC236}">
                <a16:creationId xmlns:a16="http://schemas.microsoft.com/office/drawing/2014/main" xmlns="" id="{245B9F04-2FEB-CD48-B87B-D27F976CBA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9" r="9098"/>
          <a:stretch/>
        </p:blipFill>
        <p:spPr>
          <a:xfrm>
            <a:off x="4349932" y="2217879"/>
            <a:ext cx="6172019" cy="428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01997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xmlns="" id="{6C0ED8E0-B101-41FA-83C0-7696D11D0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8" y="0"/>
            <a:ext cx="11725275" cy="1138238"/>
          </a:xfrm>
        </p:spPr>
        <p:txBody>
          <a:bodyPr/>
          <a:lstStyle/>
          <a:p>
            <a:r>
              <a:rPr lang="en-US" altLang="ru-RU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PIYOZDOSHLAR OILASI</a:t>
            </a:r>
            <a:endParaRPr lang="ru-RU" altLang="ru-RU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Прямоугольник 1">
            <a:extLst>
              <a:ext uri="{FF2B5EF4-FFF2-40B4-BE49-F238E27FC236}">
                <a16:creationId xmlns:a16="http://schemas.microsoft.com/office/drawing/2014/main" xmlns="" id="{A4827D58-4EF3-4182-BF5B-2663EAA02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3604" y="1528763"/>
            <a:ext cx="4414837" cy="26776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Gultojibarglari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6 ta,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qo’shilmagan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, 2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doirada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joylashgan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.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Changchisi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6 ta,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urug’chisi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1 ta, 3 ta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urug’chibargning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qo’dhillishidan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bo’lgan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. 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245B9F04-2FEB-CD48-B87B-D27F976CB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59" y="1370012"/>
            <a:ext cx="6939870" cy="5143274"/>
          </a:xfrm>
          <a:prstGeom prst="rect">
            <a:avLst/>
          </a:prstGeom>
        </p:spPr>
      </p:pic>
      <p:pic>
        <p:nvPicPr>
          <p:cNvPr id="5" name="Рисунок 2">
            <a:extLst>
              <a:ext uri="{FF2B5EF4-FFF2-40B4-BE49-F238E27FC236}">
                <a16:creationId xmlns:a16="http://schemas.microsoft.com/office/drawing/2014/main" xmlns="" id="{F13312B8-3BA3-3D47-98C1-F0156DBE81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2" t="5444" r="14816" b="-5444"/>
          <a:stretch/>
        </p:blipFill>
        <p:spPr>
          <a:xfrm>
            <a:off x="317839" y="1454589"/>
            <a:ext cx="4964070" cy="520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4447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8" descr="Tungkol sa mundo ng mga halaman. Ebolusyon at Kapaki-pakinabang n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Tw Cen MT" panose="020B0602020104020603" pitchFamily="34" charset="0"/>
            </a:endParaRPr>
          </a:p>
        </p:txBody>
      </p:sp>
      <p:sp>
        <p:nvSpPr>
          <p:cNvPr id="24579" name="AutoShape 10" descr="Tungkol sa mundo ng mga halaman. Ebolusyon at Kapaki-pakinabang na ...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Tw Cen MT" panose="020B0602020104020603" pitchFamily="34" charset="0"/>
            </a:endParaRPr>
          </a:p>
        </p:txBody>
      </p:sp>
      <p:sp>
        <p:nvSpPr>
          <p:cNvPr id="24580" name="Прямоугольник 7"/>
          <p:cNvSpPr>
            <a:spLocks noChangeArrowheads="1"/>
          </p:cNvSpPr>
          <p:nvPr/>
        </p:nvSpPr>
        <p:spPr bwMode="auto">
          <a:xfrm>
            <a:off x="8229600" y="1489075"/>
            <a:ext cx="37671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ru-RU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ru-RU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ru-RU">
              <a:latin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7975" y="173038"/>
            <a:ext cx="11688763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kern="0" spc="21" dirty="0">
                <a:solidFill>
                  <a:sysClr val="window" lastClr="FFFFFF"/>
                </a:solidFill>
                <a:latin typeface="Arial" panose="020B0604020202020204" pitchFamily="34" charset="0"/>
              </a:rPr>
              <a:t>                MUSTAHKAMLASH</a:t>
            </a:r>
            <a:endParaRPr lang="ru-RU" sz="4800" b="1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02063" y="3343275"/>
            <a:ext cx="1546225" cy="257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2775" y="3736975"/>
            <a:ext cx="381000" cy="171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149600" y="3876675"/>
            <a:ext cx="493713" cy="23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984375" y="6215063"/>
            <a:ext cx="1544638" cy="258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457700" y="6215063"/>
            <a:ext cx="1157288" cy="258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2775" y="5986463"/>
            <a:ext cx="244475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80" name="Прямоугольник 2"/>
          <p:cNvSpPr>
            <a:spLocks noChangeArrowheads="1"/>
          </p:cNvSpPr>
          <p:nvPr/>
        </p:nvSpPr>
        <p:spPr bwMode="auto">
          <a:xfrm>
            <a:off x="155575" y="1201738"/>
            <a:ext cx="11841163" cy="6477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ru-RU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Kataklarda</a:t>
            </a:r>
            <a:r>
              <a:rPr lang="en-US" altLang="ru-RU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altLang="ru-RU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bug‘doydoshlarning</a:t>
            </a:r>
            <a:r>
              <a:rPr lang="en-US" altLang="ru-RU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qaysilari</a:t>
            </a:r>
            <a:r>
              <a:rPr lang="en-US" altLang="ru-RU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yashirilgan</a:t>
            </a:r>
            <a:r>
              <a:rPr lang="en-US" altLang="ru-RU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ru-RU" altLang="ru-RU" sz="3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661" name="Rectangle 13"/>
          <p:cNvSpPr>
            <a:spLocks noChangeArrowheads="1"/>
          </p:cNvSpPr>
          <p:nvPr/>
        </p:nvSpPr>
        <p:spPr bwMode="auto">
          <a:xfrm>
            <a:off x="612775" y="43195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Tw Cen MT" panose="020B0602020104020603" pitchFamily="34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887720"/>
              </p:ext>
            </p:extLst>
          </p:nvPr>
        </p:nvGraphicFramePr>
        <p:xfrm>
          <a:off x="2012156" y="2208167"/>
          <a:ext cx="8128000" cy="86677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xmlns="" val="107838411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261577556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313527709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185022478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4088965816"/>
                    </a:ext>
                  </a:extLst>
                </a:gridCol>
              </a:tblGrid>
              <a:tr h="86677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A</a:t>
                      </a:r>
                      <a:endParaRPr lang="ru-RU" sz="48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J</a:t>
                      </a:r>
                      <a:endParaRPr lang="ru-RU" sz="48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R</a:t>
                      </a:r>
                      <a:endParaRPr lang="ru-RU" sz="48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I</a:t>
                      </a:r>
                      <a:endParaRPr lang="ru-RU" sz="48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Q</a:t>
                      </a:r>
                      <a:endParaRPr lang="ru-RU" sz="48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173355128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117978"/>
              </p:ext>
            </p:extLst>
          </p:nvPr>
        </p:nvGraphicFramePr>
        <p:xfrm>
          <a:off x="1097278" y="3445058"/>
          <a:ext cx="9993087" cy="90174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110343">
                  <a:extLst>
                    <a:ext uri="{9D8B030D-6E8A-4147-A177-3AD203B41FA5}">
                      <a16:colId xmlns:a16="http://schemas.microsoft.com/office/drawing/2014/main" xmlns="" val="2057217514"/>
                    </a:ext>
                  </a:extLst>
                </a:gridCol>
                <a:gridCol w="1110343">
                  <a:extLst>
                    <a:ext uri="{9D8B030D-6E8A-4147-A177-3AD203B41FA5}">
                      <a16:colId xmlns:a16="http://schemas.microsoft.com/office/drawing/2014/main" xmlns="" val="651696427"/>
                    </a:ext>
                  </a:extLst>
                </a:gridCol>
                <a:gridCol w="1110343">
                  <a:extLst>
                    <a:ext uri="{9D8B030D-6E8A-4147-A177-3AD203B41FA5}">
                      <a16:colId xmlns:a16="http://schemas.microsoft.com/office/drawing/2014/main" xmlns="" val="874899110"/>
                    </a:ext>
                  </a:extLst>
                </a:gridCol>
                <a:gridCol w="1110343">
                  <a:extLst>
                    <a:ext uri="{9D8B030D-6E8A-4147-A177-3AD203B41FA5}">
                      <a16:colId xmlns:a16="http://schemas.microsoft.com/office/drawing/2014/main" xmlns="" val="2059553188"/>
                    </a:ext>
                  </a:extLst>
                </a:gridCol>
                <a:gridCol w="1110343">
                  <a:extLst>
                    <a:ext uri="{9D8B030D-6E8A-4147-A177-3AD203B41FA5}">
                      <a16:colId xmlns:a16="http://schemas.microsoft.com/office/drawing/2014/main" xmlns="" val="3093650255"/>
                    </a:ext>
                  </a:extLst>
                </a:gridCol>
                <a:gridCol w="1110343">
                  <a:extLst>
                    <a:ext uri="{9D8B030D-6E8A-4147-A177-3AD203B41FA5}">
                      <a16:colId xmlns:a16="http://schemas.microsoft.com/office/drawing/2014/main" xmlns="" val="3146427892"/>
                    </a:ext>
                  </a:extLst>
                </a:gridCol>
                <a:gridCol w="1110343">
                  <a:extLst>
                    <a:ext uri="{9D8B030D-6E8A-4147-A177-3AD203B41FA5}">
                      <a16:colId xmlns:a16="http://schemas.microsoft.com/office/drawing/2014/main" xmlns="" val="568818026"/>
                    </a:ext>
                  </a:extLst>
                </a:gridCol>
                <a:gridCol w="1110343">
                  <a:extLst>
                    <a:ext uri="{9D8B030D-6E8A-4147-A177-3AD203B41FA5}">
                      <a16:colId xmlns:a16="http://schemas.microsoft.com/office/drawing/2014/main" xmlns="" val="1187976247"/>
                    </a:ext>
                  </a:extLst>
                </a:gridCol>
                <a:gridCol w="1110343">
                  <a:extLst>
                    <a:ext uri="{9D8B030D-6E8A-4147-A177-3AD203B41FA5}">
                      <a16:colId xmlns:a16="http://schemas.microsoft.com/office/drawing/2014/main" xmlns="" val="3111650086"/>
                    </a:ext>
                  </a:extLst>
                </a:gridCol>
              </a:tblGrid>
              <a:tr h="901746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Q</a:t>
                      </a:r>
                      <a:endParaRPr lang="ru-RU" sz="4800" dirty="0"/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O</a:t>
                      </a:r>
                      <a:r>
                        <a:rPr lang="en-US" sz="4800" baseline="0" dirty="0" smtClean="0"/>
                        <a:t>‘</a:t>
                      </a:r>
                      <a:endParaRPr lang="ru-RU" sz="4800" dirty="0"/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N</a:t>
                      </a:r>
                      <a:endParaRPr lang="ru-RU" sz="4800" dirty="0"/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aseline="0" dirty="0" smtClean="0"/>
                        <a:t>G‘</a:t>
                      </a:r>
                      <a:endParaRPr lang="ru-RU" sz="4800" dirty="0"/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I</a:t>
                      </a:r>
                      <a:endParaRPr lang="ru-RU" sz="4800" dirty="0"/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R</a:t>
                      </a:r>
                      <a:endParaRPr lang="ru-RU" sz="4800" dirty="0"/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B</a:t>
                      </a:r>
                      <a:endParaRPr lang="ru-RU" sz="4800" dirty="0"/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O</a:t>
                      </a:r>
                      <a:endParaRPr lang="ru-RU" sz="4800" dirty="0"/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SH</a:t>
                      </a:r>
                      <a:endParaRPr lang="ru-RU" sz="4800" dirty="0"/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414218593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508186"/>
              </p:ext>
            </p:extLst>
          </p:nvPr>
        </p:nvGraphicFramePr>
        <p:xfrm>
          <a:off x="1985169" y="2212522"/>
          <a:ext cx="8128000" cy="86677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xmlns="" val="107838411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261577556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313527709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185022478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4088965816"/>
                    </a:ext>
                  </a:extLst>
                </a:gridCol>
              </a:tblGrid>
              <a:tr h="86677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R</a:t>
                      </a:r>
                      <a:endParaRPr lang="ru-RU" sz="48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A</a:t>
                      </a:r>
                      <a:endParaRPr lang="ru-RU" sz="48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Q</a:t>
                      </a:r>
                      <a:endParaRPr lang="ru-RU" sz="48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I</a:t>
                      </a:r>
                      <a:endParaRPr lang="ru-RU" sz="48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J</a:t>
                      </a:r>
                      <a:endParaRPr lang="ru-RU" sz="48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173355128"/>
                  </a:ext>
                </a:extLst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553832"/>
              </p:ext>
            </p:extLst>
          </p:nvPr>
        </p:nvGraphicFramePr>
        <p:xfrm>
          <a:off x="2029821" y="4840310"/>
          <a:ext cx="8128000" cy="92070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xmlns="" val="402150324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319220624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9064853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316988474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4278685481"/>
                    </a:ext>
                  </a:extLst>
                </a:gridCol>
              </a:tblGrid>
              <a:tr h="920706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Q</a:t>
                      </a:r>
                      <a:endParaRPr lang="ru-RU" sz="4800" dirty="0"/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A</a:t>
                      </a:r>
                      <a:endParaRPr lang="ru-RU" sz="4800" dirty="0"/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M</a:t>
                      </a:r>
                      <a:endParaRPr lang="ru-RU" sz="4800" dirty="0"/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I</a:t>
                      </a:r>
                      <a:endParaRPr lang="ru-RU" sz="4800" dirty="0"/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SH</a:t>
                      </a:r>
                      <a:endParaRPr lang="ru-RU" sz="4800" dirty="0"/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943485341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593420"/>
              </p:ext>
            </p:extLst>
          </p:nvPr>
        </p:nvGraphicFramePr>
        <p:xfrm>
          <a:off x="1097278" y="3438026"/>
          <a:ext cx="9993087" cy="90174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110343">
                  <a:extLst>
                    <a:ext uri="{9D8B030D-6E8A-4147-A177-3AD203B41FA5}">
                      <a16:colId xmlns:a16="http://schemas.microsoft.com/office/drawing/2014/main" xmlns="" val="2057217514"/>
                    </a:ext>
                  </a:extLst>
                </a:gridCol>
                <a:gridCol w="1110343">
                  <a:extLst>
                    <a:ext uri="{9D8B030D-6E8A-4147-A177-3AD203B41FA5}">
                      <a16:colId xmlns:a16="http://schemas.microsoft.com/office/drawing/2014/main" xmlns="" val="651696427"/>
                    </a:ext>
                  </a:extLst>
                </a:gridCol>
                <a:gridCol w="1110343">
                  <a:extLst>
                    <a:ext uri="{9D8B030D-6E8A-4147-A177-3AD203B41FA5}">
                      <a16:colId xmlns:a16="http://schemas.microsoft.com/office/drawing/2014/main" xmlns="" val="874899110"/>
                    </a:ext>
                  </a:extLst>
                </a:gridCol>
                <a:gridCol w="1110343">
                  <a:extLst>
                    <a:ext uri="{9D8B030D-6E8A-4147-A177-3AD203B41FA5}">
                      <a16:colId xmlns:a16="http://schemas.microsoft.com/office/drawing/2014/main" xmlns="" val="2059553188"/>
                    </a:ext>
                  </a:extLst>
                </a:gridCol>
                <a:gridCol w="1110343">
                  <a:extLst>
                    <a:ext uri="{9D8B030D-6E8A-4147-A177-3AD203B41FA5}">
                      <a16:colId xmlns:a16="http://schemas.microsoft.com/office/drawing/2014/main" xmlns="" val="3093650255"/>
                    </a:ext>
                  </a:extLst>
                </a:gridCol>
                <a:gridCol w="1110343">
                  <a:extLst>
                    <a:ext uri="{9D8B030D-6E8A-4147-A177-3AD203B41FA5}">
                      <a16:colId xmlns:a16="http://schemas.microsoft.com/office/drawing/2014/main" xmlns="" val="3146427892"/>
                    </a:ext>
                  </a:extLst>
                </a:gridCol>
                <a:gridCol w="1110343">
                  <a:extLst>
                    <a:ext uri="{9D8B030D-6E8A-4147-A177-3AD203B41FA5}">
                      <a16:colId xmlns:a16="http://schemas.microsoft.com/office/drawing/2014/main" xmlns="" val="568818026"/>
                    </a:ext>
                  </a:extLst>
                </a:gridCol>
                <a:gridCol w="1110343">
                  <a:extLst>
                    <a:ext uri="{9D8B030D-6E8A-4147-A177-3AD203B41FA5}">
                      <a16:colId xmlns:a16="http://schemas.microsoft.com/office/drawing/2014/main" xmlns="" val="1187976247"/>
                    </a:ext>
                  </a:extLst>
                </a:gridCol>
                <a:gridCol w="1110343">
                  <a:extLst>
                    <a:ext uri="{9D8B030D-6E8A-4147-A177-3AD203B41FA5}">
                      <a16:colId xmlns:a16="http://schemas.microsoft.com/office/drawing/2014/main" xmlns="" val="3111650086"/>
                    </a:ext>
                  </a:extLst>
                </a:gridCol>
              </a:tblGrid>
              <a:tr h="901746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B</a:t>
                      </a:r>
                      <a:endParaRPr lang="ru-RU" sz="4800" dirty="0"/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Q</a:t>
                      </a:r>
                      <a:endParaRPr lang="ru-RU" sz="4800" dirty="0"/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N</a:t>
                      </a:r>
                      <a:endParaRPr lang="ru-RU" sz="4800" dirty="0"/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O</a:t>
                      </a:r>
                      <a:r>
                        <a:rPr lang="en-US" sz="4800" baseline="0" dirty="0" smtClean="0"/>
                        <a:t>‘</a:t>
                      </a:r>
                      <a:endParaRPr lang="ru-RU" sz="4800" dirty="0"/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SH</a:t>
                      </a:r>
                      <a:endParaRPr lang="ru-RU" sz="4800" dirty="0"/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G</a:t>
                      </a:r>
                      <a:r>
                        <a:rPr lang="en-US" sz="4800" baseline="0" dirty="0" smtClean="0"/>
                        <a:t>‘</a:t>
                      </a:r>
                      <a:endParaRPr lang="ru-RU" sz="4800" dirty="0"/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R</a:t>
                      </a:r>
                      <a:endParaRPr lang="ru-RU" sz="4800" dirty="0"/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I</a:t>
                      </a:r>
                      <a:endParaRPr lang="ru-RU" sz="4800" dirty="0"/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O</a:t>
                      </a:r>
                      <a:endParaRPr lang="ru-RU" sz="4800" dirty="0"/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414218593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247149"/>
              </p:ext>
            </p:extLst>
          </p:nvPr>
        </p:nvGraphicFramePr>
        <p:xfrm>
          <a:off x="2012156" y="4833938"/>
          <a:ext cx="8128000" cy="92070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xmlns="" val="402150324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319220624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9064853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316988474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4278685481"/>
                    </a:ext>
                  </a:extLst>
                </a:gridCol>
              </a:tblGrid>
              <a:tr h="920706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SH</a:t>
                      </a:r>
                      <a:endParaRPr lang="ru-RU" sz="4800" dirty="0"/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M</a:t>
                      </a:r>
                      <a:endParaRPr lang="ru-RU" sz="4800" dirty="0"/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A</a:t>
                      </a:r>
                      <a:endParaRPr lang="ru-RU" sz="4800" dirty="0"/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I</a:t>
                      </a:r>
                      <a:endParaRPr lang="ru-RU" sz="4800" dirty="0"/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Q</a:t>
                      </a:r>
                      <a:endParaRPr lang="ru-RU" sz="4800" dirty="0"/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943485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783288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3F92807D-FA06-46BD-8A7C-BEF44802C255}"/>
              </a:ext>
            </a:extLst>
          </p:cNvPr>
          <p:cNvSpPr/>
          <p:nvPr/>
        </p:nvSpPr>
        <p:spPr>
          <a:xfrm>
            <a:off x="-1" y="0"/>
            <a:ext cx="12209929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 dirty="0">
              <a:cs typeface="+mn-cs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5B8673CA-0885-4F71-91E1-3650FADD608A}"/>
              </a:ext>
            </a:extLst>
          </p:cNvPr>
          <p:cNvSpPr/>
          <p:nvPr/>
        </p:nvSpPr>
        <p:spPr>
          <a:xfrm>
            <a:off x="341312" y="2524919"/>
            <a:ext cx="585788" cy="160178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 dirty="0">
              <a:cs typeface="+mn-cs"/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985AC8EE-6F73-447F-8E55-9379F716D098}"/>
              </a:ext>
            </a:extLst>
          </p:cNvPr>
          <p:cNvSpPr/>
          <p:nvPr/>
        </p:nvSpPr>
        <p:spPr>
          <a:xfrm>
            <a:off x="339725" y="4494212"/>
            <a:ext cx="587375" cy="17176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 dirty="0">
              <a:cs typeface="+mn-cs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xmlns="" id="{3DF4B039-849A-4F86-B2D2-4BE7EA97B3AF}"/>
              </a:ext>
            </a:extLst>
          </p:cNvPr>
          <p:cNvSpPr txBox="1">
            <a:spLocks/>
          </p:cNvSpPr>
          <p:nvPr/>
        </p:nvSpPr>
        <p:spPr>
          <a:xfrm>
            <a:off x="2536825" y="527050"/>
            <a:ext cx="6981825" cy="1046163"/>
          </a:xfrm>
          <a:prstGeom prst="rect">
            <a:avLst/>
          </a:prstGeom>
        </p:spPr>
        <p:txBody>
          <a:bodyPr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 fontAlgn="auto">
              <a:spcBef>
                <a:spcPts val="241"/>
              </a:spcBef>
              <a:spcAft>
                <a:spcPts val="0"/>
              </a:spcAft>
              <a:defRPr/>
            </a:pPr>
            <a:r>
              <a:rPr lang="en-US" sz="6600" kern="0" spc="21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r>
              <a:rPr lang="ru-RU" sz="4000" kern="0" spc="21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z-Cyrl-UZ" sz="4000" kern="0" spc="21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0" name="Прямоугольник 1">
            <a:extLst>
              <a:ext uri="{FF2B5EF4-FFF2-40B4-BE49-F238E27FC236}">
                <a16:creationId xmlns:a16="http://schemas.microsoft.com/office/drawing/2014/main" xmlns="" id="{4F2087D8-DC27-43FC-B12A-8C0E20F2A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524" y="2308353"/>
            <a:ext cx="10952162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ru-RU" sz="5400" b="1" dirty="0">
                <a:solidFill>
                  <a:srgbClr val="002060"/>
                </a:solidFill>
                <a:latin typeface="Arial" panose="020B0604020202020204" pitchFamily="34" charset="0"/>
              </a:rPr>
              <a:t>MAVZU: PIYOZDOSHLAR </a:t>
            </a:r>
            <a:endParaRPr lang="en-US" altLang="ru-RU" sz="5400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r>
              <a:rPr lang="en-US" altLang="ru-RU" sz="5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OILASI  </a:t>
            </a:r>
            <a:endParaRPr lang="ru-RU" altLang="ru-RU" sz="54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9" name="Рисунок 3">
            <a:extLst>
              <a:ext uri="{FF2B5EF4-FFF2-40B4-BE49-F238E27FC236}">
                <a16:creationId xmlns:a16="http://schemas.microsoft.com/office/drawing/2014/main" xmlns="" id="{618176EE-B392-0845-8742-38AC536C87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1" y="4429824"/>
            <a:ext cx="3951898" cy="2051273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xmlns="" id="{6C0ED8E0-B101-41FA-83C0-7696D11D0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8" y="0"/>
            <a:ext cx="11725275" cy="1138238"/>
          </a:xfrm>
        </p:spPr>
        <p:txBody>
          <a:bodyPr/>
          <a:lstStyle/>
          <a:p>
            <a:r>
              <a:rPr lang="en-US" altLang="ru-RU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PIYOZDOSHLAR OILASI</a:t>
            </a:r>
            <a:endParaRPr lang="ru-RU" altLang="ru-RU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Прямоугольник 1">
            <a:extLst>
              <a:ext uri="{FF2B5EF4-FFF2-40B4-BE49-F238E27FC236}">
                <a16:creationId xmlns:a16="http://schemas.microsoft.com/office/drawing/2014/main" xmlns="" id="{A4827D58-4EF3-4182-BF5B-2663EAA02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10" y="4533225"/>
            <a:ext cx="11524932" cy="1815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Gullari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2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jinsli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to’g’ri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Gulqo’rg’oni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oddiy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gultojisimon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.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Gultojibarglari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6 ta,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qo’shilmagan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, 2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doirada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joylashgan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.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Changchisi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6 ta,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urug’chisi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1 ta, 3 ta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urug’chibargning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qo’dhillishidan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bo’lgan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.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Mevasi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ko’sak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.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44" y="1254034"/>
            <a:ext cx="7319282" cy="31673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846" y="1252052"/>
            <a:ext cx="3838167" cy="317132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xmlns="" id="{52667768-3E9B-4BD6-95D9-21FD6D0F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165100"/>
            <a:ext cx="11743509" cy="831850"/>
          </a:xfrm>
        </p:spPr>
        <p:txBody>
          <a:bodyPr/>
          <a:lstStyle/>
          <a:p>
            <a:r>
              <a:rPr lang="en-US" altLang="ru-RU" sz="4800" dirty="0">
                <a:latin typeface="Arial" panose="020B0604020202020204" pitchFamily="34" charset="0"/>
                <a:cs typeface="Arial" panose="020B0604020202020204" pitchFamily="34" charset="0"/>
              </a:rPr>
              <a:t>PIYOZDOSHLAR OILASI</a:t>
            </a:r>
            <a:endParaRPr lang="ru-RU" alt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Прямоугольник 1">
            <a:extLst>
              <a:ext uri="{FF2B5EF4-FFF2-40B4-BE49-F238E27FC236}">
                <a16:creationId xmlns:a16="http://schemas.microsoft.com/office/drawing/2014/main" xmlns="" id="{ED46684F-9C67-4AE2-B6BC-FDC4D112F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3" y="1104900"/>
            <a:ext cx="1183526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z-Cyrl-UZ" altLang="ru-RU" dirty="0" smtClean="0">
                <a:latin typeface="Arial" panose="020B0604020202020204" pitchFamily="34" charset="0"/>
              </a:rPr>
              <a:t> </a:t>
            </a:r>
            <a:r>
              <a:rPr lang="en-US" altLang="ru-RU" dirty="0" smtClean="0">
                <a:latin typeface="Arial" panose="020B0604020202020204" pitchFamily="34" charset="0"/>
              </a:rPr>
              <a:t>Bu </a:t>
            </a:r>
            <a:r>
              <a:rPr lang="en-US" altLang="ru-RU" dirty="0" err="1">
                <a:latin typeface="Arial" panose="020B0604020202020204" pitchFamily="34" charset="0"/>
              </a:rPr>
              <a:t>oila</a:t>
            </a:r>
            <a:r>
              <a:rPr lang="en-US" altLang="ru-RU" dirty="0">
                <a:latin typeface="Arial" panose="020B0604020202020204" pitchFamily="34" charset="0"/>
              </a:rPr>
              <a:t> </a:t>
            </a:r>
            <a:r>
              <a:rPr lang="en-US" altLang="ru-RU" dirty="0" err="1">
                <a:latin typeface="Arial" panose="020B0604020202020204" pitchFamily="34" charset="0"/>
              </a:rPr>
              <a:t>vakillari</a:t>
            </a:r>
            <a:r>
              <a:rPr lang="en-US" altLang="ru-RU" dirty="0">
                <a:latin typeface="Arial" panose="020B0604020202020204" pitchFamily="34" charset="0"/>
              </a:rPr>
              <a:t> </a:t>
            </a:r>
            <a:r>
              <a:rPr lang="en-US" altLang="ru-RU" dirty="0" err="1">
                <a:latin typeface="Arial" panose="020B0604020202020204" pitchFamily="34" charset="0"/>
              </a:rPr>
              <a:t>yer</a:t>
            </a:r>
            <a:r>
              <a:rPr lang="en-US" altLang="ru-RU" dirty="0">
                <a:latin typeface="Arial" panose="020B0604020202020204" pitchFamily="34" charset="0"/>
              </a:rPr>
              <a:t> </a:t>
            </a:r>
            <a:r>
              <a:rPr lang="en-US" altLang="ru-RU" dirty="0" err="1">
                <a:latin typeface="Arial" panose="020B0604020202020204" pitchFamily="34" charset="0"/>
              </a:rPr>
              <a:t>yuzida</a:t>
            </a:r>
            <a:r>
              <a:rPr lang="en-US" altLang="ru-RU" dirty="0">
                <a:latin typeface="Arial" panose="020B0604020202020204" pitchFamily="34" charset="0"/>
              </a:rPr>
              <a:t> </a:t>
            </a:r>
            <a:r>
              <a:rPr lang="en-US" altLang="ru-RU" dirty="0" err="1">
                <a:latin typeface="Arial" panose="020B0604020202020204" pitchFamily="34" charset="0"/>
              </a:rPr>
              <a:t>keng</a:t>
            </a:r>
            <a:r>
              <a:rPr lang="en-US" altLang="ru-RU" dirty="0">
                <a:latin typeface="Arial" panose="020B0604020202020204" pitchFamily="34" charset="0"/>
              </a:rPr>
              <a:t> </a:t>
            </a:r>
            <a:r>
              <a:rPr lang="en-US" altLang="ru-RU" dirty="0" err="1" smtClean="0">
                <a:latin typeface="Arial" panose="020B0604020202020204" pitchFamily="34" charset="0"/>
              </a:rPr>
              <a:t>tarqalgan</a:t>
            </a:r>
            <a:r>
              <a:rPr lang="en-US" altLang="ru-RU" dirty="0">
                <a:latin typeface="Arial" panose="020B0604020202020204" pitchFamily="34" charset="0"/>
              </a:rPr>
              <a:t>, </a:t>
            </a:r>
            <a:r>
              <a:rPr lang="en-US" altLang="ru-RU" dirty="0" err="1">
                <a:latin typeface="Arial" panose="020B0604020202020204" pitchFamily="34" charset="0"/>
              </a:rPr>
              <a:t>faqat</a:t>
            </a:r>
            <a:r>
              <a:rPr lang="en-US" altLang="ru-RU" dirty="0">
                <a:latin typeface="Arial" panose="020B0604020202020204" pitchFamily="34" charset="0"/>
              </a:rPr>
              <a:t> </a:t>
            </a:r>
            <a:r>
              <a:rPr lang="en-US" altLang="ru-RU" dirty="0" err="1">
                <a:latin typeface="Arial" panose="020B0604020202020204" pitchFamily="34" charset="0"/>
              </a:rPr>
              <a:t>avstraliyada</a:t>
            </a:r>
            <a:r>
              <a:rPr lang="en-US" altLang="ru-RU" dirty="0">
                <a:latin typeface="Arial" panose="020B0604020202020204" pitchFamily="34" charset="0"/>
              </a:rPr>
              <a:t> </a:t>
            </a:r>
            <a:r>
              <a:rPr lang="en-US" altLang="ru-RU" dirty="0" err="1">
                <a:latin typeface="Arial" panose="020B0604020202020204" pitchFamily="34" charset="0"/>
              </a:rPr>
              <a:t>tabiiy</a:t>
            </a:r>
            <a:r>
              <a:rPr lang="en-US" altLang="ru-RU" dirty="0">
                <a:latin typeface="Arial" panose="020B0604020202020204" pitchFamily="34" charset="0"/>
              </a:rPr>
              <a:t> </a:t>
            </a:r>
            <a:r>
              <a:rPr lang="en-US" altLang="ru-RU" dirty="0" err="1">
                <a:latin typeface="Arial" panose="020B0604020202020204" pitchFamily="34" charset="0"/>
              </a:rPr>
              <a:t>holda</a:t>
            </a:r>
            <a:r>
              <a:rPr lang="en-US" altLang="ru-RU" dirty="0">
                <a:latin typeface="Arial" panose="020B0604020202020204" pitchFamily="34" charset="0"/>
              </a:rPr>
              <a:t> </a:t>
            </a:r>
            <a:r>
              <a:rPr lang="en-US" altLang="ru-RU" dirty="0" err="1">
                <a:latin typeface="Arial" panose="020B0604020202020204" pitchFamily="34" charset="0"/>
              </a:rPr>
              <a:t>uchramaydi</a:t>
            </a:r>
            <a:r>
              <a:rPr lang="en-US" altLang="ru-RU" dirty="0">
                <a:latin typeface="Arial" panose="020B0604020202020204" pitchFamily="34" charset="0"/>
              </a:rPr>
              <a:t>. </a:t>
            </a:r>
            <a:r>
              <a:rPr lang="en-US" altLang="ru-RU" dirty="0" smtClean="0">
                <a:latin typeface="Arial" panose="020B0604020202020204" pitchFamily="34" charset="0"/>
              </a:rPr>
              <a:t>32 </a:t>
            </a:r>
            <a:r>
              <a:rPr lang="en-US" altLang="ru-RU" dirty="0" err="1" smtClean="0">
                <a:latin typeface="Arial" panose="020B0604020202020204" pitchFamily="34" charset="0"/>
              </a:rPr>
              <a:t>turkum</a:t>
            </a:r>
            <a:r>
              <a:rPr lang="en-US" altLang="ru-RU" dirty="0" smtClean="0">
                <a:latin typeface="Arial" panose="020B0604020202020204" pitchFamily="34" charset="0"/>
              </a:rPr>
              <a:t>, </a:t>
            </a:r>
            <a:r>
              <a:rPr lang="en-US" altLang="ru-RU" dirty="0" smtClean="0">
                <a:latin typeface="Arial" panose="020B0604020202020204" pitchFamily="34" charset="0"/>
              </a:rPr>
              <a:t>750 </a:t>
            </a:r>
            <a:r>
              <a:rPr lang="en-US" altLang="ru-RU" dirty="0" err="1">
                <a:latin typeface="Arial" panose="020B0604020202020204" pitchFamily="34" charset="0"/>
              </a:rPr>
              <a:t>turni</a:t>
            </a:r>
            <a:r>
              <a:rPr lang="en-US" altLang="ru-RU" dirty="0">
                <a:latin typeface="Arial" panose="020B0604020202020204" pitchFamily="34" charset="0"/>
              </a:rPr>
              <a:t> </a:t>
            </a:r>
            <a:r>
              <a:rPr lang="en-US" altLang="ru-RU" dirty="0" err="1" smtClean="0">
                <a:latin typeface="Arial" panose="020B0604020202020204" pitchFamily="34" charset="0"/>
              </a:rPr>
              <a:t>o‘z</a:t>
            </a:r>
            <a:r>
              <a:rPr lang="en-US" altLang="ru-RU" dirty="0" smtClean="0">
                <a:latin typeface="Arial" panose="020B0604020202020204" pitchFamily="34" charset="0"/>
              </a:rPr>
              <a:t> </a:t>
            </a:r>
            <a:r>
              <a:rPr lang="en-US" altLang="ru-RU" dirty="0" err="1">
                <a:latin typeface="Arial" panose="020B0604020202020204" pitchFamily="34" charset="0"/>
              </a:rPr>
              <a:t>ichiga</a:t>
            </a:r>
            <a:r>
              <a:rPr lang="en-US" altLang="ru-RU" dirty="0">
                <a:latin typeface="Arial" panose="020B0604020202020204" pitchFamily="34" charset="0"/>
              </a:rPr>
              <a:t> </a:t>
            </a:r>
            <a:r>
              <a:rPr lang="en-US" altLang="ru-RU" dirty="0" err="1">
                <a:latin typeface="Arial" panose="020B0604020202020204" pitchFamily="34" charset="0"/>
              </a:rPr>
              <a:t>oladi</a:t>
            </a:r>
            <a:r>
              <a:rPr lang="en-US" altLang="ru-RU" dirty="0"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7D4B6719-A985-8046-A206-8D1A4CF6C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2290068"/>
            <a:ext cx="5486400" cy="4150042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04EE342B-C1ED-104D-B347-BF62771F7D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504" y="2290068"/>
            <a:ext cx="5342867" cy="415004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xmlns="" id="{D504AEB7-291C-4450-9D67-71133BA8D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63" y="165100"/>
            <a:ext cx="10972800" cy="831850"/>
          </a:xfrm>
        </p:spPr>
        <p:txBody>
          <a:bodyPr/>
          <a:lstStyle/>
          <a:p>
            <a:r>
              <a:rPr lang="en-US" altLang="ru-RU" sz="4800" dirty="0">
                <a:latin typeface="Arial" panose="020B0604020202020204" pitchFamily="34" charset="0"/>
                <a:cs typeface="Arial" panose="020B0604020202020204" pitchFamily="34" charset="0"/>
              </a:rPr>
              <a:t>PIYOZDOSHLAR OILASI</a:t>
            </a:r>
            <a:endParaRPr lang="ru-RU" alt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5" name="Прямоугольник 1">
            <a:extLst>
              <a:ext uri="{FF2B5EF4-FFF2-40B4-BE49-F238E27FC236}">
                <a16:creationId xmlns:a16="http://schemas.microsoft.com/office/drawing/2014/main" xmlns="" id="{2466A86A-B873-43AF-80EB-1863E4EB3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817" y="1174928"/>
            <a:ext cx="1175301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ru-RU" sz="2800" dirty="0" err="1">
                <a:latin typeface="Arial" panose="020B0604020202020204" pitchFamily="34" charset="0"/>
              </a:rPr>
              <a:t>Ular</a:t>
            </a:r>
            <a:r>
              <a:rPr lang="en-US" altLang="ru-RU" sz="2800" dirty="0">
                <a:latin typeface="Arial" panose="020B0604020202020204" pitchFamily="34" charset="0"/>
              </a:rPr>
              <a:t> </a:t>
            </a:r>
            <a:r>
              <a:rPr lang="en-US" altLang="ru-RU" sz="2800" dirty="0" err="1" smtClean="0">
                <a:latin typeface="Arial" panose="020B0604020202020204" pitchFamily="34" charset="0"/>
              </a:rPr>
              <a:t>ko‘p</a:t>
            </a:r>
            <a:r>
              <a:rPr lang="en-US" altLang="ru-RU" sz="2800" dirty="0" smtClean="0">
                <a:latin typeface="Arial" panose="020B0604020202020204" pitchFamily="34" charset="0"/>
              </a:rPr>
              <a:t> </a:t>
            </a:r>
            <a:r>
              <a:rPr lang="en-US" altLang="ru-RU" sz="2800" dirty="0" err="1">
                <a:latin typeface="Arial" panose="020B0604020202020204" pitchFamily="34" charset="0"/>
              </a:rPr>
              <a:t>yillik</a:t>
            </a:r>
            <a:r>
              <a:rPr lang="en-US" altLang="ru-RU" sz="2800" dirty="0">
                <a:latin typeface="Arial" panose="020B0604020202020204" pitchFamily="34" charset="0"/>
              </a:rPr>
              <a:t> </a:t>
            </a:r>
            <a:r>
              <a:rPr lang="en-US" altLang="ru-RU" sz="2800" dirty="0" err="1">
                <a:latin typeface="Arial" panose="020B0604020202020204" pitchFamily="34" charset="0"/>
              </a:rPr>
              <a:t>piyozboshli</a:t>
            </a:r>
            <a:r>
              <a:rPr lang="en-US" altLang="ru-RU" sz="2800" dirty="0">
                <a:latin typeface="Arial" panose="020B0604020202020204" pitchFamily="34" charset="0"/>
              </a:rPr>
              <a:t> </a:t>
            </a:r>
            <a:r>
              <a:rPr lang="en-US" altLang="ru-RU" sz="2800" dirty="0" err="1" smtClean="0">
                <a:latin typeface="Arial" panose="020B0604020202020204" pitchFamily="34" charset="0"/>
              </a:rPr>
              <a:t>o‘smliklardan</a:t>
            </a:r>
            <a:r>
              <a:rPr lang="en-US" altLang="ru-RU" sz="2800" dirty="0" smtClean="0">
                <a:latin typeface="Arial" panose="020B0604020202020204" pitchFamily="34" charset="0"/>
              </a:rPr>
              <a:t> </a:t>
            </a:r>
            <a:r>
              <a:rPr lang="en-US" altLang="ru-RU" sz="2800" dirty="0" err="1">
                <a:latin typeface="Arial" panose="020B0604020202020204" pitchFamily="34" charset="0"/>
              </a:rPr>
              <a:t>iborat</a:t>
            </a:r>
            <a:r>
              <a:rPr lang="en-US" altLang="ru-RU" sz="2800" dirty="0">
                <a:latin typeface="Arial" panose="020B0604020202020204" pitchFamily="34" charset="0"/>
              </a:rPr>
              <a:t>. </a:t>
            </a:r>
            <a:r>
              <a:rPr lang="en-US" altLang="ru-RU" sz="2800" dirty="0" err="1">
                <a:latin typeface="Arial" panose="020B0604020202020204" pitchFamily="34" charset="0"/>
              </a:rPr>
              <a:t>Barglari</a:t>
            </a:r>
            <a:r>
              <a:rPr lang="en-US" altLang="ru-RU" sz="2800" dirty="0">
                <a:latin typeface="Arial" panose="020B0604020202020204" pitchFamily="34" charset="0"/>
              </a:rPr>
              <a:t> </a:t>
            </a:r>
            <a:r>
              <a:rPr lang="en-US" altLang="ru-RU" sz="2800" dirty="0" err="1">
                <a:latin typeface="Arial" panose="020B0604020202020204" pitchFamily="34" charset="0"/>
              </a:rPr>
              <a:t>shishgan</a:t>
            </a:r>
            <a:r>
              <a:rPr lang="en-US" altLang="ru-RU" sz="2800" dirty="0">
                <a:latin typeface="Arial" panose="020B0604020202020204" pitchFamily="34" charset="0"/>
              </a:rPr>
              <a:t> </a:t>
            </a:r>
            <a:r>
              <a:rPr lang="en-US" altLang="ru-RU" sz="2800" dirty="0" err="1">
                <a:latin typeface="Arial" panose="020B0604020202020204" pitchFamily="34" charset="0"/>
              </a:rPr>
              <a:t>yoki</a:t>
            </a:r>
            <a:r>
              <a:rPr lang="en-US" altLang="ru-RU" sz="2800" dirty="0">
                <a:latin typeface="Arial" panose="020B0604020202020204" pitchFamily="34" charset="0"/>
              </a:rPr>
              <a:t> </a:t>
            </a:r>
            <a:r>
              <a:rPr lang="en-US" altLang="ru-RU" sz="2800" dirty="0" err="1">
                <a:latin typeface="Arial" panose="020B0604020202020204" pitchFamily="34" charset="0"/>
              </a:rPr>
              <a:t>yassi</a:t>
            </a:r>
            <a:r>
              <a:rPr lang="en-US" altLang="ru-RU" sz="2800" dirty="0">
                <a:latin typeface="Arial" panose="020B0604020202020204" pitchFamily="34" charset="0"/>
              </a:rPr>
              <a:t> </a:t>
            </a:r>
            <a:r>
              <a:rPr lang="en-US" altLang="ru-RU" sz="2800" dirty="0" err="1">
                <a:latin typeface="Arial" panose="020B0604020202020204" pitchFamily="34" charset="0"/>
              </a:rPr>
              <a:t>nashtarsimon</a:t>
            </a:r>
            <a:r>
              <a:rPr lang="en-US" altLang="ru-RU" sz="2800" dirty="0">
                <a:latin typeface="Arial" panose="020B0604020202020204" pitchFamily="34" charset="0"/>
              </a:rPr>
              <a:t>, </a:t>
            </a:r>
            <a:r>
              <a:rPr lang="en-US" altLang="ru-RU" sz="2800" dirty="0" err="1">
                <a:latin typeface="Arial" panose="020B0604020202020204" pitchFamily="34" charset="0"/>
              </a:rPr>
              <a:t>ipsimon</a:t>
            </a:r>
            <a:r>
              <a:rPr lang="en-US" altLang="ru-RU" sz="2800" dirty="0">
                <a:latin typeface="Arial" panose="020B0604020202020204" pitchFamily="34" charset="0"/>
              </a:rPr>
              <a:t>, </a:t>
            </a:r>
            <a:r>
              <a:rPr lang="en-US" altLang="ru-RU" sz="2800" dirty="0" err="1">
                <a:latin typeface="Arial" panose="020B0604020202020204" pitchFamily="34" charset="0"/>
              </a:rPr>
              <a:t>qalami</a:t>
            </a:r>
            <a:r>
              <a:rPr lang="en-US" altLang="ru-RU" sz="2800" dirty="0">
                <a:latin typeface="Arial" panose="020B0604020202020204" pitchFamily="34" charset="0"/>
              </a:rPr>
              <a:t>, </a:t>
            </a:r>
            <a:r>
              <a:rPr lang="en-US" altLang="ru-RU" sz="2800" dirty="0" err="1">
                <a:latin typeface="Arial" panose="020B0604020202020204" pitchFamily="34" charset="0"/>
              </a:rPr>
              <a:t>keng</a:t>
            </a:r>
            <a:r>
              <a:rPr lang="en-US" altLang="ru-RU" sz="2800" dirty="0">
                <a:latin typeface="Arial" panose="020B0604020202020204" pitchFamily="34" charset="0"/>
              </a:rPr>
              <a:t> </a:t>
            </a:r>
            <a:r>
              <a:rPr lang="en-US" altLang="ru-RU" sz="2800" dirty="0" err="1">
                <a:latin typeface="Arial" panose="020B0604020202020204" pitchFamily="34" charset="0"/>
              </a:rPr>
              <a:t>qalami</a:t>
            </a:r>
            <a:r>
              <a:rPr lang="en-US" altLang="ru-RU" sz="2800" dirty="0">
                <a:latin typeface="Arial" panose="020B0604020202020204" pitchFamily="34" charset="0"/>
              </a:rPr>
              <a:t>, </a:t>
            </a:r>
            <a:r>
              <a:rPr lang="en-US" altLang="ru-RU" sz="2800" dirty="0" err="1">
                <a:latin typeface="Arial" panose="020B0604020202020204" pitchFamily="34" charset="0"/>
              </a:rPr>
              <a:t>tasmasimon</a:t>
            </a:r>
            <a:r>
              <a:rPr lang="en-US" altLang="ru-RU" sz="2800" dirty="0">
                <a:latin typeface="Arial" panose="020B0604020202020204" pitchFamily="34" charset="0"/>
              </a:rPr>
              <a:t>, </a:t>
            </a:r>
            <a:r>
              <a:rPr lang="en-US" altLang="ru-RU" sz="2800" dirty="0" err="1">
                <a:latin typeface="Arial" panose="020B0604020202020204" pitchFamily="34" charset="0"/>
              </a:rPr>
              <a:t>ellipsimon</a:t>
            </a:r>
            <a:r>
              <a:rPr lang="en-US" altLang="ru-RU" sz="2800" dirty="0">
                <a:latin typeface="Arial" panose="020B0604020202020204" pitchFamily="34" charset="0"/>
              </a:rPr>
              <a:t>, </a:t>
            </a:r>
            <a:r>
              <a:rPr lang="en-US" altLang="ru-RU" sz="2800" dirty="0" err="1" smtClean="0">
                <a:latin typeface="Arial" panose="020B0604020202020204" pitchFamily="34" charset="0"/>
              </a:rPr>
              <a:t>yaprog‘i</a:t>
            </a:r>
            <a:r>
              <a:rPr lang="en-US" altLang="ru-RU" sz="2800" dirty="0" smtClean="0">
                <a:latin typeface="Arial" panose="020B0604020202020204" pitchFamily="34" charset="0"/>
              </a:rPr>
              <a:t> </a:t>
            </a:r>
            <a:r>
              <a:rPr lang="en-US" altLang="ru-RU" sz="2800" dirty="0" err="1">
                <a:latin typeface="Arial" panose="020B0604020202020204" pitchFamily="34" charset="0"/>
              </a:rPr>
              <a:t>butun</a:t>
            </a:r>
            <a:r>
              <a:rPr lang="en-US" altLang="ru-RU" sz="2800" dirty="0">
                <a:latin typeface="Arial" panose="020B0604020202020204" pitchFamily="34" charset="0"/>
              </a:rPr>
              <a:t> </a:t>
            </a:r>
            <a:r>
              <a:rPr lang="en-US" altLang="ru-RU" sz="2800" dirty="0" err="1">
                <a:latin typeface="Arial" panose="020B0604020202020204" pitchFamily="34" charset="0"/>
              </a:rPr>
              <a:t>yoki</a:t>
            </a:r>
            <a:r>
              <a:rPr lang="en-US" altLang="ru-RU" sz="2800" dirty="0">
                <a:latin typeface="Arial" panose="020B0604020202020204" pitchFamily="34" charset="0"/>
              </a:rPr>
              <a:t> </a:t>
            </a:r>
            <a:r>
              <a:rPr lang="en-US" altLang="ru-RU" sz="2800" dirty="0" err="1">
                <a:latin typeface="Arial" panose="020B0604020202020204" pitchFamily="34" charset="0"/>
              </a:rPr>
              <a:t>qirqilgan</a:t>
            </a:r>
            <a:r>
              <a:rPr lang="en-US" altLang="ru-RU" sz="2800" dirty="0">
                <a:latin typeface="Arial" panose="020B0604020202020204" pitchFamily="34" charset="0"/>
              </a:rPr>
              <a:t>, </a:t>
            </a:r>
            <a:r>
              <a:rPr lang="en-US" altLang="ru-RU" sz="2800" dirty="0" err="1" smtClean="0">
                <a:latin typeface="Arial" panose="020B0604020202020204" pitchFamily="34" charset="0"/>
              </a:rPr>
              <a:t>bandsiz</a:t>
            </a:r>
            <a:r>
              <a:rPr lang="en-US" altLang="ru-RU" sz="2800" dirty="0" smtClean="0">
                <a:latin typeface="Arial" panose="020B0604020202020204" pitchFamily="34" charset="0"/>
              </a:rPr>
              <a:t>, </a:t>
            </a:r>
            <a:r>
              <a:rPr lang="en-US" altLang="ru-RU" sz="2800" dirty="0" err="1" smtClean="0">
                <a:latin typeface="Arial" panose="020B0604020202020204" pitchFamily="34" charset="0"/>
              </a:rPr>
              <a:t>pastki</a:t>
            </a:r>
            <a:r>
              <a:rPr lang="en-US" altLang="ru-RU" sz="2800" dirty="0" smtClean="0">
                <a:latin typeface="Arial" panose="020B0604020202020204" pitchFamily="34" charset="0"/>
              </a:rPr>
              <a:t> </a:t>
            </a:r>
            <a:r>
              <a:rPr lang="en-US" altLang="ru-RU" sz="2800" dirty="0" err="1">
                <a:latin typeface="Arial" panose="020B0604020202020204" pitchFamily="34" charset="0"/>
              </a:rPr>
              <a:t>qismi</a:t>
            </a:r>
            <a:r>
              <a:rPr lang="en-US" altLang="ru-RU" sz="2800" dirty="0">
                <a:latin typeface="Arial" panose="020B0604020202020204" pitchFamily="34" charset="0"/>
              </a:rPr>
              <a:t> </a:t>
            </a:r>
            <a:r>
              <a:rPr lang="en-US" altLang="ru-RU" sz="2800" dirty="0" err="1">
                <a:latin typeface="Arial" panose="020B0604020202020204" pitchFamily="34" charset="0"/>
              </a:rPr>
              <a:t>novsimon</a:t>
            </a:r>
            <a:r>
              <a:rPr lang="en-US" altLang="ru-RU" sz="2800" dirty="0"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40E6F1A6-4D9F-AF42-BCA5-74729E220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3" y="2737901"/>
            <a:ext cx="4820193" cy="3912281"/>
          </a:xfrm>
          <a:prstGeom prst="rect">
            <a:avLst/>
          </a:prstGeom>
        </p:spPr>
      </p:pic>
      <p:pic>
        <p:nvPicPr>
          <p:cNvPr id="6" name="Рисунок 4">
            <a:extLst>
              <a:ext uri="{FF2B5EF4-FFF2-40B4-BE49-F238E27FC236}">
                <a16:creationId xmlns:a16="http://schemas.microsoft.com/office/drawing/2014/main" xmlns="" id="{C697DB46-EE4D-704B-8629-1673F04EF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406" y="2748848"/>
            <a:ext cx="4909277" cy="38903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xmlns="" id="{02FC4711-A16F-4D88-B6C1-1AFBB91EB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8" y="0"/>
            <a:ext cx="11725275" cy="1138238"/>
          </a:xfrm>
        </p:spPr>
        <p:txBody>
          <a:bodyPr/>
          <a:lstStyle/>
          <a:p>
            <a:r>
              <a:rPr lang="en-US" altLang="ru-RU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PIYOZDOSHLAR OILASI</a:t>
            </a:r>
            <a:endParaRPr lang="ru-RU" altLang="ru-RU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Прямоугольник 1">
            <a:extLst>
              <a:ext uri="{FF2B5EF4-FFF2-40B4-BE49-F238E27FC236}">
                <a16:creationId xmlns:a16="http://schemas.microsoft.com/office/drawing/2014/main" xmlns="" id="{10F12D2A-C2AE-4D6C-885C-29FFE6FA0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1228596"/>
            <a:ext cx="11788866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To‘pguli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ochilguncha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yupqa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qobiq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bilan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o‘ralgan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.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To‘pguli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–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oddiy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soyabon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sharsimon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va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yarim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sharsimon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,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ko‘pgulli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.  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</a:endParaRPr>
          </a:p>
        </p:txBody>
      </p:sp>
      <p:pic>
        <p:nvPicPr>
          <p:cNvPr id="6" name="Рисунок 3">
            <a:extLst>
              <a:ext uri="{FF2B5EF4-FFF2-40B4-BE49-F238E27FC236}">
                <a16:creationId xmlns:a16="http://schemas.microsoft.com/office/drawing/2014/main" xmlns="" id="{00F57C11-B53D-A846-88CE-A7DFC949A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3" y="2273061"/>
            <a:ext cx="5413783" cy="4386649"/>
          </a:xfrm>
          <a:prstGeom prst="rect">
            <a:avLst/>
          </a:prstGeom>
        </p:spPr>
      </p:pic>
      <p:pic>
        <p:nvPicPr>
          <p:cNvPr id="7" name="Рисунок 3">
            <a:extLst>
              <a:ext uri="{FF2B5EF4-FFF2-40B4-BE49-F238E27FC236}">
                <a16:creationId xmlns:a16="http://schemas.microsoft.com/office/drawing/2014/main" xmlns="" id="{E5EDF801-E76D-204E-8F49-C773BBD2B1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348" y="2273060"/>
            <a:ext cx="5182507" cy="438664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8" descr="Tungkol sa mundo ng mga halaman. Ebolusyon at Kapaki-pakinabang n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Tw Cen MT" panose="020B0602020104020603" pitchFamily="34" charset="0"/>
            </a:endParaRPr>
          </a:p>
        </p:txBody>
      </p:sp>
      <p:sp>
        <p:nvSpPr>
          <p:cNvPr id="13315" name="AutoShape 10" descr="Tungkol sa mundo ng mga halaman. Ebolusyon at Kapaki-pakinabang na ...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Tw Cen MT" panose="020B0602020104020603" pitchFamily="34" charset="0"/>
            </a:endParaRPr>
          </a:p>
        </p:txBody>
      </p:sp>
      <p:sp>
        <p:nvSpPr>
          <p:cNvPr id="13316" name="Прямоугольник 22"/>
          <p:cNvSpPr>
            <a:spLocks noChangeArrowheads="1"/>
          </p:cNvSpPr>
          <p:nvPr/>
        </p:nvSpPr>
        <p:spPr bwMode="auto">
          <a:xfrm>
            <a:off x="209550" y="204788"/>
            <a:ext cx="118141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ru-RU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GUL TUZILISHI:</a:t>
            </a:r>
            <a:endParaRPr lang="ru-RU" altLang="ru-RU" sz="4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8026400" y="3333750"/>
            <a:ext cx="590550" cy="3540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1">
            <a:extLst>
              <a:ext uri="{FF2B5EF4-FFF2-40B4-BE49-F238E27FC236}">
                <a16:creationId xmlns:a16="http://schemas.microsoft.com/office/drawing/2014/main" xmlns="" id="{A4827D58-4EF3-4182-BF5B-2663EAA02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" y="1231900"/>
            <a:ext cx="11814175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Gullari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2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jinsli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to‘g‘ri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gul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.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Gulqo‘rg‘oni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oddiy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gultojisimon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.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Mevasi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ko‘sak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. 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6479177" y="2611010"/>
            <a:ext cx="3793460" cy="34559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0" name="Picture 14" descr="Околоцветни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237" y="2723723"/>
            <a:ext cx="2944813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5" descr="Тычин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3055">
            <a:off x="7477250" y="3325386"/>
            <a:ext cx="1965325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511" y="4055635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AutoShape 3"/>
          <p:cNvSpPr>
            <a:spLocks noChangeArrowheads="1"/>
          </p:cNvSpPr>
          <p:nvPr/>
        </p:nvSpPr>
        <p:spPr bwMode="auto">
          <a:xfrm>
            <a:off x="6644279" y="215900"/>
            <a:ext cx="3886200" cy="8096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27" name="Group 7"/>
          <p:cNvGrpSpPr>
            <a:grpSpLocks/>
          </p:cNvGrpSpPr>
          <p:nvPr/>
        </p:nvGrpSpPr>
        <p:grpSpPr bwMode="auto">
          <a:xfrm>
            <a:off x="8177395" y="160338"/>
            <a:ext cx="1417637" cy="779462"/>
            <a:chOff x="4106" y="3373"/>
            <a:chExt cx="893" cy="491"/>
          </a:xfrm>
        </p:grpSpPr>
        <p:sp>
          <p:nvSpPr>
            <p:cNvPr id="28" name="Rectangle 8"/>
            <p:cNvSpPr>
              <a:spLocks noChangeArrowheads="1"/>
            </p:cNvSpPr>
            <p:nvPr/>
          </p:nvSpPr>
          <p:spPr bwMode="auto">
            <a:xfrm>
              <a:off x="4567" y="3593"/>
              <a:ext cx="43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800" i="1">
                  <a:solidFill>
                    <a:schemeClr val="bg1"/>
                  </a:solidFill>
                </a:rPr>
                <a:t>3+3</a:t>
              </a:r>
              <a:endParaRPr lang="ru-RU" altLang="ru-RU" sz="2800" i="1">
                <a:solidFill>
                  <a:schemeClr val="bg1"/>
                </a:solidFill>
              </a:endParaRPr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4106" y="3373"/>
              <a:ext cx="464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4500" i="1" dirty="0" err="1">
                  <a:solidFill>
                    <a:schemeClr val="bg1"/>
                  </a:solidFill>
                </a:rPr>
                <a:t>Ch</a:t>
              </a:r>
              <a:endParaRPr lang="ru-RU" altLang="ru-RU" sz="18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10"/>
          <p:cNvGrpSpPr>
            <a:grpSpLocks/>
          </p:cNvGrpSpPr>
          <p:nvPr/>
        </p:nvGrpSpPr>
        <p:grpSpPr bwMode="auto">
          <a:xfrm>
            <a:off x="6851831" y="160338"/>
            <a:ext cx="1449388" cy="749300"/>
            <a:chOff x="3353" y="3373"/>
            <a:chExt cx="908" cy="472"/>
          </a:xfrm>
        </p:grpSpPr>
        <p:sp>
          <p:nvSpPr>
            <p:cNvPr id="31" name="Rectangle 11"/>
            <p:cNvSpPr>
              <a:spLocks noChangeArrowheads="1"/>
            </p:cNvSpPr>
            <p:nvPr/>
          </p:nvSpPr>
          <p:spPr bwMode="auto">
            <a:xfrm>
              <a:off x="3831" y="3593"/>
              <a:ext cx="43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600" i="1">
                  <a:solidFill>
                    <a:schemeClr val="bg1"/>
                  </a:solidFill>
                </a:rPr>
                <a:t>3+3</a:t>
              </a:r>
              <a:endParaRPr lang="ru-RU" altLang="ru-RU" sz="1800" i="1">
                <a:solidFill>
                  <a:schemeClr val="bg1"/>
                </a:solidFill>
              </a:endParaRPr>
            </a:p>
          </p:txBody>
        </p:sp>
        <p:sp>
          <p:nvSpPr>
            <p:cNvPr id="32" name="Rectangle 12"/>
            <p:cNvSpPr>
              <a:spLocks noChangeArrowheads="1"/>
            </p:cNvSpPr>
            <p:nvPr/>
          </p:nvSpPr>
          <p:spPr bwMode="auto">
            <a:xfrm>
              <a:off x="3353" y="3373"/>
              <a:ext cx="47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4500" i="1" dirty="0">
                  <a:solidFill>
                    <a:schemeClr val="bg1"/>
                  </a:solidFill>
                </a:rPr>
                <a:t>О</a:t>
              </a:r>
              <a:r>
                <a:rPr lang="en-US" altLang="ru-RU" sz="4500" i="1" dirty="0">
                  <a:solidFill>
                    <a:schemeClr val="bg1"/>
                  </a:solidFill>
                </a:rPr>
                <a:t>g</a:t>
              </a:r>
              <a:endParaRPr lang="ru-RU" altLang="ru-RU" sz="18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16"/>
          <p:cNvGrpSpPr>
            <a:grpSpLocks/>
          </p:cNvGrpSpPr>
          <p:nvPr/>
        </p:nvGrpSpPr>
        <p:grpSpPr bwMode="auto">
          <a:xfrm>
            <a:off x="9595031" y="160338"/>
            <a:ext cx="819150" cy="749300"/>
            <a:chOff x="4826" y="3373"/>
            <a:chExt cx="272" cy="472"/>
          </a:xfrm>
        </p:grpSpPr>
        <p:sp>
          <p:nvSpPr>
            <p:cNvPr id="34" name="Rectangle 17"/>
            <p:cNvSpPr>
              <a:spLocks noChangeArrowheads="1"/>
            </p:cNvSpPr>
            <p:nvPr/>
          </p:nvSpPr>
          <p:spPr bwMode="auto">
            <a:xfrm>
              <a:off x="4963" y="3593"/>
              <a:ext cx="13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600" i="1" dirty="0">
                  <a:solidFill>
                    <a:schemeClr val="bg1"/>
                  </a:solidFill>
                </a:rPr>
                <a:t>(3)</a:t>
              </a:r>
              <a:endParaRPr lang="ru-RU" altLang="ru-RU" sz="1800" i="1" dirty="0">
                <a:solidFill>
                  <a:schemeClr val="bg1"/>
                </a:solidFill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4826" y="3373"/>
              <a:ext cx="225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4500" i="1">
                  <a:solidFill>
                    <a:schemeClr val="bg1"/>
                  </a:solidFill>
                </a:rPr>
                <a:t>U</a:t>
              </a:r>
              <a:endParaRPr lang="ru-RU" altLang="ru-RU" sz="1800" i="1">
                <a:solidFill>
                  <a:schemeClr val="bg1"/>
                </a:solidFill>
              </a:endParaRPr>
            </a:p>
          </p:txBody>
        </p:sp>
      </p:grpSp>
      <p:pic>
        <p:nvPicPr>
          <p:cNvPr id="36" name="Рисунок 3">
            <a:extLst>
              <a:ext uri="{FF2B5EF4-FFF2-40B4-BE49-F238E27FC236}">
                <a16:creationId xmlns:a16="http://schemas.microsoft.com/office/drawing/2014/main" xmlns="" id="{E5EDF801-E76D-204E-8F49-C773BBD2B1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86"/>
          <a:stretch/>
        </p:blipFill>
        <p:spPr>
          <a:xfrm>
            <a:off x="460376" y="2629079"/>
            <a:ext cx="5307338" cy="380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xmlns="" id="{5F497183-55CD-46D7-9732-78776C647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8" y="0"/>
            <a:ext cx="11725275" cy="1138238"/>
          </a:xfrm>
        </p:spPr>
        <p:txBody>
          <a:bodyPr/>
          <a:lstStyle/>
          <a:p>
            <a:r>
              <a:rPr lang="en-US" altLang="ru-RU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PIYOZDOSHLAR OILASI</a:t>
            </a:r>
            <a:endParaRPr lang="ru-RU" altLang="ru-RU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Прямоугольник 1">
            <a:extLst>
              <a:ext uri="{FF2B5EF4-FFF2-40B4-BE49-F238E27FC236}">
                <a16:creationId xmlns:a16="http://schemas.microsoft.com/office/drawing/2014/main" xmlns="" id="{412A4683-A8E7-4998-A8D5-158BD0CAF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8" y="1201005"/>
            <a:ext cx="11810999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Boshpiyoz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–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piyoz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turkumiga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mansub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ko‘p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yillik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o‘t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.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Gulpoyasi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endParaRPr lang="en-US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  <a:p>
            <a:pPr algn="ctr" eaLnBrk="1" hangingPunct="1">
              <a:defRPr/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100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c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m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gacha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yetadi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qalin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yarmidan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pastki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qismi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s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hishgan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.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</p:txBody>
      </p:sp>
      <p:pic>
        <p:nvPicPr>
          <p:cNvPr id="6" name="Рисунок 2">
            <a:extLst>
              <a:ext uri="{FF2B5EF4-FFF2-40B4-BE49-F238E27FC236}">
                <a16:creationId xmlns:a16="http://schemas.microsoft.com/office/drawing/2014/main" xmlns="" id="{E43A5460-C76A-0444-B236-D13C0CD60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2217878"/>
            <a:ext cx="3749040" cy="4285701"/>
          </a:xfrm>
          <a:prstGeom prst="rect">
            <a:avLst/>
          </a:prstGeom>
        </p:spPr>
      </p:pic>
      <p:pic>
        <p:nvPicPr>
          <p:cNvPr id="7" name="Рисунок 2">
            <a:extLst>
              <a:ext uri="{FF2B5EF4-FFF2-40B4-BE49-F238E27FC236}">
                <a16:creationId xmlns:a16="http://schemas.microsoft.com/office/drawing/2014/main" xmlns="" id="{245B9F04-2FEB-CD48-B87B-D27F976CBA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3" r="9098"/>
          <a:stretch/>
        </p:blipFill>
        <p:spPr>
          <a:xfrm>
            <a:off x="4271553" y="2217878"/>
            <a:ext cx="3135085" cy="4285702"/>
          </a:xfrm>
          <a:prstGeom prst="rect">
            <a:avLst/>
          </a:prstGeom>
        </p:spPr>
      </p:pic>
      <p:pic>
        <p:nvPicPr>
          <p:cNvPr id="8" name="Рисунок 3">
            <a:extLst>
              <a:ext uri="{FF2B5EF4-FFF2-40B4-BE49-F238E27FC236}">
                <a16:creationId xmlns:a16="http://schemas.microsoft.com/office/drawing/2014/main" xmlns="" id="{618176EE-B392-0845-8742-38AC536C87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38" y="2364377"/>
            <a:ext cx="3814355" cy="413920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xmlns="" id="{B0769752-50AF-4D9D-927B-57D1F31CF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8" y="0"/>
            <a:ext cx="11725275" cy="1138238"/>
          </a:xfrm>
        </p:spPr>
        <p:txBody>
          <a:bodyPr/>
          <a:lstStyle/>
          <a:p>
            <a:r>
              <a:rPr lang="en-US" altLang="ru-RU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PIYOZDOSHLAR </a:t>
            </a:r>
            <a:r>
              <a:rPr lang="en-US" altLang="ru-RU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OILASI</a:t>
            </a:r>
            <a:endParaRPr lang="ru-RU" altLang="ru-RU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Прямоугольник 1">
            <a:extLst>
              <a:ext uri="{FF2B5EF4-FFF2-40B4-BE49-F238E27FC236}">
                <a16:creationId xmlns:a16="http://schemas.microsoft.com/office/drawing/2014/main" xmlns="" id="{0505C931-4CD4-4E52-82DA-79491380A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8" y="1137187"/>
            <a:ext cx="11819028" cy="13849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Barglari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ham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shishgan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.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To‘pgul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(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soyabon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)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sharsimon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gullari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zich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joylashgan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.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Gulbandi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gulqo‘rg‘onidan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bir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necha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marta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uzun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.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Gulqo‘rg‘oni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yulduzsimon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oqish-yashil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rangli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.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Changchisi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6 ta.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</a:endParaRPr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D61232F2-A34F-E24A-A219-304002D04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458" y="2651760"/>
            <a:ext cx="3805319" cy="4007949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00F57C11-B53D-A846-88CE-A7DFC949AD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2" y="2651760"/>
            <a:ext cx="3875377" cy="4007950"/>
          </a:xfrm>
          <a:prstGeom prst="rect">
            <a:avLst/>
          </a:prstGeom>
        </p:spPr>
      </p:pic>
      <p:pic>
        <p:nvPicPr>
          <p:cNvPr id="7" name="Рисунок 3">
            <a:extLst>
              <a:ext uri="{FF2B5EF4-FFF2-40B4-BE49-F238E27FC236}">
                <a16:creationId xmlns:a16="http://schemas.microsoft.com/office/drawing/2014/main" xmlns="" id="{61FB6A4D-4147-E940-A994-AF09CF3105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4" t="6607" r="24899" b="1829"/>
          <a:stretch/>
        </p:blipFill>
        <p:spPr>
          <a:xfrm>
            <a:off x="7850777" y="2739376"/>
            <a:ext cx="3179018" cy="38327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3626f37b710e835224579a1b0dd8fa272a2"/>
  <p:tag name="ISPRING_PROJECT_FOLDER_UPDATED" val="1"/>
  <p:tag name="ISPRING_UUID" val="{0A3261ED-E5B9-4156-ABC6-04A1CCD77A4E}"/>
  <p:tag name="ISPRING_RESOURCE_FOLDER" val="C:\Users\USER\Downloads\Telegram Desktop\o'simliklarning ko'payishi 5\"/>
  <p:tag name="ISPRING_PRESENTATION_PATH" val="C:\Users\USER\Downloads\Telegram Desktop\o'simliklarning ko'payishi 5.ppt"/>
  <p:tag name="ISPRING_SCREEN_RECS_UPDATED" val="C:\Users\USER\Downloads\Telegram Desktop\o'simliklarning ko'payishi 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8179</TotalTime>
  <Words>728</Words>
  <Application>Microsoft Office PowerPoint</Application>
  <PresentationFormat>Широкоэкранный</PresentationFormat>
  <Paragraphs>127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Adobe Myungjo Std M</vt:lpstr>
      <vt:lpstr>Arial</vt:lpstr>
      <vt:lpstr>Calibri</vt:lpstr>
      <vt:lpstr>Times New Roman</vt:lpstr>
      <vt:lpstr>Tw Cen MT</vt:lpstr>
      <vt:lpstr>Тема Office</vt:lpstr>
      <vt:lpstr>Презентация PowerPoint</vt:lpstr>
      <vt:lpstr> LOLADOSHLAR OILASI GULI QANDAY TUZILGAN?</vt:lpstr>
      <vt:lpstr>Презентация PowerPoint</vt:lpstr>
      <vt:lpstr>PIYOZDOSHLAR OILASI</vt:lpstr>
      <vt:lpstr>PIYOZDOSHLAR OILASI</vt:lpstr>
      <vt:lpstr>PIYOZDOSHLAR OILASI</vt:lpstr>
      <vt:lpstr>Презентация PowerPoint</vt:lpstr>
      <vt:lpstr>PIYOZDOSHLAR OILASI</vt:lpstr>
      <vt:lpstr>PIYOZDOSHLAR OILASI</vt:lpstr>
      <vt:lpstr>PIYOZDOSHLAR OILASI</vt:lpstr>
      <vt:lpstr>PIYOZDOSHLAR OILASI</vt:lpstr>
      <vt:lpstr>PIYOZDOSHLAR OILASI</vt:lpstr>
      <vt:lpstr>Презентация PowerPoint</vt:lpstr>
      <vt:lpstr> Piyozxonning qarindoshlari juda foydali, hurmatga sazovor edilar.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PIYOZDOSHLAR OILASI</vt:lpstr>
      <vt:lpstr>Презентация PowerPoint</vt:lpstr>
      <vt:lpstr>Piyoz nega ko‘z yosh to‘ktiradi?</vt:lpstr>
      <vt:lpstr>Презентация PowerPoint</vt:lpstr>
      <vt:lpstr>Презентация PowerPoint</vt:lpstr>
      <vt:lpstr>Презентация PowerPoint</vt:lpstr>
      <vt:lpstr>E’TIBORINGIZ UCHUN RAHMAT!</vt:lpstr>
      <vt:lpstr>PIYOZDOSHLAR OILASI</vt:lpstr>
      <vt:lpstr>PIYOZDOSHLAR OILASI</vt:lpstr>
      <vt:lpstr>Презентация PowerPoint</vt:lpstr>
      <vt:lpstr>PIYOZDOSHLAR OILASI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Berdiali</cp:lastModifiedBy>
  <cp:revision>1162</cp:revision>
  <dcterms:created xsi:type="dcterms:W3CDTF">2020-05-11T10:31:43Z</dcterms:created>
  <dcterms:modified xsi:type="dcterms:W3CDTF">2021-04-03T05:16:12Z</dcterms:modified>
</cp:coreProperties>
</file>