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8" r:id="rId11"/>
    <p:sldId id="281" r:id="rId12"/>
    <p:sldId id="278" r:id="rId13"/>
    <p:sldId id="285" r:id="rId14"/>
    <p:sldId id="286" r:id="rId15"/>
    <p:sldId id="312" r:id="rId16"/>
    <p:sldId id="302" r:id="rId17"/>
    <p:sldId id="303" r:id="rId18"/>
    <p:sldId id="304" r:id="rId19"/>
    <p:sldId id="305" r:id="rId20"/>
    <p:sldId id="306" r:id="rId21"/>
    <p:sldId id="307" r:id="rId22"/>
    <p:sldId id="291" r:id="rId23"/>
    <p:sldId id="309" r:id="rId24"/>
    <p:sldId id="311" r:id="rId25"/>
    <p:sldId id="262" r:id="rId26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7" d="100"/>
          <a:sy n="127" d="100"/>
        </p:scale>
        <p:origin x="812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10.04.2021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578644" y="830337"/>
            <a:ext cx="5572163" cy="211724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400" b="1" spc="-2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2400" spc="-2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spc="-2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Повторение изученного грамматического материала</a:t>
            </a:r>
            <a:r>
              <a:rPr lang="ru-RU" sz="2400" b="1" spc="-2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uz-Latn-UZ" sz="2400" b="1" spc="-2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uz-Latn-UZ" sz="1100" b="1" spc="-2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400" b="1" spc="-2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Второстепенные </a:t>
            </a:r>
            <a:r>
              <a:rPr lang="ru-RU" sz="2400" b="1" spc="-2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члены предложения. Дополнение. Определение. Обстоятельство.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sz="175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6818" y="1122359"/>
            <a:ext cx="344170" cy="983198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818" y="2265367"/>
            <a:ext cx="344170" cy="86148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7" name="Picture 2" descr="D:\Ona\O'quv Amaliyot\kopy\book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00" y="2235721"/>
            <a:ext cx="2074201" cy="3302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/>
        </p:nvSpPr>
        <p:spPr>
          <a:xfrm rot="19794208">
            <a:off x="464628" y="2766483"/>
            <a:ext cx="928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кому?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 rot="1550542">
            <a:off x="778140" y="2746945"/>
            <a:ext cx="19404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b="1" spc="-2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 чём?</a:t>
            </a:r>
            <a:endParaRPr lang="ru-RU" dirty="0">
              <a:solidFill>
                <a:srgbClr val="008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 rot="19794208">
            <a:off x="1962414" y="2675961"/>
            <a:ext cx="1142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какой?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rot="1550542">
            <a:off x="2642237" y="2998326"/>
            <a:ext cx="2102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чей?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rot="19794208">
            <a:off x="3256144" y="2605092"/>
            <a:ext cx="11778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когда?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 rot="1550542">
            <a:off x="3821953" y="2364881"/>
            <a:ext cx="1339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r>
              <a:rPr lang="ru-RU" b="1" spc="-2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b="1" spc="-2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где?</a:t>
            </a:r>
            <a:endParaRPr lang="ru-RU" dirty="0">
              <a:solidFill>
                <a:srgbClr val="00800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 rot="19794208">
            <a:off x="4404575" y="2441417"/>
            <a:ext cx="16042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почему?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Дополнение (</a:t>
            </a:r>
            <a:r>
              <a:rPr lang="en-US" dirty="0" err="1" smtClean="0"/>
              <a:t>to‘ldiruvchi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525446" y="622293"/>
            <a:ext cx="4736587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 anchor="ctr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Второстепенный член предложения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811198" y="1193797"/>
            <a:ext cx="4218002" cy="357190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Обозначает 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объект действия </a:t>
            </a:r>
            <a:endParaRPr sz="16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596884" y="1622425"/>
            <a:ext cx="4643470" cy="714380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lIns="0" tIns="0" rIns="0" bIns="0" rtlCol="0" anchor="ctr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вопросы косвенных падежей: </a:t>
            </a:r>
            <a:r>
              <a:rPr lang="ru-RU" sz="16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кого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 чего? кому? чему? кого? что?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кем? чем? о ком? о чём? 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882636" y="2479682"/>
            <a:ext cx="4000528" cy="571503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читать </a:t>
            </a:r>
            <a:r>
              <a:rPr lang="ru-RU" sz="1600" b="1" spc="-10" dirty="0" smtClean="0">
                <a:solidFill>
                  <a:srgbClr val="FFFF00"/>
                </a:solidFill>
                <a:latin typeface="Arial"/>
                <a:cs typeface="Arial"/>
              </a:rPr>
              <a:t>(что?)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книгу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;      </a:t>
            </a:r>
            <a:endParaRPr lang="ru-RU" sz="16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встретиться </a:t>
            </a:r>
            <a:r>
              <a:rPr lang="ru-RU" sz="1600" b="1" spc="-10" dirty="0" smtClean="0">
                <a:solidFill>
                  <a:srgbClr val="FFFF00"/>
                </a:solidFill>
                <a:latin typeface="Arial"/>
                <a:cs typeface="Arial"/>
              </a:rPr>
              <a:t>(</a:t>
            </a:r>
            <a:r>
              <a:rPr lang="ru-RU" sz="1600" b="1" spc="-10" dirty="0" smtClean="0">
                <a:solidFill>
                  <a:srgbClr val="FFFF00"/>
                </a:solidFill>
                <a:latin typeface="Arial"/>
                <a:cs typeface="Arial"/>
              </a:rPr>
              <a:t>с кем</a:t>
            </a:r>
            <a:r>
              <a:rPr lang="ru-RU" sz="1600" b="1" spc="-10" dirty="0" smtClean="0">
                <a:solidFill>
                  <a:srgbClr val="FFFF00"/>
                </a:solidFill>
                <a:latin typeface="Arial"/>
                <a:cs typeface="Arial"/>
              </a:rPr>
              <a:t>?)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с другом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;      </a:t>
            </a:r>
            <a:endParaRPr sz="1600" dirty="0"/>
          </a:p>
        </p:txBody>
      </p:sp>
      <p:sp>
        <p:nvSpPr>
          <p:cNvPr id="15" name="object 15"/>
          <p:cNvSpPr/>
          <p:nvPr/>
        </p:nvSpPr>
        <p:spPr>
          <a:xfrm>
            <a:off x="2740024" y="2336805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2740024" y="1479549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Что такое объект?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40024" y="622293"/>
            <a:ext cx="2857520" cy="2215991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600" i="0" dirty="0" smtClean="0"/>
          </a:p>
          <a:p>
            <a:r>
              <a:rPr lang="ru-RU" sz="1600" i="0" dirty="0" err="1" smtClean="0">
                <a:solidFill>
                  <a:schemeClr val="tx1"/>
                </a:solidFill>
              </a:rPr>
              <a:t>Объе́кт</a:t>
            </a:r>
            <a:r>
              <a:rPr lang="ru-RU" sz="1600" b="0" i="0" dirty="0" smtClean="0">
                <a:solidFill>
                  <a:schemeClr val="tx1"/>
                </a:solidFill>
              </a:rPr>
              <a:t> (</a:t>
            </a:r>
            <a:r>
              <a:rPr lang="ru-RU" sz="1600" i="0" dirty="0" smtClean="0">
                <a:solidFill>
                  <a:schemeClr val="tx1"/>
                </a:solidFill>
              </a:rPr>
              <a:t>от лат. </a:t>
            </a:r>
            <a:r>
              <a:rPr lang="en-US" sz="1600" i="0" dirty="0" err="1" smtClean="0">
                <a:solidFill>
                  <a:srgbClr val="008000"/>
                </a:solidFill>
              </a:rPr>
              <a:t>Objectum</a:t>
            </a:r>
            <a:r>
              <a:rPr lang="en-US" sz="1600" i="0" dirty="0" smtClean="0">
                <a:solidFill>
                  <a:srgbClr val="008000"/>
                </a:solidFill>
              </a:rPr>
              <a:t> –</a:t>
            </a:r>
          </a:p>
          <a:p>
            <a:r>
              <a:rPr lang="en-US" sz="1600" i="0" dirty="0" smtClean="0">
                <a:solidFill>
                  <a:srgbClr val="008000"/>
                </a:solidFill>
              </a:rPr>
              <a:t> «</a:t>
            </a:r>
            <a:r>
              <a:rPr lang="ru-RU" sz="1600" i="0" dirty="0" smtClean="0">
                <a:solidFill>
                  <a:srgbClr val="008000"/>
                </a:solidFill>
              </a:rPr>
              <a:t>предмет»).</a:t>
            </a:r>
            <a:r>
              <a:rPr lang="ru-RU" sz="1600" b="0" i="0" dirty="0" smtClean="0">
                <a:solidFill>
                  <a:srgbClr val="008000"/>
                </a:solidFill>
              </a:rPr>
              <a:t> 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Объект</a:t>
            </a:r>
            <a:r>
              <a:rPr lang="ru-RU" sz="1600" b="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chemeClr val="tx1"/>
                </a:solidFill>
              </a:rPr>
              <a:t>в грамматике </a:t>
            </a:r>
            <a:r>
              <a:rPr lang="en-US" sz="1600" i="0" dirty="0" smtClean="0">
                <a:solidFill>
                  <a:schemeClr val="tx1"/>
                </a:solidFill>
              </a:rPr>
              <a:t>–</a:t>
            </a:r>
          </a:p>
          <a:p>
            <a:r>
              <a:rPr lang="ru-RU" sz="1600" i="0" dirty="0" smtClean="0">
                <a:solidFill>
                  <a:srgbClr val="008000"/>
                </a:solidFill>
              </a:rPr>
              <a:t>явление, предмет, на который направлена </a:t>
            </a:r>
          </a:p>
          <a:p>
            <a:r>
              <a:rPr lang="ru-RU" sz="1600" i="0" dirty="0" smtClean="0">
                <a:solidFill>
                  <a:srgbClr val="008000"/>
                </a:solidFill>
              </a:rPr>
              <a:t>какая-нибудь деятельность.</a:t>
            </a:r>
            <a:endParaRPr lang="ru-RU" sz="1600" dirty="0">
              <a:solidFill>
                <a:srgbClr val="00800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FFC000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276999"/>
          </a:xfrm>
        </p:spPr>
        <p:txBody>
          <a:bodyPr/>
          <a:lstStyle/>
          <a:p>
            <a:r>
              <a:rPr lang="ru-RU" sz="1600" dirty="0" smtClean="0"/>
              <a:t>            </a:t>
            </a:r>
            <a:r>
              <a:rPr lang="ru-RU" sz="1800" dirty="0" smtClean="0"/>
              <a:t>Что может обозначать дополнение? 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428760" cy="1571636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Дополнение может обозначать: </a:t>
            </a:r>
            <a:r>
              <a:rPr lang="ru-RU" sz="1200" dirty="0" smtClean="0">
                <a:solidFill>
                  <a:schemeClr val="bg1"/>
                </a:solidFill>
              </a:rPr>
              <a:t> </a:t>
            </a:r>
            <a:endParaRPr lang="ru-RU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622293"/>
            <a:ext cx="3643338" cy="571504"/>
          </a:xfrm>
          <a:prstGeom prst="roundRect">
            <a:avLst/>
          </a:prstGeom>
          <a:solidFill>
            <a:srgbClr val="FF0000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endParaRPr lang="ru-RU" sz="1200" b="1" dirty="0" smtClean="0">
              <a:solidFill>
                <a:schemeClr val="tx1"/>
              </a:solidFill>
            </a:endParaRPr>
          </a:p>
          <a:p>
            <a:pPr fontAlgn="base"/>
            <a:endParaRPr lang="ru-RU" sz="1200" b="1" dirty="0" smtClean="0">
              <a:solidFill>
                <a:schemeClr val="tx1"/>
              </a:solidFill>
            </a:endParaRPr>
          </a:p>
          <a:p>
            <a:pPr fontAlgn="base"/>
            <a:endParaRPr lang="ru-RU" sz="1200" b="1" dirty="0" smtClean="0">
              <a:solidFill>
                <a:schemeClr val="tx1"/>
              </a:solidFill>
            </a:endParaRPr>
          </a:p>
          <a:p>
            <a:pPr marL="228600" indent="-228600" fontAlgn="base">
              <a:buAutoNum type="arabicPeriod"/>
            </a:pPr>
            <a:r>
              <a:rPr lang="ru-RU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объект, на который распространяется действие: Приступить </a:t>
            </a:r>
            <a:r>
              <a:rPr lang="ru-RU" sz="11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 задаче.</a:t>
            </a:r>
            <a:r>
              <a:rPr lang="ru-RU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Пишу </a:t>
            </a:r>
            <a:r>
              <a:rPr lang="ru-RU" sz="11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роман.</a:t>
            </a:r>
            <a:r>
              <a:rPr lang="ru-RU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Защищать </a:t>
            </a:r>
            <a:r>
              <a:rPr lang="ru-RU" sz="11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Отчизну.</a:t>
            </a:r>
            <a:r>
              <a:rPr lang="ru-RU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Готовить </a:t>
            </a:r>
            <a:r>
              <a:rPr lang="ru-RU" sz="11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плов.</a:t>
            </a:r>
          </a:p>
          <a:p>
            <a:pPr marL="228600" indent="-228600"/>
            <a:endParaRPr lang="ru-RU" sz="1200" b="1" dirty="0" smtClean="0">
              <a:solidFill>
                <a:schemeClr val="tx1"/>
              </a:solidFill>
            </a:endParaRPr>
          </a:p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</a:rPr>
              <a:t/>
            </a:r>
            <a:br>
              <a:rPr lang="ru-RU" sz="1200" b="1" dirty="0" smtClean="0">
                <a:solidFill>
                  <a:schemeClr val="tx1"/>
                </a:solidFill>
              </a:rPr>
            </a:b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265235"/>
            <a:ext cx="3643338" cy="500066"/>
          </a:xfrm>
          <a:prstGeom prst="roundRect">
            <a:avLst/>
          </a:prstGeom>
          <a:solidFill>
            <a:srgbClr val="0000CC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fontAlgn="base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объект восприятия:</a:t>
            </a:r>
            <a:r>
              <a:rPr lang="ru-RU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Слушаю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музыку.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Вижу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её.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Ощущаем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тепло.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Чувствует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боль.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1836739"/>
            <a:ext cx="3643338" cy="642942"/>
          </a:xfrm>
          <a:prstGeom prst="roundRect">
            <a:avLst/>
          </a:prstGeom>
          <a:solidFill>
            <a:srgbClr val="008000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597016" y="908045"/>
            <a:ext cx="357190" cy="9286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597016" y="1515267"/>
            <a:ext cx="357190" cy="32147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4" idx="1"/>
            <a:endCxn id="4" idx="3"/>
          </p:cNvCxnSpPr>
          <p:nvPr/>
        </p:nvCxnSpPr>
        <p:spPr>
          <a:xfrm rot="10800000">
            <a:off x="1597016" y="1836739"/>
            <a:ext cx="357190" cy="10001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1954206" y="2551119"/>
            <a:ext cx="3643338" cy="571504"/>
          </a:xfrm>
          <a:prstGeom prst="roundRect">
            <a:avLst/>
          </a:prstGeom>
          <a:solidFill>
            <a:srgbClr val="7030A0"/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597016" y="1836740"/>
            <a:ext cx="357190" cy="32147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924848" y="1836739"/>
            <a:ext cx="3840952" cy="181588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адресата действия: 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Пишу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вам.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Говорю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другу.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Позвонить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однокласснице.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Ответить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соседу.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орудие или средство действия: Пилил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пилой.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Рисуем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акварелью.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Расписал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гуашью;</a:t>
            </a:r>
          </a:p>
          <a:p>
            <a:pPr lvl="0" fontAlgn="base"/>
            <a:r>
              <a:rPr lang="ru-RU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276999"/>
          </a:xfrm>
        </p:spPr>
        <p:txBody>
          <a:bodyPr/>
          <a:lstStyle/>
          <a:p>
            <a:r>
              <a:rPr lang="ru-RU" sz="1600" dirty="0" smtClean="0"/>
              <a:t>              </a:t>
            </a:r>
            <a:r>
              <a:rPr lang="ru-RU" sz="1800" dirty="0" smtClean="0"/>
              <a:t>Что может обозначать дополнение? 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428760" cy="1571636"/>
          </a:xfrm>
          <a:prstGeom prst="roundRect">
            <a:avLst/>
          </a:prstGeom>
          <a:solidFill>
            <a:srgbClr val="7030A0"/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Дополнение может обозначать: </a:t>
            </a:r>
            <a:endParaRPr lang="ru-RU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622293"/>
            <a:ext cx="3643338" cy="785818"/>
          </a:xfrm>
          <a:prstGeom prst="roundRect">
            <a:avLst/>
          </a:prstGeom>
          <a:solidFill>
            <a:srgbClr val="008000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endParaRPr lang="ru-RU" sz="1200" b="1" dirty="0" smtClean="0">
              <a:solidFill>
                <a:schemeClr val="tx1"/>
              </a:solidFill>
            </a:endParaRPr>
          </a:p>
          <a:p>
            <a:pPr fontAlgn="base"/>
            <a:endParaRPr lang="ru-RU" sz="1200" b="1" dirty="0" smtClean="0">
              <a:solidFill>
                <a:schemeClr val="tx1"/>
              </a:solidFill>
            </a:endParaRPr>
          </a:p>
          <a:p>
            <a:pPr fontAlgn="base"/>
            <a:endParaRPr lang="ru-RU" sz="1200" b="1" dirty="0" smtClean="0">
              <a:solidFill>
                <a:schemeClr val="tx1"/>
              </a:solidFill>
            </a:endParaRP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</a:rPr>
              <a:t>5.</a:t>
            </a:r>
            <a:r>
              <a:rPr lang="ru-RU" sz="1200" dirty="0" smtClean="0">
                <a:solidFill>
                  <a:schemeClr val="bg1"/>
                </a:solidFill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объект, на который распространяется состояние:</a:t>
            </a:r>
            <a:b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Мне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весело.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Девушке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неприятно.</a:t>
            </a:r>
          </a:p>
          <a:p>
            <a:pPr lvl="0" fontAlgn="base"/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Им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скучно.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Растениям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больно.</a:t>
            </a:r>
          </a:p>
          <a:p>
            <a:pPr marL="228600" indent="-228600"/>
            <a:r>
              <a:rPr lang="ru-RU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</a:rPr>
              <a:t/>
            </a:r>
            <a:br>
              <a:rPr lang="ru-RU" sz="1200" b="1" dirty="0" smtClean="0">
                <a:solidFill>
                  <a:schemeClr val="tx1"/>
                </a:solidFill>
              </a:rPr>
            </a:br>
            <a:r>
              <a:rPr lang="ru-RU" sz="1200" b="1" dirty="0" smtClean="0">
                <a:solidFill>
                  <a:schemeClr val="tx1"/>
                </a:solidFill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550987"/>
            <a:ext cx="3643338" cy="571504"/>
          </a:xfrm>
          <a:prstGeom prst="roundRect">
            <a:avLst/>
          </a:prstGeom>
          <a:solidFill>
            <a:srgbClr val="FFFF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fontAlgn="base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6. объект сравнения:</a:t>
            </a:r>
            <a:b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Быстрее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ветра.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Умнее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него.</a:t>
            </a:r>
          </a:p>
          <a:p>
            <a:pPr lvl="0" fontAlgn="base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Легче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хлопка.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Лучше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синтетики.</a:t>
            </a:r>
          </a:p>
          <a:p>
            <a:pPr lvl="0" fontAlgn="base"/>
            <a:r>
              <a:rPr lang="ru-RU" sz="1200" dirty="0" smtClean="0"/>
              <a:t> </a:t>
            </a:r>
          </a:p>
          <a:p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2265367"/>
            <a:ext cx="3643338" cy="785818"/>
          </a:xfrm>
          <a:prstGeom prst="roundRect">
            <a:avLst/>
          </a:prstGeom>
          <a:solidFill>
            <a:srgbClr val="0000CC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fontAlgn="base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7. принадлежность, отношение к чему-либо:</a:t>
            </a:r>
            <a:b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Кабинет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начальника.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Заведующий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аптекой.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Ректор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вуза.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Владелец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земли.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597016" y="1015202"/>
            <a:ext cx="357190" cy="82153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597016" y="1836739"/>
            <a:ext cx="35719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597016" y="1836740"/>
            <a:ext cx="357190" cy="82153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954206" y="1050921"/>
            <a:ext cx="360125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lvl="0" fontAlgn="base"/>
            <a:r>
              <a:rPr lang="ru-RU" sz="1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643602" cy="215444"/>
          </a:xfrm>
        </p:spPr>
        <p:txBody>
          <a:bodyPr/>
          <a:lstStyle/>
          <a:p>
            <a:r>
              <a:rPr lang="ru-RU" sz="1400" dirty="0" smtClean="0"/>
              <a:t> К какому члену предложения может относиться дополнение?</a:t>
            </a:r>
            <a:endParaRPr lang="ru-RU" sz="1400" dirty="0"/>
          </a:p>
        </p:txBody>
      </p:sp>
      <p:sp>
        <p:nvSpPr>
          <p:cNvPr id="4" name="AutoShape 19"/>
          <p:cNvSpPr>
            <a:spLocks noChangeArrowheads="1"/>
          </p:cNvSpPr>
          <p:nvPr/>
        </p:nvSpPr>
        <p:spPr bwMode="auto">
          <a:xfrm>
            <a:off x="168256" y="622293"/>
            <a:ext cx="2720976" cy="928694"/>
          </a:xfrm>
          <a:prstGeom prst="flowChartPunchedTape">
            <a:avLst/>
          </a:prstGeom>
          <a:solidFill>
            <a:schemeClr val="accent2">
              <a:lumMod val="50000"/>
            </a:schemeClr>
          </a:solidFill>
          <a:ln w="88900" cap="rnd">
            <a:solidFill>
              <a:schemeClr val="accent2">
                <a:lumMod val="75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/>
            <a:endParaRPr lang="ru-RU" sz="1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 глагольному сказуемому:</a:t>
            </a:r>
            <a:b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Пишу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письмо.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Ищу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друзей.</a:t>
            </a:r>
          </a:p>
          <a:p>
            <a:endParaRPr lang="ru-RU" sz="1200" i="1" dirty="0"/>
          </a:p>
        </p:txBody>
      </p:sp>
      <p:sp>
        <p:nvSpPr>
          <p:cNvPr id="5" name="AutoShape 19"/>
          <p:cNvSpPr>
            <a:spLocks noChangeArrowheads="1"/>
          </p:cNvSpPr>
          <p:nvPr/>
        </p:nvSpPr>
        <p:spPr bwMode="auto">
          <a:xfrm>
            <a:off x="3025776" y="1979615"/>
            <a:ext cx="2578100" cy="1111250"/>
          </a:xfrm>
          <a:prstGeom prst="flowChartPunchedTape">
            <a:avLst/>
          </a:prstGeom>
          <a:solidFill>
            <a:schemeClr val="accent6">
              <a:lumMod val="50000"/>
            </a:schemeClr>
          </a:solidFill>
          <a:ln w="88900" cap="rnd">
            <a:solidFill>
              <a:schemeClr val="accent6">
                <a:lumMod val="50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/>
            <a:endParaRPr lang="ru-RU" sz="1200" dirty="0" smtClean="0"/>
          </a:p>
          <a:p>
            <a:pPr lvl="0"/>
            <a:endParaRPr lang="ru-RU" sz="1200" dirty="0" smtClean="0"/>
          </a:p>
          <a:p>
            <a:pPr lvl="0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 главному или второстепенному </a:t>
            </a:r>
          </a:p>
          <a:p>
            <a:pPr lvl="0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члену, выраженному наречием: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Незаметно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для наблюдателей.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Быстро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 нему!</a:t>
            </a:r>
          </a:p>
          <a:p>
            <a:endParaRPr lang="ru-RU" sz="1200" i="1" dirty="0"/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3025776" y="622293"/>
            <a:ext cx="2578100" cy="1428760"/>
          </a:xfrm>
          <a:prstGeom prst="flowChartPunchedTape">
            <a:avLst/>
          </a:prstGeom>
          <a:solidFill>
            <a:srgbClr val="7030A0"/>
          </a:solidFill>
          <a:ln w="88900" cap="rnd">
            <a:solidFill>
              <a:srgbClr val="7030A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400" dirty="0" smtClean="0"/>
          </a:p>
          <a:p>
            <a:pPr lvl="0" fontAlgn="base"/>
            <a:endParaRPr lang="ru-RU" sz="1400" dirty="0" smtClean="0"/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 главному или второстепенному 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члену, выраженному 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существительным: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Произошла утрата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доверия.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Надежда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 счастье.</a:t>
            </a:r>
          </a:p>
          <a:p>
            <a:pPr lvl="0" fontAlgn="base"/>
            <a:endParaRPr lang="ru-RU" sz="1400" dirty="0" smtClean="0"/>
          </a:p>
          <a:p>
            <a:endParaRPr lang="ru-RU" sz="1400" i="1" dirty="0"/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168256" y="1550987"/>
            <a:ext cx="2720976" cy="1571636"/>
          </a:xfrm>
          <a:prstGeom prst="flowChartPunchedTape">
            <a:avLst/>
          </a:prstGeom>
          <a:solidFill>
            <a:srgbClr val="0000CC"/>
          </a:solidFill>
          <a:ln w="88900" cap="rnd">
            <a:solidFill>
              <a:srgbClr val="0000CC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lvl="0" fontAlgn="base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 главному или второстепенному 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члену, выраженному 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прилагательным или причастием: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Благожелательный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 клиентам.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Думающий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 нас.</a:t>
            </a:r>
          </a:p>
          <a:p>
            <a:pPr lvl="0" fontAlgn="base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Строгий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 детям.</a:t>
            </a:r>
          </a:p>
          <a:p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nimBg="1" autoUpdateAnimBg="0"/>
      <p:bldP spid="7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52" y="102424"/>
            <a:ext cx="458241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                 Виды дополнений</a:t>
            </a:r>
            <a:endParaRPr spc="15" dirty="0"/>
          </a:p>
        </p:txBody>
      </p:sp>
      <p:sp>
        <p:nvSpPr>
          <p:cNvPr id="25" name="AutoShape 7"/>
          <p:cNvSpPr>
            <a:spLocks noChangeArrowheads="1"/>
          </p:cNvSpPr>
          <p:nvPr/>
        </p:nvSpPr>
        <p:spPr bwMode="auto">
          <a:xfrm>
            <a:off x="168256" y="1050921"/>
            <a:ext cx="3071834" cy="2071702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Прямое дополнение</a:t>
            </a: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относится к переходному глаголу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и  выражается: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1) сущ. в В.п. без предлога;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2) сущ. в Р.п. при отрицании;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3) сущ. в Р.п. при обозначении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 части от целого.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altLang="ru-RU" sz="1200" b="1" kern="0" dirty="0" smtClean="0">
                <a:solidFill>
                  <a:srgbClr val="0000CC"/>
                </a:solidFill>
              </a:rPr>
              <a:t>Жители </a:t>
            </a:r>
            <a:r>
              <a:rPr lang="ru-RU" altLang="ru-RU" sz="1200" b="1" kern="0" dirty="0" err="1" smtClean="0">
                <a:solidFill>
                  <a:srgbClr val="0000CC"/>
                </a:solidFill>
              </a:rPr>
              <a:t>махалли</a:t>
            </a:r>
            <a:r>
              <a:rPr lang="ru-RU" altLang="ru-RU" sz="1200" b="1" kern="0" dirty="0" smtClean="0">
                <a:solidFill>
                  <a:srgbClr val="0000CC"/>
                </a:solidFill>
              </a:rPr>
              <a:t> праздновали 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(что?)</a:t>
            </a:r>
            <a:r>
              <a:rPr lang="ru-RU" altLang="ru-RU" sz="1200" b="1" kern="0" dirty="0" smtClean="0">
                <a:solidFill>
                  <a:srgbClr val="000000"/>
                </a:solidFill>
              </a:rPr>
              <a:t> </a:t>
            </a:r>
            <a:r>
              <a:rPr lang="ru-RU" altLang="ru-RU" sz="1200" b="1" kern="0" dirty="0" err="1" smtClean="0">
                <a:solidFill>
                  <a:srgbClr val="FF0000"/>
                </a:solidFill>
              </a:rPr>
              <a:t>Навруз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. (В.п.)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altLang="ru-RU" sz="1200" b="1" kern="0" dirty="0" smtClean="0">
                <a:solidFill>
                  <a:srgbClr val="0000CC"/>
                </a:solidFill>
              </a:rPr>
              <a:t>Выпить</a:t>
            </a:r>
            <a:r>
              <a:rPr lang="ru-RU" altLang="ru-RU" sz="1200" b="1" kern="0" dirty="0" smtClean="0"/>
              <a:t>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(чего?) молока. (Р.п.)</a:t>
            </a:r>
          </a:p>
          <a:p>
            <a:pPr marL="342900" marR="0" lvl="0" indent="-3429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altLang="ru-RU" sz="1200" b="1" kern="0" dirty="0" smtClean="0">
                <a:solidFill>
                  <a:srgbClr val="0000CC"/>
                </a:solidFill>
              </a:rPr>
              <a:t>Никто</a:t>
            </a:r>
            <a:r>
              <a:rPr lang="ru-RU" altLang="ru-RU" sz="1200" b="1" kern="0" dirty="0" smtClean="0"/>
              <a:t>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не</a:t>
            </a:r>
            <a:r>
              <a:rPr lang="ru-RU" altLang="ru-RU" sz="1200" b="1" kern="0" dirty="0" smtClean="0"/>
              <a:t> </a:t>
            </a:r>
            <a:r>
              <a:rPr lang="ru-RU" altLang="ru-RU" sz="1200" b="1" kern="0" dirty="0" smtClean="0">
                <a:solidFill>
                  <a:srgbClr val="0000CC"/>
                </a:solidFill>
              </a:rPr>
              <a:t>объявлял</a:t>
            </a:r>
            <a:r>
              <a:rPr lang="ru-RU" altLang="ru-RU" sz="1200" b="1" kern="0" dirty="0" smtClean="0"/>
              <a:t>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(чего?) </a:t>
            </a:r>
            <a:r>
              <a:rPr lang="ru-RU" altLang="ru-RU" sz="1200" b="1" kern="0" dirty="0" err="1" smtClean="0">
                <a:solidFill>
                  <a:srgbClr val="FF0000"/>
                </a:solidFill>
              </a:rPr>
              <a:t>хашара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.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kern="0" dirty="0" smtClean="0"/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6" name="AutoShape 7"/>
          <p:cNvSpPr>
            <a:spLocks noChangeArrowheads="1"/>
          </p:cNvSpPr>
          <p:nvPr/>
        </p:nvSpPr>
        <p:spPr bwMode="auto">
          <a:xfrm>
            <a:off x="3311528" y="1050921"/>
            <a:ext cx="2286016" cy="2071702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Косвенное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дополнение</a:t>
            </a:r>
            <a:r>
              <a:rPr lang="ru-RU" altLang="ru-RU" sz="12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может быть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с предлогом и выражаться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существительными во всех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000000"/>
                </a:solidFill>
              </a:rPr>
              <a:t>других падежах.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0000CC"/>
                </a:solidFill>
              </a:rPr>
              <a:t>Вежливость начинается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(с чего?)</a:t>
            </a:r>
            <a:r>
              <a:rPr lang="ru-RU" altLang="ru-RU" sz="1200" b="1" kern="0" dirty="0" smtClean="0">
                <a:solidFill>
                  <a:srgbClr val="000000"/>
                </a:solidFill>
              </a:rPr>
              <a:t>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с приветствия. (Р.п.)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0000CC"/>
                </a:solidFill>
              </a:rPr>
              <a:t>Снова птицы поют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(о чём?)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о весне. (П.п.)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2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22" y="550855"/>
            <a:ext cx="1527922" cy="50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2" y="550855"/>
            <a:ext cx="1527922" cy="50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Обстоятельство (</a:t>
            </a:r>
            <a:r>
              <a:rPr lang="en-US" dirty="0" err="1" smtClean="0"/>
              <a:t>hol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525446" y="622293"/>
            <a:ext cx="4736587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 anchor="ctr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Второстепенный член предложения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811198" y="1122359"/>
            <a:ext cx="4218002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Обозначает 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признак действия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или   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другого признака</a:t>
            </a:r>
            <a:endParaRPr sz="16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596884" y="1836739"/>
            <a:ext cx="4643470" cy="642942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lIns="0" tIns="0" rIns="0" bIns="0" rtlCol="0" anchor="ctr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spc="-5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Отвечает на вопросы </a:t>
            </a:r>
            <a:r>
              <a:rPr lang="ru-RU" sz="16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где? как?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когда? почему? зачем?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несмотря на что? при каком условии? 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882636" y="2563290"/>
            <a:ext cx="4000528" cy="559334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читать </a:t>
            </a:r>
            <a:r>
              <a:rPr lang="ru-RU" sz="1600" b="1" spc="-10" dirty="0" smtClean="0">
                <a:solidFill>
                  <a:srgbClr val="FFFF00"/>
                </a:solidFill>
                <a:latin typeface="Arial"/>
                <a:cs typeface="Arial"/>
              </a:rPr>
              <a:t>(как?)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выразительно;      </a:t>
            </a:r>
          </a:p>
          <a:p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встретиться </a:t>
            </a:r>
            <a:r>
              <a:rPr lang="ru-RU" sz="1600" b="1" spc="-10" dirty="0" smtClean="0">
                <a:solidFill>
                  <a:srgbClr val="FFFF00"/>
                </a:solidFill>
                <a:latin typeface="Arial"/>
                <a:cs typeface="Arial"/>
              </a:rPr>
              <a:t>(когда?) </a:t>
            </a:r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накануне;      </a:t>
            </a:r>
            <a:endParaRPr sz="1600"/>
          </a:p>
        </p:txBody>
      </p:sp>
      <p:sp>
        <p:nvSpPr>
          <p:cNvPr id="15" name="object 15"/>
          <p:cNvSpPr/>
          <p:nvPr/>
        </p:nvSpPr>
        <p:spPr>
          <a:xfrm>
            <a:off x="2740024" y="2479681"/>
            <a:ext cx="285752" cy="1428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285752" cy="151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2740024" y="1693863"/>
            <a:ext cx="285752" cy="1515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Как подчёркиваются обстоятельства?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40024" y="622293"/>
            <a:ext cx="2857520" cy="2215991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600" i="0" dirty="0" smtClean="0"/>
          </a:p>
          <a:p>
            <a:endParaRPr lang="ru-RU" sz="16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Обстоятельства подчёркиваются на письме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чередованием тире и точки.</a:t>
            </a:r>
            <a:r>
              <a:rPr lang="ru-RU" sz="1600" i="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spc="25" dirty="0" smtClean="0"/>
              <a:t>             Виды обстоятельств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25644" y="1550987"/>
            <a:ext cx="1714512" cy="500066"/>
          </a:xfrm>
          <a:prstGeom prst="roundRect">
            <a:avLst/>
          </a:prstGeom>
          <a:solidFill>
            <a:srgbClr val="FF00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обстоятельство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11594" y="622293"/>
            <a:ext cx="1714512" cy="7143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5) цели: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 какой целью? зачем?</a:t>
            </a:r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15969" y="1444548"/>
            <a:ext cx="1714512" cy="71438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82901" y="2265367"/>
            <a:ext cx="2000263" cy="78581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7) уступки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несмотря </a:t>
            </a:r>
          </a:p>
          <a:p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 что? невзирая </a:t>
            </a:r>
          </a:p>
          <a:p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 что? </a:t>
            </a:r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8256" y="622293"/>
            <a:ext cx="1785950" cy="7143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>
              <a:buAutoNum type="arabicParenR"/>
            </a:pP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образа</a:t>
            </a:r>
          </a:p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действия: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как? каким образом?</a:t>
            </a:r>
          </a:p>
          <a:p>
            <a:pPr marL="228600" indent="-228600"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8256" y="1479549"/>
            <a:ext cx="1785950" cy="64294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2) места: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где? куда? откуда? 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9760" y="2265367"/>
            <a:ext cx="2000264" cy="7858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3) времени: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когда? с каких пор? до каких пор? </a:t>
            </a:r>
            <a:endParaRPr lang="ru-RU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025644" y="622293"/>
            <a:ext cx="1714512" cy="785818"/>
          </a:xfrm>
          <a:prstGeom prst="roundRect">
            <a:avLst/>
          </a:prstGeom>
          <a:solidFill>
            <a:schemeClr val="bg2">
              <a:lumMod val="75000"/>
            </a:schemeClr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4)</a:t>
            </a:r>
            <a:r>
              <a:rPr lang="ru-RU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причины: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почему? отчего? по какой причине? </a:t>
            </a:r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40156" y="1143260"/>
            <a:ext cx="17320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>6) условия: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при каком условии? </a:t>
            </a:r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15471"/>
          </a:xfrm>
        </p:spPr>
        <p:txBody>
          <a:bodyPr/>
          <a:lstStyle/>
          <a:p>
            <a:r>
              <a:rPr lang="ru-RU" dirty="0" smtClean="0"/>
              <a:t>     Способы выражения обстоятельств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solidFill>
            <a:srgbClr val="7030A0"/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Обстоятельства могут быть выражены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22293"/>
            <a:ext cx="3214710" cy="107157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существительным в косвенных падежах с предлогом или без предлога; </a:t>
            </a:r>
            <a:r>
              <a:rPr lang="ru-RU" sz="1400" b="1" dirty="0" smtClean="0">
                <a:solidFill>
                  <a:schemeClr val="bg1"/>
                </a:solidFill>
              </a:rPr>
              <a:t>Жил (где?)</a:t>
            </a:r>
            <a:r>
              <a:rPr lang="ru-RU" sz="1400" b="1" dirty="0" smtClean="0">
                <a:solidFill>
                  <a:srgbClr val="FFFF00"/>
                </a:solidFill>
              </a:rPr>
              <a:t> в лесу; </a:t>
            </a:r>
            <a:r>
              <a:rPr lang="ru-RU" sz="1400" b="1" dirty="0" smtClean="0">
                <a:solidFill>
                  <a:schemeClr val="bg1"/>
                </a:solidFill>
              </a:rPr>
              <a:t>говорил (как?)</a:t>
            </a:r>
            <a:r>
              <a:rPr lang="ru-RU" sz="1400" b="1" dirty="0" smtClean="0">
                <a:solidFill>
                  <a:srgbClr val="FFFF00"/>
                </a:solidFill>
              </a:rPr>
              <a:t> с восторгом. </a:t>
            </a:r>
            <a:endParaRPr lang="ru-RU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834" y="1836739"/>
            <a:ext cx="3214710" cy="50006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наречием;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Жил (как?) 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весело.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479681"/>
            <a:ext cx="3214710" cy="571504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местоимением-наречием;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Поехал (куда?) 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туда.</a:t>
            </a:r>
          </a:p>
          <a:p>
            <a:pPr algn="ctr"/>
            <a:endParaRPr lang="ru-RU" sz="1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158078"/>
            <a:ext cx="428628" cy="571504"/>
          </a:xfrm>
          <a:prstGeom prst="lin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2"/>
            <a:ext cx="428628" cy="35719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614876" y="2068912"/>
            <a:ext cx="1107292" cy="428632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Второстепенные члены предложения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642942"/>
          </a:xfrm>
          <a:prstGeom prst="roundRect">
            <a:avLst/>
          </a:prstGeom>
          <a:solidFill>
            <a:srgbClr val="FFFF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Второстепенные члены предложения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2051053"/>
            <a:ext cx="1643073" cy="954861"/>
          </a:xfrm>
          <a:prstGeom prst="roundRect">
            <a:avLst/>
          </a:prstGeom>
          <a:solidFill>
            <a:srgbClr val="00B050"/>
          </a:solidFill>
          <a:ln w="571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668718" y="2051053"/>
            <a:ext cx="1960053" cy="954861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Обстоятельство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82768" y="2051053"/>
            <a:ext cx="1714511" cy="95486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Дополнение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539325" y="858579"/>
            <a:ext cx="642942" cy="1742006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440239" y="699671"/>
            <a:ext cx="642942" cy="2059822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</p:cNvCxnSpPr>
          <p:nvPr/>
        </p:nvCxnSpPr>
        <p:spPr>
          <a:xfrm rot="5400000" flipH="1" flipV="1">
            <a:off x="2419349" y="1729584"/>
            <a:ext cx="642145" cy="794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15471"/>
          </a:xfrm>
        </p:spPr>
        <p:txBody>
          <a:bodyPr/>
          <a:lstStyle/>
          <a:p>
            <a:r>
              <a:rPr lang="ru-RU" dirty="0" smtClean="0"/>
              <a:t>     Способы выражения обстоятельств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571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Обстоятельства могут быть выражены: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908045"/>
            <a:ext cx="3143272" cy="785818"/>
          </a:xfrm>
          <a:prstGeom prst="roundRect">
            <a:avLst/>
          </a:prstGeom>
          <a:solidFill>
            <a:srgbClr val="008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деепричастием;</a:t>
            </a:r>
          </a:p>
          <a:p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Сидел (как?)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отвернувшись.</a:t>
            </a:r>
          </a:p>
          <a:p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908177"/>
            <a:ext cx="3214710" cy="857256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 инфинитивом;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Вышел 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(с какой целью?)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освежиться.</a:t>
            </a:r>
          </a:p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300954"/>
            <a:ext cx="428628" cy="428628"/>
          </a:xfrm>
          <a:prstGeom prst="line">
            <a:avLst/>
          </a:prstGeom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3"/>
            <a:ext cx="357190" cy="607223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643602" cy="369332"/>
          </a:xfrm>
        </p:spPr>
        <p:txBody>
          <a:bodyPr/>
          <a:lstStyle/>
          <a:p>
            <a:r>
              <a:rPr lang="ru-RU" sz="1400" dirty="0" smtClean="0"/>
              <a:t>   </a:t>
            </a:r>
            <a:r>
              <a:rPr lang="ru-RU" sz="2400" dirty="0" smtClean="0"/>
              <a:t>Обстоятельства обычно поясняют:</a:t>
            </a:r>
            <a:endParaRPr lang="ru-RU" sz="2400" dirty="0"/>
          </a:p>
        </p:txBody>
      </p:sp>
      <p:sp>
        <p:nvSpPr>
          <p:cNvPr id="4" name="AutoShape 19"/>
          <p:cNvSpPr>
            <a:spLocks noChangeArrowheads="1"/>
          </p:cNvSpPr>
          <p:nvPr/>
        </p:nvSpPr>
        <p:spPr bwMode="auto">
          <a:xfrm>
            <a:off x="168256" y="622293"/>
            <a:ext cx="2720976" cy="1143008"/>
          </a:xfrm>
          <a:prstGeom prst="flowChartPunchedTape">
            <a:avLst/>
          </a:prstGeom>
          <a:solidFill>
            <a:schemeClr val="accent2">
              <a:lumMod val="75000"/>
            </a:schemeClr>
          </a:solidFill>
          <a:ln w="88900" cap="rnd">
            <a:solidFill>
              <a:schemeClr val="accent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600" i="1" dirty="0"/>
              <a:t>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                     </a:t>
            </a:r>
            <a:r>
              <a:rPr lang="ru-RU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глагол;</a:t>
            </a:r>
            <a: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Говорить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громко.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Идти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 школу. </a:t>
            </a:r>
          </a:p>
          <a:p>
            <a:endParaRPr lang="ru-RU" sz="1200" i="1" dirty="0"/>
          </a:p>
        </p:txBody>
      </p:sp>
      <p:sp>
        <p:nvSpPr>
          <p:cNvPr id="6" name="AutoShape 19"/>
          <p:cNvSpPr>
            <a:spLocks noChangeArrowheads="1"/>
          </p:cNvSpPr>
          <p:nvPr/>
        </p:nvSpPr>
        <p:spPr bwMode="auto">
          <a:xfrm>
            <a:off x="3025776" y="765169"/>
            <a:ext cx="2578100" cy="1714512"/>
          </a:xfrm>
          <a:prstGeom prst="flowChartPunchedTape">
            <a:avLst/>
          </a:prstGeom>
          <a:solidFill>
            <a:srgbClr val="7030A0"/>
          </a:solidFill>
          <a:ln w="88900" cap="rnd">
            <a:solidFill>
              <a:schemeClr val="accent4">
                <a:lumMod val="75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400" dirty="0" smtClean="0"/>
          </a:p>
          <a:p>
            <a:pPr lvl="0" fontAlgn="base"/>
            <a:endParaRPr lang="ru-RU" sz="1400" dirty="0" smtClean="0"/>
          </a:p>
          <a:p>
            <a:pPr fontAlgn="base"/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прилагательное;</a:t>
            </a:r>
          </a:p>
          <a:p>
            <a:pPr fontAlgn="base"/>
            <a:r>
              <a:rPr lang="ru-RU" sz="16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Крайне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усталый; </a:t>
            </a:r>
          </a:p>
          <a:p>
            <a:pPr fontAlgn="base"/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усталый</a:t>
            </a: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6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до </a:t>
            </a:r>
          </a:p>
          <a:p>
            <a:pPr fontAlgn="base"/>
            <a:r>
              <a:rPr lang="ru-RU" sz="16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изнеможения.</a:t>
            </a:r>
            <a:endParaRPr lang="ru-RU" sz="16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lvl="0" fontAlgn="base"/>
            <a:r>
              <a:rPr lang="ru-RU" sz="1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b="1" dirty="0" smtClean="0">
                <a:latin typeface="Arial" pitchFamily="34" charset="0"/>
                <a:cs typeface="Arial" pitchFamily="34" charset="0"/>
              </a:rPr>
            </a:br>
            <a:endParaRPr lang="ru-RU" sz="1400" dirty="0" smtClean="0"/>
          </a:p>
          <a:p>
            <a:endParaRPr lang="ru-RU" sz="1400" i="1" dirty="0"/>
          </a:p>
        </p:txBody>
      </p:sp>
      <p:sp>
        <p:nvSpPr>
          <p:cNvPr id="7" name="AutoShape 19"/>
          <p:cNvSpPr>
            <a:spLocks noChangeArrowheads="1"/>
          </p:cNvSpPr>
          <p:nvPr/>
        </p:nvSpPr>
        <p:spPr bwMode="auto">
          <a:xfrm>
            <a:off x="168256" y="1765301"/>
            <a:ext cx="2720976" cy="1357322"/>
          </a:xfrm>
          <a:prstGeom prst="flowChartPunchedTape">
            <a:avLst/>
          </a:prstGeom>
          <a:solidFill>
            <a:schemeClr val="accent5">
              <a:lumMod val="75000"/>
            </a:schemeClr>
          </a:solidFill>
          <a:ln w="88900" cap="rnd">
            <a:solidFill>
              <a:schemeClr val="accent5">
                <a:lumMod val="75000"/>
              </a:schemeClr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fontAlgn="base"/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наречие;</a:t>
            </a:r>
          </a:p>
          <a:p>
            <a:pPr fontAlgn="base"/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Слишком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быстро.</a:t>
            </a:r>
          </a:p>
          <a:p>
            <a:pPr fontAlgn="base"/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Крайне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необходимо.</a:t>
            </a:r>
          </a:p>
          <a:p>
            <a:pPr lvl="0" fontAlgn="base"/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3" presetClass="entr" presetSubtype="5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6" grpId="0" animBg="1" autoUpdateAnimBg="0"/>
      <p:bldP spid="7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400" dirty="0" smtClean="0"/>
              <a:t>Решение кроссворда «Второстепенные члены предложения»        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429288" cy="2600712"/>
          </a:xfrm>
        </p:spPr>
        <p:txBody>
          <a:bodyPr/>
          <a:lstStyle/>
          <a:p>
            <a:r>
              <a:rPr lang="ru-RU" sz="1500" dirty="0" smtClean="0"/>
              <a:t>                         </a:t>
            </a:r>
            <a:r>
              <a:rPr lang="ru-RU" sz="1100" i="0" dirty="0" smtClean="0"/>
              <a:t> </a:t>
            </a:r>
            <a:r>
              <a:rPr lang="ru-RU" sz="1100" i="0" dirty="0" smtClean="0">
                <a:solidFill>
                  <a:srgbClr val="FF0000"/>
                </a:solidFill>
              </a:rPr>
              <a:t>По горизонтали:</a:t>
            </a:r>
          </a:p>
          <a:p>
            <a:r>
              <a:rPr lang="ru-RU" sz="1100" i="0" dirty="0" smtClean="0"/>
              <a:t> </a:t>
            </a:r>
            <a:r>
              <a:rPr lang="ru-RU" sz="1100" i="0" dirty="0" smtClean="0">
                <a:solidFill>
                  <a:schemeClr val="tx1"/>
                </a:solidFill>
              </a:rPr>
              <a:t>1. Вид определения в словосочетании: </a:t>
            </a:r>
            <a:r>
              <a:rPr lang="ru-RU" sz="1100" i="0" dirty="0" smtClean="0">
                <a:solidFill>
                  <a:srgbClr val="008000"/>
                </a:solidFill>
              </a:rPr>
              <a:t>наши </a:t>
            </a:r>
            <a:r>
              <a:rPr lang="ru-RU" sz="1100" i="0" dirty="0" smtClean="0">
                <a:solidFill>
                  <a:srgbClr val="0000CC"/>
                </a:solidFill>
              </a:rPr>
              <a:t>друзья.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2. Второстепенный член предложения, обозначающий признак действия   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    или  другого признака.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3. Второстепенный член предложения, отвечающий на вопросы: 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    какой? чей?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4. Какую часть речи поясняет обстоятельство в словосочетании: </a:t>
            </a:r>
          </a:p>
          <a:p>
            <a:r>
              <a:rPr lang="ru-RU" sz="1100" i="0" dirty="0" smtClean="0">
                <a:solidFill>
                  <a:srgbClr val="008000"/>
                </a:solidFill>
              </a:rPr>
              <a:t>     к</a:t>
            </a:r>
            <a:r>
              <a:rPr lang="ru-RU" sz="1100" i="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райне</a:t>
            </a:r>
            <a:r>
              <a:rPr lang="ru-RU" sz="11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необходимо.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                                      </a:t>
            </a:r>
            <a:r>
              <a:rPr lang="ru-RU" sz="1100" i="0" dirty="0" smtClean="0">
                <a:solidFill>
                  <a:srgbClr val="FF0000"/>
                </a:solidFill>
              </a:rPr>
              <a:t>По  вертикали:</a:t>
            </a:r>
          </a:p>
          <a:p>
            <a:r>
              <a:rPr lang="ru-RU" sz="1100" i="0" dirty="0" smtClean="0">
                <a:solidFill>
                  <a:srgbClr val="0070C0"/>
                </a:solidFill>
              </a:rPr>
              <a:t> </a:t>
            </a:r>
            <a:r>
              <a:rPr lang="ru-RU" sz="1100" i="0" dirty="0" smtClean="0">
                <a:solidFill>
                  <a:schemeClr val="tx1"/>
                </a:solidFill>
              </a:rPr>
              <a:t>1. Второстепенный член предложения, отвечающий на вопросы косвенных   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    падежей. </a:t>
            </a:r>
            <a:endParaRPr lang="ru-RU" sz="1100" i="0" dirty="0" smtClean="0">
              <a:solidFill>
                <a:srgbClr val="00B050"/>
              </a:solidFill>
            </a:endParaRPr>
          </a:p>
          <a:p>
            <a:r>
              <a:rPr lang="ru-RU" sz="1100" i="0" dirty="0" smtClean="0">
                <a:solidFill>
                  <a:schemeClr val="tx1"/>
                </a:solidFill>
              </a:rPr>
              <a:t> 2. Дополнения подчёркиваются ……. .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3. Дополнение в форме В.п. без предлога.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4. Тип дополнения в предложении: </a:t>
            </a:r>
            <a:r>
              <a:rPr lang="ru-RU" sz="1100" i="0" dirty="0" smtClean="0">
                <a:solidFill>
                  <a:srgbClr val="0000CC"/>
                </a:solidFill>
              </a:rPr>
              <a:t>Заботиться</a:t>
            </a:r>
            <a:r>
              <a:rPr lang="ru-RU" sz="1100" i="0" dirty="0" smtClean="0">
                <a:solidFill>
                  <a:schemeClr val="tx1"/>
                </a:solidFill>
              </a:rPr>
              <a:t> </a:t>
            </a:r>
            <a:r>
              <a:rPr lang="ru-RU" sz="1100" i="0" dirty="0" smtClean="0">
                <a:solidFill>
                  <a:srgbClr val="008000"/>
                </a:solidFill>
              </a:rPr>
              <a:t>о детях.</a:t>
            </a:r>
          </a:p>
          <a:p>
            <a:r>
              <a:rPr lang="ru-RU" sz="1100" i="0" dirty="0" smtClean="0">
                <a:solidFill>
                  <a:schemeClr val="tx1"/>
                </a:solidFill>
              </a:rPr>
              <a:t> 5. Что обозначает дополнение?</a:t>
            </a:r>
            <a:endParaRPr lang="ru-RU" sz="1100" i="0" dirty="0">
              <a:solidFill>
                <a:schemeClr val="tx1"/>
              </a:solidFill>
            </a:endParaRPr>
          </a:p>
        </p:txBody>
      </p:sp>
      <p:pic>
        <p:nvPicPr>
          <p:cNvPr id="4" name="Picture 9" descr="bd0501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1726" y="1193797"/>
            <a:ext cx="865015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3"/>
          <p:cNvSpPr txBox="1">
            <a:spLocks/>
          </p:cNvSpPr>
          <p:nvPr/>
        </p:nvSpPr>
        <p:spPr>
          <a:xfrm>
            <a:off x="2657672" y="225327"/>
            <a:ext cx="1846871" cy="2478722"/>
          </a:xfrm>
          <a:prstGeom prst="rect">
            <a:avLst/>
          </a:prstGeom>
        </p:spPr>
        <p:txBody>
          <a:bodyPr lIns="57662" tIns="28831" rIns="57662" bIns="28831">
            <a:noAutofit/>
          </a:bodyPr>
          <a:lstStyle/>
          <a:p>
            <a:pPr defTabSz="576621">
              <a:buClr>
                <a:schemeClr val="tx1">
                  <a:shade val="95000"/>
                </a:schemeClr>
              </a:buClr>
              <a:defRPr/>
            </a:pPr>
            <a:endParaRPr lang="ru-RU" sz="1000" b="1" kern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-188934" y="102424"/>
            <a:ext cx="6286544" cy="246221"/>
          </a:xfrm>
        </p:spPr>
        <p:txBody>
          <a:bodyPr/>
          <a:lstStyle/>
          <a:p>
            <a:r>
              <a:rPr lang="ru-RU" sz="1600" dirty="0" smtClean="0"/>
              <a:t>         Кроссворд «Второстепенные члены предложения»   </a:t>
            </a:r>
            <a:endParaRPr lang="ru-RU" sz="1600" dirty="0"/>
          </a:p>
        </p:txBody>
      </p:sp>
      <p:sp>
        <p:nvSpPr>
          <p:cNvPr id="8" name="Rectangle 2"/>
          <p:cNvSpPr txBox="1">
            <a:spLocks noRot="1" noChangeArrowheads="1"/>
          </p:cNvSpPr>
          <p:nvPr/>
        </p:nvSpPr>
        <p:spPr>
          <a:xfrm>
            <a:off x="288291" y="585868"/>
            <a:ext cx="2504519" cy="31393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576621">
              <a:defRPr/>
            </a:pPr>
            <a:r>
              <a:rPr lang="ru-RU" sz="2100" b="1" kern="0" dirty="0" smtClean="0">
                <a:solidFill>
                  <a:srgbClr val="CC0000"/>
                </a:solidFill>
                <a:latin typeface="Arial"/>
                <a:ea typeface="+mj-ea"/>
                <a:cs typeface="Arial"/>
              </a:rPr>
              <a:t>       </a:t>
            </a:r>
            <a:br>
              <a:rPr lang="ru-RU" sz="2100" b="1" kern="0" dirty="0" smtClean="0">
                <a:solidFill>
                  <a:srgbClr val="CC0000"/>
                </a:solidFill>
                <a:latin typeface="Arial"/>
                <a:ea typeface="+mj-ea"/>
                <a:cs typeface="Arial"/>
              </a:rPr>
            </a:br>
            <a:r>
              <a:rPr lang="ru-RU" sz="1500" b="1" kern="0" dirty="0" smtClean="0">
                <a:latin typeface="Arial"/>
                <a:ea typeface="+mj-ea"/>
                <a:cs typeface="Arial"/>
              </a:rPr>
              <a:t/>
            </a:r>
            <a:br>
              <a:rPr lang="ru-RU" sz="1500" b="1" kern="0" dirty="0" smtClean="0"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endParaRPr lang="ru-RU" sz="2100" b="1" kern="0" dirty="0" smtClean="0">
              <a:solidFill>
                <a:schemeClr val="bg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39892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2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4806056" y="1161719"/>
            <a:ext cx="869398" cy="182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Прямоугольник 52"/>
          <p:cNvSpPr/>
          <p:nvPr/>
        </p:nvSpPr>
        <p:spPr>
          <a:xfrm>
            <a:off x="1525578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096950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240090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882636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811462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597148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454404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668718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382834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597148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382834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382834" y="76516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382834" y="247968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2382834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382834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025776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382834" y="140811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2382834" y="119379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1954206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882636" y="269399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525578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1525578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1525578" y="247968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1954206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954206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882636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882636" y="247968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882636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882636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882636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1311264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2382834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2168520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1525578" y="119379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1954206" y="119379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525578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525578" y="76516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525578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954206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525578" y="140811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954206" y="140811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882636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882636" y="119379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882636" y="140811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811462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3025776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3240090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2168520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597148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3883032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3668718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3454404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3240090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3025776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2811462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4311660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4097346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4525974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4525974" y="269399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4525974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4525974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4525974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4097346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4311660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4525974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4740288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3454404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4525974" y="247968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3668718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3883032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2" name="Прямоугольник 121"/>
          <p:cNvSpPr/>
          <p:nvPr/>
        </p:nvSpPr>
        <p:spPr>
          <a:xfrm>
            <a:off x="668322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454008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239694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1096950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1311264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1525578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3"/>
          <p:cNvSpPr txBox="1">
            <a:spLocks/>
          </p:cNvSpPr>
          <p:nvPr/>
        </p:nvSpPr>
        <p:spPr>
          <a:xfrm>
            <a:off x="2657672" y="225327"/>
            <a:ext cx="1846871" cy="2478722"/>
          </a:xfrm>
          <a:prstGeom prst="rect">
            <a:avLst/>
          </a:prstGeom>
        </p:spPr>
        <p:txBody>
          <a:bodyPr lIns="57662" tIns="28831" rIns="57662" bIns="28831">
            <a:noAutofit/>
          </a:bodyPr>
          <a:lstStyle/>
          <a:p>
            <a:pPr defTabSz="576621">
              <a:buClr>
                <a:schemeClr val="tx1">
                  <a:shade val="95000"/>
                </a:schemeClr>
              </a:buClr>
              <a:defRPr/>
            </a:pPr>
            <a:endParaRPr lang="ru-RU" sz="1000" b="1" kern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-188934" y="102424"/>
            <a:ext cx="6286544" cy="246221"/>
          </a:xfrm>
        </p:spPr>
        <p:txBody>
          <a:bodyPr/>
          <a:lstStyle/>
          <a:p>
            <a:r>
              <a:rPr lang="ru-RU" sz="1600" dirty="0" smtClean="0"/>
              <a:t>         Кроссворд «Второстепенные члены предложения»   </a:t>
            </a:r>
            <a:endParaRPr lang="ru-RU" sz="1600" dirty="0"/>
          </a:p>
        </p:txBody>
      </p:sp>
      <p:sp>
        <p:nvSpPr>
          <p:cNvPr id="8" name="Rectangle 2"/>
          <p:cNvSpPr txBox="1">
            <a:spLocks noRot="1" noChangeArrowheads="1"/>
          </p:cNvSpPr>
          <p:nvPr/>
        </p:nvSpPr>
        <p:spPr>
          <a:xfrm>
            <a:off x="288291" y="585868"/>
            <a:ext cx="2504519" cy="31393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defTabSz="576621">
              <a:defRPr/>
            </a:pPr>
            <a:r>
              <a:rPr lang="ru-RU" sz="2100" b="1" kern="0" dirty="0" smtClean="0">
                <a:solidFill>
                  <a:srgbClr val="CC0000"/>
                </a:solidFill>
                <a:latin typeface="Arial"/>
                <a:ea typeface="+mj-ea"/>
                <a:cs typeface="Arial"/>
              </a:rPr>
              <a:t>       </a:t>
            </a:r>
            <a:br>
              <a:rPr lang="ru-RU" sz="2100" b="1" kern="0" dirty="0" smtClean="0">
                <a:solidFill>
                  <a:srgbClr val="CC0000"/>
                </a:solidFill>
                <a:latin typeface="Arial"/>
                <a:ea typeface="+mj-ea"/>
                <a:cs typeface="Arial"/>
              </a:rPr>
            </a:br>
            <a:r>
              <a:rPr lang="ru-RU" sz="1500" b="1" kern="0" dirty="0" smtClean="0">
                <a:latin typeface="Arial"/>
                <a:ea typeface="+mj-ea"/>
                <a:cs typeface="Arial"/>
              </a:rPr>
              <a:t/>
            </a:r>
            <a:br>
              <a:rPr lang="ru-RU" sz="1500" b="1" kern="0" dirty="0" smtClean="0"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/>
            </a:r>
            <a:br>
              <a:rPr lang="en-US" sz="21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</a:br>
            <a:endParaRPr lang="ru-RU" sz="2100" b="1" kern="0" dirty="0" smtClean="0">
              <a:solidFill>
                <a:schemeClr val="bg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39892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2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4806056" y="1161719"/>
            <a:ext cx="869398" cy="182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Прямоугольник 52"/>
          <p:cNvSpPr/>
          <p:nvPr/>
        </p:nvSpPr>
        <p:spPr>
          <a:xfrm>
            <a:off x="1525578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096950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240090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882636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811462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Ь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597148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454404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668718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382834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597148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382834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382834" y="76516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382834" y="247968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2382834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382834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3025776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2382834" y="140811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2382834" y="119379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1954206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882636" y="269399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1525578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1525578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1525578" y="247968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1954206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954206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882636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882636" y="247968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882636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882636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882636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1311264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2382834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2168520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1525578" y="119379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1954206" y="119379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525578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525578" y="76516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1525578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1954206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1525578" y="140811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954206" y="140811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882636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882636" y="119379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882636" y="140811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811462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3025776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3240090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2168520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2597148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3883032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3668718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3454404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3240090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3025776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2811462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4311660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4097346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4525974" y="2265367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4525974" y="269399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4525974" y="205105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Ъ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4525974" y="183673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4525974" y="1622425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4097346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4311660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4525974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4740288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3454404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4525974" y="2479681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Прямоугольник 119"/>
          <p:cNvSpPr/>
          <p:nvPr/>
        </p:nvSpPr>
        <p:spPr>
          <a:xfrm>
            <a:off x="3668718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3883032" y="979483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Прямоугольник 121"/>
          <p:cNvSpPr/>
          <p:nvPr/>
        </p:nvSpPr>
        <p:spPr>
          <a:xfrm>
            <a:off x="668322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454008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239694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1096950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1311264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1525578" y="2908309"/>
            <a:ext cx="214314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62" tIns="28831" rIns="57662" bIns="28831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622293"/>
            <a:ext cx="5357850" cy="1143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dirty="0" smtClean="0">
              <a:solidFill>
                <a:srgbClr val="0070C0"/>
              </a:solidFill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21.</a:t>
            </a:r>
            <a:r>
              <a:rPr lang="ru-RU" b="1" spc="-2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Второстепенные члены предложения. Дополнение. Определение. Обстоятельство.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Упражнения 175, 176</a:t>
            </a:r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(стр. 76).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74" y="1836739"/>
            <a:ext cx="3643338" cy="1143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           Определение  (</a:t>
            </a:r>
            <a:r>
              <a:rPr lang="en-US" dirty="0" err="1" smtClean="0"/>
              <a:t>aniqlovchi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4" name="object 5"/>
          <p:cNvSpPr/>
          <p:nvPr/>
        </p:nvSpPr>
        <p:spPr>
          <a:xfrm>
            <a:off x="525446" y="622293"/>
            <a:ext cx="4736587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 anchor="ctr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Второстепенный член предложения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96818" y="1193797"/>
            <a:ext cx="5572164" cy="548769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B05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Грамматически подчинён члену предложения,    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выраженному   существительным </a:t>
            </a:r>
            <a:endParaRPr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11198" y="1908177"/>
            <a:ext cx="4286280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lIns="0" tIns="0" rIns="0" bIns="0" rtlCol="0" anchor="ctr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Отвечает на вопросы: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какой? который? чей?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ject 11"/>
          <p:cNvSpPr/>
          <p:nvPr/>
        </p:nvSpPr>
        <p:spPr>
          <a:xfrm>
            <a:off x="1382702" y="2551119"/>
            <a:ext cx="3143272" cy="571504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интересная книга;      </a:t>
            </a:r>
          </a:p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пятый этаж; его брат;       </a:t>
            </a:r>
            <a:endParaRPr/>
          </a:p>
        </p:txBody>
      </p:sp>
      <p:sp>
        <p:nvSpPr>
          <p:cNvPr id="11" name="object 16"/>
          <p:cNvSpPr/>
          <p:nvPr/>
        </p:nvSpPr>
        <p:spPr>
          <a:xfrm>
            <a:off x="2597148" y="2408243"/>
            <a:ext cx="500066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6"/>
          <p:cNvSpPr/>
          <p:nvPr/>
        </p:nvSpPr>
        <p:spPr>
          <a:xfrm>
            <a:off x="2597148" y="979483"/>
            <a:ext cx="500066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6"/>
          <p:cNvSpPr/>
          <p:nvPr/>
        </p:nvSpPr>
        <p:spPr>
          <a:xfrm>
            <a:off x="2597148" y="1693863"/>
            <a:ext cx="500066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122491"/>
            <a:ext cx="5143536" cy="984885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en-US" sz="1600" i="0" dirty="0" smtClean="0">
                <a:solidFill>
                  <a:schemeClr val="tx1"/>
                </a:solidFill>
              </a:rPr>
              <a:t>      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  клетчатое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0000CC"/>
                </a:solidFill>
              </a:rPr>
              <a:t>(какое?) платье;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             </a:t>
            </a:r>
            <a:r>
              <a:rPr lang="ru-RU" sz="1600" i="0" dirty="0" smtClean="0">
                <a:solidFill>
                  <a:srgbClr val="0000CC"/>
                </a:solidFill>
              </a:rPr>
              <a:t>платье (какое?)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FF0000"/>
                </a:solidFill>
              </a:rPr>
              <a:t>в клетку</a:t>
            </a:r>
            <a:r>
              <a:rPr lang="ru-RU" sz="1600" i="0" dirty="0" smtClean="0">
                <a:solidFill>
                  <a:schemeClr val="tx1"/>
                </a:solidFill>
              </a:rPr>
              <a:t>; 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мамина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0000CC"/>
                </a:solidFill>
              </a:rPr>
              <a:t>(чья?) кофта; кофта (чья?)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  <a:r>
              <a:rPr lang="ru-RU" sz="1600" i="0" dirty="0" smtClean="0">
                <a:solidFill>
                  <a:srgbClr val="FF0000"/>
                </a:solidFill>
              </a:rPr>
              <a:t>мамы.</a:t>
            </a:r>
            <a:r>
              <a:rPr lang="ru-RU" sz="1600" i="0" dirty="0" smtClean="0">
                <a:solidFill>
                  <a:schemeClr val="tx1"/>
                </a:solidFill>
              </a:rPr>
              <a:t>           </a:t>
            </a:r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22293"/>
          <a:ext cx="514353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2876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Определение всегда относится к имени существительному, местоимению-существительному или другому слову, которое выступает в значении существительного.</a:t>
                      </a:r>
                      <a:endParaRPr lang="ru-RU" sz="140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979615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Виды определений</a:t>
            </a:r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311132" y="1265235"/>
            <a:ext cx="2557464" cy="1857388"/>
          </a:xfrm>
          <a:prstGeom prst="flowChartAlternateProcess">
            <a:avLst/>
          </a:prstGeom>
          <a:solidFill>
            <a:srgbClr val="FFC000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Согласованное.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CC"/>
                </a:solidFill>
              </a:rPr>
              <a:t>Существительное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CC"/>
                </a:solidFill>
              </a:rPr>
              <a:t>(род, число, падеж)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CC"/>
                </a:solidFill>
              </a:rPr>
              <a:t>Прилагательное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CC"/>
                </a:solidFill>
              </a:rPr>
              <a:t>(род, число, падеж):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заграничн</a:t>
            </a:r>
            <a:r>
              <a:rPr lang="ru-RU" altLang="ru-RU" sz="1400" b="1" kern="0" dirty="0" smtClean="0">
                <a:solidFill>
                  <a:srgbClr val="0000CC"/>
                </a:solidFill>
              </a:rPr>
              <a:t>ая</a:t>
            </a:r>
            <a:r>
              <a:rPr lang="ru-RU" altLang="ru-RU" sz="1400" b="1" kern="0" dirty="0" smtClean="0">
                <a:solidFill>
                  <a:srgbClr val="FF0000"/>
                </a:solidFill>
              </a:rPr>
              <a:t> поездк</a:t>
            </a:r>
            <a:r>
              <a:rPr lang="ru-RU" altLang="ru-RU" sz="1400" b="1" kern="0" dirty="0" smtClean="0">
                <a:solidFill>
                  <a:srgbClr val="0000CC"/>
                </a:solidFill>
              </a:rPr>
              <a:t>а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025776" y="1265235"/>
            <a:ext cx="2557464" cy="1857388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Несогласованное.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CC"/>
                </a:solidFill>
              </a:rPr>
              <a:t>Существительное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CC"/>
                </a:solidFill>
              </a:rPr>
              <a:t>(род, число, падеж)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CC"/>
                </a:solidFill>
              </a:rPr>
              <a:t>Существительное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CC"/>
                </a:solidFill>
              </a:rPr>
              <a:t>(род, число, падеж):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CC"/>
                </a:solidFill>
              </a:rPr>
              <a:t>поездка</a:t>
            </a: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  <a:r>
              <a:rPr lang="ru-RU" altLang="ru-RU" sz="1400" b="1" kern="0" dirty="0" smtClean="0">
                <a:solidFill>
                  <a:srgbClr val="FF0000"/>
                </a:solidFill>
              </a:rPr>
              <a:t>за границу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966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512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Равно 7"/>
          <p:cNvSpPr/>
          <p:nvPr/>
        </p:nvSpPr>
        <p:spPr>
          <a:xfrm>
            <a:off x="1168388" y="1979615"/>
            <a:ext cx="714380" cy="35719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Не равно 8"/>
          <p:cNvSpPr/>
          <p:nvPr/>
        </p:nvSpPr>
        <p:spPr>
          <a:xfrm>
            <a:off x="3891498" y="2017715"/>
            <a:ext cx="700086" cy="35719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Способы выражения определения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928826" cy="1214446"/>
          </a:xfrm>
          <a:prstGeom prst="roundRect">
            <a:avLst/>
          </a:prstGeom>
          <a:solidFill>
            <a:srgbClr val="FF0000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Согласованные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определения могут быть выражены: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22293"/>
            <a:ext cx="3214710" cy="500066"/>
          </a:xfrm>
          <a:prstGeom prst="roundRect">
            <a:avLst/>
          </a:prstGeom>
          <a:solidFill>
            <a:srgbClr val="7030A0"/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именем прилагательным. Брат изучает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русский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язык.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834" y="1193797"/>
            <a:ext cx="3214710" cy="571504"/>
          </a:xfrm>
          <a:prstGeom prst="roundRect">
            <a:avLst/>
          </a:prstGeom>
          <a:solidFill>
            <a:srgbClr val="0070C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порядковым числительным. Я учусь в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восьмом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классе. 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82834" y="1836739"/>
            <a:ext cx="3214710" cy="571504"/>
          </a:xfrm>
          <a:prstGeom prst="roundRect">
            <a:avLst/>
          </a:prstGeom>
          <a:solidFill>
            <a:srgbClr val="00B05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местоимением.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Наша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страна независимая. Это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её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дом.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479681"/>
            <a:ext cx="3214710" cy="64294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причастием.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Подрастающее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поколение будет использовать новые технологии.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2097082" y="872326"/>
            <a:ext cx="285752" cy="85725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2097082" y="1479548"/>
            <a:ext cx="285752" cy="250033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4" idx="3"/>
          </p:cNvCxnSpPr>
          <p:nvPr/>
        </p:nvCxnSpPr>
        <p:spPr>
          <a:xfrm rot="16200000" flipV="1">
            <a:off x="2025630" y="1801034"/>
            <a:ext cx="428660" cy="285756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686314" y="2140350"/>
            <a:ext cx="1107292" cy="285756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Способы выражения определения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14512" cy="1214446"/>
          </a:xfrm>
          <a:prstGeom prst="roundRect">
            <a:avLst/>
          </a:prstGeom>
          <a:solidFill>
            <a:srgbClr val="FFC000"/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Несогласованные определения могут быть выражены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68520" y="622293"/>
            <a:ext cx="3429024" cy="1143008"/>
          </a:xfrm>
          <a:prstGeom prst="roundRect">
            <a:avLst/>
          </a:prstGeom>
          <a:solidFill>
            <a:srgbClr val="008000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именем существительным, местоимением-существительным в косвенном падеже с предлогом или без предлога. Полёт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лётчика;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блузка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 горошек;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дама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 шляпе;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юбка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складками;</a:t>
            </a:r>
            <a:endParaRPr lang="ru-RU" sz="1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68520" y="1836739"/>
            <a:ext cx="3429024" cy="642942"/>
          </a:xfrm>
          <a:prstGeom prst="roundRect">
            <a:avLst/>
          </a:prstGeom>
          <a:solidFill>
            <a:srgbClr val="0000CC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 инфинитивом.</a:t>
            </a:r>
            <a:r>
              <a:rPr lang="ru-RU" sz="1200" i="1" dirty="0" smtClean="0">
                <a:solidFill>
                  <a:schemeClr val="bg1"/>
                </a:solidFill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Жажда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познать;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стремление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увидеть;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 желание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научиться;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умение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вышивать. </a:t>
            </a:r>
            <a:endParaRPr lang="ru-RU" sz="1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68520" y="2551119"/>
            <a:ext cx="3429024" cy="571504"/>
          </a:xfrm>
          <a:prstGeom prst="roundRect">
            <a:avLst/>
          </a:prstGeom>
          <a:solidFill>
            <a:srgbClr val="FF0000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н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аречием. Поворот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налево;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глаза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навыкате;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яйца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всмятку;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1193797"/>
            <a:ext cx="285752" cy="53578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7" idx="1"/>
            <a:endCxn id="4" idx="3"/>
          </p:cNvCxnSpPr>
          <p:nvPr/>
        </p:nvCxnSpPr>
        <p:spPr>
          <a:xfrm rot="10800000">
            <a:off x="1882768" y="1729582"/>
            <a:ext cx="285752" cy="42862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1"/>
            <a:endCxn id="4" idx="3"/>
          </p:cNvCxnSpPr>
          <p:nvPr/>
        </p:nvCxnSpPr>
        <p:spPr>
          <a:xfrm rot="10800000">
            <a:off x="1882768" y="1729583"/>
            <a:ext cx="285752" cy="110728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Способы выражения определения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14512" cy="1214446"/>
          </a:xfrm>
          <a:prstGeom prst="roundRect">
            <a:avLst/>
          </a:prstGeom>
          <a:solidFill>
            <a:srgbClr val="7030A0"/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Несогласованные определения могут быть выражены</a:t>
            </a:r>
            <a:endParaRPr lang="ru-RU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68520" y="622293"/>
            <a:ext cx="3429024" cy="78581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прилагательным в сравнительной степени. Деревья 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поменьше;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арбузы 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поспелее;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здания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повыше;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книги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поинтереснее.</a:t>
            </a:r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68520" y="1479549"/>
            <a:ext cx="3429024" cy="642942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5.  притяжательными местоимениями </a:t>
            </a:r>
            <a:r>
              <a:rPr lang="ru-RU" sz="1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его, её, их.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Её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брат;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их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забота; в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его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интересах. </a:t>
            </a:r>
            <a:r>
              <a:rPr lang="ru-RU" sz="1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68520" y="2193929"/>
            <a:ext cx="3429024" cy="85725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6.</a:t>
            </a:r>
            <a:r>
              <a:rPr lang="ru-RU" sz="1400" i="1" dirty="0" smtClean="0">
                <a:solidFill>
                  <a:schemeClr val="bg1"/>
                </a:solidFill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цельным словосочетанием с главным словом – существительным. Девушка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 с </a:t>
            </a:r>
            <a:r>
              <a:rPr lang="ru-RU" sz="12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голубыми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глазами;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парень 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высокого роста; </a:t>
            </a:r>
            <a:r>
              <a:rPr lang="ru-RU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человек </a:t>
            </a:r>
            <a:r>
              <a:rPr lang="ru-RU" sz="1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большого ума. </a:t>
            </a:r>
            <a:endParaRPr lang="ru-RU" sz="1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1015202"/>
            <a:ext cx="285752" cy="714380"/>
          </a:xfrm>
          <a:prstGeom prst="line">
            <a:avLst/>
          </a:prstGeom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7" idx="1"/>
            <a:endCxn id="4" idx="3"/>
          </p:cNvCxnSpPr>
          <p:nvPr/>
        </p:nvCxnSpPr>
        <p:spPr>
          <a:xfrm rot="10800000">
            <a:off x="1882768" y="1729582"/>
            <a:ext cx="285752" cy="7143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1"/>
            <a:endCxn id="4" idx="3"/>
          </p:cNvCxnSpPr>
          <p:nvPr/>
        </p:nvCxnSpPr>
        <p:spPr>
          <a:xfrm rot="10800000">
            <a:off x="1882768" y="1729583"/>
            <a:ext cx="285752" cy="892975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0" y="102424"/>
            <a:ext cx="5439667" cy="315471"/>
          </a:xfrm>
        </p:spPr>
        <p:txBody>
          <a:bodyPr/>
          <a:lstStyle/>
          <a:p>
            <a:r>
              <a:rPr lang="ru-RU" dirty="0" smtClean="0"/>
              <a:t>                 Дополнение</a:t>
            </a:r>
            <a:r>
              <a:rPr lang="en-US" dirty="0" smtClean="0"/>
              <a:t> (</a:t>
            </a:r>
            <a:r>
              <a:rPr lang="en-US" dirty="0" err="1" smtClean="0"/>
              <a:t>to‘ldiruvchi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407979"/>
            <a:ext cx="3000396" cy="2215991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600" i="0" dirty="0" smtClean="0"/>
          </a:p>
          <a:p>
            <a:r>
              <a:rPr lang="ru-RU" sz="1600" i="0" dirty="0" smtClean="0">
                <a:solidFill>
                  <a:srgbClr val="0000CC"/>
                </a:solidFill>
              </a:rPr>
              <a:t>Когда говорят об объекте действия или состояния, употребляются имена существительные или местоимения в косвенных падежах. В предложении они являются </a:t>
            </a:r>
            <a:r>
              <a:rPr lang="ru-RU" sz="1600" i="0" dirty="0" smtClean="0">
                <a:solidFill>
                  <a:srgbClr val="FF0000"/>
                </a:solidFill>
              </a:rPr>
              <a:t>дополнениями.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5903</TotalTime>
  <Words>1131</Words>
  <Application>Microsoft Office PowerPoint</Application>
  <PresentationFormat>Произвольный</PresentationFormat>
  <Paragraphs>399</Paragraphs>
  <Slides>25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맑은 고딕</vt:lpstr>
      <vt:lpstr>Arial</vt:lpstr>
      <vt:lpstr>Calibri</vt:lpstr>
      <vt:lpstr>Office Theme</vt:lpstr>
      <vt:lpstr>Русский язык</vt:lpstr>
      <vt:lpstr>Второстепенные члены предложения</vt:lpstr>
      <vt:lpstr>               Определение  (aniqlovchi)</vt:lpstr>
      <vt:lpstr>              Внимание! Запомните!</vt:lpstr>
      <vt:lpstr>                   Виды определений</vt:lpstr>
      <vt:lpstr>     Способы выражения определения</vt:lpstr>
      <vt:lpstr>     Способы выражения определения</vt:lpstr>
      <vt:lpstr>     Способы выражения определения</vt:lpstr>
      <vt:lpstr>                 Дополнение (to‘ldiruvchi) </vt:lpstr>
      <vt:lpstr>                 Дополнение (to‘ldiruvchi) </vt:lpstr>
      <vt:lpstr>                 Что такое объект?</vt:lpstr>
      <vt:lpstr>            Что может обозначать дополнение? </vt:lpstr>
      <vt:lpstr>              Что может обозначать дополнение? </vt:lpstr>
      <vt:lpstr> К какому члену предложения может относиться дополнение?</vt:lpstr>
      <vt:lpstr>                 Виды дополнений</vt:lpstr>
      <vt:lpstr>                 Обстоятельство (hol) </vt:lpstr>
      <vt:lpstr>  Как подчёркиваются обстоятельства?</vt:lpstr>
      <vt:lpstr>             Виды обстоятельств</vt:lpstr>
      <vt:lpstr>     Способы выражения обстоятельств</vt:lpstr>
      <vt:lpstr>     Способы выражения обстоятельств</vt:lpstr>
      <vt:lpstr>   Обстоятельства обычно поясняют:</vt:lpstr>
      <vt:lpstr>  Решение кроссворда «Второстепенные члены предложения»        </vt:lpstr>
      <vt:lpstr>         Кроссворд «Второстепенные члены предложения»   </vt:lpstr>
      <vt:lpstr>         Кроссворд «Второстепенные члены предложения»   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301</cp:revision>
  <dcterms:created xsi:type="dcterms:W3CDTF">2020-04-13T08:05:42Z</dcterms:created>
  <dcterms:modified xsi:type="dcterms:W3CDTF">2021-04-10T05:57:27Z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