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88" r:id="rId3"/>
    <p:sldId id="330" r:id="rId4"/>
    <p:sldId id="334" r:id="rId5"/>
    <p:sldId id="335" r:id="rId6"/>
    <p:sldId id="331" r:id="rId7"/>
    <p:sldId id="336" r:id="rId8"/>
    <p:sldId id="337" r:id="rId9"/>
    <p:sldId id="338" r:id="rId10"/>
    <p:sldId id="343" r:id="rId11"/>
    <p:sldId id="340" r:id="rId12"/>
    <p:sldId id="341" r:id="rId13"/>
    <p:sldId id="342" r:id="rId14"/>
    <p:sldId id="344" r:id="rId15"/>
    <p:sldId id="348" r:id="rId16"/>
    <p:sldId id="349" r:id="rId17"/>
    <p:sldId id="350" r:id="rId18"/>
    <p:sldId id="351" r:id="rId19"/>
    <p:sldId id="352" r:id="rId20"/>
    <p:sldId id="358" r:id="rId21"/>
    <p:sldId id="355" r:id="rId22"/>
    <p:sldId id="354" r:id="rId23"/>
    <p:sldId id="345" r:id="rId24"/>
    <p:sldId id="346" r:id="rId25"/>
    <p:sldId id="347" r:id="rId26"/>
    <p:sldId id="286" r:id="rId27"/>
    <p:sldId id="287" r:id="rId2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0000CC"/>
    <a:srgbClr val="007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-1086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11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075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4" y="222930"/>
            <a:ext cx="3168352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8" y="831993"/>
            <a:ext cx="4857784" cy="10528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Неполные предложения. Предложения с однородными членами. </a:t>
            </a:r>
            <a:endParaRPr lang="ru-RU" sz="24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838" y="215989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554" name="Picture 2" descr="http://t0.gstatic.com/images?q=tbn:ANd9GcR5XDtU0VLEOvkDjU2RlSv_p0kgqve5awh0Go_cTOqPMrvc8_xN5MW3zDU0lfU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68652" y="1979615"/>
            <a:ext cx="1543050" cy="1057277"/>
          </a:xfrm>
          <a:prstGeom prst="rect">
            <a:avLst/>
          </a:prstGeom>
          <a:noFill/>
        </p:spPr>
      </p:pic>
      <p:pic>
        <p:nvPicPr>
          <p:cNvPr id="7" name="Picture 4" descr="http://t0.gstatic.com/images?q=tbn:ANd9GcSCSzkMVgms-m-TjBSTrG8EUUCxnZCqczXIPIIprWigWmh5pdDZPhQhb7EIVUE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54140" y="1979615"/>
            <a:ext cx="1323975" cy="1143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4"/>
            <a:ext cx="6048672" cy="315471"/>
          </a:xfrm>
        </p:spPr>
        <p:txBody>
          <a:bodyPr/>
          <a:lstStyle/>
          <a:p>
            <a:r>
              <a:rPr lang="ru-RU" dirty="0" smtClean="0"/>
              <a:t>       Особенность неполного предложения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2857520" cy="2718316"/>
          </a:xfrm>
        </p:spPr>
        <p:txBody>
          <a:bodyPr/>
          <a:lstStyle/>
          <a:p>
            <a:r>
              <a:rPr lang="ru-RU" sz="20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Главной особенностью неполного предложения является то, что вне контекста или ситуации общения его значение непонятно.</a:t>
            </a:r>
            <a:endParaRPr lang="ru-RU" sz="2000" i="0" dirty="0" smtClean="0">
              <a:solidFill>
                <a:srgbClr val="0000CC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xmlns="" id="{87EE7965-A374-418B-BCC2-2E9CFD7EF71E}"/>
              </a:ext>
            </a:extLst>
          </p:cNvPr>
          <p:cNvSpPr/>
          <p:nvPr/>
        </p:nvSpPr>
        <p:spPr>
          <a:xfrm rot="10800000">
            <a:off x="3168652" y="908045"/>
            <a:ext cx="2357454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7792BD7F-5BF0-436D-A1CF-1B2CD1482B4F}"/>
              </a:ext>
            </a:extLst>
          </p:cNvPr>
          <p:cNvSpPr/>
          <p:nvPr/>
        </p:nvSpPr>
        <p:spPr>
          <a:xfrm flipH="1">
            <a:off x="3668718" y="908045"/>
            <a:ext cx="1857388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4B387AA6-5812-4CB6-B051-053647FDDCD0}"/>
              </a:ext>
            </a:extLst>
          </p:cNvPr>
          <p:cNvSpPr/>
          <p:nvPr/>
        </p:nvSpPr>
        <p:spPr>
          <a:xfrm rot="10800000">
            <a:off x="3668718" y="2122491"/>
            <a:ext cx="1857388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622293"/>
            <a:ext cx="1785950" cy="2500330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По      </a:t>
            </a: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принципу того, откуда слушатель или читатель узнает недостающую информацию, неполные предложения  делятся на следующие виды: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4206" y="693731"/>
            <a:ext cx="3643338" cy="1071570"/>
          </a:xfrm>
          <a:prstGeom prst="roundRect">
            <a:avLst>
              <a:gd name="adj" fmla="val 17274"/>
            </a:avLst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ситуативно-неполные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– предложения, которые понятны только участникам ситуации, тем, кто общается или наблюдает за общением.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54206" y="1908177"/>
            <a:ext cx="3643338" cy="1071570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контекстно-неполные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– понятные читателю, который прочитал предыдущую реплику/часть предложения.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       Внимание! Запомните!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неполное предложение состоит более чем из одного слова, то на месте пропущенного слова или слов как правило ставится тире. В устной речи на этом месте делается небольшая пауза для выделения пропуска.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85818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2122491"/>
            <a:ext cx="54292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Дела булочной шли весьма хорошо, </a:t>
            </a:r>
          </a:p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лично мои – всё хуже    (М. Горький).</a:t>
            </a:r>
            <a:r>
              <a:rPr lang="ru-RU" sz="1600" i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</a:p>
          <a:p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Золото испытывают огнём, </a:t>
            </a:r>
          </a:p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человека – трудом (пословица).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Нужно отличать неполные предложения от односоставных, поскольку это разные явления. Так, в односоставном предложении, несмотря на отсутствие одного из главных членов, смысл понятен и без него.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857256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122491"/>
            <a:ext cx="52864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Спокойные, большие, похожие на миндалины </a:t>
            </a: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глаза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(назывное односоставное предложение).</a:t>
            </a: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 базаре обычная толчея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base"/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(неполное двусоставное предложение).</a:t>
            </a:r>
          </a:p>
          <a:p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Основное отличие состоит в том, что в назывном предложении может быть подлежащее и целый каскад согласованных и несогласованных определений, а в неполном двусоставном предложении может отсутствовать сказуемое, но  имеется дополнение или обстоятельство — группа сказуемого:</a:t>
                      </a:r>
                      <a:endParaRPr lang="ru-RU" sz="14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1979615"/>
            <a:ext cx="857256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2122491"/>
            <a:ext cx="514353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sz="1600" b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На третьем этаже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(где? на каком этаже?) </a:t>
            </a: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моя </a:t>
            </a:r>
            <a:r>
              <a:rPr lang="ru-RU" sz="14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квартира</a:t>
            </a:r>
            <a:r>
              <a:rPr lang="ru-RU" sz="1400" b="1" dirty="0" smtClean="0">
                <a:solidFill>
                  <a:srgbClr val="0000CC"/>
                </a:solidFill>
              </a:rPr>
              <a:t> 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(отсутствует сказуемое – </a:t>
            </a: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неполное двусоставное предложение).</a:t>
            </a:r>
            <a:endParaRPr lang="ru-RU" sz="1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pic>
        <p:nvPicPr>
          <p:cNvPr id="1026" name="Picture 2" descr="http://www.smb24.ru/UserFiles/Raznoe/Phone_ethics_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693731"/>
            <a:ext cx="1643074" cy="17859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550855"/>
            <a:ext cx="39290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Что такое телефонный этикет?</a:t>
            </a:r>
          </a:p>
          <a:p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Телефонный этикет –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это правила общения по телефону, которые оставляют хорошее впечатление у других о собеседнике. Это включает в себя то, как вы приветствуете звонившего, ваш тон голоса, выбор слов, навыки слушания и умение правильно завершить звонок.</a:t>
            </a:r>
          </a:p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6884" y="622293"/>
            <a:ext cx="2857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96818" y="622293"/>
            <a:ext cx="304800" cy="428628"/>
          </a:xfrm>
          <a:prstGeom prst="star4">
            <a:avLst>
              <a:gd name="adj" fmla="val 1614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96818" y="1122359"/>
            <a:ext cx="304800" cy="428628"/>
          </a:xfrm>
          <a:prstGeom prst="star4">
            <a:avLst>
              <a:gd name="adj" fmla="val 1614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2570" y="550855"/>
            <a:ext cx="564360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Звонить можно с 8:00 до 21:00 в будние дни и с 10:00 до 21:00 по выходным дням.</a:t>
            </a:r>
            <a:r>
              <a:rPr lang="ru-RU" sz="1400" dirty="0" smtClean="0"/>
              <a:t>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Нужно всегда здороваться, представляться и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спрашивать у собеседника, удобно ли ему сейчас поговорить. 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Важно не забывать говорить «спасибо», интересоваться 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и тем, с кем вы говорите, сказав: «Простите, а с кем я разговариваю?».</a:t>
            </a:r>
            <a:r>
              <a:rPr lang="ru-RU" sz="1400" dirty="0" smtClean="0"/>
              <a:t> 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Разговор всегда надо заканчивать вежливо 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попрощавшись, говоря «пока», «до встречи», «до завтра», «до свидания».</a:t>
            </a:r>
            <a:r>
              <a:rPr lang="ru-RU" sz="1400" dirty="0" smtClean="0"/>
              <a:t> 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96818" y="1693863"/>
            <a:ext cx="304800" cy="461962"/>
          </a:xfrm>
          <a:prstGeom prst="star4">
            <a:avLst>
              <a:gd name="adj" fmla="val 16144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96818" y="2336805"/>
            <a:ext cx="304800" cy="461962"/>
          </a:xfrm>
          <a:prstGeom prst="star4">
            <a:avLst>
              <a:gd name="adj" fmla="val 16144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6884" y="622293"/>
            <a:ext cx="2857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96818" y="622293"/>
            <a:ext cx="304800" cy="357190"/>
          </a:xfrm>
          <a:prstGeom prst="star4">
            <a:avLst>
              <a:gd name="adj" fmla="val 16144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96818" y="1122359"/>
            <a:ext cx="304800" cy="428628"/>
          </a:xfrm>
          <a:prstGeom prst="star4">
            <a:avLst>
              <a:gd name="adj" fmla="val 16144"/>
            </a:avLst>
          </a:prstGeom>
          <a:solidFill>
            <a:schemeClr val="accent6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2570" y="550855"/>
            <a:ext cx="56436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Когда вы звоните и вам никто не отвечает, тогда </a:t>
            </a:r>
          </a:p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подождите примерно 15 - 20 минут, прежде чем пытаться позвонить снова. 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Нужно спрашивать разрешение, прежде чем кого-то фотографировать, снимать видео или пересылать фото.</a:t>
            </a:r>
            <a:r>
              <a:rPr lang="ru-RU" sz="1400" dirty="0" smtClean="0"/>
              <a:t> 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Телефонный разговор и текстовое сообщение на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мобильном телефоне должны быть максимально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краткими и вежливыми.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Никогда не кричите в телефонную трубку.</a:t>
            </a:r>
          </a:p>
          <a:p>
            <a:endPara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Старайтесь не совмещать разговор с другими делами.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Нельзя обсуждать личное в общественных местах.</a:t>
            </a: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96818" y="1622425"/>
            <a:ext cx="304800" cy="428628"/>
          </a:xfrm>
          <a:prstGeom prst="star4">
            <a:avLst>
              <a:gd name="adj" fmla="val 16144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96818" y="2193929"/>
            <a:ext cx="304800" cy="428628"/>
          </a:xfrm>
          <a:prstGeom prst="star4">
            <a:avLst>
              <a:gd name="adj" fmla="val 16144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96818" y="2693995"/>
            <a:ext cx="304800" cy="428628"/>
          </a:xfrm>
          <a:prstGeom prst="star4">
            <a:avLst>
              <a:gd name="adj" fmla="val 16144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sz="2400" dirty="0" smtClean="0"/>
              <a:t>Однородные члены предложения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525446" y="622294"/>
            <a:ext cx="5000660" cy="35719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слова, отвечающие на один и тот же вопрос</a:t>
            </a:r>
            <a:r>
              <a:rPr lang="ru-RU" sz="1600" dirty="0" smtClean="0"/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1096950" y="1122359"/>
            <a:ext cx="3571900" cy="357190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относятся к одному и тому же слову  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811198" y="1622425"/>
            <a:ext cx="4143404" cy="357190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668322" y="2693995"/>
            <a:ext cx="442915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Мороз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крепчал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и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щипал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уши, лицо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и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руки.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</a:t>
            </a:r>
            <a:endParaRPr sz="1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979483"/>
            <a:ext cx="428628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811462" y="1479549"/>
            <a:ext cx="428628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622425"/>
            <a:ext cx="4667476" cy="464220"/>
          </a:xfrm>
          <a:prstGeom prst="rect">
            <a:avLst/>
          </a:prstGeom>
        </p:spPr>
        <p:txBody>
          <a:bodyPr wrap="square" lIns="91429" tIns="45715" rIns="91429" bIns="45715" anchor="ctr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произносятся с интонацией перечисления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1" name="object 9"/>
          <p:cNvSpPr/>
          <p:nvPr/>
        </p:nvSpPr>
        <p:spPr>
          <a:xfrm>
            <a:off x="882636" y="2122491"/>
            <a:ext cx="3929090" cy="428628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отделяются друг от друга запятой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ject 15"/>
          <p:cNvSpPr/>
          <p:nvPr/>
        </p:nvSpPr>
        <p:spPr>
          <a:xfrm>
            <a:off x="2811462" y="1979615"/>
            <a:ext cx="428628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/>
          <p:cNvSpPr/>
          <p:nvPr/>
        </p:nvSpPr>
        <p:spPr>
          <a:xfrm>
            <a:off x="2811462" y="2551119"/>
            <a:ext cx="428628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310484" cy="276999"/>
          </a:xfrm>
        </p:spPr>
        <p:txBody>
          <a:bodyPr/>
          <a:lstStyle/>
          <a:p>
            <a:r>
              <a:rPr lang="ru-RU" sz="1800" dirty="0" smtClean="0"/>
              <a:t>     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9958" y="550855"/>
            <a:ext cx="3525842" cy="2462213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Однородными членами могут быть и главные, и второстепенные члены предложения:</a:t>
            </a:r>
          </a:p>
          <a:p>
            <a:pPr fontAlgn="base"/>
            <a:r>
              <a:rPr lang="ru-RU" sz="1600" dirty="0" smtClean="0">
                <a:solidFill>
                  <a:srgbClr val="0000CC"/>
                </a:solidFill>
              </a:rPr>
              <a:t>И </a:t>
            </a:r>
            <a:r>
              <a:rPr lang="ru-RU" sz="1600" dirty="0" smtClean="0">
                <a:solidFill>
                  <a:srgbClr val="FF0000"/>
                </a:solidFill>
              </a:rPr>
              <a:t>сад</a:t>
            </a:r>
            <a:r>
              <a:rPr lang="ru-RU" sz="1600" dirty="0" smtClean="0">
                <a:solidFill>
                  <a:srgbClr val="0000CC"/>
                </a:solidFill>
              </a:rPr>
              <a:t>, и </a:t>
            </a:r>
            <a:r>
              <a:rPr lang="ru-RU" sz="1600" dirty="0" smtClean="0">
                <a:solidFill>
                  <a:srgbClr val="FF0000"/>
                </a:solidFill>
              </a:rPr>
              <a:t>луга</a:t>
            </a:r>
            <a:r>
              <a:rPr lang="ru-RU" sz="1600" dirty="0" smtClean="0">
                <a:solidFill>
                  <a:srgbClr val="0000CC"/>
                </a:solidFill>
              </a:rPr>
              <a:t>, и </a:t>
            </a:r>
            <a:r>
              <a:rPr lang="ru-RU" sz="1600" dirty="0" smtClean="0">
                <a:solidFill>
                  <a:srgbClr val="FF0000"/>
                </a:solidFill>
              </a:rPr>
              <a:t>река</a:t>
            </a:r>
            <a:r>
              <a:rPr lang="ru-RU" sz="1600" dirty="0" smtClean="0">
                <a:solidFill>
                  <a:srgbClr val="0000CC"/>
                </a:solidFill>
              </a:rPr>
              <a:t> так прекрасны летом! Она то </a:t>
            </a:r>
            <a:r>
              <a:rPr lang="ru-RU" sz="1600" dirty="0" smtClean="0">
                <a:solidFill>
                  <a:srgbClr val="FF0000"/>
                </a:solidFill>
              </a:rPr>
              <a:t>смеялась</a:t>
            </a:r>
            <a:r>
              <a:rPr lang="ru-RU" sz="1600" dirty="0" smtClean="0">
                <a:solidFill>
                  <a:srgbClr val="0000CC"/>
                </a:solidFill>
              </a:rPr>
              <a:t>, то </a:t>
            </a:r>
            <a:r>
              <a:rPr lang="ru-RU" sz="1600" dirty="0" smtClean="0">
                <a:solidFill>
                  <a:srgbClr val="FF0000"/>
                </a:solidFill>
              </a:rPr>
              <a:t>плакала.</a:t>
            </a:r>
            <a:r>
              <a:rPr lang="ru-RU" sz="1600" dirty="0" smtClean="0">
                <a:solidFill>
                  <a:srgbClr val="0000CC"/>
                </a:solidFill>
              </a:rPr>
              <a:t> Под ногами шелестят </a:t>
            </a:r>
          </a:p>
          <a:p>
            <a:pPr fontAlgn="base"/>
            <a:r>
              <a:rPr lang="ru-RU" sz="1600" dirty="0" smtClean="0">
                <a:solidFill>
                  <a:srgbClr val="FF0000"/>
                </a:solidFill>
              </a:rPr>
              <a:t>золотые, багряные</a:t>
            </a:r>
            <a:r>
              <a:rPr lang="ru-RU" sz="1600" dirty="0" smtClean="0">
                <a:solidFill>
                  <a:srgbClr val="0000CC"/>
                </a:solidFill>
              </a:rPr>
              <a:t> и </a:t>
            </a:r>
            <a:r>
              <a:rPr lang="ru-RU" sz="1600" dirty="0" smtClean="0">
                <a:solidFill>
                  <a:srgbClr val="FF0000"/>
                </a:solidFill>
              </a:rPr>
              <a:t>пурпурные </a:t>
            </a:r>
            <a:r>
              <a:rPr lang="ru-RU" sz="1600" dirty="0" smtClean="0">
                <a:solidFill>
                  <a:srgbClr val="0000CC"/>
                </a:solidFill>
              </a:rPr>
              <a:t>листья.</a:t>
            </a:r>
            <a:endParaRPr lang="ru-RU" sz="1600" i="0" dirty="0" smtClean="0">
              <a:solidFill>
                <a:srgbClr val="000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0"/>
            <a:ext cx="56436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 Запомните!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8" descr="Красивые разбитые стрелка баннер красочный набор | Бесплатно векто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765169"/>
            <a:ext cx="2000264" cy="205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           Что такое диалог?</a:t>
            </a:r>
            <a:endParaRPr lang="ru-RU" sz="1600" dirty="0"/>
          </a:p>
        </p:txBody>
      </p:sp>
      <p:grpSp>
        <p:nvGrpSpPr>
          <p:cNvPr id="8" name="Group 28">
            <a:extLst>
              <a:ext uri="{FF2B5EF4-FFF2-40B4-BE49-F238E27FC236}">
                <a16:creationId xmlns=""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=""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=""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3" name="Group 19">
            <a:extLst>
              <a:ext uri="{FF2B5EF4-FFF2-40B4-BE49-F238E27FC236}">
                <a16:creationId xmlns=""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rgbClr val="FFFF00"/>
          </a:solidFill>
        </p:grpSpPr>
        <p:sp>
          <p:nvSpPr>
            <p:cNvPr id="14" name="Rectangle 24">
              <a:extLst>
                <a:ext uri="{FF2B5EF4-FFF2-40B4-BE49-F238E27FC236}">
                  <a16:creationId xmlns=""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=""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6" name="Group 25">
            <a:extLst>
              <a:ext uri="{FF2B5EF4-FFF2-40B4-BE49-F238E27FC236}">
                <a16:creationId xmlns=""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rgbClr val="0000CC"/>
          </a:solidFill>
        </p:grpSpPr>
        <p:sp>
          <p:nvSpPr>
            <p:cNvPr id="17" name="Rectangle 24">
              <a:extLst>
                <a:ext uri="{FF2B5EF4-FFF2-40B4-BE49-F238E27FC236}">
                  <a16:creationId xmlns=""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=""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22" name="Group 22">
            <a:extLst>
              <a:ext uri="{FF2B5EF4-FFF2-40B4-BE49-F238E27FC236}">
                <a16:creationId xmlns=""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FF0000"/>
          </a:solidFill>
        </p:grpSpPr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=""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25" name="Group 2">
            <a:extLst>
              <a:ext uri="{FF2B5EF4-FFF2-40B4-BE49-F238E27FC236}">
                <a16:creationId xmlns=""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58" y="1408111"/>
            <a:ext cx="1500200" cy="928697"/>
            <a:chOff x="743935" y="4751668"/>
            <a:chExt cx="788280" cy="1587894"/>
          </a:xfrm>
        </p:grpSpPr>
        <p:grpSp>
          <p:nvGrpSpPr>
            <p:cNvPr id="26" name="Group 3">
              <a:extLst>
                <a:ext uri="{FF2B5EF4-FFF2-40B4-BE49-F238E27FC236}">
                  <a16:creationId xmlns=""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=""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=""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=""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=""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=""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27" name="Group 4">
              <a:extLst>
                <a:ext uri="{FF2B5EF4-FFF2-40B4-BE49-F238E27FC236}">
                  <a16:creationId xmlns=""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=""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=""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=""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=""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37" name="그룹 7">
            <a:extLst>
              <a:ext uri="{FF2B5EF4-FFF2-40B4-BE49-F238E27FC236}">
                <a16:creationId xmlns=""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7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=""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=""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=""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=""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14314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97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Диалог — это разговор двух или нескольких лиц. Диалог состоит из взаимосвязанных </a:t>
            </a: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реплик собеседников (вопросов, ответов, возражений и т.д.).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310484" cy="276999"/>
          </a:xfrm>
        </p:spPr>
        <p:txBody>
          <a:bodyPr/>
          <a:lstStyle/>
          <a:p>
            <a:r>
              <a:rPr lang="ru-RU" sz="1800" dirty="0" smtClean="0"/>
              <a:t>     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5"/>
            <a:ext cx="3168652" cy="1723549"/>
          </a:xfrm>
        </p:spPr>
        <p:txBody>
          <a:bodyPr/>
          <a:lstStyle/>
          <a:p>
            <a:pPr fontAlgn="base"/>
            <a:endParaRPr lang="ru-RU" sz="1600" i="0" dirty="0" smtClean="0">
              <a:solidFill>
                <a:srgbClr val="008000"/>
              </a:solidFill>
            </a:endParaRPr>
          </a:p>
          <a:p>
            <a:pPr fontAlgn="base"/>
            <a:r>
              <a:rPr lang="ru-RU" sz="1600" i="0" dirty="0" smtClean="0">
                <a:solidFill>
                  <a:srgbClr val="0000CC"/>
                </a:solidFill>
              </a:rPr>
              <a:t>Бессоюзная связь</a:t>
            </a:r>
            <a:r>
              <a:rPr lang="ru-RU" sz="1600" b="0" i="0" dirty="0" smtClean="0">
                <a:solidFill>
                  <a:srgbClr val="0000CC"/>
                </a:solidFill>
              </a:rPr>
              <a:t> – запятая между однородными членами </a:t>
            </a:r>
            <a:r>
              <a:rPr lang="ru-RU" sz="1600" i="0" dirty="0" smtClean="0">
                <a:solidFill>
                  <a:srgbClr val="0000CC"/>
                </a:solidFill>
              </a:rPr>
              <a:t>ставится:</a:t>
            </a:r>
            <a:r>
              <a:rPr lang="ru-RU" sz="1600" b="0" dirty="0" smtClean="0"/>
              <a:t> </a:t>
            </a:r>
          </a:p>
          <a:p>
            <a:pPr fontAlgn="base"/>
            <a:r>
              <a:rPr lang="ru-RU" sz="1600" b="0" dirty="0" smtClean="0">
                <a:solidFill>
                  <a:srgbClr val="008000"/>
                </a:solidFill>
              </a:rPr>
              <a:t>Потекла со страшной быстротой </a:t>
            </a:r>
            <a:r>
              <a:rPr lang="ru-RU" sz="1600" dirty="0" smtClean="0">
                <a:solidFill>
                  <a:srgbClr val="008000"/>
                </a:solidFill>
              </a:rPr>
              <a:t>густая, пёстрая, странная</a:t>
            </a:r>
            <a:r>
              <a:rPr lang="ru-RU" sz="1600" b="0" dirty="0" smtClean="0">
                <a:solidFill>
                  <a:srgbClr val="008000"/>
                </a:solidFill>
              </a:rPr>
              <a:t> жизнь</a:t>
            </a:r>
            <a:r>
              <a:rPr lang="ru-RU" sz="1600" b="0" i="0" dirty="0" smtClean="0">
                <a:solidFill>
                  <a:srgbClr val="008000"/>
                </a:solidFill>
              </a:rPr>
              <a:t> (М. Горький).</a:t>
            </a:r>
            <a:endParaRPr lang="ru-RU" sz="1600" i="0" dirty="0" smtClean="0">
              <a:solidFill>
                <a:srgbClr val="008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5954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Знаки препинания при однородных членах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предложения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765369">
            <a:off x="411586" y="1075543"/>
            <a:ext cx="1644404" cy="138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310484" cy="276999"/>
          </a:xfrm>
        </p:spPr>
        <p:txBody>
          <a:bodyPr/>
          <a:lstStyle/>
          <a:p>
            <a:r>
              <a:rPr lang="ru-RU" sz="1800" dirty="0" smtClean="0"/>
              <a:t>     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3929090" cy="2739211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rgbClr val="0000CC"/>
                </a:solidFill>
              </a:rPr>
              <a:t>Перед однородными членами предложения может употребляться </a:t>
            </a:r>
            <a:r>
              <a:rPr lang="ru-RU" sz="1600" i="0" dirty="0" smtClean="0">
                <a:solidFill>
                  <a:srgbClr val="FF0000"/>
                </a:solidFill>
              </a:rPr>
              <a:t>обобщающее слово, </a:t>
            </a:r>
            <a:r>
              <a:rPr lang="ru-RU" sz="1600" i="0" dirty="0" smtClean="0">
                <a:solidFill>
                  <a:srgbClr val="0000CC"/>
                </a:solidFill>
              </a:rPr>
              <a:t>которое выражает родовое понятие или обозначается местоимениями и наречиями </a:t>
            </a:r>
            <a:r>
              <a:rPr lang="ru-RU" sz="1600" dirty="0" smtClean="0">
                <a:solidFill>
                  <a:srgbClr val="008000"/>
                </a:solidFill>
              </a:rPr>
              <a:t>(все, всё, везде, </a:t>
            </a:r>
          </a:p>
          <a:p>
            <a:pPr fontAlgn="base"/>
            <a:r>
              <a:rPr lang="ru-RU" sz="1600" dirty="0" smtClean="0">
                <a:solidFill>
                  <a:srgbClr val="008000"/>
                </a:solidFill>
              </a:rPr>
              <a:t>повсюду, всегда, никуда</a:t>
            </a:r>
            <a:r>
              <a:rPr lang="ru-RU" sz="1600" i="0" dirty="0" smtClean="0">
                <a:solidFill>
                  <a:srgbClr val="008000"/>
                </a:solidFill>
              </a:rPr>
              <a:t> и пр.) </a:t>
            </a:r>
          </a:p>
          <a:p>
            <a:pPr fontAlgn="base"/>
            <a:r>
              <a:rPr lang="ru-RU" sz="1600" i="0" dirty="0" smtClean="0">
                <a:solidFill>
                  <a:srgbClr val="0000CC"/>
                </a:solidFill>
              </a:rPr>
              <a:t>Тогда после него ставится </a:t>
            </a:r>
            <a:r>
              <a:rPr lang="ru-RU" sz="1600" i="0" dirty="0" smtClean="0">
                <a:solidFill>
                  <a:srgbClr val="FF0000"/>
                </a:solidFill>
              </a:rPr>
              <a:t>двоеточие: </a:t>
            </a:r>
            <a:r>
              <a:rPr lang="ru-RU" sz="1600" dirty="0" smtClean="0">
                <a:solidFill>
                  <a:schemeClr val="tx1"/>
                </a:solidFill>
              </a:rPr>
              <a:t>Осень полновластно завладела </a:t>
            </a:r>
            <a:r>
              <a:rPr lang="ru-RU" sz="1600" dirty="0" smtClean="0">
                <a:solidFill>
                  <a:srgbClr val="FF0000"/>
                </a:solidFill>
              </a:rPr>
              <a:t>всем: </a:t>
            </a:r>
            <a:r>
              <a:rPr lang="ru-RU" sz="1600" dirty="0" smtClean="0">
                <a:solidFill>
                  <a:schemeClr val="tx1"/>
                </a:solidFill>
              </a:rPr>
              <a:t>полем, лесом, лугом.</a:t>
            </a:r>
          </a:p>
          <a:p>
            <a:pPr fontAlgn="base"/>
            <a:endParaRPr lang="ru-RU" sz="1800" i="0" dirty="0" smtClean="0">
              <a:solidFill>
                <a:srgbClr val="008000"/>
              </a:solidFill>
            </a:endParaRPr>
          </a:p>
        </p:txBody>
      </p:sp>
      <p:pic>
        <p:nvPicPr>
          <p:cNvPr id="5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166693">
            <a:off x="4043942" y="1042638"/>
            <a:ext cx="1401241" cy="13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6818" y="0"/>
            <a:ext cx="56436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Знаки препинания при однородных членах 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предложения</a:t>
            </a:r>
          </a:p>
          <a:p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310484" cy="276999"/>
          </a:xfrm>
        </p:spPr>
        <p:txBody>
          <a:bodyPr/>
          <a:lstStyle/>
          <a:p>
            <a:r>
              <a:rPr lang="ru-RU" sz="1800" dirty="0" smtClean="0"/>
              <a:t>     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3500462" cy="1938992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8000"/>
                </a:solidFill>
              </a:rPr>
              <a:t>Если обобщающее слово стоит после однородных членов предложения, то перед ним ставится </a:t>
            </a:r>
            <a:r>
              <a:rPr lang="ru-RU" sz="1800" i="0" dirty="0" smtClean="0">
                <a:solidFill>
                  <a:srgbClr val="FF0000"/>
                </a:solidFill>
              </a:rPr>
              <a:t>тире.</a:t>
            </a:r>
            <a:r>
              <a:rPr lang="ru-RU" sz="1800" dirty="0" smtClean="0">
                <a:solidFill>
                  <a:srgbClr val="008000"/>
                </a:solidFill>
              </a:rPr>
              <a:t> </a:t>
            </a:r>
          </a:p>
          <a:p>
            <a:pPr fontAlgn="base"/>
            <a:r>
              <a:rPr lang="ru-RU" sz="1800" dirty="0" smtClean="0">
                <a:solidFill>
                  <a:srgbClr val="0000CC"/>
                </a:solidFill>
              </a:rPr>
              <a:t>Но </a:t>
            </a:r>
            <a:r>
              <a:rPr lang="ru-RU" sz="1800" dirty="0" smtClean="0">
                <a:solidFill>
                  <a:srgbClr val="FF0000"/>
                </a:solidFill>
              </a:rPr>
              <a:t>ни заборы,</a:t>
            </a:r>
            <a:r>
              <a:rPr lang="ru-RU" sz="1800" dirty="0" smtClean="0">
                <a:solidFill>
                  <a:srgbClr val="0000CC"/>
                </a:solidFill>
              </a:rPr>
              <a:t> </a:t>
            </a:r>
            <a:r>
              <a:rPr lang="ru-RU" sz="1800" dirty="0" smtClean="0">
                <a:solidFill>
                  <a:srgbClr val="FF0000"/>
                </a:solidFill>
              </a:rPr>
              <a:t>ни дома</a:t>
            </a:r>
            <a:r>
              <a:rPr lang="ru-RU" sz="1800" dirty="0" smtClean="0">
                <a:solidFill>
                  <a:srgbClr val="0000CC"/>
                </a:solidFill>
              </a:rPr>
              <a:t> –</a:t>
            </a:r>
            <a:r>
              <a:rPr lang="ru-RU" sz="1800" dirty="0" smtClean="0">
                <a:solidFill>
                  <a:srgbClr val="FF0000"/>
                </a:solidFill>
              </a:rPr>
              <a:t>ничто</a:t>
            </a:r>
            <a:r>
              <a:rPr lang="ru-RU" sz="1800" dirty="0" smtClean="0">
                <a:solidFill>
                  <a:srgbClr val="0000CC"/>
                </a:solidFill>
              </a:rPr>
              <a:t> так не изменилось, как люди</a:t>
            </a:r>
            <a:r>
              <a:rPr lang="ru-RU" sz="1800" i="0" dirty="0" smtClean="0">
                <a:solidFill>
                  <a:srgbClr val="0000CC"/>
                </a:solidFill>
              </a:rPr>
              <a:t> (Чехов).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0"/>
            <a:ext cx="5643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Знаки препинания при однородных членах         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предложения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964717">
            <a:off x="3512952" y="977412"/>
            <a:ext cx="1825517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7"/>
            <a:ext cx="3168652" cy="1785104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</a:t>
            </a:r>
            <a:r>
              <a:rPr lang="ru-RU" sz="2000" i="0" dirty="0" smtClean="0">
                <a:solidFill>
                  <a:srgbClr val="0000FF"/>
                </a:solidFill>
              </a:rPr>
              <a:t>Укажите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неполных </a:t>
            </a:r>
            <a:r>
              <a:rPr lang="ru-RU" sz="2000" i="0" dirty="0" smtClean="0">
                <a:solidFill>
                  <a:srgbClr val="0000FF"/>
                </a:solidFill>
              </a:rPr>
              <a:t>двусоставных предложений</a:t>
            </a:r>
            <a:r>
              <a:rPr lang="ru-RU" sz="2000" i="0" dirty="0" smtClean="0">
                <a:solidFill>
                  <a:srgbClr val="008000"/>
                </a:solidFill>
              </a:rPr>
              <a:t>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5" name="Picture 2" descr="Карандаш - изображение в вектор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560606">
            <a:off x="643527" y="942418"/>
            <a:ext cx="1832625" cy="161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571900" cy="35394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одёжке протягивают ножки</a:t>
            </a:r>
            <a:r>
              <a:rPr lang="ru-RU" sz="1400" i="1" dirty="0" smtClean="0">
                <a:solidFill>
                  <a:srgbClr val="7030A0"/>
                </a:solidFill>
              </a:rPr>
              <a:t>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Только не порвите серебряные струны.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rgbClr val="008000"/>
                </a:solidFill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Труд побуждает поле, а поле – человека.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Весело жить в такой земле! 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мне подвластны, я – никому!</a:t>
            </a: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Золото испытывают огнём, человека – трудом.</a:t>
            </a:r>
          </a:p>
          <a:p>
            <a:pPr fontAlgn="base"/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8) Багровые листья клёна и жёлтые берёз лежали у ног женщины.</a:t>
            </a:r>
          </a:p>
          <a:p>
            <a:pPr fontAlgn="base"/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Индивидуальное Готовое Домашнее Задание в Нижнем Новгороде | Услуги | Ави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622293"/>
            <a:ext cx="207170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571900" cy="35394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одёжке протягивают ножки</a:t>
            </a:r>
            <a:r>
              <a:rPr lang="ru-RU" sz="1400" i="1" dirty="0" smtClean="0">
                <a:solidFill>
                  <a:srgbClr val="7030A0"/>
                </a:solidFill>
              </a:rPr>
              <a:t>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Только не порвите серебряные струны.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Труд побуждает поле, а поле – человека.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Весело жить в такой земле! 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Все мне подвластны, я – никому!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Золото испытывают огнём, человека – трудом.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8) Багровые листья клёна и жёлтые берёз лежали у ног женщины.</a:t>
            </a:r>
          </a:p>
          <a:p>
            <a:pPr fontAlgn="base"/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Проверка знаний | Новости Иркутска - БезФорма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5842" y="836607"/>
            <a:ext cx="197643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454404" y="479418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3, 5, 6, 8.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715040" cy="3816429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телефонный этикет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telefon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gaplashish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odobi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будние дни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выходные дни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oIish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здороваться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salomlashmoq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представляться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CC"/>
                </a:solidFill>
              </a:rPr>
              <a:t>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o‘zini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tanishtirmoq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собеседник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hamsuhbat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вежливо попрощавшись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muloyimlik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rgbClr val="7030A0"/>
                </a:solidFill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smtClean="0">
                <a:solidFill>
                  <a:srgbClr val="7030A0"/>
                </a:solidFill>
              </a:rPr>
              <a:t>xayrlashib</a:t>
            </a:r>
            <a:r>
              <a:rPr lang="en-US" sz="140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навыки слушания –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</a:t>
            </a:r>
            <a:r>
              <a:rPr lang="uz-Latn-UZ" sz="1400" dirty="0" smtClean="0">
                <a:solidFill>
                  <a:srgbClr val="7030A0"/>
                </a:solidFill>
              </a:rPr>
              <a:t>h</a:t>
            </a:r>
            <a:r>
              <a:rPr lang="en-US" sz="1400" dirty="0" err="1" smtClean="0">
                <a:solidFill>
                  <a:srgbClr val="7030A0"/>
                </a:solidFill>
              </a:rPr>
              <a:t>itish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ko‘nikmasi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тон голоса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ovoz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ohangi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выбор слов </a:t>
            </a:r>
            <a:r>
              <a:rPr lang="ru-RU" sz="1400" dirty="0" smtClean="0">
                <a:solidFill>
                  <a:srgbClr val="0000CC"/>
                </a:solidFill>
              </a:rPr>
              <a:t>–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smtClean="0">
                <a:solidFill>
                  <a:srgbClr val="7030A0"/>
                </a:solidFill>
              </a:rPr>
              <a:t>o‘</a:t>
            </a:r>
            <a:r>
              <a:rPr lang="uz-Latn-UZ" sz="1400" dirty="0" smtClean="0">
                <a:solidFill>
                  <a:srgbClr val="7030A0"/>
                </a:solidFill>
              </a:rPr>
              <a:t>z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tanlash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9" descr="C:\Users\HOME\Desktop\unname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836607"/>
            <a:ext cx="1908172" cy="197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85452" y="622293"/>
            <a:ext cx="6051252" cy="88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23. Неполные предложения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Предложения с однородными членами.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Упражнения 188, 189 (стр. 80).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9826" y="1622425"/>
            <a:ext cx="3357586" cy="13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           Что такое монолог?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=""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=""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=""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=""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rgbClr val="008000"/>
          </a:solidFill>
        </p:grpSpPr>
        <p:sp>
          <p:nvSpPr>
            <p:cNvPr id="14" name="Rectangle 24">
              <a:extLst>
                <a:ext uri="{FF2B5EF4-FFF2-40B4-BE49-F238E27FC236}">
                  <a16:creationId xmlns=""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=""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=""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rgbClr val="00B0F0"/>
          </a:solidFill>
        </p:grpSpPr>
        <p:sp>
          <p:nvSpPr>
            <p:cNvPr id="17" name="Rectangle 24">
              <a:extLst>
                <a:ext uri="{FF2B5EF4-FFF2-40B4-BE49-F238E27FC236}">
                  <a16:creationId xmlns=""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=""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=""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=""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=""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58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=""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=""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=""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=""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=""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=""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=""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=""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=""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=""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=""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=""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=""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=""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=""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=""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571504" cy="642942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454404" y="606763"/>
            <a:ext cx="2214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Монолог – это развёрнутое высказывание одного человека.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речевое общение?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=""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=""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=""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=""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=""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=""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=""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619310" y="671308"/>
            <a:ext cx="669529" cy="1714512"/>
            <a:chOff x="1952359" y="-1"/>
            <a:chExt cx="1516456" cy="2903518"/>
          </a:xfrm>
          <a:solidFill>
            <a:srgbClr val="FFC000"/>
          </a:solidFill>
        </p:grpSpPr>
        <p:sp>
          <p:nvSpPr>
            <p:cNvPr id="17" name="Rectangle 24">
              <a:extLst>
                <a:ext uri="{FF2B5EF4-FFF2-40B4-BE49-F238E27FC236}">
                  <a16:creationId xmlns=""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=""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=""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=""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=""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60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=""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=""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=""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=""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=""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=""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=""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=""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=""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=""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=""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=""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=""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=""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=""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=""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85752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970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Речевое общение – общение с помощью речи, направленное на достижение цели коммуникации;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речевое общение?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=""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=""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=""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=""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=""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=""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=""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619310" y="671308"/>
            <a:ext cx="669529" cy="1714512"/>
            <a:chOff x="1952359" y="-1"/>
            <a:chExt cx="1516456" cy="2903518"/>
          </a:xfrm>
          <a:solidFill>
            <a:srgbClr val="7030A0"/>
          </a:solidFill>
        </p:grpSpPr>
        <p:sp>
          <p:nvSpPr>
            <p:cNvPr id="17" name="Rectangle 24">
              <a:extLst>
                <a:ext uri="{FF2B5EF4-FFF2-40B4-BE49-F238E27FC236}">
                  <a16:creationId xmlns=""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=""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=""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3" y="336540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=""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=""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60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=""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=""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=""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=""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=""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=""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=""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=""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=""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=""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=""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=""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=""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=""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=""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=""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382966" y="1836739"/>
            <a:ext cx="214314" cy="1071570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525842" y="550855"/>
            <a:ext cx="23574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Речевое общение – форма взаимодействия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двух или более людей посредством языка на основе обратной связи в конкретных видах речевой деятельности.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речевой этикет?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=""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=""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=""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=""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1">
              <a:lumMod val="75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=""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=""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=""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chemeClr val="accent6">
              <a:lumMod val="75000"/>
            </a:schemeClr>
          </a:solidFill>
        </p:grpSpPr>
        <p:sp>
          <p:nvSpPr>
            <p:cNvPr id="17" name="Rectangle 24">
              <a:extLst>
                <a:ext uri="{FF2B5EF4-FFF2-40B4-BE49-F238E27FC236}">
                  <a16:creationId xmlns=""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=""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=""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=""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=""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58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=""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=""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=""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=""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=""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=""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=""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=""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=""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=""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=""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=""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=""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=""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=""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=""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85752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00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Речевой этикет – это система правил речевого поведения, нормы.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315471"/>
          </a:xfrm>
        </p:spPr>
        <p:txBody>
          <a:bodyPr/>
          <a:lstStyle/>
          <a:p>
            <a:r>
              <a:rPr lang="ru-RU" sz="1800" dirty="0" smtClean="0"/>
              <a:t>     Виды предложений по полноте и неполноте</a:t>
            </a:r>
            <a:r>
              <a:rPr lang="ru-RU" b="0" dirty="0" smtClean="0"/>
              <a:t>  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11132" y="1265235"/>
            <a:ext cx="2557464" cy="1857388"/>
          </a:xfrm>
          <a:prstGeom prst="flowChartAlternateProcess">
            <a:avLst/>
          </a:prstGeom>
          <a:solidFill>
            <a:srgbClr val="0000CC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Полные предложения –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это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в которых имеются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все члены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необходимые для полноты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строения и значения.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chemeClr val="bg1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025776" y="1265235"/>
            <a:ext cx="2557464" cy="1857388"/>
          </a:xfrm>
          <a:prstGeom prst="flowChartAlternateProcess">
            <a:avLst/>
          </a:prstGeom>
          <a:solidFill>
            <a:srgbClr val="00800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Неполные предложения –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это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в которых пропущен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член(-</a:t>
            </a:r>
            <a:r>
              <a:rPr lang="ru-RU" sz="1400" b="1" dirty="0" err="1" smtClean="0">
                <a:solidFill>
                  <a:schemeClr val="bg1"/>
                </a:solidFill>
              </a:rPr>
              <a:t>ы</a:t>
            </a:r>
            <a:r>
              <a:rPr lang="ru-RU" sz="1400" b="1" dirty="0" smtClean="0">
                <a:solidFill>
                  <a:schemeClr val="bg1"/>
                </a:solidFill>
              </a:rPr>
              <a:t>)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предложения, необходим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(-</a:t>
            </a:r>
            <a:r>
              <a:rPr lang="ru-RU" sz="1400" b="1" dirty="0" err="1" smtClean="0">
                <a:solidFill>
                  <a:schemeClr val="bg1"/>
                </a:solidFill>
              </a:rPr>
              <a:t>ый</a:t>
            </a:r>
            <a:r>
              <a:rPr lang="ru-RU" sz="1400" b="1" dirty="0" smtClean="0">
                <a:solidFill>
                  <a:schemeClr val="bg1"/>
                </a:solidFill>
              </a:rPr>
              <a:t>, -</a:t>
            </a:r>
            <a:r>
              <a:rPr lang="ru-RU" sz="1400" b="1" dirty="0" err="1" smtClean="0">
                <a:solidFill>
                  <a:schemeClr val="bg1"/>
                </a:solidFill>
              </a:rPr>
              <a:t>ые</a:t>
            </a:r>
            <a:r>
              <a:rPr lang="ru-RU" sz="1400" b="1" dirty="0" smtClean="0">
                <a:solidFill>
                  <a:schemeClr val="bg1"/>
                </a:solidFill>
              </a:rPr>
              <a:t>)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для полноты строения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предложения.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2966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5512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Восстановить пропущенные члены предложения можно, исходя из окружающего контекста или знания ситуации, о которой идёт речь, если это устное общение.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051053"/>
            <a:ext cx="714380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2336805"/>
            <a:ext cx="5072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Ваш класс завтра дежурит по школе? </a:t>
            </a:r>
          </a:p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(полное предложение).</a:t>
            </a:r>
          </a:p>
          <a:p>
            <a:pPr>
              <a:buFontTx/>
              <a:buChar char="-"/>
            </a:pP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Наш.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(неполное предложение).</a:t>
            </a:r>
          </a:p>
          <a:p>
            <a:pPr>
              <a:buFontTx/>
              <a:buChar char="-"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Чаще всего неполные предложения используются именно в диалоговой речи, также нередко неполным предложением будет одна из частей сложной синтаксической единицы.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051053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336805"/>
            <a:ext cx="5286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Все мне подвластны,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– никому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(вторая часть в полном виде звучала 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бы как “я не подвластен никому”).         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12310</TotalTime>
  <Words>922</Words>
  <Application>Microsoft Office PowerPoint</Application>
  <PresentationFormat>Произвольный</PresentationFormat>
  <Paragraphs>203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Office Theme</vt:lpstr>
      <vt:lpstr>Русский  язык</vt:lpstr>
      <vt:lpstr>                           Что такое диалог?</vt:lpstr>
      <vt:lpstr>                           Что такое монолог?</vt:lpstr>
      <vt:lpstr>                Что такое речевое общение?</vt:lpstr>
      <vt:lpstr>                Что такое речевое общение?</vt:lpstr>
      <vt:lpstr>                Что такое речевой этикет?</vt:lpstr>
      <vt:lpstr>     Виды предложений по полноте и неполноте  </vt:lpstr>
      <vt:lpstr>              Внимание! Запомните!</vt:lpstr>
      <vt:lpstr>              Внимание! Запомните!</vt:lpstr>
      <vt:lpstr>       Особенность неполного предложения</vt:lpstr>
      <vt:lpstr>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Правила телефонного этикета</vt:lpstr>
      <vt:lpstr>        Правила телефонного этикета</vt:lpstr>
      <vt:lpstr>        Правила телефонного этикета</vt:lpstr>
      <vt:lpstr>    Однородные члены предложения</vt:lpstr>
      <vt:lpstr>        </vt:lpstr>
      <vt:lpstr>        </vt:lpstr>
      <vt:lpstr>        </vt:lpstr>
      <vt:lpstr>        </vt:lpstr>
      <vt:lpstr>                  Цифровой диктант</vt:lpstr>
      <vt:lpstr>                  Цифровой диктант</vt:lpstr>
      <vt:lpstr>  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HOME</cp:lastModifiedBy>
  <cp:revision>521</cp:revision>
  <dcterms:created xsi:type="dcterms:W3CDTF">2020-04-13T08:05:42Z</dcterms:created>
  <dcterms:modified xsi:type="dcterms:W3CDTF">2021-04-10T03:04:18Z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