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  <p:sldMasterId id="2147483679" r:id="rId4"/>
    <p:sldMasterId id="2147483685" r:id="rId5"/>
  </p:sldMasterIdLst>
  <p:notesMasterIdLst>
    <p:notesMasterId r:id="rId35"/>
  </p:notesMasterIdLst>
  <p:sldIdLst>
    <p:sldId id="413" r:id="rId6"/>
    <p:sldId id="477" r:id="rId7"/>
    <p:sldId id="487" r:id="rId8"/>
    <p:sldId id="478" r:id="rId9"/>
    <p:sldId id="479" r:id="rId10"/>
    <p:sldId id="480" r:id="rId11"/>
    <p:sldId id="481" r:id="rId12"/>
    <p:sldId id="482" r:id="rId13"/>
    <p:sldId id="483" r:id="rId14"/>
    <p:sldId id="484" r:id="rId15"/>
    <p:sldId id="488" r:id="rId16"/>
    <p:sldId id="485" r:id="rId17"/>
    <p:sldId id="489" r:id="rId18"/>
    <p:sldId id="453" r:id="rId19"/>
    <p:sldId id="471" r:id="rId20"/>
    <p:sldId id="472" r:id="rId21"/>
    <p:sldId id="473" r:id="rId22"/>
    <p:sldId id="474" r:id="rId23"/>
    <p:sldId id="475" r:id="rId24"/>
    <p:sldId id="476" r:id="rId25"/>
    <p:sldId id="462" r:id="rId26"/>
    <p:sldId id="463" r:id="rId27"/>
    <p:sldId id="490" r:id="rId28"/>
    <p:sldId id="491" r:id="rId29"/>
    <p:sldId id="492" r:id="rId30"/>
    <p:sldId id="493" r:id="rId31"/>
    <p:sldId id="494" r:id="rId32"/>
    <p:sldId id="495" r:id="rId33"/>
    <p:sldId id="284" r:id="rId3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D5"/>
    <a:srgbClr val="7EA297"/>
    <a:srgbClr val="70B09B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25" autoAdjust="0"/>
    <p:restoredTop sz="94660"/>
  </p:normalViewPr>
  <p:slideViewPr>
    <p:cSldViewPr>
      <p:cViewPr varScale="1">
        <p:scale>
          <a:sx n="224" d="100"/>
          <a:sy n="224" d="100"/>
        </p:scale>
        <p:origin x="666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7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9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74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216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26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5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72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279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393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31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101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575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5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1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1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4.gif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52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26" Type="http://schemas.openxmlformats.org/officeDocument/2006/relationships/image" Target="../media/image94.png"/><Relationship Id="rId3" Type="http://schemas.openxmlformats.org/officeDocument/2006/relationships/image" Target="../media/image71.png"/><Relationship Id="rId21" Type="http://schemas.openxmlformats.org/officeDocument/2006/relationships/image" Target="../media/image8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5" Type="http://schemas.openxmlformats.org/officeDocument/2006/relationships/image" Target="../media/image93.png"/><Relationship Id="rId2" Type="http://schemas.openxmlformats.org/officeDocument/2006/relationships/image" Target="../media/image4.gif"/><Relationship Id="rId16" Type="http://schemas.openxmlformats.org/officeDocument/2006/relationships/image" Target="../media/image84.png"/><Relationship Id="rId20" Type="http://schemas.openxmlformats.org/officeDocument/2006/relationships/image" Target="../media/image88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24" Type="http://schemas.openxmlformats.org/officeDocument/2006/relationships/image" Target="../media/image92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23" Type="http://schemas.openxmlformats.org/officeDocument/2006/relationships/image" Target="../media/image91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Relationship Id="rId22" Type="http://schemas.openxmlformats.org/officeDocument/2006/relationships/image" Target="../media/image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4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jp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5" Type="http://schemas.openxmlformats.org/officeDocument/2006/relationships/image" Target="../media/image115.png"/><Relationship Id="rId4" Type="http://schemas.openxmlformats.org/officeDocument/2006/relationships/image" Target="../media/image1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image" Target="../media/image96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1.png"/><Relationship Id="rId4" Type="http://schemas.openxmlformats.org/officeDocument/2006/relationships/image" Target="../media/image10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2.png"/><Relationship Id="rId4" Type="http://schemas.openxmlformats.org/officeDocument/2006/relationships/image" Target="../media/image12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47627" y="1184158"/>
            <a:ext cx="4271472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Geometrik</a:t>
            </a: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shakllarning</a:t>
            </a: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o‘xshashligi</a:t>
            </a:r>
            <a:endParaRPr sz="25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50799" y="269493"/>
            <a:ext cx="951501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862" y="2129239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17.</a:t>
                </a:r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8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Ixtiyoriy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chizing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 </a:t>
                </a:r>
              </a:p>
              <a:p>
                <a:pPr algn="just"/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a) </a:t>
                </a:r>
                <a:r>
                  <a:rPr lang="en-US" sz="1400" kern="0" dirty="0" smtClean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uchiga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nisbatan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uchburchakni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tasvirlang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328" t="-1163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825500" y="1496189"/>
            <a:ext cx="534652" cy="9644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60152" y="1496189"/>
            <a:ext cx="6096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825500" y="2029589"/>
            <a:ext cx="1144252" cy="431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98580" y="1673479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580" y="1673479"/>
                <a:ext cx="5334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63468" y="21178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68" y="2117828"/>
                <a:ext cx="53340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169652" y="1169601"/>
                <a:ext cx="38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652" y="1169601"/>
                <a:ext cx="381000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>
            <a:off x="1965817" y="1598553"/>
            <a:ext cx="1144252" cy="431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843369" y="125509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369" y="1255098"/>
                <a:ext cx="5334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0487" y="2394827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7" y="2394827"/>
                <a:ext cx="4191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96868" y="1208931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868" y="1208931"/>
                <a:ext cx="4191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755730" y="202549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730" y="2025495"/>
                <a:ext cx="4191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110069" y="1301361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069" y="1301361"/>
                <a:ext cx="4191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969752" y="2025495"/>
            <a:ext cx="6096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424269" y="255889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269" y="2558895"/>
                <a:ext cx="4191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H="1">
            <a:off x="2575417" y="1615057"/>
            <a:ext cx="534652" cy="9644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12652" y="2210161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2652" y="2210161"/>
                <a:ext cx="53340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529169" y="1358566"/>
                <a:ext cx="199933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osil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dirty="0" smtClean="0"/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uchburchak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uchburchakning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uchiga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nisbatan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uchburchakdir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169" y="1358566"/>
                <a:ext cx="1999334" cy="1384995"/>
              </a:xfrm>
              <a:prstGeom prst="rect">
                <a:avLst/>
              </a:prstGeom>
              <a:blipFill rotWithShape="1">
                <a:blip r:embed="rId13"/>
                <a:stretch>
                  <a:fillRect l="-915" t="-441" r="-915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251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4" grpId="0"/>
      <p:bldP spid="23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17.</a:t>
                </a:r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8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Ixtiyoriy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chizing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 </a:t>
                </a:r>
              </a:p>
              <a:p>
                <a:pPr algn="just"/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b)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medianalari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kesishish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nuqtasiga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nisbatan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uchburchakni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tasvirlang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328" t="-826" r="-328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901700" y="1546224"/>
            <a:ext cx="609600" cy="11430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11300" y="1546224"/>
            <a:ext cx="389765" cy="655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901700" y="2205328"/>
            <a:ext cx="990600" cy="4838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06500" y="2079625"/>
            <a:ext cx="685800" cy="12185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434742" y="1546224"/>
            <a:ext cx="76558" cy="9010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909392" y="1873853"/>
            <a:ext cx="796790" cy="81537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96900" y="2689225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" y="2689225"/>
                <a:ext cx="41910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07787" y="1231680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787" y="1231680"/>
                <a:ext cx="41910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16100" y="2051439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2051439"/>
                <a:ext cx="4191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rot="120000" flipH="1">
            <a:off x="1718658" y="1671695"/>
            <a:ext cx="194883" cy="2038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650339" y="1326495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339" y="1326495"/>
                <a:ext cx="5334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25520" y="2350671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520" y="2350671"/>
                <a:ext cx="53340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256181" y="12105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181" y="1210528"/>
                <a:ext cx="53340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634365" y="185838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365" y="1858388"/>
                <a:ext cx="53340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238706" y="1790045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706" y="1790045"/>
                <a:ext cx="457200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806932" y="136223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932" y="1362233"/>
                <a:ext cx="4191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единительная линия 46"/>
          <p:cNvCxnSpPr/>
          <p:nvPr/>
        </p:nvCxnSpPr>
        <p:spPr>
          <a:xfrm rot="-540000" flipH="1">
            <a:off x="1402638" y="2418261"/>
            <a:ext cx="64972" cy="2709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1434742" y="1689129"/>
            <a:ext cx="478237" cy="102470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154324" y="2366059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324" y="2366059"/>
                <a:ext cx="53340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/>
          <p:cNvCxnSpPr/>
          <p:nvPr/>
        </p:nvCxnSpPr>
        <p:spPr>
          <a:xfrm rot="120000">
            <a:off x="1016000" y="2051439"/>
            <a:ext cx="244932" cy="3490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416" y="17021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16" y="1702128"/>
                <a:ext cx="533400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235656" y="270461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656" y="2704613"/>
                <a:ext cx="4191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92150" y="1856859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50" y="1856859"/>
                <a:ext cx="41910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Прямая соединительная линия 65"/>
          <p:cNvCxnSpPr/>
          <p:nvPr/>
        </p:nvCxnSpPr>
        <p:spPr>
          <a:xfrm flipH="1" flipV="1">
            <a:off x="1007116" y="2051439"/>
            <a:ext cx="402987" cy="67178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992927" y="1673409"/>
            <a:ext cx="899373" cy="36151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2730500" y="1546224"/>
                <a:ext cx="260893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osil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/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uchburchak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uchburchakning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medianalari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kesishish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nuqtasiga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nisbatan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uchburchakdir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546224"/>
                <a:ext cx="2608934" cy="1384995"/>
              </a:xfrm>
              <a:prstGeom prst="rect">
                <a:avLst/>
              </a:prstGeom>
              <a:blipFill rotWithShape="1">
                <a:blip r:embed="rId16"/>
                <a:stretch>
                  <a:fillRect l="-701" t="-441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63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4" grpId="0"/>
      <p:bldP spid="35" grpId="0"/>
      <p:bldP spid="36" grpId="0"/>
      <p:bldP spid="37" grpId="0"/>
      <p:bldP spid="39" grpId="0"/>
      <p:bldP spid="40" grpId="0"/>
      <p:bldP spid="54" grpId="0"/>
      <p:bldP spid="38" grpId="0"/>
      <p:bldP spid="64" grpId="0"/>
      <p:bldP spid="65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17.9.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Koordinata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tekisligida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3;2</m:t>
                        </m:r>
                      </m:e>
                    </m:d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  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𝐵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2;7</m:t>
                        </m:r>
                      </m:e>
                    </m:d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  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(6;7)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va</a:t>
                </a:r>
                <a:r>
                  <a:rPr lang="en-US" sz="1400" kern="0" dirty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7</m:t>
                        </m:r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;</m:t>
                        </m:r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2</m:t>
                        </m:r>
                      </m:e>
                    </m:d>
                  </m:oMath>
                </a14:m>
                <a:endParaRPr lang="en-US" sz="1400" kern="0" dirty="0" smtClean="0">
                  <a:solidFill>
                    <a:prstClr val="black"/>
                  </a:solidFill>
                  <a:latin typeface="Arial"/>
                  <a:cs typeface="Arial"/>
                </a:endParaRPr>
              </a:p>
              <a:p>
                <a:pPr algn="just"/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n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uqtalarda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𝐵𝐶𝐷</m:t>
                    </m:r>
                  </m:oMath>
                </a14:m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parallelogrammga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koordinata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boshi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𝑂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(0;0)</m:t>
                    </m:r>
                  </m:oMath>
                </a14:m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nuqtaga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nisbatan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𝐴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𝐵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𝐶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𝐷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parallelogrammni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tasvirlang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328" t="-641" r="-328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1393825"/>
            <a:ext cx="2514600" cy="16380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124978" y="1259387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978" y="1259387"/>
                <a:ext cx="34015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239277" y="177189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277" y="1771892"/>
                <a:ext cx="34015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62599" y="1259387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599" y="1259387"/>
                <a:ext cx="34015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876900" y="177189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6900" y="1771892"/>
                <a:ext cx="34015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95326" y="1973538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kern="0">
                          <a:solidFill>
                            <a:prstClr val="black"/>
                          </a:solidFill>
                          <a:latin typeface="Cambria Math"/>
                          <a:cs typeface="Arial"/>
                        </a:rPr>
                        <m:t>𝐴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326" y="1973538"/>
                <a:ext cx="228600" cy="276999"/>
              </a:xfrm>
              <a:prstGeom prst="rect">
                <a:avLst/>
              </a:prstGeom>
              <a:blipFill rotWithShape="1">
                <a:blip r:embed="rId8"/>
                <a:stretch>
                  <a:fillRect r="-8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30307" y="1259387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307" y="1259387"/>
                <a:ext cx="228600" cy="276999"/>
              </a:xfrm>
              <a:prstGeom prst="rect">
                <a:avLst/>
              </a:prstGeom>
              <a:blipFill rotWithShape="1">
                <a:blip r:embed="rId9"/>
                <a:stretch>
                  <a:fillRect r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80756" y="1259387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0756" y="1259387"/>
                <a:ext cx="228600" cy="276999"/>
              </a:xfrm>
              <a:prstGeom prst="rect">
                <a:avLst/>
              </a:prstGeom>
              <a:blipFill rotWithShape="1">
                <a:blip r:embed="rId10"/>
                <a:stretch>
                  <a:fillRect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63731" y="1979998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731" y="1979998"/>
                <a:ext cx="228600" cy="276999"/>
              </a:xfrm>
              <a:prstGeom prst="rect">
                <a:avLst/>
              </a:prstGeom>
              <a:blipFill rotWithShape="1">
                <a:blip r:embed="rId11"/>
                <a:stretch>
                  <a:fillRect r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>
            <a:off x="2928580" y="1485441"/>
            <a:ext cx="118398" cy="5172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944607" y="1490219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065986" y="2002724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95056" y="1491941"/>
            <a:ext cx="118398" cy="5172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343408" y="2190423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408" y="2190423"/>
                <a:ext cx="34015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43408" y="2187178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𝐴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408" y="2187178"/>
                <a:ext cx="304800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2419039" y="2689225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039" y="2689225"/>
                <a:ext cx="340157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421937" y="2891151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𝐵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937" y="2891151"/>
                <a:ext cx="3048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075055" y="2695160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055" y="2695160"/>
                <a:ext cx="340157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088400" y="2893330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𝐶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400" y="2893330"/>
                <a:ext cx="304800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984399" y="2190423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399" y="2190423"/>
                <a:ext cx="340157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008129" y="2197632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𝐷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129" y="2197632"/>
                <a:ext cx="304800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2514659" y="2414190"/>
            <a:ext cx="74458" cy="4977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158222" y="2423242"/>
            <a:ext cx="74458" cy="4977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256882" y="2925992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163408" y="2421255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569265" y="1995340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265" y="1995340"/>
                <a:ext cx="228600" cy="276999"/>
              </a:xfrm>
              <a:prstGeom prst="rect">
                <a:avLst/>
              </a:prstGeom>
              <a:blipFill rotWithShape="1">
                <a:blip r:embed="rId20"/>
                <a:stretch>
                  <a:fillRect r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01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3" grpId="0"/>
      <p:bldP spid="11" grpId="0"/>
      <p:bldP spid="12" grpId="0"/>
      <p:bldP spid="1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422" y="1729206"/>
            <a:ext cx="1806337" cy="11766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698625"/>
            <a:ext cx="1806337" cy="117664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10235" y="612929"/>
            <a:ext cx="53340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997" y="565805"/>
            <a:ext cx="55852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400" b="1" kern="0" dirty="0">
                <a:solidFill>
                  <a:srgbClr val="1F497D"/>
                </a:solidFill>
                <a:latin typeface="Arial"/>
                <a:cs typeface="Arial"/>
              </a:rPr>
              <a:t>17.10. 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Quyidagi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rasmdagi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koordinatalar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tekisligida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tasvirlangan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shakllarni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daftaringizga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ko‘chirib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chizing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Shu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koordinatalar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tekisligida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bu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shakllarga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koordinata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boshiga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nisbatan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simmetrik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bo‘lgan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shakllarni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yasang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898" y="1718704"/>
            <a:ext cx="1806337" cy="1176645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167454" y="1777411"/>
            <a:ext cx="381022" cy="424422"/>
          </a:xfrm>
          <a:prstGeom prst="rect">
            <a:avLst/>
          </a:prstGeom>
          <a:solidFill>
            <a:srgbClr val="70B09B">
              <a:alpha val="59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5071" y="154106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071" y="1541062"/>
                <a:ext cx="34015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78398" y="195482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8" y="1954822"/>
                <a:ext cx="34015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70203" y="1955769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203" y="1955769"/>
                <a:ext cx="39450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378398" y="1541059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8" y="1541059"/>
                <a:ext cx="34015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ый треугольник 28"/>
          <p:cNvSpPr/>
          <p:nvPr/>
        </p:nvSpPr>
        <p:spPr>
          <a:xfrm rot="16200000">
            <a:off x="2410562" y="1807763"/>
            <a:ext cx="366913" cy="378837"/>
          </a:xfrm>
          <a:prstGeom prst="rtTriangle">
            <a:avLst/>
          </a:prstGeom>
          <a:solidFill>
            <a:schemeClr val="bg1">
              <a:lumMod val="75000"/>
              <a:alpha val="53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272805" y="1955769"/>
                <a:ext cx="22684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805" y="1955769"/>
                <a:ext cx="226841" cy="461665"/>
              </a:xfrm>
              <a:prstGeom prst="rect">
                <a:avLst/>
              </a:prstGeom>
              <a:blipFill rotWithShape="1">
                <a:blip r:embed="rId7"/>
                <a:stretch>
                  <a:fillRect r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610289" y="157693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289" y="1576932"/>
                <a:ext cx="34015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589867" y="1955769"/>
                <a:ext cx="381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867" y="1955769"/>
                <a:ext cx="381000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авильный пятиугольник 30"/>
          <p:cNvSpPr/>
          <p:nvPr/>
        </p:nvSpPr>
        <p:spPr>
          <a:xfrm rot="19487243">
            <a:off x="4871068" y="2390213"/>
            <a:ext cx="555938" cy="525518"/>
          </a:xfrm>
          <a:prstGeom prst="pentagon">
            <a:avLst/>
          </a:prstGeom>
          <a:solidFill>
            <a:srgbClr val="7EA297">
              <a:alpha val="50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704218" y="2527221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4218" y="2527221"/>
                <a:ext cx="340157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819732" y="2214888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732" y="2214888"/>
                <a:ext cx="340157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149037" y="2207148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37" y="2207148"/>
                <a:ext cx="36832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993183" y="2725155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183" y="2725155"/>
                <a:ext cx="340157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279699" y="2527221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699" y="2527221"/>
                <a:ext cx="340157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520700" y="2360597"/>
            <a:ext cx="381022" cy="424422"/>
          </a:xfrm>
          <a:prstGeom prst="rect">
            <a:avLst/>
          </a:prstGeom>
          <a:solidFill>
            <a:srgbClr val="70B09B">
              <a:alpha val="59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704471" y="2129764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471" y="2129764"/>
                <a:ext cx="3945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23449" y="2129764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9" y="2129764"/>
                <a:ext cx="39450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702299" y="2536942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99" y="2536942"/>
                <a:ext cx="394501" cy="46166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323448" y="2536436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8" y="2536436"/>
                <a:ext cx="394501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ый треугольник 47"/>
          <p:cNvSpPr/>
          <p:nvPr/>
        </p:nvSpPr>
        <p:spPr>
          <a:xfrm rot="5400000">
            <a:off x="3067199" y="2463553"/>
            <a:ext cx="366913" cy="378837"/>
          </a:xfrm>
          <a:prstGeom prst="rtTriangle">
            <a:avLst/>
          </a:prstGeom>
          <a:solidFill>
            <a:schemeClr val="bg1">
              <a:lumMod val="75000"/>
              <a:alpha val="53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891154" y="223868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154" y="2238682"/>
                <a:ext cx="340157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3269995" y="2225090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995" y="2225090"/>
                <a:ext cx="340157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2891153" y="2572808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153" y="2572808"/>
                <a:ext cx="340157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Правильный пятиугольник 51"/>
          <p:cNvSpPr/>
          <p:nvPr/>
        </p:nvSpPr>
        <p:spPr>
          <a:xfrm rot="8654872">
            <a:off x="4055186" y="1689827"/>
            <a:ext cx="555938" cy="525518"/>
          </a:xfrm>
          <a:prstGeom prst="pentagon">
            <a:avLst/>
          </a:prstGeom>
          <a:solidFill>
            <a:srgbClr val="7EA297">
              <a:alpha val="50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4333152" y="1937064"/>
                <a:ext cx="3159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152" y="1937064"/>
                <a:ext cx="315911" cy="46166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3950892" y="1937063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892" y="1937063"/>
                <a:ext cx="368327" cy="46166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4388375" y="1609121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375" y="1609121"/>
                <a:ext cx="368327" cy="46166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3847517" y="1609122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517" y="1609122"/>
                <a:ext cx="368327" cy="46166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131675" y="1400515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675" y="1400515"/>
                <a:ext cx="368327" cy="46166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266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3" grpId="0"/>
      <p:bldP spid="42" grpId="0"/>
      <p:bldP spid="46" grpId="0"/>
      <p:bldP spid="47" grpId="0"/>
      <p:bldP spid="48" grpId="0" animBg="1"/>
      <p:bldP spid="49" grpId="0"/>
      <p:bldP spid="50" grpId="0"/>
      <p:bldP spid="51" grpId="0"/>
      <p:bldP spid="52" grpId="0" animBg="1"/>
      <p:bldP spid="53" grpId="0"/>
      <p:bldP spid="54" grpId="0"/>
      <p:bldP spid="55" grpId="0"/>
      <p:bldP spid="56" grpId="0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almashtirish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tushunchasini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faqat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balki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istalgan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geometrik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ham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kiritish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Agar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faqat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shakl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225" t="-441" r="-338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94" y="1930897"/>
            <a:ext cx="13716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8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almashtirish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i="1" dirty="0" err="1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Ta’rif</a:t>
                </a:r>
                <a:r>
                  <a:rPr lang="en-US" sz="14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Agar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masofalar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o‘zgarsa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225" t="-826" r="-338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0" y="1317625"/>
            <a:ext cx="2311252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3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almashtirish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Aytaylik,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natijasida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nuqtalariga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shaklning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nuqtalari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𝑋𝑌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225" t="-641" r="-338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263" y="1512902"/>
            <a:ext cx="1595438" cy="153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10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Geometrik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shakllarning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o‘xshashligi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526122"/>
                <a:ext cx="544830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𝑋𝑌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&gt;0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barch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yuririladi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Agar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shakllardan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ikkinchisiga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o‘tkazadigan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∾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yoziladi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nuqtaga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𝑿</m:t>
                    </m:r>
                  </m:oMath>
                </a14:m>
                <a:r>
                  <a:rPr lang="en-US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00B05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𝑿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nuqtaga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almashdi</a:t>
                </a:r>
                <a:r>
                  <a:rPr lang="en-US" sz="1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26122"/>
                <a:ext cx="5448300" cy="2677656"/>
              </a:xfrm>
              <a:prstGeom prst="rect">
                <a:avLst/>
              </a:prstGeom>
              <a:blipFill rotWithShape="1">
                <a:blip r:embed="rId2"/>
                <a:stretch>
                  <a:fillRect l="-336" r="-3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932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Teorema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Teorema.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almashtirishi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42900" indent="-342900" algn="just">
                  <a:buAutoNum type="alphaLcParenR"/>
                </a:pP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342900" indent="-342900" algn="just">
                  <a:buAutoNum type="alphaLcParenR" startAt="2"/>
                </a:pP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342900" indent="-342900" algn="just">
                  <a:buAutoNum type="alphaLcParenR" startAt="3"/>
                </a:pP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kattaligini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saqlagan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burchakka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kesmadan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 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o‘tkazadi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1126" t="-1087" r="-1126" b="-4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5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Teoremaning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842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yotgan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turli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𝑍</m:t>
                    </m:r>
                  </m:oMath>
                </a14:m>
                <a:r>
                  <a:rPr lang="en-US" sz="14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𝑍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842667"/>
              </a:xfrm>
              <a:prstGeom prst="rect">
                <a:avLst/>
              </a:prstGeom>
              <a:blipFill rotWithShape="1">
                <a:blip r:embed="rId2"/>
                <a:stretch>
                  <a:fillRect l="-225" t="-725" r="-338" b="-50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825" y="1470025"/>
            <a:ext cx="2368171" cy="147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82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997" y="565805"/>
            <a:ext cx="5585237" cy="134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17.6. </a:t>
            </a:r>
            <a:r>
              <a:rPr lang="en-US" sz="1400" kern="0" dirty="0" err="1" smtClean="0">
                <a:latin typeface="Arial"/>
                <a:cs typeface="Arial"/>
              </a:rPr>
              <a:t>Tog‘ri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to‘rtburchak</a:t>
            </a:r>
            <a:r>
              <a:rPr lang="en-US" sz="1400" kern="0" dirty="0" smtClean="0">
                <a:latin typeface="Arial"/>
                <a:cs typeface="Arial"/>
              </a:rPr>
              <a:t>, </a:t>
            </a:r>
            <a:r>
              <a:rPr lang="en-US" sz="1400" kern="0" dirty="0" err="1" smtClean="0">
                <a:latin typeface="Arial"/>
                <a:cs typeface="Arial"/>
              </a:rPr>
              <a:t>kvadrat</a:t>
            </a:r>
            <a:r>
              <a:rPr lang="en-US" sz="1400" kern="0" dirty="0" smtClean="0">
                <a:latin typeface="Arial"/>
                <a:cs typeface="Arial"/>
              </a:rPr>
              <a:t>, </a:t>
            </a:r>
            <a:r>
              <a:rPr lang="en-US" sz="1400" kern="0" dirty="0" err="1" smtClean="0">
                <a:latin typeface="Arial"/>
                <a:cs typeface="Arial"/>
              </a:rPr>
              <a:t>parallelogramm</a:t>
            </a:r>
            <a:r>
              <a:rPr lang="en-US" sz="1400" kern="0" dirty="0" smtClean="0">
                <a:latin typeface="Arial"/>
                <a:cs typeface="Arial"/>
              </a:rPr>
              <a:t>, </a:t>
            </a:r>
            <a:r>
              <a:rPr lang="en-US" sz="1400" kern="0" dirty="0" err="1" smtClean="0">
                <a:latin typeface="Arial"/>
                <a:cs typeface="Arial"/>
              </a:rPr>
              <a:t>burchak</a:t>
            </a:r>
            <a:r>
              <a:rPr lang="en-US" sz="1400" kern="0" dirty="0" smtClean="0">
                <a:latin typeface="Arial"/>
                <a:cs typeface="Arial"/>
              </a:rPr>
              <a:t>, </a:t>
            </a:r>
            <a:r>
              <a:rPr lang="en-US" sz="1400" kern="0" dirty="0" err="1" smtClean="0">
                <a:latin typeface="Arial"/>
                <a:cs typeface="Arial"/>
              </a:rPr>
              <a:t>to‘g‘ri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chiziq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va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teng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yonli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uchburchaklarning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qaysi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birlari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markaziy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simmetrik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shakldan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iborat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bo‘ladi</a:t>
            </a:r>
            <a:r>
              <a:rPr lang="en-US" sz="1400" kern="0" dirty="0" smtClean="0">
                <a:latin typeface="Arial"/>
                <a:cs typeface="Arial"/>
              </a:rPr>
              <a:t>? </a:t>
            </a:r>
            <a:r>
              <a:rPr lang="en-US" sz="1400" kern="0" dirty="0" err="1" smtClean="0">
                <a:latin typeface="Arial"/>
                <a:cs typeface="Arial"/>
              </a:rPr>
              <a:t>Ularning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simmetriya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markazlari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qayerda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joylashgan</a:t>
            </a:r>
            <a:r>
              <a:rPr lang="en-US" sz="1400" kern="0" dirty="0" smtClean="0">
                <a:latin typeface="Arial"/>
                <a:cs typeface="Arial"/>
              </a:rPr>
              <a:t>?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56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Teoremaning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10346" y="708025"/>
                <a:ext cx="3505200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𝑍</m:t>
                    </m:r>
                  </m:oMath>
                </a14:m>
                <a:r>
                  <a:rPr lang="en-US" sz="14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aytaylik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ikkitasining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yotsin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𝑋𝑍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𝑋𝑌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𝑌𝑍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14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ta’rifiga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          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𝑍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𝑋𝑍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𝑋𝑌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𝑌𝑍</m:t>
                          </m:r>
                        </m:e>
                      </m:d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1400" b="0" i="1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          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𝑋𝑌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𝑌𝑍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𝑌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𝑌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𝑍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.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tenglikdan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𝑍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yotishi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chiqadi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Teoremaning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tasdig‘i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346" y="708025"/>
                <a:ext cx="3505200" cy="2462213"/>
              </a:xfrm>
              <a:prstGeom prst="rect">
                <a:avLst/>
              </a:prstGeom>
              <a:blipFill rotWithShape="1">
                <a:blip r:embed="rId2"/>
                <a:stretch>
                  <a:fillRect l="-348" t="-248" r="-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24" y="1304622"/>
            <a:ext cx="1755258" cy="1091106"/>
          </a:xfrm>
          <a:prstGeom prst="rect">
            <a:avLst/>
          </a:prstGeom>
        </p:spPr>
      </p:pic>
      <p:sp>
        <p:nvSpPr>
          <p:cNvPr id="5" name="Равнобедренный треугольник 4"/>
          <p:cNvSpPr/>
          <p:nvPr/>
        </p:nvSpPr>
        <p:spPr>
          <a:xfrm>
            <a:off x="4953358" y="2536825"/>
            <a:ext cx="1524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83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18.1-mashq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27" y="545902"/>
            <a:ext cx="541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almashtirishi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2100" y="869068"/>
                <a:ext cx="53340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en-US" sz="1400" b="1" i="1" dirty="0" err="1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14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shaklni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almashtirishda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masofalar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o‘zgarsa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869068"/>
                <a:ext cx="5334000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343" t="-826" r="-34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694" y="1634250"/>
            <a:ext cx="2304865" cy="15218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46060" y="2835497"/>
                <a:ext cx="152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060" y="2835497"/>
                <a:ext cx="152400" cy="307777"/>
              </a:xfrm>
              <a:prstGeom prst="rect">
                <a:avLst/>
              </a:prstGeom>
              <a:blipFill rotWithShape="1">
                <a:blip r:embed="rId4"/>
                <a:stretch>
                  <a:fillRect r="-6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30991" y="2829159"/>
                <a:ext cx="3766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991" y="2829159"/>
                <a:ext cx="376659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0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917700" y="1425037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18.2-mashq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27" y="545902"/>
            <a:ext cx="541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92110" y="880197"/>
                <a:ext cx="5029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en-US" sz="1400" b="1" i="1" dirty="0" err="1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14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shakllardan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ikkinchisiga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o‘tkazadigan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i="1" dirty="0" err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110" y="880197"/>
                <a:ext cx="5029200" cy="738664"/>
              </a:xfrm>
              <a:prstGeom prst="rect">
                <a:avLst/>
              </a:prstGeom>
              <a:blipFill>
                <a:blip r:embed="rId2"/>
                <a:stretch>
                  <a:fillRect l="-364" t="-820" r="-364" b="-7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9" t="15529" r="-3217" b="6806"/>
          <a:stretch/>
        </p:blipFill>
        <p:spPr>
          <a:xfrm>
            <a:off x="1587500" y="1617475"/>
            <a:ext cx="2440100" cy="143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02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18.3-mashq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3 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to‘rtburchakka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338" t="-1176" r="-338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663700" y="1750222"/>
            <a:ext cx="540000" cy="7200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40100" y="1330799"/>
            <a:ext cx="1080000" cy="14400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2220" y="1956333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220" y="1956333"/>
                <a:ext cx="457200" cy="307777"/>
              </a:xfrm>
              <a:prstGeom prst="rect">
                <a:avLst/>
              </a:prstGeom>
              <a:blipFill rotWithShape="1">
                <a:blip r:embed="rId3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05100" y="2533848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3 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100" y="2533848"/>
                <a:ext cx="457200" cy="307777"/>
              </a:xfrm>
              <a:prstGeom prst="rect">
                <a:avLst/>
              </a:prstGeom>
              <a:blipFill rotWithShape="1">
                <a:blip r:embed="rId4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06700" y="1913421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1913421"/>
                <a:ext cx="457200" cy="307777"/>
              </a:xfrm>
              <a:prstGeom prst="rect">
                <a:avLst/>
              </a:prstGeom>
              <a:blipFill rotWithShape="1">
                <a:blip r:embed="rId5"/>
                <a:stretch>
                  <a:fillRect r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651500" y="2770799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500" y="2770799"/>
                <a:ext cx="457200" cy="307777"/>
              </a:xfrm>
              <a:prstGeom prst="rect">
                <a:avLst/>
              </a:prstGeom>
              <a:blipFill rotWithShape="1">
                <a:blip r:embed="rId6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248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5" grpId="0"/>
      <p:bldP spid="10" grpId="0"/>
      <p:bldP spid="11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</a:t>
            </a:r>
            <a:r>
              <a:rPr lang="ru-RU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592118"/>
                <a:ext cx="5410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Rasmda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keltirilgan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maktab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hovlisining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xaritasi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1:1000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masshtabda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tasvirlangan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ishlarini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bajarib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hovlining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b)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maktab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binosining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d)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gulzorlarning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e) sport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f)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bog‘ning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o‘lchamlarini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92118"/>
                <a:ext cx="54102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338" t="-637" r="-338"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358900" y="1546225"/>
            <a:ext cx="2819400" cy="15240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98420" y="1622425"/>
            <a:ext cx="1003479" cy="324000"/>
          </a:xfrm>
          <a:prstGeom prst="rect">
            <a:avLst/>
          </a:prstGeom>
          <a:solidFill>
            <a:srgbClr val="00B050">
              <a:alpha val="52000"/>
            </a:srgb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49639" y="1622425"/>
            <a:ext cx="1293075" cy="324000"/>
          </a:xfrm>
          <a:prstGeom prst="rect">
            <a:avLst/>
          </a:prstGeom>
          <a:solidFill>
            <a:schemeClr val="accent4">
              <a:alpha val="48000"/>
            </a:scheme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11300" y="2059994"/>
            <a:ext cx="2514600" cy="457200"/>
          </a:xfrm>
          <a:prstGeom prst="rect">
            <a:avLst/>
          </a:prstGeom>
          <a:solidFill>
            <a:srgbClr val="7EA297">
              <a:alpha val="65000"/>
            </a:srgb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511300" y="2613025"/>
            <a:ext cx="685800" cy="304800"/>
          </a:xfrm>
          <a:prstGeom prst="rect">
            <a:avLst/>
          </a:prstGeom>
          <a:solidFill>
            <a:schemeClr val="accent6">
              <a:alpha val="56000"/>
            </a:scheme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317741" y="2613025"/>
            <a:ext cx="685800" cy="304800"/>
          </a:xfrm>
          <a:prstGeom prst="rect">
            <a:avLst/>
          </a:prstGeom>
          <a:solidFill>
            <a:schemeClr val="accent6">
              <a:alpha val="52000"/>
            </a:scheme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49288" y="1636004"/>
            <a:ext cx="5017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Bog‘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2533" y="1636003"/>
            <a:ext cx="1270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Sport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maydoni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8423" y="2150093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Maktab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binosi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12819" y="2643733"/>
            <a:ext cx="684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Gulzor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17740" y="2626925"/>
            <a:ext cx="684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Gulzor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Masalaning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5900" y="2363788"/>
                <a:ext cx="5410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0,9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⋅1000=900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=9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1400" b="0" i="0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22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=22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Bog‘ning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22 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9 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363788"/>
                <a:ext cx="5410200" cy="738664"/>
              </a:xfrm>
              <a:prstGeom prst="rect">
                <a:avLst/>
              </a:prstGeom>
              <a:blipFill rotWithShape="1">
                <a:blip r:embed="rId2"/>
                <a:stretch>
                  <a:fillRect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555625"/>
            <a:ext cx="3359150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68300" y="73519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71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0,9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⋅1000=900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=9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=28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Sport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9 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329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68300" y="73519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49" y="785396"/>
            <a:ext cx="2828925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95774" y="875597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0,9 </m:t>
                      </m:r>
                      <m:r>
                        <a:rPr lang="en-US" sz="1200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774" y="875597"/>
                <a:ext cx="565149" cy="276999"/>
              </a:xfrm>
              <a:prstGeom prst="rect">
                <a:avLst/>
              </a:prstGeom>
              <a:blipFill rotWithShape="1">
                <a:blip r:embed="rId4"/>
                <a:stretch>
                  <a:fillRect r="-1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67924" y="560722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,8 </m:t>
                      </m:r>
                      <m:r>
                        <a:rPr lang="en-US" sz="1200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924" y="560722"/>
                <a:ext cx="565149" cy="276999"/>
              </a:xfrm>
              <a:prstGeom prst="rect">
                <a:avLst/>
              </a:prstGeom>
              <a:blipFill rotWithShape="1">
                <a:blip r:embed="rId5"/>
                <a:stretch>
                  <a:fillRect r="-1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715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1,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14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=14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5,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53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=53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Maktab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binosining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3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329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68300" y="73519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c)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49" y="785396"/>
            <a:ext cx="2828925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7288" y="1415246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1,</m:t>
                      </m:r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88" y="1415246"/>
                <a:ext cx="565149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78100" y="1774825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5,</m:t>
                      </m:r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100" y="1774825"/>
                <a:ext cx="565149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543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0,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=8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7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⋅1000=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17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00 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=17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Gulzorning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7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363788"/>
                <a:ext cx="5562600" cy="738664"/>
              </a:xfrm>
              <a:prstGeom prst="rect">
                <a:avLst/>
              </a:prstGeom>
              <a:blipFill rotWithShape="1">
                <a:blip r:embed="rId2"/>
                <a:stretch>
                  <a:fillRect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68300" y="73519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49" y="785396"/>
            <a:ext cx="2828925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7288" y="1882969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0,</m:t>
                      </m:r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8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88" y="1882969"/>
                <a:ext cx="565149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63700" y="2108864"/>
                <a:ext cx="5651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1,</m:t>
                      </m:r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7 </m:t>
                      </m:r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700" y="2108864"/>
                <a:ext cx="565149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39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kern="0" dirty="0" err="1">
                <a:solidFill>
                  <a:schemeClr val="tx2"/>
                </a:solidFill>
                <a:latin typeface="Arial"/>
                <a:cs typeface="Arial"/>
              </a:rPr>
              <a:t>Darslikning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5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9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-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sahifasidagi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                          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1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8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5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-1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8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9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-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masalalarni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bajaring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473201" y="873582"/>
            <a:ext cx="25527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b="1" i="1" kern="0" dirty="0" err="1" smtClean="0">
                <a:solidFill>
                  <a:schemeClr val="tx2"/>
                </a:solidFill>
                <a:latin typeface="Arial"/>
                <a:cs typeface="Arial"/>
              </a:rPr>
              <a:t>To‘g‘ri</a:t>
            </a:r>
            <a:r>
              <a:rPr lang="en-US" b="1" i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b="1" i="1" kern="0" dirty="0" err="1" smtClean="0">
                <a:solidFill>
                  <a:schemeClr val="tx2"/>
                </a:solidFill>
                <a:latin typeface="Arial"/>
                <a:cs typeface="Arial"/>
              </a:rPr>
              <a:t>to‘rtburchak</a:t>
            </a:r>
            <a:endParaRPr lang="en-US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8300" y="16986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120900" y="16986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68300" y="1698625"/>
            <a:ext cx="1752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68300" y="2841625"/>
            <a:ext cx="1752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68300" y="1698625"/>
            <a:ext cx="17526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368300" y="1698625"/>
            <a:ext cx="17526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016000" y="1927225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1927225"/>
                <a:ext cx="457200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045939" y="1397151"/>
                <a:ext cx="2590800" cy="209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To‘g‘ri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to‘rtburchak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diagonallari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nisbatan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simmetrik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To‘g‘ri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to‘rtburchakning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simmetriya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markazi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uning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nuqtasidir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939" y="1397151"/>
                <a:ext cx="2590800" cy="2092881"/>
              </a:xfrm>
              <a:prstGeom prst="rect">
                <a:avLst/>
              </a:prstGeom>
              <a:blipFill>
                <a:blip r:embed="rId3"/>
                <a:stretch>
                  <a:fillRect l="-706" t="-581" r="-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4100" y="185102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1851025"/>
                <a:ext cx="4191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12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425700" y="1325105"/>
                <a:ext cx="3218534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/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Kvadrat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diagonallari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nisbatan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simmetrik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ning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simmetriya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markazi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/>
                    <a:cs typeface="Arial"/>
                  </a:rPr>
                  <a:t>uning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nuqtasidir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5700" y="1325105"/>
                <a:ext cx="3218534" cy="1169551"/>
              </a:xfrm>
              <a:prstGeom prst="rect">
                <a:avLst/>
              </a:prstGeom>
              <a:blipFill rotWithShape="1">
                <a:blip r:embed="rId2"/>
                <a:stretch>
                  <a:fillRect l="-568" t="-521" r="-568"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444500" y="13938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20900" y="70802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Kvadrat</a:t>
            </a:r>
            <a:endParaRPr lang="ru-RU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587679" y="13938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-5400000">
            <a:off x="1016000" y="8223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-5400000">
            <a:off x="1016179" y="19653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4500" y="1393825"/>
            <a:ext cx="11430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44679" y="1393825"/>
            <a:ext cx="1142821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87400" y="161394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" y="1613940"/>
                <a:ext cx="4572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06450" y="1526504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450" y="1526504"/>
                <a:ext cx="4191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93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sz="1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/>
            <a:r>
              <a:rPr lang="en-US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en-US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806700" y="1317625"/>
                <a:ext cx="282376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Parallelogramm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nisbatan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simmetrik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Parallelogrammning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simmetriya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markazi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diagonallari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kesishish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nuqtasidir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1317625"/>
                <a:ext cx="2823761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431" t="-441" r="-647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араллелограмм 2"/>
          <p:cNvSpPr/>
          <p:nvPr/>
        </p:nvSpPr>
        <p:spPr>
          <a:xfrm>
            <a:off x="444500" y="1362422"/>
            <a:ext cx="1828800" cy="1295400"/>
          </a:xfrm>
          <a:prstGeom prst="parallelogram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60000">
            <a:off x="749300" y="1373915"/>
            <a:ext cx="1219200" cy="128390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4500" y="1363372"/>
            <a:ext cx="1828800" cy="12944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30300" y="1661644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1661644"/>
                <a:ext cx="4572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76896" y="1615477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896" y="1615477"/>
                <a:ext cx="4191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8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92627" y="1393825"/>
            <a:ext cx="26089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markaziy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simmetrik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shakl</a:t>
            </a:r>
            <a:r>
              <a:rPr lang="ru-RU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emas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Burchak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faqat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o‘qqa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nisbatan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simmetriyaga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ega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Burchakning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simmetriya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o‘qi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uning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bissektrisasidan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iboratdir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520700" y="1546225"/>
            <a:ext cx="990600" cy="8513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20900" y="70802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Burchak</a:t>
            </a:r>
            <a:endParaRPr lang="ru-RU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520700" y="2397581"/>
            <a:ext cx="1447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520700" y="1971903"/>
            <a:ext cx="1219200" cy="42567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73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730500" y="1470025"/>
                <a:ext cx="2895600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nisbatan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simmetrik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chiziqning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simmetriya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markazi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ixtiyoriy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hisoblanadi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470025"/>
                <a:ext cx="2895600" cy="2031325"/>
              </a:xfrm>
              <a:prstGeom prst="rect">
                <a:avLst/>
              </a:prstGeom>
              <a:blipFill rotWithShape="1">
                <a:blip r:embed="rId2"/>
                <a:stretch>
                  <a:fillRect l="-632" t="-300" r="-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4"/>
          <p:cNvSpPr txBox="1"/>
          <p:nvPr/>
        </p:nvSpPr>
        <p:spPr>
          <a:xfrm>
            <a:off x="139700" y="612929"/>
            <a:ext cx="5504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sz="1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/>
            <a:r>
              <a:rPr lang="en-US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chiziq</a:t>
            </a:r>
            <a:endParaRPr lang="en-US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368300" y="1470025"/>
            <a:ext cx="2057400" cy="12192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34583" y="169593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583" y="1695932"/>
                <a:ext cx="4572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5912" y="1704732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912" y="1704732"/>
                <a:ext cx="4191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48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35300" y="1012825"/>
            <a:ext cx="25327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markaziy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simmetrik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shakl</a:t>
            </a:r>
            <a:r>
              <a:rPr lang="ru-RU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emas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faqat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o‘qqa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nisbatan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simmetriyaga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ega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ning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simmetriya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o‘qi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>
                <a:solidFill>
                  <a:prstClr val="black"/>
                </a:solidFill>
                <a:latin typeface="Arial"/>
                <a:cs typeface="Arial"/>
              </a:rPr>
              <a:t>uning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uchidan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asosiga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tushirilgan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balandlik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bilan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ustma-ust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1400" kern="0" dirty="0" err="1" smtClean="0">
                <a:solidFill>
                  <a:prstClr val="black"/>
                </a:solidFill>
                <a:latin typeface="Arial"/>
                <a:cs typeface="Arial"/>
              </a:rPr>
              <a:t>tushadi</a:t>
            </a:r>
            <a:r>
              <a:rPr lang="en-US" sz="1400" kern="0" dirty="0" smtClean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39700" y="612929"/>
            <a:ext cx="55045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b="1" i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uchburchak</a:t>
            </a:r>
            <a:endParaRPr lang="en-US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57558" y="1165225"/>
            <a:ext cx="762000" cy="15109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19558" y="1165225"/>
            <a:ext cx="6858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4500" y="2689225"/>
            <a:ext cx="1447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219558" y="902752"/>
            <a:ext cx="0" cy="20912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29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17.</a:t>
                </a:r>
                <a:r>
                  <a:rPr lang="ru-RU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7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Ixtiyoriy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1400" b="0" i="1" kern="0" smtClean="0"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err="1" smtClean="0">
                    <a:latin typeface="Arial"/>
                    <a:cs typeface="Arial"/>
                  </a:rPr>
                  <a:t>kesma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va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unda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yotmagan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latin typeface="Cambria Math"/>
                        <a:cs typeface="Arial"/>
                      </a:rPr>
                      <m:t>𝑀</m:t>
                    </m:r>
                  </m:oMath>
                </a14:m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nuqta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chizing</a:t>
                </a:r>
                <a:r>
                  <a:rPr lang="en-US" sz="1400" kern="0" dirty="0" smtClean="0">
                    <a:latin typeface="Arial"/>
                    <a:cs typeface="Arial"/>
                  </a:rPr>
                  <a:t>.</a:t>
                </a:r>
                <a:r>
                  <a:rPr lang="en-US" sz="1400" kern="0" dirty="0" smtClean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kesma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ga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𝑀</m:t>
                    </m:r>
                  </m:oMath>
                </a14:m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nuqtaga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nisbatan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simmetrik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bo‘lgan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𝐴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𝐵</m:t>
                        </m:r>
                      </m:e>
                      <m:sub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kesmani</a:t>
                </a:r>
                <a:r>
                  <a:rPr lang="en-US" sz="1400" kern="0" dirty="0" smtClean="0"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latin typeface="Arial"/>
                    <a:cs typeface="Arial"/>
                  </a:rPr>
                  <a:t>tasvirlang</a:t>
                </a:r>
                <a:r>
                  <a:rPr lang="en-US" sz="1400" kern="0" dirty="0" smtClean="0">
                    <a:latin typeface="Arial"/>
                    <a:cs typeface="Arial"/>
                  </a:rPr>
                  <a:t>. 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  <a:blipFill rotWithShape="1">
                <a:blip r:embed="rId2"/>
                <a:stretch>
                  <a:fillRect l="-328" t="-826" r="-328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H="1">
            <a:off x="1480015" y="1546225"/>
            <a:ext cx="1371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501900" y="2841625"/>
            <a:ext cx="1371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84915" y="1207477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915" y="1207477"/>
                <a:ext cx="5334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51415" y="120747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415" y="1207478"/>
                <a:ext cx="45720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20513" y="2486898"/>
                <a:ext cx="3627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513" y="2486898"/>
                <a:ext cx="362773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480015" y="1546225"/>
            <a:ext cx="2393485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44900" y="2486899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900" y="2486899"/>
                <a:ext cx="4572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H="1">
            <a:off x="2501900" y="1546225"/>
            <a:ext cx="349715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66968" y="1210528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968" y="1210528"/>
                <a:ext cx="4191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780762" y="1197783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762" y="1197783"/>
                <a:ext cx="4191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642065" y="192722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065" y="1927225"/>
                <a:ext cx="4191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48157" y="185380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157" y="1853808"/>
                <a:ext cx="457200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73500" y="2678792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678792"/>
                <a:ext cx="4191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110963" y="2763897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963" y="2763897"/>
                <a:ext cx="4191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79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18" grpId="0"/>
      <p:bldP spid="19" grpId="0"/>
      <p:bldP spid="20" grpId="0"/>
      <p:bldP spid="9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9636</TotalTime>
  <Words>838</Words>
  <Application>Microsoft Office PowerPoint</Application>
  <PresentationFormat>Произвольный</PresentationFormat>
  <Paragraphs>271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Cambria Math</vt:lpstr>
      <vt:lpstr>Times New Roman</vt:lpstr>
      <vt:lpstr>Office Theme</vt:lpstr>
      <vt:lpstr>1_Office Theme</vt:lpstr>
      <vt:lpstr>2_Office Theme</vt:lpstr>
      <vt:lpstr>3_Office Theme</vt:lpstr>
      <vt:lpstr>4_Office Theme</vt:lpstr>
      <vt:lpstr>Презентация PowerPoint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O‘xshashlik almashtirish</vt:lpstr>
      <vt:lpstr>O‘xshashlik almashtirish</vt:lpstr>
      <vt:lpstr>O‘xshashlik almashtirish</vt:lpstr>
      <vt:lpstr>Geometrik shakllarning o‘xshashligi</vt:lpstr>
      <vt:lpstr>Teorema</vt:lpstr>
      <vt:lpstr>Teoremaning isboti</vt:lpstr>
      <vt:lpstr>Teoremaning isboti</vt:lpstr>
      <vt:lpstr>18.1-mashq</vt:lpstr>
      <vt:lpstr>18.2-mashq</vt:lpstr>
      <vt:lpstr>18.3-mashq</vt:lpstr>
      <vt:lpstr>18.4-mashq</vt:lpstr>
      <vt:lpstr>Masalaning yechimi</vt:lpstr>
      <vt:lpstr>Masalaning yechimi</vt:lpstr>
      <vt:lpstr>Masalaning yechimi</vt:lpstr>
      <vt:lpstr>Masalaning yechimi</vt:lpstr>
      <vt:lpstr>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883</cp:revision>
  <dcterms:created xsi:type="dcterms:W3CDTF">2020-04-13T08:05:16Z</dcterms:created>
  <dcterms:modified xsi:type="dcterms:W3CDTF">2020-11-19T04:31:44Z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