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  <p:sldMasterId id="2147483673" r:id="rId3"/>
    <p:sldMasterId id="2147483679" r:id="rId4"/>
    <p:sldMasterId id="2147483685" r:id="rId5"/>
  </p:sldMasterIdLst>
  <p:notesMasterIdLst>
    <p:notesMasterId r:id="rId35"/>
  </p:notesMasterIdLst>
  <p:sldIdLst>
    <p:sldId id="413" r:id="rId6"/>
    <p:sldId id="477" r:id="rId7"/>
    <p:sldId id="487" r:id="rId8"/>
    <p:sldId id="478" r:id="rId9"/>
    <p:sldId id="479" r:id="rId10"/>
    <p:sldId id="480" r:id="rId11"/>
    <p:sldId id="481" r:id="rId12"/>
    <p:sldId id="482" r:id="rId13"/>
    <p:sldId id="483" r:id="rId14"/>
    <p:sldId id="484" r:id="rId15"/>
    <p:sldId id="488" r:id="rId16"/>
    <p:sldId id="485" r:id="rId17"/>
    <p:sldId id="489" r:id="rId18"/>
    <p:sldId id="453" r:id="rId19"/>
    <p:sldId id="471" r:id="rId20"/>
    <p:sldId id="472" r:id="rId21"/>
    <p:sldId id="473" r:id="rId22"/>
    <p:sldId id="474" r:id="rId23"/>
    <p:sldId id="475" r:id="rId24"/>
    <p:sldId id="476" r:id="rId25"/>
    <p:sldId id="462" r:id="rId26"/>
    <p:sldId id="463" r:id="rId27"/>
    <p:sldId id="490" r:id="rId28"/>
    <p:sldId id="491" r:id="rId29"/>
    <p:sldId id="492" r:id="rId30"/>
    <p:sldId id="493" r:id="rId31"/>
    <p:sldId id="494" r:id="rId32"/>
    <p:sldId id="495" r:id="rId33"/>
    <p:sldId id="284" r:id="rId34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CD5"/>
    <a:srgbClr val="7EA297"/>
    <a:srgbClr val="70B09B"/>
    <a:srgbClr val="26D2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025" autoAdjust="0"/>
    <p:restoredTop sz="94660"/>
  </p:normalViewPr>
  <p:slideViewPr>
    <p:cSldViewPr>
      <p:cViewPr varScale="1">
        <p:scale>
          <a:sx n="224" d="100"/>
          <a:sy n="224" d="100"/>
        </p:scale>
        <p:origin x="666" y="1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C903E-0B20-4990-A751-066104FC4E76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E726F-7830-4022-9DAB-C72A275E2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848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446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6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9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6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9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83207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937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321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975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998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5742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2169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0265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953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5729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2794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3935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7312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1015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5753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05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6" y="1005902"/>
            <a:ext cx="490093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1" y="1817115"/>
            <a:ext cx="403606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119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9052"/>
          </a:xfrm>
        </p:spPr>
        <p:txBody>
          <a:bodyPr lIns="0" tIns="0" rIns="0" bIns="0"/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681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66848" y="71159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48112" y="720763"/>
            <a:ext cx="1824355" cy="2157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5"/>
            <a:ext cx="25081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450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81520" y="1056311"/>
            <a:ext cx="2621914" cy="1034415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3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0"/>
            <a:ext cx="161107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1"/>
            <a:ext cx="1845056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1" y="3017711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4224"/>
              <a:t>11/19/2020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1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 defTabSz="914224"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15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11">
        <a:defRPr>
          <a:latin typeface="+mn-lt"/>
          <a:ea typeface="+mn-ea"/>
          <a:cs typeface="+mn-cs"/>
        </a:defRPr>
      </a:lvl2pPr>
      <a:lvl3pPr marL="914224">
        <a:defRPr>
          <a:latin typeface="+mn-lt"/>
          <a:ea typeface="+mn-ea"/>
          <a:cs typeface="+mn-cs"/>
        </a:defRPr>
      </a:lvl3pPr>
      <a:lvl4pPr marL="1371336">
        <a:defRPr>
          <a:latin typeface="+mn-lt"/>
          <a:ea typeface="+mn-ea"/>
          <a:cs typeface="+mn-cs"/>
        </a:defRPr>
      </a:lvl4pPr>
      <a:lvl5pPr marL="1828448">
        <a:defRPr>
          <a:latin typeface="+mn-lt"/>
          <a:ea typeface="+mn-ea"/>
          <a:cs typeface="+mn-cs"/>
        </a:defRPr>
      </a:lvl5pPr>
      <a:lvl6pPr marL="2285561">
        <a:defRPr>
          <a:latin typeface="+mn-lt"/>
          <a:ea typeface="+mn-ea"/>
          <a:cs typeface="+mn-cs"/>
        </a:defRPr>
      </a:lvl6pPr>
      <a:lvl7pPr marL="2742672">
        <a:defRPr>
          <a:latin typeface="+mn-lt"/>
          <a:ea typeface="+mn-ea"/>
          <a:cs typeface="+mn-cs"/>
        </a:defRPr>
      </a:lvl7pPr>
      <a:lvl8pPr marL="3199784">
        <a:defRPr>
          <a:latin typeface="+mn-lt"/>
          <a:ea typeface="+mn-ea"/>
          <a:cs typeface="+mn-cs"/>
        </a:defRPr>
      </a:lvl8pPr>
      <a:lvl9pPr marL="36568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11">
        <a:defRPr>
          <a:latin typeface="+mn-lt"/>
          <a:ea typeface="+mn-ea"/>
          <a:cs typeface="+mn-cs"/>
        </a:defRPr>
      </a:lvl2pPr>
      <a:lvl3pPr marL="914224">
        <a:defRPr>
          <a:latin typeface="+mn-lt"/>
          <a:ea typeface="+mn-ea"/>
          <a:cs typeface="+mn-cs"/>
        </a:defRPr>
      </a:lvl3pPr>
      <a:lvl4pPr marL="1371336">
        <a:defRPr>
          <a:latin typeface="+mn-lt"/>
          <a:ea typeface="+mn-ea"/>
          <a:cs typeface="+mn-cs"/>
        </a:defRPr>
      </a:lvl4pPr>
      <a:lvl5pPr marL="1828448">
        <a:defRPr>
          <a:latin typeface="+mn-lt"/>
          <a:ea typeface="+mn-ea"/>
          <a:cs typeface="+mn-cs"/>
        </a:defRPr>
      </a:lvl5pPr>
      <a:lvl6pPr marL="2285561">
        <a:defRPr>
          <a:latin typeface="+mn-lt"/>
          <a:ea typeface="+mn-ea"/>
          <a:cs typeface="+mn-cs"/>
        </a:defRPr>
      </a:lvl6pPr>
      <a:lvl7pPr marL="2742672">
        <a:defRPr>
          <a:latin typeface="+mn-lt"/>
          <a:ea typeface="+mn-ea"/>
          <a:cs typeface="+mn-cs"/>
        </a:defRPr>
      </a:lvl7pPr>
      <a:lvl8pPr marL="3199784">
        <a:defRPr>
          <a:latin typeface="+mn-lt"/>
          <a:ea typeface="+mn-ea"/>
          <a:cs typeface="+mn-cs"/>
        </a:defRPr>
      </a:lvl8pPr>
      <a:lvl9pPr marL="3656896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284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917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512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2" Type="http://schemas.openxmlformats.org/officeDocument/2006/relationships/image" Target="../media/image37.png"/><Relationship Id="rId16" Type="http://schemas.openxmlformats.org/officeDocument/2006/relationships/image" Target="../media/image5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5" Type="http://schemas.openxmlformats.org/officeDocument/2006/relationships/image" Target="../media/image5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63.png"/><Relationship Id="rId18" Type="http://schemas.openxmlformats.org/officeDocument/2006/relationships/image" Target="../media/image68.png"/><Relationship Id="rId3" Type="http://schemas.openxmlformats.org/officeDocument/2006/relationships/image" Target="../media/image4.gif"/><Relationship Id="rId7" Type="http://schemas.openxmlformats.org/officeDocument/2006/relationships/image" Target="../media/image57.png"/><Relationship Id="rId12" Type="http://schemas.openxmlformats.org/officeDocument/2006/relationships/image" Target="../media/image62.png"/><Relationship Id="rId17" Type="http://schemas.openxmlformats.org/officeDocument/2006/relationships/image" Target="../media/image67.png"/><Relationship Id="rId2" Type="http://schemas.openxmlformats.org/officeDocument/2006/relationships/image" Target="../media/image52.png"/><Relationship Id="rId16" Type="http://schemas.openxmlformats.org/officeDocument/2006/relationships/image" Target="../media/image66.png"/><Relationship Id="rId20" Type="http://schemas.openxmlformats.org/officeDocument/2006/relationships/image" Target="../media/image70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6.png"/><Relationship Id="rId11" Type="http://schemas.openxmlformats.org/officeDocument/2006/relationships/image" Target="../media/image61.png"/><Relationship Id="rId5" Type="http://schemas.openxmlformats.org/officeDocument/2006/relationships/image" Target="../media/image55.png"/><Relationship Id="rId15" Type="http://schemas.openxmlformats.org/officeDocument/2006/relationships/image" Target="../media/image65.png"/><Relationship Id="rId10" Type="http://schemas.openxmlformats.org/officeDocument/2006/relationships/image" Target="../media/image60.png"/><Relationship Id="rId19" Type="http://schemas.openxmlformats.org/officeDocument/2006/relationships/image" Target="../media/image69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Relationship Id="rId14" Type="http://schemas.openxmlformats.org/officeDocument/2006/relationships/image" Target="../media/image6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image" Target="../media/image81.png"/><Relationship Id="rId18" Type="http://schemas.openxmlformats.org/officeDocument/2006/relationships/image" Target="../media/image86.png"/><Relationship Id="rId26" Type="http://schemas.openxmlformats.org/officeDocument/2006/relationships/image" Target="../media/image94.png"/><Relationship Id="rId3" Type="http://schemas.openxmlformats.org/officeDocument/2006/relationships/image" Target="../media/image71.png"/><Relationship Id="rId21" Type="http://schemas.openxmlformats.org/officeDocument/2006/relationships/image" Target="../media/image89.png"/><Relationship Id="rId7" Type="http://schemas.openxmlformats.org/officeDocument/2006/relationships/image" Target="../media/image75.png"/><Relationship Id="rId12" Type="http://schemas.openxmlformats.org/officeDocument/2006/relationships/image" Target="../media/image80.png"/><Relationship Id="rId17" Type="http://schemas.openxmlformats.org/officeDocument/2006/relationships/image" Target="../media/image85.png"/><Relationship Id="rId25" Type="http://schemas.openxmlformats.org/officeDocument/2006/relationships/image" Target="../media/image93.png"/><Relationship Id="rId2" Type="http://schemas.openxmlformats.org/officeDocument/2006/relationships/image" Target="../media/image4.gif"/><Relationship Id="rId16" Type="http://schemas.openxmlformats.org/officeDocument/2006/relationships/image" Target="../media/image84.png"/><Relationship Id="rId20" Type="http://schemas.openxmlformats.org/officeDocument/2006/relationships/image" Target="../media/image88.pn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74.png"/><Relationship Id="rId11" Type="http://schemas.openxmlformats.org/officeDocument/2006/relationships/image" Target="../media/image79.png"/><Relationship Id="rId24" Type="http://schemas.openxmlformats.org/officeDocument/2006/relationships/image" Target="../media/image92.png"/><Relationship Id="rId5" Type="http://schemas.openxmlformats.org/officeDocument/2006/relationships/image" Target="../media/image73.png"/><Relationship Id="rId15" Type="http://schemas.openxmlformats.org/officeDocument/2006/relationships/image" Target="../media/image83.png"/><Relationship Id="rId23" Type="http://schemas.openxmlformats.org/officeDocument/2006/relationships/image" Target="../media/image91.png"/><Relationship Id="rId10" Type="http://schemas.openxmlformats.org/officeDocument/2006/relationships/image" Target="../media/image78.png"/><Relationship Id="rId19" Type="http://schemas.openxmlformats.org/officeDocument/2006/relationships/image" Target="../media/image87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Relationship Id="rId14" Type="http://schemas.openxmlformats.org/officeDocument/2006/relationships/image" Target="../media/image82.png"/><Relationship Id="rId22" Type="http://schemas.openxmlformats.org/officeDocument/2006/relationships/image" Target="../media/image9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13.xml"/><Relationship Id="rId4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13.xml"/><Relationship Id="rId4" Type="http://schemas.microsoft.com/office/2007/relationships/hdphoto" Target="../media/hdphoto3.wdp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03.png"/><Relationship Id="rId1" Type="http://schemas.openxmlformats.org/officeDocument/2006/relationships/slideLayout" Target="../slideLayouts/slideLayout13.xml"/><Relationship Id="rId4" Type="http://schemas.microsoft.com/office/2007/relationships/hdphoto" Target="../media/hdphoto4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05.png"/><Relationship Id="rId1" Type="http://schemas.openxmlformats.org/officeDocument/2006/relationships/slideLayout" Target="../slideLayouts/slideLayout13.xml"/><Relationship Id="rId4" Type="http://schemas.microsoft.com/office/2007/relationships/hdphoto" Target="../media/hdphoto4.wd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9.png"/><Relationship Id="rId4" Type="http://schemas.openxmlformats.org/officeDocument/2006/relationships/image" Target="../media/image10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.jpg"/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png"/><Relationship Id="rId2" Type="http://schemas.openxmlformats.org/officeDocument/2006/relationships/image" Target="../media/image1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6.png"/><Relationship Id="rId5" Type="http://schemas.openxmlformats.org/officeDocument/2006/relationships/image" Target="../media/image115.png"/><Relationship Id="rId4" Type="http://schemas.openxmlformats.org/officeDocument/2006/relationships/image" Target="../media/image11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.png"/><Relationship Id="rId2" Type="http://schemas.openxmlformats.org/officeDocument/2006/relationships/image" Target="../media/image96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1.png"/><Relationship Id="rId4" Type="http://schemas.openxmlformats.org/officeDocument/2006/relationships/image" Target="../media/image10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2" Type="http://schemas.openxmlformats.org/officeDocument/2006/relationships/image" Target="../media/image1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9.png"/><Relationship Id="rId4" Type="http://schemas.openxmlformats.org/officeDocument/2006/relationships/image" Target="../media/image11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2.png"/><Relationship Id="rId4" Type="http://schemas.openxmlformats.org/officeDocument/2006/relationships/image" Target="../media/image121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413" y="1537"/>
            <a:ext cx="5757267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847627" y="1184158"/>
            <a:ext cx="4271472" cy="783539"/>
          </a:xfrm>
          <a:prstGeom prst="rect">
            <a:avLst/>
          </a:prstGeom>
        </p:spPr>
        <p:txBody>
          <a:bodyPr vert="horz" wrap="square" lIns="0" tIns="13961" rIns="0" bIns="0" rtlCol="0">
            <a:spAutoFit/>
          </a:bodyPr>
          <a:lstStyle/>
          <a:p>
            <a:pPr marL="18405" defTabSz="914114">
              <a:spcBef>
                <a:spcPts val="110"/>
              </a:spcBef>
            </a:pPr>
            <a:r>
              <a:rPr sz="2500" b="1" dirty="0" err="1" smtClean="0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sz="2500" b="1" dirty="0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ru-RU" sz="25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/>
                <a:cs typeface="Arial"/>
              </a:rPr>
              <a:t>Geometrik</a:t>
            </a:r>
            <a:r>
              <a:rPr lang="en-US" sz="2500" b="1" dirty="0" smtClean="0">
                <a:solidFill>
                  <a:srgbClr val="002060"/>
                </a:solidFill>
                <a:latin typeface="Arial"/>
                <a:cs typeface="Arial"/>
              </a:rPr>
              <a:t>  </a:t>
            </a:r>
            <a:r>
              <a:rPr lang="en-US" sz="2500" b="1" dirty="0" err="1" smtClean="0">
                <a:solidFill>
                  <a:srgbClr val="002060"/>
                </a:solidFill>
                <a:latin typeface="Arial"/>
                <a:cs typeface="Arial"/>
              </a:rPr>
              <a:t>shakllarning</a:t>
            </a:r>
            <a:r>
              <a:rPr lang="en-US" sz="2500" b="1" dirty="0" smtClean="0">
                <a:solidFill>
                  <a:srgbClr val="002060"/>
                </a:solidFill>
                <a:latin typeface="Arial"/>
                <a:cs typeface="Arial"/>
              </a:rPr>
              <a:t>  </a:t>
            </a:r>
            <a:r>
              <a:rPr lang="en-US" sz="2500" b="1" dirty="0" err="1" smtClean="0">
                <a:solidFill>
                  <a:srgbClr val="002060"/>
                </a:solidFill>
                <a:latin typeface="Arial"/>
                <a:cs typeface="Arial"/>
              </a:rPr>
              <a:t>o‘xshashligi</a:t>
            </a:r>
            <a:endParaRPr sz="25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77837" y="1213579"/>
            <a:ext cx="344001" cy="78984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630994" y="228106"/>
            <a:ext cx="976208" cy="48577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630995" y="228106"/>
            <a:ext cx="976208" cy="48577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50799" y="269493"/>
            <a:ext cx="951501" cy="362332"/>
          </a:xfrm>
          <a:prstGeom prst="rect">
            <a:avLst/>
          </a:prstGeom>
        </p:spPr>
        <p:txBody>
          <a:bodyPr vert="horz" wrap="square" lIns="0" tIns="15866" rIns="0" bIns="0" rtlCol="0">
            <a:spAutoFit/>
          </a:bodyPr>
          <a:lstStyle/>
          <a:p>
            <a:pPr defTabSz="914114">
              <a:spcBef>
                <a:spcPts val="125"/>
              </a:spcBef>
            </a:pPr>
            <a:r>
              <a:rPr lang="en-US" sz="2200" b="1" spc="10" dirty="0">
                <a:solidFill>
                  <a:srgbClr val="FEFEFE"/>
                </a:solidFill>
                <a:latin typeface="Arial"/>
                <a:cs typeface="Arial"/>
              </a:rPr>
              <a:t>9-sinf</a:t>
            </a:r>
            <a:endParaRPr sz="2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id="{7ACFEF22-C515-49A9-B292-25C68E4AC8DC}"/>
              </a:ext>
            </a:extLst>
          </p:cNvPr>
          <p:cNvSpPr txBox="1">
            <a:spLocks/>
          </p:cNvSpPr>
          <p:nvPr/>
        </p:nvSpPr>
        <p:spPr>
          <a:xfrm>
            <a:off x="839258" y="208424"/>
            <a:ext cx="3360388" cy="537980"/>
          </a:xfrm>
          <a:prstGeom prst="rect">
            <a:avLst/>
          </a:prstGeom>
        </p:spPr>
        <p:txBody>
          <a:bodyPr vert="horz" wrap="square" lIns="0" tIns="14617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12" algn="ctr" defTabSz="915274">
              <a:spcBef>
                <a:spcPts val="114"/>
              </a:spcBef>
              <a:defRPr/>
            </a:pPr>
            <a:r>
              <a:rPr lang="en-US" kern="0" spc="10" dirty="0" err="1">
                <a:solidFill>
                  <a:sysClr val="window" lastClr="FFFFFF"/>
                </a:solidFill>
              </a:rPr>
              <a:t>Geometriya</a:t>
            </a:r>
            <a:endParaRPr lang="en-US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18" name="object 11">
            <a:extLst>
              <a:ext uri="{FF2B5EF4-FFF2-40B4-BE49-F238E27FC236}">
                <a16:creationId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349838" y="240781"/>
            <a:ext cx="364211" cy="502387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274"/>
            <a:endParaRPr>
              <a:solidFill>
                <a:prstClr val="black"/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862" y="2129239"/>
            <a:ext cx="1498367" cy="97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77837" y="2275063"/>
            <a:ext cx="344001" cy="78984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1244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39700" y="612929"/>
            <a:ext cx="5504535" cy="5975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/>
            <a:endParaRPr lang="en-US" b="1" dirty="0" smtClea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2700" marR="5080"/>
            <a:r>
              <a:rPr lang="en-US" sz="2000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sz="2000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2686" y="98425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bajarilgan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topshiriqni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tekshirish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8997" y="565805"/>
                <a:ext cx="558523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400" b="1" kern="0" dirty="0" smtClean="0">
                    <a:solidFill>
                      <a:srgbClr val="1F497D"/>
                    </a:solidFill>
                    <a:latin typeface="Arial"/>
                    <a:cs typeface="Arial"/>
                  </a:rPr>
                  <a:t>17.</a:t>
                </a:r>
                <a:r>
                  <a:rPr lang="en-US" sz="1400" b="1" kern="0" dirty="0">
                    <a:solidFill>
                      <a:srgbClr val="1F497D"/>
                    </a:solidFill>
                    <a:latin typeface="Arial"/>
                    <a:cs typeface="Arial"/>
                  </a:rPr>
                  <a:t>8</a:t>
                </a:r>
                <a:r>
                  <a:rPr lang="en-US" sz="1400" b="1" kern="0" dirty="0" smtClean="0">
                    <a:solidFill>
                      <a:srgbClr val="1F497D"/>
                    </a:solidFill>
                    <a:latin typeface="Arial"/>
                    <a:cs typeface="Arial"/>
                  </a:rPr>
                  <a:t>.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Ixtiyoriy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𝐴𝐵</m:t>
                    </m:r>
                    <m:r>
                      <a:rPr lang="en-US" sz="1400" b="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𝐶</m:t>
                    </m:r>
                    <m:r>
                      <a:rPr lang="en-US" sz="140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 </m:t>
                    </m:r>
                  </m:oMath>
                </a14:m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uchburchak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chizing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. </a:t>
                </a:r>
              </a:p>
              <a:p>
                <a:pPr algn="just"/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a) </a:t>
                </a:r>
                <a:r>
                  <a:rPr lang="en-US" sz="1400" kern="0" dirty="0" smtClean="0">
                    <a:solidFill>
                      <a:prstClr val="black"/>
                    </a:solidFill>
                    <a:cs typeface="Arial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𝐶</m:t>
                    </m:r>
                    <m:r>
                      <a:rPr lang="en-US" sz="1400" i="1" ker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 </m:t>
                    </m:r>
                  </m:oMath>
                </a14:m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uchiga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nisbatan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simmetrik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bo‘lgan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uchburchakni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tasvirlang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. </a:t>
                </a:r>
                <a:r>
                  <a:rPr lang="en-US" sz="1400" b="1" kern="0" dirty="0" smtClean="0">
                    <a:solidFill>
                      <a:srgbClr val="1F497D"/>
                    </a:solidFill>
                    <a:latin typeface="Arial"/>
                    <a:cs typeface="Arial"/>
                  </a:rPr>
                  <a:t> </a:t>
                </a:r>
                <a:endParaRPr lang="en-US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7" y="565805"/>
                <a:ext cx="5585237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328" t="-1163" b="-104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/>
          <p:nvPr/>
        </p:nvCxnSpPr>
        <p:spPr>
          <a:xfrm flipH="1">
            <a:off x="825500" y="1496189"/>
            <a:ext cx="534652" cy="9644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360152" y="1496189"/>
            <a:ext cx="609600" cy="533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825500" y="2029589"/>
            <a:ext cx="1144252" cy="4310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698580" y="1673479"/>
                <a:ext cx="533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8580" y="1673479"/>
                <a:ext cx="533400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63468" y="2117828"/>
                <a:ext cx="533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468" y="2117828"/>
                <a:ext cx="533400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169652" y="1169601"/>
                <a:ext cx="381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9652" y="1169601"/>
                <a:ext cx="381000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единительная линия 15"/>
          <p:cNvCxnSpPr/>
          <p:nvPr/>
        </p:nvCxnSpPr>
        <p:spPr>
          <a:xfrm flipH="1">
            <a:off x="1965817" y="1598553"/>
            <a:ext cx="1144252" cy="4310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843369" y="1255098"/>
                <a:ext cx="533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369" y="1255098"/>
                <a:ext cx="533400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00487" y="2394827"/>
                <a:ext cx="419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87" y="2394827"/>
                <a:ext cx="41910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096868" y="1208931"/>
                <a:ext cx="419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6868" y="1208931"/>
                <a:ext cx="4191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755730" y="2025495"/>
                <a:ext cx="419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5730" y="2025495"/>
                <a:ext cx="41910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110069" y="1301361"/>
                <a:ext cx="419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0069" y="1301361"/>
                <a:ext cx="419100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Прямая соединительная линия 21"/>
          <p:cNvCxnSpPr/>
          <p:nvPr/>
        </p:nvCxnSpPr>
        <p:spPr>
          <a:xfrm>
            <a:off x="1969752" y="2025495"/>
            <a:ext cx="609600" cy="533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424269" y="2558895"/>
                <a:ext cx="419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269" y="2558895"/>
                <a:ext cx="419100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единительная линия 24"/>
          <p:cNvCxnSpPr/>
          <p:nvPr/>
        </p:nvCxnSpPr>
        <p:spPr>
          <a:xfrm flipH="1">
            <a:off x="2575417" y="1615057"/>
            <a:ext cx="534652" cy="9644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312652" y="2210161"/>
                <a:ext cx="533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2652" y="2210161"/>
                <a:ext cx="533400" cy="64633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529169" y="1358566"/>
                <a:ext cx="1999334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400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H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osil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bo‘lgan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𝐶</m:t>
                    </m:r>
                  </m:oMath>
                </a14:m>
                <a:r>
                  <a:rPr lang="en-US" sz="1400" dirty="0" smtClean="0"/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uchburchak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berilgan</a:t>
                </a:r>
                <a:r>
                  <a:rPr lang="en-US" sz="14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𝐴𝐵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𝐶</m:t>
                    </m:r>
                  </m:oMath>
                </a14:m>
                <a:r>
                  <a:rPr lang="en-US" sz="1400" i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uchburchakning</a:t>
                </a:r>
              </a:p>
              <a:p>
                <a:pPr algn="just"/>
                <a:r>
                  <a:rPr lang="en-US" sz="14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𝐶</m:t>
                    </m:r>
                  </m:oMath>
                </a14:m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uchiga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nisbatan</a:t>
                </a:r>
                <a:r>
                  <a:rPr lang="en-US" sz="1400" kern="0" dirty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>
                    <a:solidFill>
                      <a:prstClr val="black"/>
                    </a:solidFill>
                    <a:latin typeface="Arial"/>
                    <a:cs typeface="Arial"/>
                  </a:rPr>
                  <a:t>simmetrik</a:t>
                </a:r>
                <a:r>
                  <a:rPr lang="en-US" sz="1400" kern="0" dirty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>
                    <a:solidFill>
                      <a:prstClr val="black"/>
                    </a:solidFill>
                    <a:latin typeface="Arial"/>
                    <a:cs typeface="Arial"/>
                  </a:rPr>
                  <a:t>bo‘lgan</a:t>
                </a:r>
                <a:r>
                  <a:rPr lang="en-US" sz="1400" kern="0" dirty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uchburchakdir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.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1400" i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1400" i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9169" y="1358566"/>
                <a:ext cx="1999334" cy="1384995"/>
              </a:xfrm>
              <a:prstGeom prst="rect">
                <a:avLst/>
              </a:prstGeom>
              <a:blipFill rotWithShape="1">
                <a:blip r:embed="rId13"/>
                <a:stretch>
                  <a:fillRect l="-915" t="-441" r="-915" b="-35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251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4" grpId="0"/>
      <p:bldP spid="23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39700" y="612929"/>
            <a:ext cx="5504535" cy="5975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/>
            <a:endParaRPr lang="en-US" b="1" dirty="0" smtClea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2700" marR="5080"/>
            <a:r>
              <a:rPr lang="en-US" sz="2000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sz="2000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2686" y="98425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bajarilgan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topshiriqni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tekshirish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8997" y="565805"/>
                <a:ext cx="5585237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400" b="1" kern="0" dirty="0" smtClean="0">
                    <a:solidFill>
                      <a:srgbClr val="1F497D"/>
                    </a:solidFill>
                    <a:latin typeface="Arial"/>
                    <a:cs typeface="Arial"/>
                  </a:rPr>
                  <a:t>17.</a:t>
                </a:r>
                <a:r>
                  <a:rPr lang="en-US" sz="1400" b="1" kern="0" dirty="0">
                    <a:solidFill>
                      <a:srgbClr val="1F497D"/>
                    </a:solidFill>
                    <a:latin typeface="Arial"/>
                    <a:cs typeface="Arial"/>
                  </a:rPr>
                  <a:t>8</a:t>
                </a:r>
                <a:r>
                  <a:rPr lang="en-US" sz="1400" b="1" kern="0" dirty="0" smtClean="0">
                    <a:solidFill>
                      <a:srgbClr val="1F497D"/>
                    </a:solidFill>
                    <a:latin typeface="Arial"/>
                    <a:cs typeface="Arial"/>
                  </a:rPr>
                  <a:t>.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Ixtiyoriy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𝐴𝐵𝐶</m:t>
                    </m:r>
                    <m:r>
                      <a:rPr lang="en-US" sz="140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 </m:t>
                    </m:r>
                  </m:oMath>
                </a14:m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uchburchak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chizing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. </a:t>
                </a:r>
              </a:p>
              <a:p>
                <a:pPr algn="just"/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b)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medianalari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kesishish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nuqtasiga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nisbatan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simmetrik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bo‘lgan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uchburchakni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tasvirlang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. </a:t>
                </a:r>
                <a:r>
                  <a:rPr lang="en-US" sz="1400" b="1" kern="0" dirty="0" smtClean="0">
                    <a:solidFill>
                      <a:srgbClr val="1F497D"/>
                    </a:solidFill>
                    <a:latin typeface="Arial"/>
                    <a:cs typeface="Arial"/>
                  </a:rPr>
                  <a:t> </a:t>
                </a:r>
                <a:endParaRPr lang="en-US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7" y="565805"/>
                <a:ext cx="5585237" cy="738664"/>
              </a:xfrm>
              <a:prstGeom prst="rect">
                <a:avLst/>
              </a:prstGeom>
              <a:blipFill rotWithShape="1">
                <a:blip r:embed="rId2"/>
                <a:stretch>
                  <a:fillRect l="-328" t="-826" r="-328" b="-74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/>
          <p:nvPr/>
        </p:nvCxnSpPr>
        <p:spPr>
          <a:xfrm flipH="1">
            <a:off x="901700" y="1546224"/>
            <a:ext cx="609600" cy="114300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511300" y="1546224"/>
            <a:ext cx="389765" cy="655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901700" y="2205328"/>
            <a:ext cx="990600" cy="48389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206500" y="2079625"/>
            <a:ext cx="685800" cy="12185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1434742" y="1546224"/>
            <a:ext cx="76558" cy="90105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909392" y="1873853"/>
            <a:ext cx="796790" cy="8153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96900" y="2689225"/>
                <a:ext cx="4191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900" y="2689225"/>
                <a:ext cx="419100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07787" y="1231680"/>
                <a:ext cx="4191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7787" y="1231680"/>
                <a:ext cx="419100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816100" y="2051439"/>
                <a:ext cx="4191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6100" y="2051439"/>
                <a:ext cx="419100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Прямая соединительная линия 30"/>
          <p:cNvCxnSpPr/>
          <p:nvPr/>
        </p:nvCxnSpPr>
        <p:spPr>
          <a:xfrm rot="120000" flipH="1">
            <a:off x="1718658" y="1671695"/>
            <a:ext cx="194883" cy="20384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650339" y="1326495"/>
                <a:ext cx="533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0339" y="1326495"/>
                <a:ext cx="533400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25520" y="2350671"/>
                <a:ext cx="533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520" y="2350671"/>
                <a:ext cx="533400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256181" y="1210528"/>
                <a:ext cx="533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6181" y="1210528"/>
                <a:ext cx="533400" cy="64633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634365" y="1858388"/>
                <a:ext cx="533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4365" y="1858388"/>
                <a:ext cx="533400" cy="64633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238706" y="1790045"/>
                <a:ext cx="457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706" y="1790045"/>
                <a:ext cx="457200" cy="6463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806932" y="1362233"/>
                <a:ext cx="4191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6932" y="1362233"/>
                <a:ext cx="419100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Прямая соединительная линия 46"/>
          <p:cNvCxnSpPr/>
          <p:nvPr/>
        </p:nvCxnSpPr>
        <p:spPr>
          <a:xfrm rot="-540000" flipH="1">
            <a:off x="1402638" y="2418261"/>
            <a:ext cx="64972" cy="2709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1434742" y="1689129"/>
            <a:ext cx="478237" cy="1024705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154324" y="2366059"/>
                <a:ext cx="533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4324" y="2366059"/>
                <a:ext cx="533400" cy="64633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Прямая соединительная линия 54"/>
          <p:cNvCxnSpPr/>
          <p:nvPr/>
        </p:nvCxnSpPr>
        <p:spPr>
          <a:xfrm rot="120000">
            <a:off x="1016000" y="2051439"/>
            <a:ext cx="244932" cy="3490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40416" y="1702128"/>
                <a:ext cx="533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416" y="1702128"/>
                <a:ext cx="533400" cy="64633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1235656" y="2704613"/>
                <a:ext cx="4191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5656" y="2704613"/>
                <a:ext cx="419100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692150" y="1856859"/>
                <a:ext cx="4191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150" y="1856859"/>
                <a:ext cx="419100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6" name="Прямая соединительная линия 65"/>
          <p:cNvCxnSpPr/>
          <p:nvPr/>
        </p:nvCxnSpPr>
        <p:spPr>
          <a:xfrm flipH="1" flipV="1">
            <a:off x="1007116" y="2051439"/>
            <a:ext cx="402987" cy="67178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H="1">
            <a:off x="992927" y="1673409"/>
            <a:ext cx="899373" cy="361515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2730500" y="1546224"/>
                <a:ext cx="2608934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H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osil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bo‘lgan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 smtClean="0"/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uchburchak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berilgan</a:t>
                </a:r>
                <a:r>
                  <a:rPr lang="en-US" sz="1400" dirty="0">
                    <a:solidFill>
                      <a:prstClr val="black"/>
                    </a:solidFill>
                  </a:rPr>
                  <a:t> </a:t>
                </a:r>
                <a:endParaRPr lang="en-US" sz="1400" dirty="0" smtClean="0">
                  <a:solidFill>
                    <a:prstClr val="black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𝐴𝐵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𝐶</m:t>
                    </m:r>
                  </m:oMath>
                </a14:m>
                <a:r>
                  <a:rPr lang="en-US" sz="1400" i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uchburchakning</a:t>
                </a:r>
              </a:p>
              <a:p>
                <a:r>
                  <a:rPr lang="en-US" sz="1400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sz="1400" kern="0" dirty="0" err="1">
                    <a:solidFill>
                      <a:prstClr val="black"/>
                    </a:solidFill>
                    <a:latin typeface="Arial"/>
                    <a:cs typeface="Arial"/>
                  </a:rPr>
                  <a:t>medianalari</a:t>
                </a:r>
                <a:r>
                  <a:rPr lang="en-US" sz="1400" kern="0" dirty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>
                    <a:solidFill>
                      <a:prstClr val="black"/>
                    </a:solidFill>
                    <a:latin typeface="Arial"/>
                    <a:cs typeface="Arial"/>
                  </a:rPr>
                  <a:t>kesishish</a:t>
                </a:r>
                <a:r>
                  <a:rPr lang="en-US" sz="1400" kern="0" dirty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>
                    <a:solidFill>
                      <a:prstClr val="black"/>
                    </a:solidFill>
                    <a:latin typeface="Arial"/>
                    <a:cs typeface="Arial"/>
                  </a:rPr>
                  <a:t>nuqtasiga</a:t>
                </a:r>
                <a:r>
                  <a:rPr lang="en-US" sz="1400" kern="0" dirty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nisbatan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>
                    <a:solidFill>
                      <a:prstClr val="black"/>
                    </a:solidFill>
                    <a:latin typeface="Arial"/>
                    <a:cs typeface="Arial"/>
                  </a:rPr>
                  <a:t>simmetrik</a:t>
                </a:r>
                <a:r>
                  <a:rPr lang="en-US" sz="1400" kern="0" dirty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>
                    <a:solidFill>
                      <a:prstClr val="black"/>
                    </a:solidFill>
                    <a:latin typeface="Arial"/>
                    <a:cs typeface="Arial"/>
                  </a:rPr>
                  <a:t>bo‘lgan</a:t>
                </a:r>
                <a:r>
                  <a:rPr lang="en-US" sz="1400" kern="0" dirty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uchburchakdir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.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1400" i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1400" i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0500" y="1546224"/>
                <a:ext cx="2608934" cy="1384995"/>
              </a:xfrm>
              <a:prstGeom prst="rect">
                <a:avLst/>
              </a:prstGeom>
              <a:blipFill rotWithShape="1">
                <a:blip r:embed="rId16"/>
                <a:stretch>
                  <a:fillRect l="-701" t="-441" b="-35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163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4" grpId="0"/>
      <p:bldP spid="35" grpId="0"/>
      <p:bldP spid="36" grpId="0"/>
      <p:bldP spid="37" grpId="0"/>
      <p:bldP spid="39" grpId="0"/>
      <p:bldP spid="40" grpId="0"/>
      <p:bldP spid="54" grpId="0"/>
      <p:bldP spid="38" grpId="0"/>
      <p:bldP spid="64" grpId="0"/>
      <p:bldP spid="65" grpId="0"/>
      <p:bldP spid="7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39700" y="612929"/>
            <a:ext cx="5504535" cy="5975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/>
            <a:endParaRPr lang="en-US" b="1" dirty="0" smtClea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2700" marR="5080"/>
            <a:r>
              <a:rPr lang="en-US" sz="2000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sz="2000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2686" y="98425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bajarilgan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topshiriqni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tekshirish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8997" y="565805"/>
                <a:ext cx="5585237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400" b="1" kern="0" dirty="0" smtClean="0">
                    <a:solidFill>
                      <a:srgbClr val="1F497D"/>
                    </a:solidFill>
                    <a:latin typeface="Arial"/>
                    <a:cs typeface="Arial"/>
                  </a:rPr>
                  <a:t>17.9.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Koordinata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tekisligida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𝐴</m:t>
                    </m:r>
                    <m:d>
                      <m:dPr>
                        <m:ctrlPr>
                          <a:rPr lang="en-US" sz="1400" b="0" i="1" kern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en-US" sz="1400" b="0" i="1" kern="0" smtClean="0">
                            <a:solidFill>
                              <a:prstClr val="black"/>
                            </a:solidFill>
                            <a:latin typeface="Cambria Math"/>
                            <a:cs typeface="Arial"/>
                          </a:rPr>
                          <m:t>3;2</m:t>
                        </m:r>
                      </m:e>
                    </m:d>
                    <m:r>
                      <a:rPr lang="en-US" sz="1400" b="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,  </m:t>
                    </m:r>
                    <m:r>
                      <a:rPr lang="en-US" sz="140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𝐵</m:t>
                    </m:r>
                    <m:d>
                      <m:dPr>
                        <m:ctrlPr>
                          <a:rPr lang="en-US" sz="1400" b="0" i="1" kern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en-US" sz="1400" b="0" i="1" kern="0" smtClean="0">
                            <a:solidFill>
                              <a:prstClr val="black"/>
                            </a:solidFill>
                            <a:latin typeface="Cambria Math"/>
                            <a:cs typeface="Arial"/>
                          </a:rPr>
                          <m:t>2;7</m:t>
                        </m:r>
                      </m:e>
                    </m:d>
                    <m:r>
                      <a:rPr lang="en-US" sz="1400" b="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,  </m:t>
                    </m:r>
                    <m:r>
                      <a:rPr lang="en-US" sz="140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𝐶</m:t>
                    </m:r>
                    <m:r>
                      <a:rPr lang="en-US" sz="1400" b="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(6;7)</m:t>
                    </m:r>
                    <m:r>
                      <a:rPr lang="en-US" sz="140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 </m:t>
                    </m:r>
                  </m:oMath>
                </a14:m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va</a:t>
                </a:r>
                <a:r>
                  <a:rPr lang="en-US" sz="1400" kern="0" dirty="0">
                    <a:solidFill>
                      <a:prstClr val="black"/>
                    </a:solidFill>
                    <a:cs typeface="Arial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𝐷</m:t>
                    </m:r>
                    <m:d>
                      <m:dPr>
                        <m:ctrlPr>
                          <a:rPr lang="en-US" sz="1400" b="0" i="1" kern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en-US" sz="1400" b="0" i="1" kern="0" smtClean="0">
                            <a:solidFill>
                              <a:prstClr val="black"/>
                            </a:solidFill>
                            <a:latin typeface="Cambria Math"/>
                            <a:cs typeface="Arial"/>
                          </a:rPr>
                          <m:t>7</m:t>
                        </m:r>
                        <m:r>
                          <a:rPr lang="en-US" sz="1400" i="1" kern="0">
                            <a:solidFill>
                              <a:prstClr val="black"/>
                            </a:solidFill>
                            <a:latin typeface="Cambria Math"/>
                            <a:cs typeface="Arial"/>
                          </a:rPr>
                          <m:t>;</m:t>
                        </m:r>
                        <m:r>
                          <a:rPr lang="en-US" sz="1400" b="0" i="1" kern="0" smtClean="0">
                            <a:solidFill>
                              <a:prstClr val="black"/>
                            </a:solidFill>
                            <a:latin typeface="Cambria Math"/>
                            <a:cs typeface="Arial"/>
                          </a:rPr>
                          <m:t>2</m:t>
                        </m:r>
                      </m:e>
                    </m:d>
                  </m:oMath>
                </a14:m>
                <a:endParaRPr lang="en-US" sz="1400" kern="0" dirty="0" smtClean="0">
                  <a:solidFill>
                    <a:prstClr val="black"/>
                  </a:solidFill>
                  <a:latin typeface="Arial"/>
                  <a:cs typeface="Arial"/>
                </a:endParaRPr>
              </a:p>
              <a:p>
                <a:pPr algn="just"/>
                <a:r>
                  <a:rPr lang="en-US" sz="1400" kern="0" dirty="0" err="1">
                    <a:solidFill>
                      <a:prstClr val="black"/>
                    </a:solidFill>
                    <a:latin typeface="Arial"/>
                    <a:cs typeface="Arial"/>
                  </a:rPr>
                  <a:t>n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uqtalarda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bo‘lgan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 ker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𝐴</m:t>
                    </m:r>
                    <m:r>
                      <a:rPr lang="en-US" sz="1400" b="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𝐵𝐶𝐷</m:t>
                    </m:r>
                  </m:oMath>
                </a14:m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parallelogrammga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koordinata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boshi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𝑂</m:t>
                    </m:r>
                    <m:r>
                      <a:rPr lang="en-US" sz="1400" b="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(0;0)</m:t>
                    </m:r>
                  </m:oMath>
                </a14:m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nuqtaga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nisbatan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simmetrik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bo‘lgan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kern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en-US" sz="1400" b="0" i="1" kern="0" smtClean="0">
                            <a:solidFill>
                              <a:prstClr val="black"/>
                            </a:solidFill>
                            <a:latin typeface="Cambria Math"/>
                            <a:cs typeface="Arial"/>
                          </a:rPr>
                          <m:t>𝐴</m:t>
                        </m:r>
                      </m:e>
                      <m:sub>
                        <m:r>
                          <a:rPr lang="en-US" sz="1400" b="0" i="1" kern="0" smtClean="0">
                            <a:solidFill>
                              <a:prstClr val="black"/>
                            </a:solidFill>
                            <a:latin typeface="Cambria Math"/>
                            <a:cs typeface="Arial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 kern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en-US" sz="1400" b="0" i="1" kern="0" smtClean="0">
                            <a:solidFill>
                              <a:prstClr val="black"/>
                            </a:solidFill>
                            <a:latin typeface="Cambria Math"/>
                            <a:cs typeface="Arial"/>
                          </a:rPr>
                          <m:t>𝐵</m:t>
                        </m:r>
                      </m:e>
                      <m:sub>
                        <m:r>
                          <a:rPr lang="en-US" sz="1400" b="0" i="1" kern="0" smtClean="0">
                            <a:solidFill>
                              <a:prstClr val="black"/>
                            </a:solidFill>
                            <a:latin typeface="Cambria Math"/>
                            <a:cs typeface="Arial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 kern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en-US" sz="1400" b="0" i="1" kern="0" smtClean="0">
                            <a:solidFill>
                              <a:prstClr val="black"/>
                            </a:solidFill>
                            <a:latin typeface="Cambria Math"/>
                            <a:cs typeface="Arial"/>
                          </a:rPr>
                          <m:t>𝐶</m:t>
                        </m:r>
                      </m:e>
                      <m:sub>
                        <m:r>
                          <a:rPr lang="en-US" sz="1400" b="0" i="1" kern="0" smtClean="0">
                            <a:solidFill>
                              <a:prstClr val="black"/>
                            </a:solidFill>
                            <a:latin typeface="Cambria Math"/>
                            <a:cs typeface="Arial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 kern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en-US" sz="1400" b="0" i="1" kern="0" smtClean="0">
                            <a:solidFill>
                              <a:prstClr val="black"/>
                            </a:solidFill>
                            <a:latin typeface="Cambria Math"/>
                            <a:cs typeface="Arial"/>
                          </a:rPr>
                          <m:t>𝐷</m:t>
                        </m:r>
                      </m:e>
                      <m:sub>
                        <m:r>
                          <a:rPr lang="en-US" sz="1400" b="0" i="1" kern="0" smtClean="0">
                            <a:solidFill>
                              <a:prstClr val="black"/>
                            </a:solidFill>
                            <a:latin typeface="Cambria Math"/>
                            <a:cs typeface="Arial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parallelogrammni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tasvirlang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.</a:t>
                </a: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7" y="565805"/>
                <a:ext cx="5585237" cy="954107"/>
              </a:xfrm>
              <a:prstGeom prst="rect">
                <a:avLst/>
              </a:prstGeom>
              <a:blipFill rotWithShape="1">
                <a:blip r:embed="rId2"/>
                <a:stretch>
                  <a:fillRect l="-328" t="-641" r="-328" b="-57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300" y="1393825"/>
            <a:ext cx="2514600" cy="163800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3124978" y="1259387"/>
                <a:ext cx="340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978" y="1259387"/>
                <a:ext cx="340157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3239277" y="1771892"/>
                <a:ext cx="340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9277" y="1771892"/>
                <a:ext cx="340157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2762599" y="1259387"/>
                <a:ext cx="340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2599" y="1259387"/>
                <a:ext cx="340157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2876900" y="1771892"/>
                <a:ext cx="340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6900" y="1771892"/>
                <a:ext cx="340157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95326" y="1973538"/>
                <a:ext cx="228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kern="0">
                          <a:solidFill>
                            <a:prstClr val="black"/>
                          </a:solidFill>
                          <a:latin typeface="Cambria Math"/>
                          <a:cs typeface="Arial"/>
                        </a:rPr>
                        <m:t>𝐴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326" y="1973538"/>
                <a:ext cx="228600" cy="276999"/>
              </a:xfrm>
              <a:prstGeom prst="rect">
                <a:avLst/>
              </a:prstGeom>
              <a:blipFill rotWithShape="1">
                <a:blip r:embed="rId8"/>
                <a:stretch>
                  <a:fillRect r="-81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830307" y="1259387"/>
                <a:ext cx="228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307" y="1259387"/>
                <a:ext cx="228600" cy="276999"/>
              </a:xfrm>
              <a:prstGeom prst="rect">
                <a:avLst/>
              </a:prstGeom>
              <a:blipFill rotWithShape="1">
                <a:blip r:embed="rId9"/>
                <a:stretch>
                  <a:fillRect r="-78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180756" y="1259387"/>
                <a:ext cx="228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0756" y="1259387"/>
                <a:ext cx="228600" cy="276999"/>
              </a:xfrm>
              <a:prstGeom prst="rect">
                <a:avLst/>
              </a:prstGeom>
              <a:blipFill rotWithShape="1">
                <a:blip r:embed="rId10"/>
                <a:stretch>
                  <a:fillRect r="-54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263731" y="1979998"/>
                <a:ext cx="228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3731" y="1979998"/>
                <a:ext cx="228600" cy="276999"/>
              </a:xfrm>
              <a:prstGeom prst="rect">
                <a:avLst/>
              </a:prstGeom>
              <a:blipFill rotWithShape="1">
                <a:blip r:embed="rId11"/>
                <a:stretch>
                  <a:fillRect r="-10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единительная линия 16"/>
          <p:cNvCxnSpPr/>
          <p:nvPr/>
        </p:nvCxnSpPr>
        <p:spPr>
          <a:xfrm>
            <a:off x="2928580" y="1485441"/>
            <a:ext cx="118398" cy="51728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944607" y="1490219"/>
            <a:ext cx="360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065986" y="2002724"/>
            <a:ext cx="360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295056" y="1491941"/>
            <a:ext cx="118398" cy="51728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2343408" y="2190423"/>
                <a:ext cx="340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408" y="2190423"/>
                <a:ext cx="340157" cy="46166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343408" y="2187178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ker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/>
                            </a:rPr>
                          </m:ctrlPr>
                        </m:sSubPr>
                        <m:e>
                          <m:r>
                            <a:rPr lang="en-US" sz="1200" i="1" kern="0">
                              <a:solidFill>
                                <a:prstClr val="black"/>
                              </a:solidFill>
                              <a:latin typeface="Cambria Math"/>
                              <a:cs typeface="Arial"/>
                            </a:rPr>
                            <m:t>𝐴</m:t>
                          </m:r>
                        </m:e>
                        <m:sub>
                          <m:r>
                            <a:rPr lang="en-US" sz="1200" i="1" kern="0">
                              <a:solidFill>
                                <a:prstClr val="black"/>
                              </a:solidFill>
                              <a:latin typeface="Cambria Math"/>
                              <a:cs typeface="Arial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408" y="2187178"/>
                <a:ext cx="304800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2419039" y="2689225"/>
                <a:ext cx="340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9039" y="2689225"/>
                <a:ext cx="340157" cy="46166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421937" y="2891151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kern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/>
                            </a:rPr>
                          </m:ctrlPr>
                        </m:sSubPr>
                        <m:e>
                          <m:r>
                            <a:rPr lang="en-US" sz="1200" b="0" i="1" kern="0" smtClean="0">
                              <a:solidFill>
                                <a:prstClr val="black"/>
                              </a:solidFill>
                              <a:latin typeface="Cambria Math"/>
                              <a:cs typeface="Arial"/>
                            </a:rPr>
                            <m:t>𝐵</m:t>
                          </m:r>
                        </m:e>
                        <m:sub>
                          <m:r>
                            <a:rPr lang="en-US" sz="1200" i="1" kern="0">
                              <a:solidFill>
                                <a:prstClr val="black"/>
                              </a:solidFill>
                              <a:latin typeface="Cambria Math"/>
                              <a:cs typeface="Arial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1937" y="2891151"/>
                <a:ext cx="304800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2075055" y="2695160"/>
                <a:ext cx="340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055" y="2695160"/>
                <a:ext cx="340157" cy="46166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088400" y="2893330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kern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/>
                            </a:rPr>
                          </m:ctrlPr>
                        </m:sSubPr>
                        <m:e>
                          <m:r>
                            <a:rPr lang="en-US" sz="1200" b="0" i="1" kern="0" smtClean="0">
                              <a:solidFill>
                                <a:prstClr val="black"/>
                              </a:solidFill>
                              <a:latin typeface="Cambria Math"/>
                              <a:cs typeface="Arial"/>
                            </a:rPr>
                            <m:t>𝐶</m:t>
                          </m:r>
                        </m:e>
                        <m:sub>
                          <m:r>
                            <a:rPr lang="en-US" sz="1200" i="1" kern="0">
                              <a:solidFill>
                                <a:prstClr val="black"/>
                              </a:solidFill>
                              <a:latin typeface="Cambria Math"/>
                              <a:cs typeface="Arial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8400" y="2893330"/>
                <a:ext cx="304800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1984399" y="2190423"/>
                <a:ext cx="340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4399" y="2190423"/>
                <a:ext cx="340157" cy="461665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008129" y="2197632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kern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/>
                            </a:rPr>
                          </m:ctrlPr>
                        </m:sSubPr>
                        <m:e>
                          <m:r>
                            <a:rPr lang="en-US" sz="1200" b="0" i="1" kern="0" smtClean="0">
                              <a:solidFill>
                                <a:prstClr val="black"/>
                              </a:solidFill>
                              <a:latin typeface="Cambria Math"/>
                              <a:cs typeface="Arial"/>
                            </a:rPr>
                            <m:t>𝐷</m:t>
                          </m:r>
                        </m:e>
                        <m:sub>
                          <m:r>
                            <a:rPr lang="en-US" sz="1200" i="1" kern="0">
                              <a:solidFill>
                                <a:prstClr val="black"/>
                              </a:solidFill>
                              <a:latin typeface="Cambria Math"/>
                              <a:cs typeface="Arial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8129" y="2197632"/>
                <a:ext cx="304800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Прямая соединительная линия 37"/>
          <p:cNvCxnSpPr/>
          <p:nvPr/>
        </p:nvCxnSpPr>
        <p:spPr>
          <a:xfrm>
            <a:off x="2514659" y="2414190"/>
            <a:ext cx="74458" cy="49773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2158222" y="2423242"/>
            <a:ext cx="74458" cy="49773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2256882" y="2925992"/>
            <a:ext cx="360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163408" y="2421255"/>
            <a:ext cx="360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569265" y="1995340"/>
                <a:ext cx="228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9265" y="1995340"/>
                <a:ext cx="228600" cy="276999"/>
              </a:xfrm>
              <a:prstGeom prst="rect">
                <a:avLst/>
              </a:prstGeom>
              <a:blipFill rotWithShape="1">
                <a:blip r:embed="rId20"/>
                <a:stretch>
                  <a:fillRect r="-10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01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3" grpId="0"/>
      <p:bldP spid="11" grpId="0"/>
      <p:bldP spid="12" grpId="0"/>
      <p:bldP spid="1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422" y="1729206"/>
            <a:ext cx="1806337" cy="117664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1698625"/>
            <a:ext cx="1806337" cy="117664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10235" y="612929"/>
            <a:ext cx="5334000" cy="5975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/>
            <a:endParaRPr lang="en-US" b="1" dirty="0" smtClea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2700" marR="5080"/>
            <a:r>
              <a:rPr lang="en-US" sz="2000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sz="2000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2686" y="98425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bajarilgan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topshiriqni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tekshirish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8997" y="565805"/>
            <a:ext cx="558523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1400" b="1" kern="0" dirty="0">
                <a:solidFill>
                  <a:srgbClr val="1F497D"/>
                </a:solidFill>
                <a:latin typeface="Arial"/>
                <a:cs typeface="Arial"/>
              </a:rPr>
              <a:t>17.10.  </a:t>
            </a:r>
            <a:r>
              <a:rPr lang="en-US" sz="1400" kern="0" dirty="0" err="1">
                <a:solidFill>
                  <a:prstClr val="black"/>
                </a:solidFill>
                <a:latin typeface="Arial"/>
                <a:cs typeface="Arial"/>
              </a:rPr>
              <a:t>Quyidagi</a:t>
            </a:r>
            <a:r>
              <a:rPr lang="en-US" sz="1400" kern="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>
                <a:solidFill>
                  <a:prstClr val="black"/>
                </a:solidFill>
                <a:latin typeface="Arial"/>
                <a:cs typeface="Arial"/>
              </a:rPr>
              <a:t>rasmdagi</a:t>
            </a:r>
            <a:r>
              <a:rPr lang="en-US" sz="1400" kern="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>
                <a:solidFill>
                  <a:prstClr val="black"/>
                </a:solidFill>
                <a:latin typeface="Arial"/>
                <a:cs typeface="Arial"/>
              </a:rPr>
              <a:t>koordinatalar</a:t>
            </a:r>
            <a:r>
              <a:rPr lang="en-US" sz="1400" kern="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>
                <a:solidFill>
                  <a:prstClr val="black"/>
                </a:solidFill>
                <a:latin typeface="Arial"/>
                <a:cs typeface="Arial"/>
              </a:rPr>
              <a:t>tekisligida</a:t>
            </a:r>
            <a:r>
              <a:rPr lang="en-US" sz="1400" kern="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>
                <a:solidFill>
                  <a:prstClr val="black"/>
                </a:solidFill>
                <a:latin typeface="Arial"/>
                <a:cs typeface="Arial"/>
              </a:rPr>
              <a:t>tasvirlangan</a:t>
            </a:r>
            <a:r>
              <a:rPr lang="en-US" sz="1400" kern="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>
                <a:solidFill>
                  <a:prstClr val="black"/>
                </a:solidFill>
                <a:latin typeface="Arial"/>
                <a:cs typeface="Arial"/>
              </a:rPr>
              <a:t>shakllarni</a:t>
            </a:r>
            <a:r>
              <a:rPr lang="en-US" sz="1400" kern="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>
                <a:solidFill>
                  <a:prstClr val="black"/>
                </a:solidFill>
                <a:latin typeface="Arial"/>
                <a:cs typeface="Arial"/>
              </a:rPr>
              <a:t>daftaringizga</a:t>
            </a:r>
            <a:r>
              <a:rPr lang="en-US" sz="1400" kern="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>
                <a:solidFill>
                  <a:prstClr val="black"/>
                </a:solidFill>
                <a:latin typeface="Arial"/>
                <a:cs typeface="Arial"/>
              </a:rPr>
              <a:t>ko‘chirib</a:t>
            </a:r>
            <a:r>
              <a:rPr lang="en-US" sz="1400" kern="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>
                <a:solidFill>
                  <a:prstClr val="black"/>
                </a:solidFill>
                <a:latin typeface="Arial"/>
                <a:cs typeface="Arial"/>
              </a:rPr>
              <a:t>chizing</a:t>
            </a:r>
            <a:r>
              <a:rPr lang="en-US" sz="1400" kern="0" dirty="0">
                <a:solidFill>
                  <a:prstClr val="black"/>
                </a:solidFill>
                <a:latin typeface="Arial"/>
                <a:cs typeface="Arial"/>
              </a:rPr>
              <a:t>. </a:t>
            </a:r>
            <a:r>
              <a:rPr lang="en-US" sz="1400" kern="0" dirty="0" err="1">
                <a:solidFill>
                  <a:prstClr val="black"/>
                </a:solidFill>
                <a:latin typeface="Arial"/>
                <a:cs typeface="Arial"/>
              </a:rPr>
              <a:t>Shu</a:t>
            </a:r>
            <a:r>
              <a:rPr lang="en-US" sz="1400" kern="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>
                <a:solidFill>
                  <a:prstClr val="black"/>
                </a:solidFill>
                <a:latin typeface="Arial"/>
                <a:cs typeface="Arial"/>
              </a:rPr>
              <a:t>koordinatalar</a:t>
            </a:r>
            <a:r>
              <a:rPr lang="en-US" sz="1400" kern="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>
                <a:solidFill>
                  <a:prstClr val="black"/>
                </a:solidFill>
                <a:latin typeface="Arial"/>
                <a:cs typeface="Arial"/>
              </a:rPr>
              <a:t>tekisligida</a:t>
            </a:r>
            <a:r>
              <a:rPr lang="en-US" sz="1400" kern="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>
                <a:solidFill>
                  <a:prstClr val="black"/>
                </a:solidFill>
                <a:latin typeface="Arial"/>
                <a:cs typeface="Arial"/>
              </a:rPr>
              <a:t>bu</a:t>
            </a:r>
            <a:r>
              <a:rPr lang="en-US" sz="1400" kern="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>
                <a:solidFill>
                  <a:prstClr val="black"/>
                </a:solidFill>
                <a:latin typeface="Arial"/>
                <a:cs typeface="Arial"/>
              </a:rPr>
              <a:t>shakllarga</a:t>
            </a:r>
            <a:r>
              <a:rPr lang="en-US" sz="1400" kern="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>
                <a:solidFill>
                  <a:prstClr val="black"/>
                </a:solidFill>
                <a:latin typeface="Arial"/>
                <a:cs typeface="Arial"/>
              </a:rPr>
              <a:t>koordinata</a:t>
            </a:r>
            <a:r>
              <a:rPr lang="en-US" sz="1400" kern="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>
                <a:solidFill>
                  <a:prstClr val="black"/>
                </a:solidFill>
                <a:latin typeface="Arial"/>
                <a:cs typeface="Arial"/>
              </a:rPr>
              <a:t>boshiga</a:t>
            </a:r>
            <a:r>
              <a:rPr lang="en-US" sz="1400" kern="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>
                <a:solidFill>
                  <a:prstClr val="black"/>
                </a:solidFill>
                <a:latin typeface="Arial"/>
                <a:cs typeface="Arial"/>
              </a:rPr>
              <a:t>nisbatan</a:t>
            </a:r>
            <a:r>
              <a:rPr lang="en-US" sz="1400" kern="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>
                <a:solidFill>
                  <a:prstClr val="black"/>
                </a:solidFill>
                <a:latin typeface="Arial"/>
                <a:cs typeface="Arial"/>
              </a:rPr>
              <a:t>simmetrik</a:t>
            </a:r>
            <a:r>
              <a:rPr lang="en-US" sz="1400" kern="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>
                <a:solidFill>
                  <a:prstClr val="black"/>
                </a:solidFill>
                <a:latin typeface="Arial"/>
                <a:cs typeface="Arial"/>
              </a:rPr>
              <a:t>bo‘lgan</a:t>
            </a:r>
            <a:r>
              <a:rPr lang="en-US" sz="1400" kern="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>
                <a:solidFill>
                  <a:prstClr val="black"/>
                </a:solidFill>
                <a:latin typeface="Arial"/>
                <a:cs typeface="Arial"/>
              </a:rPr>
              <a:t>shakllarni</a:t>
            </a:r>
            <a:r>
              <a:rPr lang="en-US" sz="1400" kern="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>
                <a:solidFill>
                  <a:prstClr val="black"/>
                </a:solidFill>
                <a:latin typeface="Arial"/>
                <a:cs typeface="Arial"/>
              </a:rPr>
              <a:t>yasang</a:t>
            </a:r>
            <a:r>
              <a:rPr lang="en-US" sz="1400" kern="0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898" y="1718704"/>
            <a:ext cx="1806337" cy="1176645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167454" y="1777411"/>
            <a:ext cx="381022" cy="424422"/>
          </a:xfrm>
          <a:prstGeom prst="rect">
            <a:avLst/>
          </a:prstGeom>
          <a:solidFill>
            <a:srgbClr val="70B09B">
              <a:alpha val="59000"/>
            </a:srgbClr>
          </a:solidFill>
          <a:ln w="12700">
            <a:solidFill>
              <a:srgbClr val="70B0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1005071" y="1541062"/>
                <a:ext cx="340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071" y="1541062"/>
                <a:ext cx="340157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1378398" y="1954822"/>
                <a:ext cx="340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8398" y="1954822"/>
                <a:ext cx="340157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970203" y="1955769"/>
                <a:ext cx="3945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203" y="1955769"/>
                <a:ext cx="394501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1378398" y="1541059"/>
                <a:ext cx="340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8398" y="1541059"/>
                <a:ext cx="340157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Прямоугольный треугольник 28"/>
          <p:cNvSpPr/>
          <p:nvPr/>
        </p:nvSpPr>
        <p:spPr>
          <a:xfrm rot="16200000">
            <a:off x="2410562" y="1807763"/>
            <a:ext cx="366913" cy="378837"/>
          </a:xfrm>
          <a:prstGeom prst="rtTriangle">
            <a:avLst/>
          </a:prstGeom>
          <a:solidFill>
            <a:schemeClr val="bg1">
              <a:lumMod val="75000"/>
              <a:alpha val="53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2272805" y="1955769"/>
                <a:ext cx="22684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2805" y="1955769"/>
                <a:ext cx="226841" cy="461665"/>
              </a:xfrm>
              <a:prstGeom prst="rect">
                <a:avLst/>
              </a:prstGeom>
              <a:blipFill rotWithShape="1">
                <a:blip r:embed="rId7"/>
                <a:stretch>
                  <a:fillRect r="-27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2610289" y="1576932"/>
                <a:ext cx="340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289" y="1576932"/>
                <a:ext cx="340157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2589867" y="1955769"/>
                <a:ext cx="3810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867" y="1955769"/>
                <a:ext cx="381000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Правильный пятиугольник 30"/>
          <p:cNvSpPr/>
          <p:nvPr/>
        </p:nvSpPr>
        <p:spPr>
          <a:xfrm rot="19487243">
            <a:off x="4871068" y="2390213"/>
            <a:ext cx="555938" cy="525518"/>
          </a:xfrm>
          <a:prstGeom prst="pentagon">
            <a:avLst/>
          </a:prstGeom>
          <a:solidFill>
            <a:srgbClr val="7EA297">
              <a:alpha val="50000"/>
            </a:srgbClr>
          </a:solidFill>
          <a:ln w="12700">
            <a:solidFill>
              <a:srgbClr val="70B0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4704218" y="2527221"/>
                <a:ext cx="340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4218" y="2527221"/>
                <a:ext cx="340157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4819732" y="2214888"/>
                <a:ext cx="340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9732" y="2214888"/>
                <a:ext cx="340157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5149037" y="2207148"/>
                <a:ext cx="36832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9037" y="2207148"/>
                <a:ext cx="368327" cy="46166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4993183" y="2725155"/>
                <a:ext cx="340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3183" y="2725155"/>
                <a:ext cx="340157" cy="4616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5279699" y="2527221"/>
                <a:ext cx="340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9699" y="2527221"/>
                <a:ext cx="340157" cy="46166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Прямоугольник 44"/>
          <p:cNvSpPr/>
          <p:nvPr/>
        </p:nvSpPr>
        <p:spPr>
          <a:xfrm>
            <a:off x="520700" y="2360597"/>
            <a:ext cx="381022" cy="424422"/>
          </a:xfrm>
          <a:prstGeom prst="rect">
            <a:avLst/>
          </a:prstGeom>
          <a:solidFill>
            <a:srgbClr val="70B09B">
              <a:alpha val="59000"/>
            </a:srgbClr>
          </a:solidFill>
          <a:ln w="12700">
            <a:solidFill>
              <a:srgbClr val="70B0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/>
              <p:cNvSpPr/>
              <p:nvPr/>
            </p:nvSpPr>
            <p:spPr>
              <a:xfrm>
                <a:off x="704471" y="2129764"/>
                <a:ext cx="3945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471" y="2129764"/>
                <a:ext cx="394501" cy="46166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323449" y="2129764"/>
                <a:ext cx="3945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449" y="2129764"/>
                <a:ext cx="394501" cy="46166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Прямоугольник 45"/>
              <p:cNvSpPr/>
              <p:nvPr/>
            </p:nvSpPr>
            <p:spPr>
              <a:xfrm>
                <a:off x="702299" y="2536942"/>
                <a:ext cx="3945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6" name="Прямоугольник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299" y="2536942"/>
                <a:ext cx="394501" cy="461665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Прямоугольник 46"/>
              <p:cNvSpPr/>
              <p:nvPr/>
            </p:nvSpPr>
            <p:spPr>
              <a:xfrm>
                <a:off x="323448" y="2536436"/>
                <a:ext cx="3945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448" y="2536436"/>
                <a:ext cx="394501" cy="461665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Прямоугольный треугольник 47"/>
          <p:cNvSpPr/>
          <p:nvPr/>
        </p:nvSpPr>
        <p:spPr>
          <a:xfrm rot="5400000">
            <a:off x="3067199" y="2463553"/>
            <a:ext cx="366913" cy="378837"/>
          </a:xfrm>
          <a:prstGeom prst="rtTriangle">
            <a:avLst/>
          </a:prstGeom>
          <a:solidFill>
            <a:schemeClr val="bg1">
              <a:lumMod val="75000"/>
              <a:alpha val="53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Прямоугольник 48"/>
              <p:cNvSpPr/>
              <p:nvPr/>
            </p:nvSpPr>
            <p:spPr>
              <a:xfrm>
                <a:off x="2891154" y="2238682"/>
                <a:ext cx="340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1154" y="2238682"/>
                <a:ext cx="340157" cy="461665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Прямоугольник 49"/>
              <p:cNvSpPr/>
              <p:nvPr/>
            </p:nvSpPr>
            <p:spPr>
              <a:xfrm>
                <a:off x="3269995" y="2225090"/>
                <a:ext cx="340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9995" y="2225090"/>
                <a:ext cx="340157" cy="461665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Прямоугольник 50"/>
              <p:cNvSpPr/>
              <p:nvPr/>
            </p:nvSpPr>
            <p:spPr>
              <a:xfrm>
                <a:off x="2891153" y="2572808"/>
                <a:ext cx="340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1" name="Прямоугольник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1153" y="2572808"/>
                <a:ext cx="340157" cy="461665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Правильный пятиугольник 51"/>
          <p:cNvSpPr/>
          <p:nvPr/>
        </p:nvSpPr>
        <p:spPr>
          <a:xfrm rot="8654872">
            <a:off x="4055186" y="1689827"/>
            <a:ext cx="555938" cy="525518"/>
          </a:xfrm>
          <a:prstGeom prst="pentagon">
            <a:avLst/>
          </a:prstGeom>
          <a:solidFill>
            <a:srgbClr val="7EA297">
              <a:alpha val="50000"/>
            </a:srgbClr>
          </a:solidFill>
          <a:ln w="12700">
            <a:solidFill>
              <a:srgbClr val="70B0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Прямоугольник 52"/>
              <p:cNvSpPr/>
              <p:nvPr/>
            </p:nvSpPr>
            <p:spPr>
              <a:xfrm>
                <a:off x="4333152" y="1937064"/>
                <a:ext cx="31591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3" name="Прямоугольник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3152" y="1937064"/>
                <a:ext cx="315911" cy="461665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Прямоугольник 53"/>
              <p:cNvSpPr/>
              <p:nvPr/>
            </p:nvSpPr>
            <p:spPr>
              <a:xfrm>
                <a:off x="3950892" y="1937063"/>
                <a:ext cx="36832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4" name="Прямоугольник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892" y="1937063"/>
                <a:ext cx="368327" cy="461665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Прямоугольник 54"/>
              <p:cNvSpPr/>
              <p:nvPr/>
            </p:nvSpPr>
            <p:spPr>
              <a:xfrm>
                <a:off x="4388375" y="1609121"/>
                <a:ext cx="36832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5" name="Прямоугольник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8375" y="1609121"/>
                <a:ext cx="368327" cy="461665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Прямоугольник 55"/>
              <p:cNvSpPr/>
              <p:nvPr/>
            </p:nvSpPr>
            <p:spPr>
              <a:xfrm>
                <a:off x="3847517" y="1609122"/>
                <a:ext cx="36832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7517" y="1609122"/>
                <a:ext cx="368327" cy="461665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Прямоугольник 58"/>
              <p:cNvSpPr/>
              <p:nvPr/>
            </p:nvSpPr>
            <p:spPr>
              <a:xfrm>
                <a:off x="4131675" y="1400515"/>
                <a:ext cx="36832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9" name="Прямоугольник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1675" y="1400515"/>
                <a:ext cx="368327" cy="461665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266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3" grpId="0"/>
      <p:bldP spid="42" grpId="0"/>
      <p:bldP spid="46" grpId="0"/>
      <p:bldP spid="47" grpId="0"/>
      <p:bldP spid="48" grpId="0" animBg="1"/>
      <p:bldP spid="49" grpId="0"/>
      <p:bldP spid="50" grpId="0"/>
      <p:bldP spid="51" grpId="0"/>
      <p:bldP spid="52" grpId="0" animBg="1"/>
      <p:bldP spid="53" grpId="0"/>
      <p:bldP spid="54" grpId="0"/>
      <p:bldP spid="55" grpId="0"/>
      <p:bldP spid="56" grpId="0"/>
      <p:bldP spid="5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2400" kern="1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O‘xshashlik</a:t>
            </a:r>
            <a:r>
              <a:rPr lang="en-US" sz="2400" kern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1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almashtirish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7800" y="545902"/>
                <a:ext cx="54102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O‘xshashlik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tushunchasini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faqat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ko‘pburchaklar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emas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balki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istalgan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geometrik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shakllar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ham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kiritish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mumkin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algn="just"/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Agar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𝐹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p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shakllar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bo‘lib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𝐹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shaklning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har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nuqtasiga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shaklning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biror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nuqtasi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mos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qo‘yilgan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bunda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shaklning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har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nuqtasiga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𝐹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shaklning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faqat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bitta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nuqtasi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mos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kelsa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𝐹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shakl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shaklga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almashtirilgan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" y="545902"/>
                <a:ext cx="5410200" cy="1384995"/>
              </a:xfrm>
              <a:prstGeom prst="rect">
                <a:avLst/>
              </a:prstGeom>
              <a:blipFill rotWithShape="1">
                <a:blip r:embed="rId2"/>
                <a:stretch>
                  <a:fillRect l="-225" t="-441" r="-338" b="-35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394" y="1930897"/>
            <a:ext cx="1371600" cy="117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84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2400" kern="1200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O‘xshashlik</a:t>
            </a:r>
            <a:r>
              <a:rPr lang="en-US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1200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almashtirish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7800" y="545902"/>
                <a:ext cx="54102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400" b="1" i="1" dirty="0" err="1" smtClean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Ta’rif</a:t>
                </a:r>
                <a:r>
                  <a:rPr lang="en-US" sz="1400" b="1" i="1" dirty="0" smtClean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Agar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𝐹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shaklni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p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shaklga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almashtirishda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nuqtalar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orasidagi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masofalar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xil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son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marta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o‘zgarsa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bunday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almashtirishga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i="1" dirty="0" err="1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o‘xshashlik</a:t>
                </a:r>
                <a:r>
                  <a:rPr lang="en-US" sz="1400" b="1" i="1" dirty="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i="1" dirty="0" err="1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almashtirish</a:t>
                </a:r>
                <a:r>
                  <a:rPr lang="en-US" sz="1400" b="1" i="1" dirty="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" y="545902"/>
                <a:ext cx="5410200" cy="738664"/>
              </a:xfrm>
              <a:prstGeom prst="rect">
                <a:avLst/>
              </a:prstGeom>
              <a:blipFill rotWithShape="1">
                <a:blip r:embed="rId2"/>
                <a:stretch>
                  <a:fillRect l="-225" t="-826" r="-338" b="-74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900" y="1317625"/>
            <a:ext cx="2311252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63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2400" kern="1200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O‘xshashlik</a:t>
            </a:r>
            <a:r>
              <a:rPr lang="en-US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1200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almashtirish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7800" y="545902"/>
                <a:ext cx="54102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Aytaylik,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biror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almashtirish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natijasida</a:t>
                </a:r>
                <a:r>
                  <a:rPr lang="en-US" sz="14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𝐹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shaklning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ixtiyoriy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𝑋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, 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𝑌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nuqtalariga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shaklning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,</m:t>
                    </m:r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𝑌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nuqtalari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mos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qo‘yilgan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bo‘lsin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Agar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𝑌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𝑘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∙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𝑋𝑌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,  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𝑘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&gt;0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bunday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almashtirishga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i="1" dirty="0" err="1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o‘xshashlik</a:t>
                </a:r>
                <a:r>
                  <a:rPr lang="en-US" sz="1400" b="1" i="1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i="1" dirty="0" err="1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almashtirish</a:t>
                </a:r>
                <a:r>
                  <a:rPr lang="en-US" sz="1400" b="1" i="1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1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" y="545902"/>
                <a:ext cx="5410200" cy="954107"/>
              </a:xfrm>
              <a:prstGeom prst="rect">
                <a:avLst/>
              </a:prstGeom>
              <a:blipFill rotWithShape="1">
                <a:blip r:embed="rId2"/>
                <a:stretch>
                  <a:fillRect l="-225" t="-641" r="-338" b="-57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263" y="1512902"/>
            <a:ext cx="1595438" cy="1537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10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2400" kern="1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Geometrik</a:t>
            </a:r>
            <a:r>
              <a:rPr lang="en-US" sz="2400" kern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1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shakllarning</a:t>
            </a:r>
            <a:r>
              <a:rPr lang="en-US" sz="2400" kern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1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o‘xshashligi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39700" y="526122"/>
                <a:ext cx="544830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𝑌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𝑘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∙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𝑋𝑌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,  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𝑘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&gt;0</m:t>
                    </m:r>
                    <m:r>
                      <a:rPr lang="en-US" sz="1400" b="0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bunda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𝑘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barch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𝑋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va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𝑌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nuqtalar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xil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son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bo‘lib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u </a:t>
                </a:r>
                <a:r>
                  <a:rPr lang="en-US" sz="1400" b="1" i="1" dirty="0" err="1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o‘xshashlik</a:t>
                </a:r>
                <a:r>
                  <a:rPr lang="en-US" sz="1400" b="1" i="1" dirty="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i="1" dirty="0" err="1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koeffitsiyenti</a:t>
                </a:r>
                <a:r>
                  <a:rPr lang="en-US" sz="1400" b="1" i="1" dirty="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deb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yuririladi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Agar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𝐹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shakllar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bo‘lib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shakllardan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birini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ikkinchisiga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o‘tkazadigan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o‘xshashlik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almashtirish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mavjud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sz="14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𝐹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shakllar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o‘zaro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i="1" dirty="0" err="1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o‘xshash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Shakllarning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o‘xshashligi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𝐹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∾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kabi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yoziladi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Agar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o‘xshashlik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almashtirishida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𝑋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nuqtaga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nuqta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mos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qo‘yilgan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𝑿</m:t>
                    </m:r>
                  </m:oMath>
                </a14:m>
                <a:r>
                  <a:rPr lang="en-US" sz="1400" b="1" i="1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i="1" dirty="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nuqta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b="1" i="1">
                            <a:solidFill>
                              <a:srgbClr val="00B05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𝑿</m:t>
                        </m:r>
                      </m:e>
                      <m:sup>
                        <m:r>
                          <a:rPr lang="en-US" sz="1400" b="1" i="1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400" b="1" i="1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i="1" dirty="0" err="1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nuqtaga</a:t>
                </a:r>
                <a:r>
                  <a:rPr lang="en-US" sz="1400" b="1" i="1" dirty="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i="1" dirty="0" err="1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almashdi</a:t>
                </a:r>
                <a:r>
                  <a:rPr lang="en-US" sz="1400" b="1" i="1" dirty="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yoki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i="1" dirty="0" err="1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o‘tdi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526122"/>
                <a:ext cx="5448300" cy="2677656"/>
              </a:xfrm>
              <a:prstGeom prst="rect">
                <a:avLst/>
              </a:prstGeom>
              <a:blipFill rotWithShape="1">
                <a:blip r:embed="rId2"/>
                <a:stretch>
                  <a:fillRect l="-336" r="-3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932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24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Teorema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7800" y="545902"/>
                <a:ext cx="541020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000" b="1" i="1" dirty="0" smtClean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Teorema.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O‘xshashlik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almashtirishi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342900" indent="-342900" algn="just">
                  <a:buAutoNum type="alphaLcParenR"/>
                </a:pP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chiziqni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chiziqqa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pPr marL="342900" indent="-342900" algn="just">
                  <a:buAutoNum type="alphaLcParenR" startAt="2"/>
                </a:pP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nurni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nurga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pPr marL="342900" indent="-342900" algn="just">
                  <a:buAutoNum type="alphaLcParenR" startAt="3"/>
                </a:pP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burchakni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kattaligini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saqlagan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holda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burchakka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d) 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kesmani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uzunligi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kesmadan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𝑘</m:t>
                    </m:r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marta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uzun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  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kesmaga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o‘tkazadi</a:t>
                </a:r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" y="545902"/>
                <a:ext cx="5410200" cy="2246769"/>
              </a:xfrm>
              <a:prstGeom prst="rect">
                <a:avLst/>
              </a:prstGeom>
              <a:blipFill rotWithShape="1">
                <a:blip r:embed="rId2"/>
                <a:stretch>
                  <a:fillRect l="-1126" t="-1087" r="-1126" b="-43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851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24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Teoremaning</a:t>
            </a:r>
            <a:r>
              <a:rPr lang="en-US" sz="2400" kern="120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24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isboti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7800" y="545902"/>
                <a:ext cx="5410200" cy="8426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a)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O‘xshashlik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koeffitsiyenti</a:t>
                </a:r>
                <a14:m>
                  <m:oMath xmlns:m="http://schemas.openxmlformats.org/officeDocument/2006/math">
                    <m:r>
                      <a:rPr lang="en-US" sz="1400" b="0" i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  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𝑘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almashtirishda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chiziqda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yotgan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turli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𝑋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,  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𝑌</m:t>
                    </m:r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𝑍</m:t>
                    </m:r>
                  </m:oMath>
                </a14:m>
                <a:r>
                  <a:rPr lang="en-US" sz="1400" i="1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nuqtalar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mos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ravishda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p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,  </m:t>
                    </m:r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𝑌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𝑍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nuqtalarga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almashsin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" y="545902"/>
                <a:ext cx="5410200" cy="842667"/>
              </a:xfrm>
              <a:prstGeom prst="rect">
                <a:avLst/>
              </a:prstGeom>
              <a:blipFill rotWithShape="1">
                <a:blip r:embed="rId2"/>
                <a:stretch>
                  <a:fillRect l="-225" t="-725" r="-338" b="-50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825" y="1470025"/>
            <a:ext cx="2368171" cy="147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82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39700" y="612929"/>
            <a:ext cx="5504535" cy="5975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/>
            <a:endParaRPr lang="en-US" b="1" dirty="0" smtClea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2700" marR="5080"/>
            <a:r>
              <a:rPr lang="en-US" sz="2000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sz="2000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2686" y="98425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bajarilgan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topshiriqni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tekshirish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8997" y="565805"/>
            <a:ext cx="5585237" cy="1345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b="1" kern="0" dirty="0" smtClean="0">
                <a:solidFill>
                  <a:srgbClr val="1F497D"/>
                </a:solidFill>
                <a:latin typeface="Arial"/>
                <a:cs typeface="Arial"/>
              </a:rPr>
              <a:t>17.6. </a:t>
            </a:r>
            <a:r>
              <a:rPr lang="en-US" sz="1400" kern="0" dirty="0" err="1" smtClean="0">
                <a:latin typeface="Arial"/>
                <a:cs typeface="Arial"/>
              </a:rPr>
              <a:t>Tog‘ri</a:t>
            </a:r>
            <a:r>
              <a:rPr lang="en-US" sz="1400" kern="0" dirty="0" smtClean="0">
                <a:latin typeface="Arial"/>
                <a:cs typeface="Arial"/>
              </a:rPr>
              <a:t> </a:t>
            </a:r>
            <a:r>
              <a:rPr lang="en-US" sz="1400" kern="0" dirty="0" err="1" smtClean="0">
                <a:latin typeface="Arial"/>
                <a:cs typeface="Arial"/>
              </a:rPr>
              <a:t>to‘rtburchak</a:t>
            </a:r>
            <a:r>
              <a:rPr lang="en-US" sz="1400" kern="0" dirty="0" smtClean="0">
                <a:latin typeface="Arial"/>
                <a:cs typeface="Arial"/>
              </a:rPr>
              <a:t>, </a:t>
            </a:r>
            <a:r>
              <a:rPr lang="en-US" sz="1400" kern="0" dirty="0" err="1" smtClean="0">
                <a:latin typeface="Arial"/>
                <a:cs typeface="Arial"/>
              </a:rPr>
              <a:t>kvadrat</a:t>
            </a:r>
            <a:r>
              <a:rPr lang="en-US" sz="1400" kern="0" dirty="0" smtClean="0">
                <a:latin typeface="Arial"/>
                <a:cs typeface="Arial"/>
              </a:rPr>
              <a:t>, </a:t>
            </a:r>
            <a:r>
              <a:rPr lang="en-US" sz="1400" kern="0" dirty="0" err="1" smtClean="0">
                <a:latin typeface="Arial"/>
                <a:cs typeface="Arial"/>
              </a:rPr>
              <a:t>parallelogramm</a:t>
            </a:r>
            <a:r>
              <a:rPr lang="en-US" sz="1400" kern="0" dirty="0" smtClean="0">
                <a:latin typeface="Arial"/>
                <a:cs typeface="Arial"/>
              </a:rPr>
              <a:t>, </a:t>
            </a:r>
            <a:r>
              <a:rPr lang="en-US" sz="1400" kern="0" dirty="0" err="1" smtClean="0">
                <a:latin typeface="Arial"/>
                <a:cs typeface="Arial"/>
              </a:rPr>
              <a:t>burchak</a:t>
            </a:r>
            <a:r>
              <a:rPr lang="en-US" sz="1400" kern="0" dirty="0" smtClean="0">
                <a:latin typeface="Arial"/>
                <a:cs typeface="Arial"/>
              </a:rPr>
              <a:t>, </a:t>
            </a:r>
            <a:r>
              <a:rPr lang="en-US" sz="1400" kern="0" dirty="0" err="1" smtClean="0">
                <a:latin typeface="Arial"/>
                <a:cs typeface="Arial"/>
              </a:rPr>
              <a:t>to‘g‘ri</a:t>
            </a:r>
            <a:r>
              <a:rPr lang="en-US" sz="1400" kern="0" dirty="0" smtClean="0">
                <a:latin typeface="Arial"/>
                <a:cs typeface="Arial"/>
              </a:rPr>
              <a:t> </a:t>
            </a:r>
            <a:r>
              <a:rPr lang="en-US" sz="1400" kern="0" dirty="0" err="1" smtClean="0">
                <a:latin typeface="Arial"/>
                <a:cs typeface="Arial"/>
              </a:rPr>
              <a:t>chiziq</a:t>
            </a:r>
            <a:r>
              <a:rPr lang="en-US" sz="1400" kern="0" dirty="0" smtClean="0">
                <a:latin typeface="Arial"/>
                <a:cs typeface="Arial"/>
              </a:rPr>
              <a:t> </a:t>
            </a:r>
            <a:r>
              <a:rPr lang="en-US" sz="1400" kern="0" dirty="0" err="1" smtClean="0">
                <a:latin typeface="Arial"/>
                <a:cs typeface="Arial"/>
              </a:rPr>
              <a:t>va</a:t>
            </a:r>
            <a:r>
              <a:rPr lang="en-US" sz="1400" kern="0" dirty="0" smtClean="0">
                <a:latin typeface="Arial"/>
                <a:cs typeface="Arial"/>
              </a:rPr>
              <a:t> </a:t>
            </a:r>
            <a:r>
              <a:rPr lang="en-US" sz="1400" kern="0" dirty="0" err="1" smtClean="0">
                <a:latin typeface="Arial"/>
                <a:cs typeface="Arial"/>
              </a:rPr>
              <a:t>teng</a:t>
            </a:r>
            <a:r>
              <a:rPr lang="en-US" sz="1400" kern="0" dirty="0" smtClean="0">
                <a:latin typeface="Arial"/>
                <a:cs typeface="Arial"/>
              </a:rPr>
              <a:t> </a:t>
            </a:r>
            <a:r>
              <a:rPr lang="en-US" sz="1400" kern="0" dirty="0" err="1" smtClean="0">
                <a:latin typeface="Arial"/>
                <a:cs typeface="Arial"/>
              </a:rPr>
              <a:t>yonli</a:t>
            </a:r>
            <a:r>
              <a:rPr lang="en-US" sz="1400" kern="0" dirty="0" smtClean="0">
                <a:latin typeface="Arial"/>
                <a:cs typeface="Arial"/>
              </a:rPr>
              <a:t> </a:t>
            </a:r>
            <a:r>
              <a:rPr lang="en-US" sz="1400" kern="0" dirty="0" err="1" smtClean="0">
                <a:latin typeface="Arial"/>
                <a:cs typeface="Arial"/>
              </a:rPr>
              <a:t>uchburchaklarning</a:t>
            </a:r>
            <a:r>
              <a:rPr lang="en-US" sz="1400" kern="0" dirty="0" smtClean="0">
                <a:latin typeface="Arial"/>
                <a:cs typeface="Arial"/>
              </a:rPr>
              <a:t> </a:t>
            </a:r>
            <a:r>
              <a:rPr lang="en-US" sz="1400" kern="0" dirty="0" err="1" smtClean="0">
                <a:latin typeface="Arial"/>
                <a:cs typeface="Arial"/>
              </a:rPr>
              <a:t>qaysi</a:t>
            </a:r>
            <a:r>
              <a:rPr lang="en-US" sz="1400" kern="0" dirty="0" smtClean="0">
                <a:latin typeface="Arial"/>
                <a:cs typeface="Arial"/>
              </a:rPr>
              <a:t> </a:t>
            </a:r>
            <a:r>
              <a:rPr lang="en-US" sz="1400" kern="0" dirty="0" err="1" smtClean="0">
                <a:latin typeface="Arial"/>
                <a:cs typeface="Arial"/>
              </a:rPr>
              <a:t>birlari</a:t>
            </a:r>
            <a:r>
              <a:rPr lang="en-US" sz="1400" kern="0" dirty="0" smtClean="0">
                <a:latin typeface="Arial"/>
                <a:cs typeface="Arial"/>
              </a:rPr>
              <a:t> </a:t>
            </a:r>
            <a:r>
              <a:rPr lang="en-US" sz="1400" kern="0" dirty="0" err="1" smtClean="0">
                <a:latin typeface="Arial"/>
                <a:cs typeface="Arial"/>
              </a:rPr>
              <a:t>markaziy</a:t>
            </a:r>
            <a:r>
              <a:rPr lang="en-US" sz="1400" kern="0" dirty="0" smtClean="0">
                <a:latin typeface="Arial"/>
                <a:cs typeface="Arial"/>
              </a:rPr>
              <a:t> </a:t>
            </a:r>
            <a:r>
              <a:rPr lang="en-US" sz="1400" kern="0" dirty="0" err="1" smtClean="0">
                <a:latin typeface="Arial"/>
                <a:cs typeface="Arial"/>
              </a:rPr>
              <a:t>simmetrik</a:t>
            </a:r>
            <a:r>
              <a:rPr lang="en-US" sz="1400" kern="0" dirty="0" smtClean="0">
                <a:latin typeface="Arial"/>
                <a:cs typeface="Arial"/>
              </a:rPr>
              <a:t> </a:t>
            </a:r>
            <a:r>
              <a:rPr lang="en-US" sz="1400" kern="0" dirty="0" err="1" smtClean="0">
                <a:latin typeface="Arial"/>
                <a:cs typeface="Arial"/>
              </a:rPr>
              <a:t>shakldan</a:t>
            </a:r>
            <a:r>
              <a:rPr lang="en-US" sz="1400" kern="0" dirty="0" smtClean="0">
                <a:latin typeface="Arial"/>
                <a:cs typeface="Arial"/>
              </a:rPr>
              <a:t> </a:t>
            </a:r>
            <a:r>
              <a:rPr lang="en-US" sz="1400" kern="0" dirty="0" err="1" smtClean="0">
                <a:latin typeface="Arial"/>
                <a:cs typeface="Arial"/>
              </a:rPr>
              <a:t>iborat</a:t>
            </a:r>
            <a:r>
              <a:rPr lang="en-US" sz="1400" kern="0" dirty="0" smtClean="0">
                <a:latin typeface="Arial"/>
                <a:cs typeface="Arial"/>
              </a:rPr>
              <a:t> </a:t>
            </a:r>
            <a:r>
              <a:rPr lang="en-US" sz="1400" kern="0" dirty="0" err="1" smtClean="0">
                <a:latin typeface="Arial"/>
                <a:cs typeface="Arial"/>
              </a:rPr>
              <a:t>bo‘ladi</a:t>
            </a:r>
            <a:r>
              <a:rPr lang="en-US" sz="1400" kern="0" dirty="0" smtClean="0">
                <a:latin typeface="Arial"/>
                <a:cs typeface="Arial"/>
              </a:rPr>
              <a:t>? </a:t>
            </a:r>
            <a:r>
              <a:rPr lang="en-US" sz="1400" kern="0" dirty="0" err="1" smtClean="0">
                <a:latin typeface="Arial"/>
                <a:cs typeface="Arial"/>
              </a:rPr>
              <a:t>Ularning</a:t>
            </a:r>
            <a:r>
              <a:rPr lang="en-US" sz="1400" kern="0" dirty="0" smtClean="0">
                <a:latin typeface="Arial"/>
                <a:cs typeface="Arial"/>
              </a:rPr>
              <a:t> </a:t>
            </a:r>
            <a:r>
              <a:rPr lang="en-US" sz="1400" kern="0" dirty="0" err="1" smtClean="0">
                <a:latin typeface="Arial"/>
                <a:cs typeface="Arial"/>
              </a:rPr>
              <a:t>simmetriya</a:t>
            </a:r>
            <a:r>
              <a:rPr lang="en-US" sz="1400" kern="0" dirty="0" smtClean="0">
                <a:latin typeface="Arial"/>
                <a:cs typeface="Arial"/>
              </a:rPr>
              <a:t> </a:t>
            </a:r>
            <a:r>
              <a:rPr lang="en-US" sz="1400" kern="0" dirty="0" err="1" smtClean="0">
                <a:latin typeface="Arial"/>
                <a:cs typeface="Arial"/>
              </a:rPr>
              <a:t>markazlari</a:t>
            </a:r>
            <a:r>
              <a:rPr lang="en-US" sz="1400" kern="0" dirty="0" smtClean="0">
                <a:latin typeface="Arial"/>
                <a:cs typeface="Arial"/>
              </a:rPr>
              <a:t> </a:t>
            </a:r>
            <a:r>
              <a:rPr lang="en-US" sz="1400" kern="0" dirty="0" err="1" smtClean="0">
                <a:latin typeface="Arial"/>
                <a:cs typeface="Arial"/>
              </a:rPr>
              <a:t>qayerda</a:t>
            </a:r>
            <a:r>
              <a:rPr lang="en-US" sz="1400" kern="0" dirty="0" smtClean="0">
                <a:latin typeface="Arial"/>
                <a:cs typeface="Arial"/>
              </a:rPr>
              <a:t> </a:t>
            </a:r>
            <a:r>
              <a:rPr lang="en-US" sz="1400" kern="0" dirty="0" err="1" smtClean="0">
                <a:latin typeface="Arial"/>
                <a:cs typeface="Arial"/>
              </a:rPr>
              <a:t>joylashgan</a:t>
            </a:r>
            <a:r>
              <a:rPr lang="en-US" sz="1400" kern="0" dirty="0" smtClean="0">
                <a:latin typeface="Arial"/>
                <a:cs typeface="Arial"/>
              </a:rPr>
              <a:t>?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56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24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Teoremaning</a:t>
            </a:r>
            <a:r>
              <a:rPr lang="en-US" sz="2400" kern="120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24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isboti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110346" y="708025"/>
                <a:ext cx="3505200" cy="246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  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𝑋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,  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𝑌</m:t>
                    </m:r>
                    <m:r>
                      <a:rPr lang="en-US" sz="1400" b="0" i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,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  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𝑍</m:t>
                    </m:r>
                  </m:oMath>
                </a14:m>
                <a:r>
                  <a:rPr lang="en-US" sz="1400" i="1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nuqtalardan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biri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aytaylik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pPr algn="just"/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𝑌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qolgan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ikkitasining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orasida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yotsin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algn="just"/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U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holda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𝑋𝑍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𝑋𝑌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𝑌𝑍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US" sz="1400" b="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O‘xshashlik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almashtirish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ta’rifiga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ko‘ra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          </m:t>
                          </m:r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𝑋</m:t>
                          </m:r>
                        </m:e>
                        <m:sup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∗</m:t>
                          </m:r>
                        </m:sup>
                      </m:sSup>
                      <m:sSup>
                        <m:sSup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𝑍</m:t>
                          </m:r>
                        </m:e>
                        <m:sup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∗</m:t>
                          </m:r>
                        </m:sup>
                      </m:sSup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𝑘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𝑋𝑍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𝑘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∙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𝑋𝑌</m:t>
                          </m:r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𝑌𝑍</m:t>
                          </m:r>
                        </m:e>
                      </m:d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en-US" sz="1400" b="0" i="1" dirty="0" smtClean="0">
                  <a:solidFill>
                    <a:prstClr val="black"/>
                  </a:solidFill>
                  <a:latin typeface="Cambria Math"/>
                  <a:ea typeface="Cambria Math"/>
                  <a:cs typeface="Arial" panose="020B0604020202020204" pitchFamily="34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          =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𝑘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𝑋𝑌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𝑘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𝑌𝑍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𝑋</m:t>
                          </m:r>
                        </m:e>
                        <m:sup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∗</m:t>
                          </m:r>
                        </m:sup>
                      </m:sSup>
                      <m:sSup>
                        <m:sSup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𝑌</m:t>
                          </m:r>
                        </m:e>
                        <m:sup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∗</m:t>
                          </m:r>
                        </m:sup>
                      </m:sSup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+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𝑌</m:t>
                          </m:r>
                        </m:e>
                        <m:sup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∗</m:t>
                          </m:r>
                        </m:sup>
                      </m:sSup>
                      <m:sSup>
                        <m:sSup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𝑍</m:t>
                          </m:r>
                        </m:e>
                        <m:sup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∗</m:t>
                          </m:r>
                        </m:sup>
                      </m:sSup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.</m:t>
                      </m:r>
                    </m:oMath>
                  </m:oMathPara>
                </a14:m>
                <a:endParaRPr lang="en-US" sz="1400" b="0" dirty="0" smtClean="0">
                  <a:solidFill>
                    <a:prstClr val="black"/>
                  </a:solidFill>
                  <a:latin typeface="Arial" panose="020B0604020202020204" pitchFamily="34" charset="0"/>
                  <a:ea typeface="Cambria Math"/>
                  <a:cs typeface="Arial" panose="020B0604020202020204" pitchFamily="34" charset="0"/>
                </a:endParaRPr>
              </a:p>
              <a:p>
                <a:pPr algn="just"/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Bu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tenglikdan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,  </m:t>
                    </m:r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𝑌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𝑍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nuqtalarning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chiziqda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yotishi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kelib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chiqadi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algn="just"/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Teoremaning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a)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tasdig‘i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isbotlandi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algn="just"/>
                <a:endParaRPr lang="en-US" sz="1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0346" y="708025"/>
                <a:ext cx="3505200" cy="2462213"/>
              </a:xfrm>
              <a:prstGeom prst="rect">
                <a:avLst/>
              </a:prstGeom>
              <a:blipFill rotWithShape="1">
                <a:blip r:embed="rId2"/>
                <a:stretch>
                  <a:fillRect l="-348" t="-248" r="-6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24" y="1304622"/>
            <a:ext cx="1755258" cy="1091106"/>
          </a:xfrm>
          <a:prstGeom prst="rect">
            <a:avLst/>
          </a:prstGeom>
        </p:spPr>
      </p:pic>
      <p:sp>
        <p:nvSpPr>
          <p:cNvPr id="5" name="Равнобедренный треугольник 4"/>
          <p:cNvSpPr/>
          <p:nvPr/>
        </p:nvSpPr>
        <p:spPr>
          <a:xfrm>
            <a:off x="4953358" y="2536825"/>
            <a:ext cx="152400" cy="76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83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2400" kern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18.1-mashq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4027" y="545902"/>
            <a:ext cx="541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O‘xshashlik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almashtirishi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92100" y="869068"/>
                <a:ext cx="53340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/>
                <a:r>
                  <a:rPr lang="en-US" sz="1400" b="1" i="1" dirty="0" err="1" smtClean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1400" b="1" i="1" dirty="0" smtClean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Agar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𝐹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shaklni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shaklga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almashtirishda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nuqtalar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orasidagi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masofalar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xil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son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marta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o‘zgarsa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bunday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almashtirishga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o‘xshashlik</a:t>
                </a:r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almashtirish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00" y="869068"/>
                <a:ext cx="5334000" cy="738664"/>
              </a:xfrm>
              <a:prstGeom prst="rect">
                <a:avLst/>
              </a:prstGeom>
              <a:blipFill rotWithShape="1">
                <a:blip r:embed="rId2"/>
                <a:stretch>
                  <a:fillRect l="-343" t="-826" r="-343" b="-74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694" y="1634250"/>
            <a:ext cx="2304865" cy="152180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746060" y="2835497"/>
                <a:ext cx="152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𝐹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6060" y="2835497"/>
                <a:ext cx="152400" cy="307777"/>
              </a:xfrm>
              <a:prstGeom prst="rect">
                <a:avLst/>
              </a:prstGeom>
              <a:blipFill rotWithShape="1">
                <a:blip r:embed="rId4"/>
                <a:stretch>
                  <a:fillRect r="-64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430991" y="2829159"/>
                <a:ext cx="37665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𝐹</m:t>
                          </m:r>
                        </m:e>
                        <m:sup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0991" y="2829159"/>
                <a:ext cx="376659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507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-1917700" y="1425037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2400" kern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18.2-mashq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4027" y="545902"/>
            <a:ext cx="541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shakllar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o‘xshash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92110" y="880197"/>
                <a:ext cx="50292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/>
                <a:r>
                  <a:rPr lang="en-US" sz="1400" b="1" i="1" dirty="0" err="1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1400" b="1" i="1" dirty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Agar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𝐹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shakllar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bo‘lib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shakllardan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birini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ikkinchisiga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o‘tkazadigan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o‘xshashlik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almashtirish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mavjud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sz="14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𝐹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shakllar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o‘zaro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i="1" dirty="0" err="1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o‘xshash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10" y="880197"/>
                <a:ext cx="5029200" cy="738664"/>
              </a:xfrm>
              <a:prstGeom prst="rect">
                <a:avLst/>
              </a:prstGeom>
              <a:blipFill>
                <a:blip r:embed="rId2"/>
                <a:stretch>
                  <a:fillRect l="-364" t="-820" r="-364" b="-73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9" t="15529" r="-3217" b="6806"/>
          <a:stretch/>
        </p:blipFill>
        <p:spPr>
          <a:xfrm>
            <a:off x="1587500" y="1617475"/>
            <a:ext cx="2440100" cy="143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02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2400" kern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18.3-mashq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64027" y="545902"/>
                <a:ext cx="5410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Eni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3 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bo‘yi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4 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to‘rtburchakka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o‘xshash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o‘xshashlik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koeffitsiyenti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to‘rtburchak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yasang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027" y="545902"/>
                <a:ext cx="5410200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338" t="-1176" r="-338" b="-117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1663700" y="1750222"/>
            <a:ext cx="540000" cy="720000"/>
          </a:xfrm>
          <a:prstGeom prst="rect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340100" y="1330799"/>
            <a:ext cx="1080000" cy="1440000"/>
          </a:xfrm>
          <a:prstGeom prst="rect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72220" y="1956333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40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4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𝑐𝑚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220" y="1956333"/>
                <a:ext cx="457200" cy="307777"/>
              </a:xfrm>
              <a:prstGeom prst="rect">
                <a:avLst/>
              </a:prstGeom>
              <a:blipFill rotWithShape="1">
                <a:blip r:embed="rId3"/>
                <a:stretch>
                  <a:fillRect r="-9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705100" y="2533848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3 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𝑐𝑚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5100" y="2533848"/>
                <a:ext cx="457200" cy="307777"/>
              </a:xfrm>
              <a:prstGeom prst="rect">
                <a:avLst/>
              </a:prstGeom>
              <a:blipFill rotWithShape="1">
                <a:blip r:embed="rId4"/>
                <a:stretch>
                  <a:fillRect r="-9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806700" y="1913421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8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𝑐𝑚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6700" y="1913421"/>
                <a:ext cx="457200" cy="307777"/>
              </a:xfrm>
              <a:prstGeom prst="rect">
                <a:avLst/>
              </a:prstGeom>
              <a:blipFill rotWithShape="1">
                <a:blip r:embed="rId5"/>
                <a:stretch>
                  <a:fillRect r="-1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651500" y="2770799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6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𝑐𝑚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1500" y="2770799"/>
                <a:ext cx="457200" cy="307777"/>
              </a:xfrm>
              <a:prstGeom prst="rect">
                <a:avLst/>
              </a:prstGeom>
              <a:blipFill rotWithShape="1">
                <a:blip r:embed="rId6"/>
                <a:stretch>
                  <a:fillRect r="-9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248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5" grpId="0"/>
      <p:bldP spid="10" grpId="0"/>
      <p:bldP spid="11" grpId="0"/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2400" kern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18.</a:t>
            </a:r>
            <a:r>
              <a:rPr lang="ru-RU" sz="2400" kern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400" kern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400" kern="1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mashq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39700" y="592118"/>
                <a:ext cx="54102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Rasmda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keltirilgan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maktab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hovlisining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xaritasi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1:1000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masshtabda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tasvirlangan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O‘lchash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ishlarini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bajarib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pPr algn="just"/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a)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hovlining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b)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maktab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binosining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d)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gulzorlarning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e) sport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maydonining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f)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bog‘ning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haqiqiy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o‘lchamlarini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592118"/>
                <a:ext cx="5410200" cy="954107"/>
              </a:xfrm>
              <a:prstGeom prst="rect">
                <a:avLst/>
              </a:prstGeom>
              <a:blipFill rotWithShape="1">
                <a:blip r:embed="rId2"/>
                <a:stretch>
                  <a:fillRect l="-338" t="-637" r="-338" b="-50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1358900" y="1546225"/>
            <a:ext cx="2819400" cy="1524000"/>
          </a:xfrm>
          <a:prstGeom prst="rect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498420" y="1622425"/>
            <a:ext cx="1003479" cy="324000"/>
          </a:xfrm>
          <a:prstGeom prst="rect">
            <a:avLst/>
          </a:prstGeom>
          <a:solidFill>
            <a:srgbClr val="00B050">
              <a:alpha val="52000"/>
            </a:srgbClr>
          </a:solidFill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749639" y="1622425"/>
            <a:ext cx="1293075" cy="324000"/>
          </a:xfrm>
          <a:prstGeom prst="rect">
            <a:avLst/>
          </a:prstGeom>
          <a:solidFill>
            <a:schemeClr val="accent4">
              <a:alpha val="48000"/>
            </a:schemeClr>
          </a:solidFill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511300" y="2059994"/>
            <a:ext cx="2514600" cy="457200"/>
          </a:xfrm>
          <a:prstGeom prst="rect">
            <a:avLst/>
          </a:prstGeom>
          <a:solidFill>
            <a:srgbClr val="7EA297">
              <a:alpha val="65000"/>
            </a:srgbClr>
          </a:solidFill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511300" y="2613025"/>
            <a:ext cx="685800" cy="304800"/>
          </a:xfrm>
          <a:prstGeom prst="rect">
            <a:avLst/>
          </a:prstGeom>
          <a:solidFill>
            <a:schemeClr val="accent6">
              <a:alpha val="56000"/>
            </a:schemeClr>
          </a:solidFill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317741" y="2613025"/>
            <a:ext cx="685800" cy="304800"/>
          </a:xfrm>
          <a:prstGeom prst="rect">
            <a:avLst/>
          </a:prstGeom>
          <a:solidFill>
            <a:schemeClr val="accent6">
              <a:alpha val="52000"/>
            </a:schemeClr>
          </a:solidFill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49288" y="1636004"/>
            <a:ext cx="5017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Bog‘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72533" y="1636003"/>
            <a:ext cx="1270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Sport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maydoni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88423" y="2150093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Maktab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binosi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12819" y="2643733"/>
            <a:ext cx="6842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Gulzor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17740" y="2626925"/>
            <a:ext cx="6842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Gulzor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64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2400" kern="1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Masalaning</a:t>
            </a:r>
            <a:r>
              <a:rPr lang="en-US" sz="2400" kern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1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yechimi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15900" y="2363788"/>
                <a:ext cx="54102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0,9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⋅1000=900 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𝑐𝑚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=9 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𝑚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,</m:t>
                      </m:r>
                    </m:oMath>
                  </m:oMathPara>
                </a14:m>
                <a:endParaRPr lang="en-US" sz="1400" b="0" i="0" dirty="0" smtClean="0">
                  <a:solidFill>
                    <a:prstClr val="black"/>
                  </a:solidFill>
                  <a:latin typeface="Cambria Math"/>
                  <a:ea typeface="Cambria Math"/>
                  <a:cs typeface="Arial" panose="020B0604020202020204" pitchFamily="34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⋅1000=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22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00 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𝑐𝑚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=22 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𝑚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;</m:t>
                      </m:r>
                    </m:oMath>
                  </m:oMathPara>
                </a14:m>
                <a:endParaRPr lang="en-US" sz="1400" b="0" dirty="0" smtClean="0">
                  <a:solidFill>
                    <a:prstClr val="black"/>
                  </a:solidFill>
                  <a:latin typeface="Arial" panose="020B0604020202020204" pitchFamily="34" charset="0"/>
                  <a:ea typeface="Cambria Math"/>
                  <a:cs typeface="Arial" panose="020B0604020202020204" pitchFamily="34" charset="0"/>
                </a:endParaRPr>
              </a:p>
              <a:p>
                <a:pPr algn="ctr"/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Bog‘ning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haqiqiy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o‘lchamlari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eni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22 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bo‘yi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9 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2363788"/>
                <a:ext cx="5410200" cy="738664"/>
              </a:xfrm>
              <a:prstGeom prst="rect">
                <a:avLst/>
              </a:prstGeom>
              <a:blipFill rotWithShape="1">
                <a:blip r:embed="rId2"/>
                <a:stretch>
                  <a:fillRect b="-74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0" y="555625"/>
            <a:ext cx="3359150" cy="173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68300" y="73519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71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2400" kern="1200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Masalaning</a:t>
            </a:r>
            <a:r>
              <a:rPr lang="en-US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1200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yechimi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39700" y="2363788"/>
                <a:ext cx="55626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0,9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⋅1000=900 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𝑐𝑚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=9 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𝑚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,</m:t>
                      </m:r>
                    </m:oMath>
                  </m:oMathPara>
                </a14:m>
                <a:endParaRPr lang="en-US" sz="1400" dirty="0" smtClean="0">
                  <a:solidFill>
                    <a:prstClr val="black"/>
                  </a:solidFill>
                  <a:latin typeface="Cambria Math"/>
                  <a:ea typeface="Cambria Math"/>
                  <a:cs typeface="Arial" panose="020B0604020202020204" pitchFamily="34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8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⋅1000=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8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00 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𝑐𝑚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=28 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𝑚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;</m:t>
                      </m:r>
                    </m:oMath>
                  </m:oMathPara>
                </a14:m>
                <a:endParaRPr lang="en-US" sz="1400" dirty="0" smtClean="0">
                  <a:solidFill>
                    <a:prstClr val="black"/>
                  </a:solidFill>
                  <a:latin typeface="Arial" panose="020B0604020202020204" pitchFamily="34" charset="0"/>
                  <a:ea typeface="Cambria Math"/>
                  <a:cs typeface="Arial" panose="020B0604020202020204" pitchFamily="34" charset="0"/>
                </a:endParaRPr>
              </a:p>
              <a:p>
                <a:pPr algn="just"/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Sport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maydonining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haqiqiy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o‘lchamlari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eni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2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8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bo‘yi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9 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2363788"/>
                <a:ext cx="5562600" cy="738664"/>
              </a:xfrm>
              <a:prstGeom prst="rect">
                <a:avLst/>
              </a:prstGeom>
              <a:blipFill rotWithShape="1">
                <a:blip r:embed="rId2"/>
                <a:stretch>
                  <a:fillRect l="-329" b="-74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368300" y="73519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49" y="785396"/>
            <a:ext cx="2828925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295774" y="875597"/>
                <a:ext cx="56514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0,9 </m:t>
                      </m:r>
                      <m:r>
                        <a:rPr lang="en-US" sz="1200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5774" y="875597"/>
                <a:ext cx="565149" cy="276999"/>
              </a:xfrm>
              <a:prstGeom prst="rect">
                <a:avLst/>
              </a:prstGeom>
              <a:blipFill rotWithShape="1">
                <a:blip r:embed="rId4"/>
                <a:stretch>
                  <a:fillRect r="-10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267924" y="560722"/>
                <a:ext cx="56514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2</m:t>
                      </m:r>
                      <m:r>
                        <a:rPr lang="en-US" sz="1200" b="0" i="1" smtClean="0">
                          <a:latin typeface="Cambria Math"/>
                        </a:rPr>
                        <m:t>,8 </m:t>
                      </m:r>
                      <m:r>
                        <a:rPr lang="en-US" sz="1200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7924" y="560722"/>
                <a:ext cx="565149" cy="276999"/>
              </a:xfrm>
              <a:prstGeom prst="rect">
                <a:avLst/>
              </a:prstGeom>
              <a:blipFill rotWithShape="1">
                <a:blip r:embed="rId5"/>
                <a:stretch>
                  <a:fillRect r="-10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715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2400" kern="1200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Masalaning</a:t>
            </a:r>
            <a:r>
              <a:rPr lang="en-US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1200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yechimi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39700" y="2363788"/>
                <a:ext cx="55626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1,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4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⋅1000=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14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00 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𝑐𝑚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=14 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𝑚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,</m:t>
                      </m:r>
                    </m:oMath>
                  </m:oMathPara>
                </a14:m>
                <a:endParaRPr lang="en-US" sz="1400" dirty="0" smtClean="0">
                  <a:solidFill>
                    <a:prstClr val="black"/>
                  </a:solidFill>
                  <a:latin typeface="Cambria Math"/>
                  <a:ea typeface="Cambria Math"/>
                  <a:cs typeface="Arial" panose="020B0604020202020204" pitchFamily="34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5,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3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⋅1000=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53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00 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𝑐𝑚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=53 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𝑚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;</m:t>
                      </m:r>
                    </m:oMath>
                  </m:oMathPara>
                </a14:m>
                <a:endParaRPr lang="en-US" sz="1400" dirty="0" smtClean="0">
                  <a:solidFill>
                    <a:prstClr val="black"/>
                  </a:solidFill>
                  <a:latin typeface="Arial" panose="020B0604020202020204" pitchFamily="34" charset="0"/>
                  <a:ea typeface="Cambria Math"/>
                  <a:cs typeface="Arial" panose="020B0604020202020204" pitchFamily="34" charset="0"/>
                </a:endParaRPr>
              </a:p>
              <a:p>
                <a:pPr algn="just"/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Maktab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binosining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haqiqiy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o‘lchamlari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eni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5</m:t>
                    </m:r>
                    <m:r>
                      <a:rPr lang="en-US" sz="1400" b="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3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bo‘yi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1</m:t>
                    </m:r>
                    <m:r>
                      <a:rPr lang="en-US" sz="1400" b="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4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2363788"/>
                <a:ext cx="5562600" cy="738664"/>
              </a:xfrm>
              <a:prstGeom prst="rect">
                <a:avLst/>
              </a:prstGeom>
              <a:blipFill rotWithShape="1">
                <a:blip r:embed="rId2"/>
                <a:stretch>
                  <a:fillRect l="-329" b="-74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368300" y="73519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c)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49" y="785396"/>
            <a:ext cx="2828925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07288" y="1415246"/>
                <a:ext cx="56514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1,</m:t>
                      </m:r>
                      <m:r>
                        <a:rPr lang="en-US" sz="1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4</m:t>
                      </m:r>
                      <m:r>
                        <a:rPr lang="en-US" sz="12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2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ru-RU" sz="1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288" y="1415246"/>
                <a:ext cx="565149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78100" y="1774825"/>
                <a:ext cx="56514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5,</m:t>
                      </m:r>
                      <m:r>
                        <a:rPr lang="en-US" sz="1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3</m:t>
                      </m:r>
                      <m:r>
                        <a:rPr lang="en-US" sz="12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2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ru-RU" sz="1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8100" y="1774825"/>
                <a:ext cx="565149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543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2400" kern="1200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Masalaning</a:t>
            </a:r>
            <a:r>
              <a:rPr lang="en-US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1200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yechimi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39700" y="2363788"/>
                <a:ext cx="55626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0,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8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⋅1000=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8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00 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𝑐𝑚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=8 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𝑚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,</m:t>
                      </m:r>
                    </m:oMath>
                  </m:oMathPara>
                </a14:m>
                <a:endParaRPr lang="en-US" sz="1400" dirty="0" smtClean="0">
                  <a:solidFill>
                    <a:prstClr val="black"/>
                  </a:solidFill>
                  <a:latin typeface="Cambria Math"/>
                  <a:ea typeface="Cambria Math"/>
                  <a:cs typeface="Arial" panose="020B0604020202020204" pitchFamily="34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1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7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⋅1000=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17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00 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𝑐𝑚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=17 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𝑚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;</m:t>
                      </m:r>
                    </m:oMath>
                  </m:oMathPara>
                </a14:m>
                <a:endParaRPr lang="en-US" sz="1400" dirty="0" smtClean="0">
                  <a:solidFill>
                    <a:prstClr val="black"/>
                  </a:solidFill>
                  <a:latin typeface="Arial" panose="020B0604020202020204" pitchFamily="34" charset="0"/>
                  <a:ea typeface="Cambria Math"/>
                  <a:cs typeface="Arial" panose="020B0604020202020204" pitchFamily="34" charset="0"/>
                </a:endParaRPr>
              </a:p>
              <a:p>
                <a:pPr algn="ctr"/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Gulzorning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haqiqiy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o‘lchamlari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eni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1</m:t>
                    </m:r>
                    <m:r>
                      <a:rPr lang="en-US" sz="1400" b="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7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bo‘yi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8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2363788"/>
                <a:ext cx="5562600" cy="738664"/>
              </a:xfrm>
              <a:prstGeom prst="rect">
                <a:avLst/>
              </a:prstGeom>
              <a:blipFill rotWithShape="1">
                <a:blip r:embed="rId2"/>
                <a:stretch>
                  <a:fillRect b="-74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368300" y="73519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d)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49" y="785396"/>
            <a:ext cx="2828925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07288" y="1882969"/>
                <a:ext cx="56514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0,</m:t>
                      </m:r>
                      <m:r>
                        <a:rPr lang="en-US" sz="1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8</m:t>
                      </m:r>
                      <m:r>
                        <a:rPr lang="en-US" sz="12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2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ru-RU" sz="1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288" y="1882969"/>
                <a:ext cx="565149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663700" y="2108864"/>
                <a:ext cx="56514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1,</m:t>
                      </m:r>
                      <m:r>
                        <a:rPr lang="en-US" sz="1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7 </m:t>
                      </m:r>
                      <m:r>
                        <a:rPr lang="en-US" sz="12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ru-RU" sz="1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3700" y="2108864"/>
                <a:ext cx="565149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39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r>
              <a:rPr lang="en-US" dirty="0" smtClean="0"/>
              <a:t>       </a:t>
            </a:r>
            <a:r>
              <a:rPr lang="en-US" dirty="0" err="1" smtClean="0"/>
              <a:t>Mustaqil</a:t>
            </a:r>
            <a:r>
              <a:rPr lang="en-US" dirty="0" smtClean="0"/>
              <a:t> </a:t>
            </a:r>
            <a:r>
              <a:rPr lang="en-US" dirty="0" err="1" smtClean="0"/>
              <a:t>bajarish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topshiriqlar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631825"/>
            <a:ext cx="5486399" cy="1846659"/>
          </a:xfrm>
        </p:spPr>
        <p:txBody>
          <a:bodyPr/>
          <a:lstStyle/>
          <a:p>
            <a:pPr algn="ctr"/>
            <a:endParaRPr lang="en-US" sz="2400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341" y="860425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kern="0" dirty="0" err="1">
                <a:solidFill>
                  <a:schemeClr val="tx2"/>
                </a:solidFill>
                <a:latin typeface="Arial"/>
                <a:cs typeface="Arial"/>
              </a:rPr>
              <a:t>Darslikning</a:t>
            </a:r>
            <a:r>
              <a:rPr lang="en-US" sz="2000" b="1" kern="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2000" b="1" kern="0" dirty="0" smtClean="0">
                <a:solidFill>
                  <a:schemeClr val="tx2"/>
                </a:solidFill>
                <a:latin typeface="Arial"/>
                <a:cs typeface="Arial"/>
              </a:rPr>
              <a:t>5</a:t>
            </a:r>
            <a:r>
              <a:rPr lang="ru-RU" sz="2000" b="1" kern="0" dirty="0" smtClean="0">
                <a:solidFill>
                  <a:schemeClr val="tx2"/>
                </a:solidFill>
                <a:latin typeface="Arial"/>
                <a:cs typeface="Arial"/>
              </a:rPr>
              <a:t>9</a:t>
            </a:r>
            <a:r>
              <a:rPr lang="en-US" sz="2000" b="1" kern="0" dirty="0" smtClean="0">
                <a:solidFill>
                  <a:schemeClr val="tx2"/>
                </a:solidFill>
                <a:latin typeface="Arial"/>
                <a:cs typeface="Arial"/>
              </a:rPr>
              <a:t>-</a:t>
            </a:r>
            <a:r>
              <a:rPr lang="en-US" sz="2000" b="1" kern="0" dirty="0" err="1" smtClean="0">
                <a:solidFill>
                  <a:schemeClr val="tx2"/>
                </a:solidFill>
                <a:latin typeface="Arial"/>
                <a:cs typeface="Arial"/>
              </a:rPr>
              <a:t>sahifasidagi</a:t>
            </a:r>
            <a:r>
              <a:rPr lang="en-US" sz="2000" b="1" kern="0" dirty="0" smtClean="0">
                <a:solidFill>
                  <a:srgbClr val="1F497D"/>
                </a:solidFill>
                <a:latin typeface="Arial"/>
                <a:cs typeface="Arial"/>
              </a:rPr>
              <a:t>                            </a:t>
            </a:r>
            <a:r>
              <a:rPr lang="en-US" sz="2000" b="1" kern="0" dirty="0" smtClean="0">
                <a:solidFill>
                  <a:schemeClr val="tx2"/>
                </a:solidFill>
                <a:latin typeface="Arial"/>
                <a:cs typeface="Arial"/>
              </a:rPr>
              <a:t>1</a:t>
            </a:r>
            <a:r>
              <a:rPr lang="ru-RU" sz="2000" b="1" kern="0" dirty="0" smtClean="0">
                <a:solidFill>
                  <a:schemeClr val="tx2"/>
                </a:solidFill>
                <a:latin typeface="Arial"/>
                <a:cs typeface="Arial"/>
              </a:rPr>
              <a:t>8</a:t>
            </a:r>
            <a:r>
              <a:rPr lang="en-US" sz="2000" b="1" kern="0" dirty="0" smtClean="0">
                <a:solidFill>
                  <a:schemeClr val="tx2"/>
                </a:solidFill>
                <a:latin typeface="Arial"/>
                <a:cs typeface="Arial"/>
              </a:rPr>
              <a:t>.</a:t>
            </a:r>
            <a:r>
              <a:rPr lang="ru-RU" sz="2000" b="1" kern="0" dirty="0" smtClean="0">
                <a:solidFill>
                  <a:schemeClr val="tx2"/>
                </a:solidFill>
                <a:latin typeface="Arial"/>
                <a:cs typeface="Arial"/>
              </a:rPr>
              <a:t>5</a:t>
            </a:r>
            <a:r>
              <a:rPr lang="en-US" sz="2000" b="1" kern="0" dirty="0" smtClean="0">
                <a:solidFill>
                  <a:schemeClr val="tx2"/>
                </a:solidFill>
                <a:latin typeface="Arial"/>
                <a:cs typeface="Arial"/>
              </a:rPr>
              <a:t>-1</a:t>
            </a:r>
            <a:r>
              <a:rPr lang="ru-RU" sz="2000" b="1" kern="0" dirty="0" smtClean="0">
                <a:solidFill>
                  <a:schemeClr val="tx2"/>
                </a:solidFill>
                <a:latin typeface="Arial"/>
                <a:cs typeface="Arial"/>
              </a:rPr>
              <a:t>8</a:t>
            </a:r>
            <a:r>
              <a:rPr lang="en-US" sz="2000" b="1" kern="0" dirty="0" smtClean="0">
                <a:solidFill>
                  <a:schemeClr val="tx2"/>
                </a:solidFill>
                <a:latin typeface="Arial"/>
                <a:cs typeface="Arial"/>
              </a:rPr>
              <a:t>.</a:t>
            </a:r>
            <a:r>
              <a:rPr lang="ru-RU" sz="2000" b="1" kern="0" dirty="0" smtClean="0">
                <a:solidFill>
                  <a:schemeClr val="tx2"/>
                </a:solidFill>
                <a:latin typeface="Arial"/>
                <a:cs typeface="Arial"/>
              </a:rPr>
              <a:t>9</a:t>
            </a:r>
            <a:r>
              <a:rPr lang="en-US" sz="2000" b="1" kern="0" dirty="0" smtClean="0">
                <a:solidFill>
                  <a:schemeClr val="tx2"/>
                </a:solidFill>
                <a:latin typeface="Arial"/>
                <a:cs typeface="Arial"/>
              </a:rPr>
              <a:t>-</a:t>
            </a:r>
            <a:r>
              <a:rPr lang="en-US" sz="2000" b="1" kern="0" dirty="0" err="1" smtClean="0">
                <a:solidFill>
                  <a:schemeClr val="tx2"/>
                </a:solidFill>
                <a:latin typeface="Arial"/>
                <a:cs typeface="Arial"/>
              </a:rPr>
              <a:t>masalalarni</a:t>
            </a:r>
            <a:r>
              <a:rPr lang="en-US" sz="2000" b="1" kern="0" dirty="0" smtClean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2000" b="1" kern="0" dirty="0" err="1" smtClean="0">
                <a:solidFill>
                  <a:schemeClr val="tx2"/>
                </a:solidFill>
                <a:latin typeface="Arial"/>
                <a:cs typeface="Arial"/>
              </a:rPr>
              <a:t>bajaring</a:t>
            </a:r>
            <a:r>
              <a:rPr lang="en-US" sz="2000" b="1" kern="0" dirty="0" smtClean="0">
                <a:solidFill>
                  <a:schemeClr val="tx2"/>
                </a:solidFill>
                <a:latin typeface="Arial"/>
                <a:cs typeface="Arial"/>
              </a:rPr>
              <a:t>.</a:t>
            </a:r>
            <a:endParaRPr lang="ru-RU" sz="3200" b="1" kern="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pic>
        <p:nvPicPr>
          <p:cNvPr id="1028" name="Picture 4" descr="Пишите, Поэты! Пишите! (Алевтина Кочеткова) / Проза.р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1877732"/>
            <a:ext cx="1370337" cy="1170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57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473201" y="873582"/>
            <a:ext cx="25527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/>
            <a:r>
              <a:rPr lang="en-US" b="1" i="1" kern="0" dirty="0" err="1" smtClean="0">
                <a:solidFill>
                  <a:schemeClr val="tx2"/>
                </a:solidFill>
                <a:latin typeface="Arial"/>
                <a:cs typeface="Arial"/>
              </a:rPr>
              <a:t>To‘g‘ri</a:t>
            </a:r>
            <a:r>
              <a:rPr lang="en-US" b="1" i="1" kern="0" dirty="0" smtClean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b="1" i="1" kern="0" dirty="0" err="1" smtClean="0">
                <a:solidFill>
                  <a:schemeClr val="tx2"/>
                </a:solidFill>
                <a:latin typeface="Arial"/>
                <a:cs typeface="Arial"/>
              </a:rPr>
              <a:t>to‘rtburchak</a:t>
            </a:r>
            <a:endParaRPr lang="en-US" b="1" i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2686" y="98425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bajarilgan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topshiriqni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tekshirish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68300" y="1698625"/>
            <a:ext cx="0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120900" y="1698625"/>
            <a:ext cx="0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68300" y="1698625"/>
            <a:ext cx="17526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68300" y="2841625"/>
            <a:ext cx="17526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368300" y="1698625"/>
            <a:ext cx="1752600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368300" y="1698625"/>
            <a:ext cx="1752600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016000" y="1927225"/>
                <a:ext cx="457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000" y="1927225"/>
                <a:ext cx="457200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3045939" y="1397151"/>
                <a:ext cx="2590800" cy="20928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To‘g‘ri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to‘rtburchak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diagonallari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kesishish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nuqtasi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𝑂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ga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nisbatan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markaziy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simmetrik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shakl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hisoblanadi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To‘g‘ri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to‘rtburchakning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simmetriya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markazi</a:t>
                </a:r>
                <a:r>
                  <a:rPr lang="en-US" sz="1400" kern="0" dirty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uning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diagonallari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kesishish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nuqtasidir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5939" y="1397151"/>
                <a:ext cx="2590800" cy="2092881"/>
              </a:xfrm>
              <a:prstGeom prst="rect">
                <a:avLst/>
              </a:prstGeom>
              <a:blipFill>
                <a:blip r:embed="rId3"/>
                <a:stretch>
                  <a:fillRect l="-706" t="-581" r="-7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54100" y="1851025"/>
                <a:ext cx="419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100" y="1851025"/>
                <a:ext cx="41910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12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2686" y="98425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bajarilgan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topshiriqni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tekshirish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425700" y="1325105"/>
                <a:ext cx="3218534" cy="11695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/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Kvadrat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diagonallari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kesishish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nuqtasi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𝑂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ga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nisbatan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markaziy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simmetrik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shakl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hisoblanadi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Kvadrat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ning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>
                    <a:solidFill>
                      <a:prstClr val="black"/>
                    </a:solidFill>
                    <a:latin typeface="Arial"/>
                    <a:cs typeface="Arial"/>
                  </a:rPr>
                  <a:t>simmetriya</a:t>
                </a:r>
                <a:r>
                  <a:rPr lang="en-US" sz="1400" kern="0" dirty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>
                    <a:solidFill>
                      <a:prstClr val="black"/>
                    </a:solidFill>
                    <a:latin typeface="Arial"/>
                    <a:cs typeface="Arial"/>
                  </a:rPr>
                  <a:t>markazi</a:t>
                </a:r>
                <a:r>
                  <a:rPr lang="en-US" sz="1400" kern="0" dirty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>
                    <a:solidFill>
                      <a:prstClr val="black"/>
                    </a:solidFill>
                    <a:latin typeface="Arial"/>
                    <a:cs typeface="Arial"/>
                  </a:rPr>
                  <a:t>uning</a:t>
                </a:r>
                <a:r>
                  <a:rPr lang="en-US" sz="1400" kern="0" dirty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diagonallari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kesishish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nuqtasidir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5700" y="1325105"/>
                <a:ext cx="3218534" cy="1169551"/>
              </a:xfrm>
              <a:prstGeom prst="rect">
                <a:avLst/>
              </a:prstGeom>
              <a:blipFill rotWithShape="1">
                <a:blip r:embed="rId2"/>
                <a:stretch>
                  <a:fillRect l="-568" t="-521" r="-568" b="-41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/>
          <p:nvPr/>
        </p:nvCxnSpPr>
        <p:spPr>
          <a:xfrm>
            <a:off x="444500" y="1393825"/>
            <a:ext cx="0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20900" y="708025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Kvadrat</a:t>
            </a:r>
            <a:endParaRPr lang="ru-RU" b="1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587679" y="1393825"/>
            <a:ext cx="0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-5400000">
            <a:off x="1016000" y="822325"/>
            <a:ext cx="0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-5400000">
            <a:off x="1016179" y="1965325"/>
            <a:ext cx="0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44500" y="1393825"/>
            <a:ext cx="1143000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444679" y="1393825"/>
            <a:ext cx="1142821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87400" y="1613940"/>
                <a:ext cx="457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400" y="1613940"/>
                <a:ext cx="457200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06450" y="1526504"/>
                <a:ext cx="419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450" y="1526504"/>
                <a:ext cx="41910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393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39700" y="612929"/>
            <a:ext cx="550453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/>
            <a:endParaRPr lang="en-US" sz="1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/>
            <a:r>
              <a:rPr lang="en-US" b="1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Parallelogramm</a:t>
            </a:r>
            <a:endParaRPr lang="en-US" b="1" i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2686" y="98425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bajarilgan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topshiriqni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tekshirish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806700" y="1317625"/>
                <a:ext cx="2823761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Parallelogramm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diagonallari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kesishish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nuqtasi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𝑂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ga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nisbatan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markaziy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simmetrik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shakl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hisoblanadi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Parallelogrammning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simmetriya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markazi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uning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diagonallari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kesishish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nuqtasidir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.  </a:t>
                </a:r>
                <a:endParaRPr lang="en-US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6700" y="1317625"/>
                <a:ext cx="2823761" cy="1384995"/>
              </a:xfrm>
              <a:prstGeom prst="rect">
                <a:avLst/>
              </a:prstGeom>
              <a:blipFill rotWithShape="1">
                <a:blip r:embed="rId2"/>
                <a:stretch>
                  <a:fillRect l="-431" t="-441" r="-647" b="-35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араллелограмм 2"/>
          <p:cNvSpPr/>
          <p:nvPr/>
        </p:nvSpPr>
        <p:spPr>
          <a:xfrm>
            <a:off x="444500" y="1362422"/>
            <a:ext cx="1828800" cy="1295400"/>
          </a:xfrm>
          <a:prstGeom prst="parallelogram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60000">
            <a:off x="749300" y="1373915"/>
            <a:ext cx="1219200" cy="128390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444500" y="1363372"/>
            <a:ext cx="1828800" cy="12944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130300" y="1661644"/>
                <a:ext cx="457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00" y="1661644"/>
                <a:ext cx="457200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176896" y="1615477"/>
                <a:ext cx="419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896" y="1615477"/>
                <a:ext cx="41910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882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39700" y="612929"/>
            <a:ext cx="5504535" cy="5975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/>
            <a:endParaRPr lang="en-US" b="1" dirty="0" smtClea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2700" marR="5080"/>
            <a:r>
              <a:rPr lang="en-US" sz="2000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sz="2000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2686" y="98425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bajarilgan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topshiriqni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tekshirish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92627" y="1393825"/>
            <a:ext cx="26089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Burchak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kern="0" dirty="0" err="1">
                <a:solidFill>
                  <a:prstClr val="black"/>
                </a:solidFill>
                <a:latin typeface="Arial"/>
                <a:cs typeface="Arial"/>
              </a:rPr>
              <a:t>markaziy</a:t>
            </a:r>
            <a:r>
              <a:rPr lang="en-US" sz="1400" kern="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>
                <a:solidFill>
                  <a:prstClr val="black"/>
                </a:solidFill>
                <a:latin typeface="Arial"/>
                <a:cs typeface="Arial"/>
              </a:rPr>
              <a:t>simmetrik</a:t>
            </a:r>
            <a:r>
              <a:rPr lang="en-US" sz="1400" kern="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 smtClean="0">
                <a:solidFill>
                  <a:prstClr val="black"/>
                </a:solidFill>
                <a:latin typeface="Arial"/>
                <a:cs typeface="Arial"/>
              </a:rPr>
              <a:t>shakl</a:t>
            </a:r>
            <a:r>
              <a:rPr lang="ru-RU" sz="1400" kern="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 smtClean="0">
                <a:solidFill>
                  <a:prstClr val="black"/>
                </a:solidFill>
                <a:latin typeface="Arial"/>
                <a:cs typeface="Arial"/>
              </a:rPr>
              <a:t>emas</a:t>
            </a:r>
            <a:r>
              <a:rPr lang="en-US" sz="1400" kern="0" dirty="0" smtClean="0">
                <a:solidFill>
                  <a:prstClr val="black"/>
                </a:solidFill>
                <a:latin typeface="Arial"/>
                <a:cs typeface="Arial"/>
              </a:rPr>
              <a:t>. </a:t>
            </a:r>
            <a:r>
              <a:rPr lang="en-US" sz="1400" kern="0" dirty="0" err="1" smtClean="0">
                <a:solidFill>
                  <a:prstClr val="black"/>
                </a:solidFill>
                <a:latin typeface="Arial"/>
                <a:cs typeface="Arial"/>
              </a:rPr>
              <a:t>Burchak</a:t>
            </a:r>
            <a:r>
              <a:rPr lang="en-US" sz="1400" kern="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 smtClean="0">
                <a:solidFill>
                  <a:prstClr val="black"/>
                </a:solidFill>
                <a:latin typeface="Arial"/>
                <a:cs typeface="Arial"/>
              </a:rPr>
              <a:t>faqat</a:t>
            </a:r>
            <a:r>
              <a:rPr lang="en-US" sz="1400" kern="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 smtClean="0">
                <a:solidFill>
                  <a:prstClr val="black"/>
                </a:solidFill>
                <a:latin typeface="Arial"/>
                <a:cs typeface="Arial"/>
              </a:rPr>
              <a:t>o‘qqa</a:t>
            </a:r>
            <a:r>
              <a:rPr lang="en-US" sz="1400" kern="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 smtClean="0">
                <a:solidFill>
                  <a:prstClr val="black"/>
                </a:solidFill>
                <a:latin typeface="Arial"/>
                <a:cs typeface="Arial"/>
              </a:rPr>
              <a:t>nisbatan</a:t>
            </a:r>
            <a:r>
              <a:rPr lang="en-US" sz="1400" kern="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 smtClean="0">
                <a:solidFill>
                  <a:prstClr val="black"/>
                </a:solidFill>
                <a:latin typeface="Arial"/>
                <a:cs typeface="Arial"/>
              </a:rPr>
              <a:t>simmetriyaga</a:t>
            </a:r>
            <a:r>
              <a:rPr lang="en-US" sz="1400" kern="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 smtClean="0">
                <a:solidFill>
                  <a:prstClr val="black"/>
                </a:solidFill>
                <a:latin typeface="Arial"/>
                <a:cs typeface="Arial"/>
              </a:rPr>
              <a:t>ega</a:t>
            </a:r>
            <a:r>
              <a:rPr lang="en-US" sz="1400" kern="0" dirty="0" smtClean="0">
                <a:solidFill>
                  <a:prstClr val="black"/>
                </a:solidFill>
                <a:latin typeface="Arial"/>
                <a:cs typeface="Arial"/>
              </a:rPr>
              <a:t>. </a:t>
            </a:r>
            <a:r>
              <a:rPr lang="en-US" sz="1400" kern="0" dirty="0" err="1" smtClean="0">
                <a:solidFill>
                  <a:prstClr val="black"/>
                </a:solidFill>
                <a:latin typeface="Arial"/>
                <a:cs typeface="Arial"/>
              </a:rPr>
              <a:t>Burchakning</a:t>
            </a:r>
            <a:r>
              <a:rPr lang="en-US" sz="1400" kern="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 smtClean="0">
                <a:solidFill>
                  <a:prstClr val="black"/>
                </a:solidFill>
                <a:latin typeface="Arial"/>
                <a:cs typeface="Arial"/>
              </a:rPr>
              <a:t>simmetriya</a:t>
            </a:r>
            <a:r>
              <a:rPr lang="en-US" sz="1400" kern="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 smtClean="0">
                <a:solidFill>
                  <a:prstClr val="black"/>
                </a:solidFill>
                <a:latin typeface="Arial"/>
                <a:cs typeface="Arial"/>
              </a:rPr>
              <a:t>o‘qi</a:t>
            </a:r>
            <a:r>
              <a:rPr lang="en-US" sz="1400" kern="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 smtClean="0">
                <a:solidFill>
                  <a:prstClr val="black"/>
                </a:solidFill>
                <a:latin typeface="Arial"/>
                <a:cs typeface="Arial"/>
              </a:rPr>
              <a:t>uning</a:t>
            </a:r>
            <a:r>
              <a:rPr lang="en-US" sz="1400" kern="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 smtClean="0">
                <a:solidFill>
                  <a:prstClr val="black"/>
                </a:solidFill>
                <a:latin typeface="Arial"/>
                <a:cs typeface="Arial"/>
              </a:rPr>
              <a:t>bissektrisasidan</a:t>
            </a:r>
            <a:r>
              <a:rPr lang="en-US" sz="1400" kern="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 smtClean="0">
                <a:solidFill>
                  <a:prstClr val="black"/>
                </a:solidFill>
                <a:latin typeface="Arial"/>
                <a:cs typeface="Arial"/>
              </a:rPr>
              <a:t>iboratdir</a:t>
            </a:r>
            <a:r>
              <a:rPr lang="en-US" sz="1400" kern="0" dirty="0" smtClean="0">
                <a:solidFill>
                  <a:prstClr val="black"/>
                </a:solidFill>
                <a:latin typeface="Arial"/>
                <a:cs typeface="Arial"/>
              </a:rPr>
              <a:t>.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520700" y="1546225"/>
            <a:ext cx="990600" cy="8513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20900" y="708025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Burchak</a:t>
            </a:r>
            <a:endParaRPr lang="ru-RU" b="1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520700" y="2397581"/>
            <a:ext cx="1447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520700" y="1971903"/>
            <a:ext cx="1219200" cy="42567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873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39700" y="612929"/>
            <a:ext cx="5504535" cy="5975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/>
            <a:endParaRPr lang="en-US" b="1" dirty="0" smtClea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2700" marR="5080"/>
            <a:r>
              <a:rPr lang="en-US" sz="2000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sz="2000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2686" y="98425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bajarilgan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topshiriqni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tekshirish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730500" y="1470025"/>
                <a:ext cx="2895600" cy="20313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To‘g‘ri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chiziq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o‘zining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ixtiyoriy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nuqtasi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𝑂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ga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nisbatan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markaziy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simmetrik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shakl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hisoblanadi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To‘g‘ri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chiziqning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simmetriya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markazi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uning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ixtiyoriy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nuqtasi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hisoblanadi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endParaRPr lang="en-US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endParaRPr lang="en-US" sz="1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endParaRPr lang="en-US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0500" y="1470025"/>
                <a:ext cx="2895600" cy="2031325"/>
              </a:xfrm>
              <a:prstGeom prst="rect">
                <a:avLst/>
              </a:prstGeom>
              <a:blipFill rotWithShape="1">
                <a:blip r:embed="rId2"/>
                <a:stretch>
                  <a:fillRect l="-632" t="-300" r="-6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ject 4"/>
          <p:cNvSpPr txBox="1"/>
          <p:nvPr/>
        </p:nvSpPr>
        <p:spPr>
          <a:xfrm>
            <a:off x="139700" y="612929"/>
            <a:ext cx="550453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/>
            <a:endParaRPr lang="en-US" sz="1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/>
            <a:r>
              <a:rPr lang="en-US" b="1" i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To‘g‘ri</a:t>
            </a:r>
            <a:r>
              <a:rPr lang="en-US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chiziq</a:t>
            </a:r>
            <a:endParaRPr lang="en-US" b="1" i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368300" y="1470025"/>
            <a:ext cx="2057400" cy="12192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34583" y="1695932"/>
                <a:ext cx="457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4583" y="1695932"/>
                <a:ext cx="457200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75912" y="1704732"/>
                <a:ext cx="419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5912" y="1704732"/>
                <a:ext cx="41910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248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2686" y="98425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bajarilgan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topshiriqni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tekshirish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35300" y="1012825"/>
            <a:ext cx="25327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yonli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uchburchak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kern="0" dirty="0" err="1">
                <a:solidFill>
                  <a:prstClr val="black"/>
                </a:solidFill>
                <a:latin typeface="Arial"/>
                <a:cs typeface="Arial"/>
              </a:rPr>
              <a:t>markaziy</a:t>
            </a:r>
            <a:r>
              <a:rPr lang="en-US" sz="1400" kern="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>
                <a:solidFill>
                  <a:prstClr val="black"/>
                </a:solidFill>
                <a:latin typeface="Arial"/>
                <a:cs typeface="Arial"/>
              </a:rPr>
              <a:t>simmetrik</a:t>
            </a:r>
            <a:r>
              <a:rPr lang="en-US" sz="1400" kern="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>
                <a:solidFill>
                  <a:prstClr val="black"/>
                </a:solidFill>
                <a:latin typeface="Arial"/>
                <a:cs typeface="Arial"/>
              </a:rPr>
              <a:t>shakl</a:t>
            </a:r>
            <a:r>
              <a:rPr lang="ru-RU" sz="1400" kern="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>
                <a:solidFill>
                  <a:prstClr val="black"/>
                </a:solidFill>
                <a:latin typeface="Arial"/>
                <a:cs typeface="Arial"/>
              </a:rPr>
              <a:t>emas</a:t>
            </a:r>
            <a:r>
              <a:rPr lang="en-US" sz="1400" kern="0" dirty="0">
                <a:solidFill>
                  <a:prstClr val="black"/>
                </a:solidFill>
                <a:latin typeface="Arial"/>
                <a:cs typeface="Arial"/>
              </a:rPr>
              <a:t>. </a:t>
            </a:r>
            <a:r>
              <a:rPr lang="en-US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yonli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uchburchak</a:t>
            </a:r>
            <a:r>
              <a:rPr lang="en-US" sz="1400" kern="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>
                <a:solidFill>
                  <a:prstClr val="black"/>
                </a:solidFill>
                <a:latin typeface="Arial"/>
                <a:cs typeface="Arial"/>
              </a:rPr>
              <a:t>faqat</a:t>
            </a:r>
            <a:r>
              <a:rPr lang="en-US" sz="1400" kern="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>
                <a:solidFill>
                  <a:prstClr val="black"/>
                </a:solidFill>
                <a:latin typeface="Arial"/>
                <a:cs typeface="Arial"/>
              </a:rPr>
              <a:t>o‘qqa</a:t>
            </a:r>
            <a:r>
              <a:rPr lang="en-US" sz="1400" kern="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>
                <a:solidFill>
                  <a:prstClr val="black"/>
                </a:solidFill>
                <a:latin typeface="Arial"/>
                <a:cs typeface="Arial"/>
              </a:rPr>
              <a:t>nisbatan</a:t>
            </a:r>
            <a:r>
              <a:rPr lang="en-US" sz="1400" kern="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>
                <a:solidFill>
                  <a:prstClr val="black"/>
                </a:solidFill>
                <a:latin typeface="Arial"/>
                <a:cs typeface="Arial"/>
              </a:rPr>
              <a:t>simmetriyaga</a:t>
            </a:r>
            <a:r>
              <a:rPr lang="en-US" sz="1400" kern="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>
                <a:solidFill>
                  <a:prstClr val="black"/>
                </a:solidFill>
                <a:latin typeface="Arial"/>
                <a:cs typeface="Arial"/>
              </a:rPr>
              <a:t>ega</a:t>
            </a:r>
            <a:r>
              <a:rPr lang="en-US" sz="1400" kern="0" dirty="0">
                <a:solidFill>
                  <a:prstClr val="black"/>
                </a:solidFill>
                <a:latin typeface="Arial"/>
                <a:cs typeface="Arial"/>
              </a:rPr>
              <a:t>. </a:t>
            </a:r>
            <a:r>
              <a:rPr lang="en-US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yonli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uchburchak</a:t>
            </a:r>
            <a:r>
              <a:rPr lang="en-US" sz="1400" kern="0" dirty="0" err="1" smtClean="0">
                <a:solidFill>
                  <a:prstClr val="black"/>
                </a:solidFill>
                <a:latin typeface="Arial"/>
                <a:cs typeface="Arial"/>
              </a:rPr>
              <a:t>ning</a:t>
            </a:r>
            <a:r>
              <a:rPr lang="en-US" sz="1400" kern="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>
                <a:solidFill>
                  <a:prstClr val="black"/>
                </a:solidFill>
                <a:latin typeface="Arial"/>
                <a:cs typeface="Arial"/>
              </a:rPr>
              <a:t>simmetriya</a:t>
            </a:r>
            <a:r>
              <a:rPr lang="en-US" sz="1400" kern="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>
                <a:solidFill>
                  <a:prstClr val="black"/>
                </a:solidFill>
                <a:latin typeface="Arial"/>
                <a:cs typeface="Arial"/>
              </a:rPr>
              <a:t>o‘qi</a:t>
            </a:r>
            <a:r>
              <a:rPr lang="en-US" sz="1400" kern="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>
                <a:solidFill>
                  <a:prstClr val="black"/>
                </a:solidFill>
                <a:latin typeface="Arial"/>
                <a:cs typeface="Arial"/>
              </a:rPr>
              <a:t>uning</a:t>
            </a:r>
            <a:r>
              <a:rPr lang="en-US" sz="1400" kern="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 smtClean="0">
                <a:solidFill>
                  <a:prstClr val="black"/>
                </a:solidFill>
                <a:latin typeface="Arial"/>
                <a:cs typeface="Arial"/>
              </a:rPr>
              <a:t>uchidan</a:t>
            </a:r>
            <a:r>
              <a:rPr lang="en-US" sz="1400" kern="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 smtClean="0">
                <a:solidFill>
                  <a:prstClr val="black"/>
                </a:solidFill>
                <a:latin typeface="Arial"/>
                <a:cs typeface="Arial"/>
              </a:rPr>
              <a:t>asosiga</a:t>
            </a:r>
            <a:r>
              <a:rPr lang="en-US" sz="1400" kern="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 smtClean="0">
                <a:solidFill>
                  <a:prstClr val="black"/>
                </a:solidFill>
                <a:latin typeface="Arial"/>
                <a:cs typeface="Arial"/>
              </a:rPr>
              <a:t>tushirilgan</a:t>
            </a:r>
            <a:r>
              <a:rPr lang="en-US" sz="1400" kern="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 smtClean="0">
                <a:solidFill>
                  <a:prstClr val="black"/>
                </a:solidFill>
                <a:latin typeface="Arial"/>
                <a:cs typeface="Arial"/>
              </a:rPr>
              <a:t>balandlik</a:t>
            </a:r>
            <a:r>
              <a:rPr lang="en-US" sz="1400" kern="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 smtClean="0">
                <a:solidFill>
                  <a:prstClr val="black"/>
                </a:solidFill>
                <a:latin typeface="Arial"/>
                <a:cs typeface="Arial"/>
              </a:rPr>
              <a:t>bilan</a:t>
            </a:r>
            <a:r>
              <a:rPr lang="en-US" sz="1400" kern="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 smtClean="0">
                <a:solidFill>
                  <a:prstClr val="black"/>
                </a:solidFill>
                <a:latin typeface="Arial"/>
                <a:cs typeface="Arial"/>
              </a:rPr>
              <a:t>ustma-ust</a:t>
            </a:r>
            <a:r>
              <a:rPr lang="en-US" sz="1400" kern="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0" dirty="0" err="1" smtClean="0">
                <a:solidFill>
                  <a:prstClr val="black"/>
                </a:solidFill>
                <a:latin typeface="Arial"/>
                <a:cs typeface="Arial"/>
              </a:rPr>
              <a:t>tushadi</a:t>
            </a:r>
            <a:r>
              <a:rPr lang="en-US" sz="1400" kern="0" dirty="0" smtClean="0">
                <a:solidFill>
                  <a:prstClr val="black"/>
                </a:solidFill>
                <a:latin typeface="Arial"/>
                <a:cs typeface="Arial"/>
              </a:rPr>
              <a:t>.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4"/>
          <p:cNvSpPr txBox="1"/>
          <p:nvPr/>
        </p:nvSpPr>
        <p:spPr>
          <a:xfrm>
            <a:off x="139700" y="612929"/>
            <a:ext cx="550453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/>
            <a:r>
              <a:rPr lang="en-US" b="1" i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yonli</a:t>
            </a:r>
            <a:r>
              <a:rPr lang="en-US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uchburchak</a:t>
            </a:r>
            <a:endParaRPr lang="en-US" b="1" i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457558" y="1165225"/>
            <a:ext cx="762000" cy="15109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219558" y="1165225"/>
            <a:ext cx="685800" cy="1524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44500" y="2689225"/>
            <a:ext cx="1447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219558" y="902752"/>
            <a:ext cx="0" cy="209127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829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39700" y="612929"/>
            <a:ext cx="5504535" cy="5975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/>
            <a:endParaRPr lang="en-US" b="1" dirty="0" smtClea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2700" marR="5080"/>
            <a:r>
              <a:rPr lang="en-US" sz="2000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sz="2000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2686" y="98425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bajarilgan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topshiriqni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tekshirish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8997" y="565805"/>
                <a:ext cx="5585237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400" b="1" kern="0" dirty="0" smtClean="0">
                    <a:solidFill>
                      <a:srgbClr val="1F497D"/>
                    </a:solidFill>
                    <a:latin typeface="Arial"/>
                    <a:cs typeface="Arial"/>
                  </a:rPr>
                  <a:t>17.</a:t>
                </a:r>
                <a:r>
                  <a:rPr lang="ru-RU" sz="1400" b="1" kern="0" dirty="0" smtClean="0">
                    <a:solidFill>
                      <a:srgbClr val="1F497D"/>
                    </a:solidFill>
                    <a:latin typeface="Arial"/>
                    <a:cs typeface="Arial"/>
                  </a:rPr>
                  <a:t>7</a:t>
                </a:r>
                <a:r>
                  <a:rPr lang="en-US" sz="1400" b="1" kern="0" dirty="0" smtClean="0">
                    <a:solidFill>
                      <a:srgbClr val="1F497D"/>
                    </a:solidFill>
                    <a:latin typeface="Arial"/>
                    <a:cs typeface="Arial"/>
                  </a:rPr>
                  <a:t>. </a:t>
                </a:r>
                <a:r>
                  <a:rPr lang="en-US" sz="1400" kern="0" dirty="0" err="1" smtClean="0">
                    <a:latin typeface="Arial"/>
                    <a:cs typeface="Arial"/>
                  </a:rPr>
                  <a:t>Ixtiyoriy</a:t>
                </a:r>
                <a:r>
                  <a:rPr lang="en-US" sz="1400" kern="0" dirty="0" smtClean="0">
                    <a:latin typeface="Arial"/>
                    <a:cs typeface="Arial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kern="0" smtClean="0">
                        <a:latin typeface="Cambria Math"/>
                        <a:cs typeface="Arial"/>
                      </a:rPr>
                      <m:t>𝐴𝐵</m:t>
                    </m:r>
                    <m:r>
                      <a:rPr lang="en-US" sz="1400" b="0" i="1" kern="0" smtClean="0">
                        <a:latin typeface="Cambria Math"/>
                        <a:cs typeface="Arial"/>
                      </a:rPr>
                      <m:t> </m:t>
                    </m:r>
                  </m:oMath>
                </a14:m>
                <a:r>
                  <a:rPr lang="en-US" sz="1400" kern="0" dirty="0" err="1" smtClean="0">
                    <a:latin typeface="Arial"/>
                    <a:cs typeface="Arial"/>
                  </a:rPr>
                  <a:t>kesma</a:t>
                </a:r>
                <a:r>
                  <a:rPr lang="en-US" sz="1400" kern="0" dirty="0" smtClean="0">
                    <a:latin typeface="Arial"/>
                    <a:cs typeface="Arial"/>
                  </a:rPr>
                  <a:t> </a:t>
                </a:r>
                <a:r>
                  <a:rPr lang="en-US" sz="1400" kern="0" dirty="0" err="1" smtClean="0">
                    <a:latin typeface="Arial"/>
                    <a:cs typeface="Arial"/>
                  </a:rPr>
                  <a:t>va</a:t>
                </a:r>
                <a:r>
                  <a:rPr lang="en-US" sz="1400" kern="0" dirty="0" smtClean="0">
                    <a:latin typeface="Arial"/>
                    <a:cs typeface="Arial"/>
                  </a:rPr>
                  <a:t> </a:t>
                </a:r>
                <a:r>
                  <a:rPr lang="en-US" sz="1400" kern="0" dirty="0" err="1" smtClean="0">
                    <a:latin typeface="Arial"/>
                    <a:cs typeface="Arial"/>
                  </a:rPr>
                  <a:t>unda</a:t>
                </a:r>
                <a:r>
                  <a:rPr lang="en-US" sz="1400" kern="0" dirty="0" smtClean="0">
                    <a:latin typeface="Arial"/>
                    <a:cs typeface="Arial"/>
                  </a:rPr>
                  <a:t> </a:t>
                </a:r>
                <a:r>
                  <a:rPr lang="en-US" sz="1400" kern="0" dirty="0" err="1" smtClean="0">
                    <a:latin typeface="Arial"/>
                    <a:cs typeface="Arial"/>
                  </a:rPr>
                  <a:t>yotmagan</a:t>
                </a:r>
                <a:r>
                  <a:rPr lang="en-US" sz="1400" kern="0" dirty="0" smtClean="0">
                    <a:latin typeface="Arial"/>
                    <a:cs typeface="Arial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kern="0" smtClean="0">
                        <a:latin typeface="Cambria Math"/>
                        <a:cs typeface="Arial"/>
                      </a:rPr>
                      <m:t>𝑀</m:t>
                    </m:r>
                  </m:oMath>
                </a14:m>
                <a:r>
                  <a:rPr lang="en-US" sz="1400" kern="0" dirty="0" smtClean="0">
                    <a:latin typeface="Arial"/>
                    <a:cs typeface="Arial"/>
                  </a:rPr>
                  <a:t> </a:t>
                </a:r>
                <a:r>
                  <a:rPr lang="en-US" sz="1400" kern="0" dirty="0" err="1" smtClean="0">
                    <a:latin typeface="Arial"/>
                    <a:cs typeface="Arial"/>
                  </a:rPr>
                  <a:t>nuqta</a:t>
                </a:r>
                <a:r>
                  <a:rPr lang="en-US" sz="1400" kern="0" dirty="0" smtClean="0">
                    <a:latin typeface="Arial"/>
                    <a:cs typeface="Arial"/>
                  </a:rPr>
                  <a:t> </a:t>
                </a:r>
                <a:r>
                  <a:rPr lang="en-US" sz="1400" kern="0" dirty="0" err="1" smtClean="0">
                    <a:latin typeface="Arial"/>
                    <a:cs typeface="Arial"/>
                  </a:rPr>
                  <a:t>chizing</a:t>
                </a:r>
                <a:r>
                  <a:rPr lang="en-US" sz="1400" kern="0" dirty="0" smtClean="0">
                    <a:latin typeface="Arial"/>
                    <a:cs typeface="Arial"/>
                  </a:rPr>
                  <a:t>.</a:t>
                </a:r>
                <a:r>
                  <a:rPr lang="en-US" sz="1400" kern="0" dirty="0" smtClean="0">
                    <a:solidFill>
                      <a:prstClr val="black"/>
                    </a:solidFill>
                    <a:cs typeface="Arial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 ker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𝐴𝐵</m:t>
                    </m:r>
                    <m:r>
                      <a:rPr lang="en-US" sz="1400" i="1" ker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 </m:t>
                    </m:r>
                  </m:oMath>
                </a14:m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kesma</a:t>
                </a:r>
                <a:r>
                  <a:rPr lang="en-US" sz="1400" kern="0" dirty="0" err="1" smtClean="0">
                    <a:latin typeface="Arial"/>
                    <a:cs typeface="Arial"/>
                  </a:rPr>
                  <a:t>ga</a:t>
                </a:r>
                <a:r>
                  <a:rPr lang="en-US" sz="1400" kern="0" dirty="0" smtClean="0">
                    <a:latin typeface="Arial"/>
                    <a:cs typeface="Arial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 ker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𝑀</m:t>
                    </m:r>
                  </m:oMath>
                </a14:m>
                <a:r>
                  <a:rPr lang="en-US" sz="1400" kern="0" dirty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nuqtaga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nisbatan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simmetrik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bo‘lgan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kern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en-US" sz="1400" b="0" i="1" kern="0" smtClean="0">
                            <a:solidFill>
                              <a:prstClr val="black"/>
                            </a:solidFill>
                            <a:latin typeface="Cambria Math"/>
                            <a:cs typeface="Arial"/>
                          </a:rPr>
                          <m:t>𝐴</m:t>
                        </m:r>
                      </m:e>
                      <m:sub>
                        <m:r>
                          <a:rPr lang="en-US" sz="1400" b="0" i="1" kern="0" smtClean="0">
                            <a:solidFill>
                              <a:prstClr val="black"/>
                            </a:solidFill>
                            <a:latin typeface="Cambria Math"/>
                            <a:cs typeface="Arial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 kern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en-US" sz="1400" b="0" i="1" kern="0" smtClean="0">
                            <a:solidFill>
                              <a:prstClr val="black"/>
                            </a:solidFill>
                            <a:latin typeface="Cambria Math"/>
                            <a:cs typeface="Arial"/>
                          </a:rPr>
                          <m:t>𝐵</m:t>
                        </m:r>
                      </m:e>
                      <m:sub>
                        <m:r>
                          <a:rPr lang="en-US" sz="1400" b="0" i="1" kern="0" smtClean="0">
                            <a:solidFill>
                              <a:prstClr val="black"/>
                            </a:solidFill>
                            <a:latin typeface="Cambria Math"/>
                            <a:cs typeface="Arial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kern="0" dirty="0" smtClean="0">
                    <a:latin typeface="Arial"/>
                    <a:cs typeface="Arial"/>
                  </a:rPr>
                  <a:t> </a:t>
                </a:r>
                <a:r>
                  <a:rPr lang="en-US" sz="1400" kern="0" dirty="0" err="1" smtClean="0">
                    <a:latin typeface="Arial"/>
                    <a:cs typeface="Arial"/>
                  </a:rPr>
                  <a:t>kesmani</a:t>
                </a:r>
                <a:r>
                  <a:rPr lang="en-US" sz="1400" kern="0" dirty="0" smtClean="0">
                    <a:latin typeface="Arial"/>
                    <a:cs typeface="Arial"/>
                  </a:rPr>
                  <a:t> </a:t>
                </a:r>
                <a:r>
                  <a:rPr lang="en-US" sz="1400" kern="0" dirty="0" err="1" smtClean="0">
                    <a:latin typeface="Arial"/>
                    <a:cs typeface="Arial"/>
                  </a:rPr>
                  <a:t>tasvirlang</a:t>
                </a:r>
                <a:r>
                  <a:rPr lang="en-US" sz="1400" kern="0" dirty="0" smtClean="0">
                    <a:latin typeface="Arial"/>
                    <a:cs typeface="Arial"/>
                  </a:rPr>
                  <a:t>. </a:t>
                </a:r>
                <a:r>
                  <a:rPr lang="en-US" sz="1400" b="1" kern="0" dirty="0" smtClean="0">
                    <a:solidFill>
                      <a:srgbClr val="1F497D"/>
                    </a:solidFill>
                    <a:latin typeface="Arial"/>
                    <a:cs typeface="Arial"/>
                  </a:rPr>
                  <a:t> </a:t>
                </a:r>
                <a:endParaRPr lang="en-US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7" y="565805"/>
                <a:ext cx="5585237" cy="738664"/>
              </a:xfrm>
              <a:prstGeom prst="rect">
                <a:avLst/>
              </a:prstGeom>
              <a:blipFill rotWithShape="1">
                <a:blip r:embed="rId2"/>
                <a:stretch>
                  <a:fillRect l="-328" t="-826" r="-328" b="-74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/>
          <p:cNvCxnSpPr/>
          <p:nvPr/>
        </p:nvCxnSpPr>
        <p:spPr>
          <a:xfrm flipH="1">
            <a:off x="1480015" y="1546225"/>
            <a:ext cx="13716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2501900" y="2841625"/>
            <a:ext cx="13716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584915" y="1207477"/>
                <a:ext cx="533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4915" y="1207477"/>
                <a:ext cx="533400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251415" y="1207478"/>
                <a:ext cx="457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1415" y="1207478"/>
                <a:ext cx="457200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320513" y="2486898"/>
                <a:ext cx="36277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0513" y="2486898"/>
                <a:ext cx="362773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>
            <a:off x="1480015" y="1546225"/>
            <a:ext cx="2393485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644900" y="2486899"/>
                <a:ext cx="457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4900" y="2486899"/>
                <a:ext cx="457200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единительная линия 16"/>
          <p:cNvCxnSpPr/>
          <p:nvPr/>
        </p:nvCxnSpPr>
        <p:spPr>
          <a:xfrm flipH="1">
            <a:off x="2501900" y="1546225"/>
            <a:ext cx="349715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166968" y="1210528"/>
                <a:ext cx="419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968" y="1210528"/>
                <a:ext cx="41910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780762" y="1197783"/>
                <a:ext cx="419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0762" y="1197783"/>
                <a:ext cx="4191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642065" y="1927225"/>
                <a:ext cx="419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2065" y="1927225"/>
                <a:ext cx="41910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448157" y="1853808"/>
                <a:ext cx="457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157" y="1853808"/>
                <a:ext cx="457200" cy="6463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873500" y="2678792"/>
                <a:ext cx="419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3500" y="2678792"/>
                <a:ext cx="419100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110963" y="2763897"/>
                <a:ext cx="419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0963" y="2763897"/>
                <a:ext cx="419100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279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5" grpId="0"/>
      <p:bldP spid="18" grpId="0"/>
      <p:bldP spid="19" grpId="0"/>
      <p:bldP spid="20" grpId="0"/>
      <p:bldP spid="9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9636</TotalTime>
  <Words>838</Words>
  <Application>Microsoft Office PowerPoint</Application>
  <PresentationFormat>Произвольный</PresentationFormat>
  <Paragraphs>271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29</vt:i4>
      </vt:variant>
    </vt:vector>
  </HeadingPairs>
  <TitlesOfParts>
    <vt:vector size="38" baseType="lpstr">
      <vt:lpstr>Arial</vt:lpstr>
      <vt:lpstr>Calibri</vt:lpstr>
      <vt:lpstr>Cambria Math</vt:lpstr>
      <vt:lpstr>Times New Roman</vt:lpstr>
      <vt:lpstr>Office Theme</vt:lpstr>
      <vt:lpstr>1_Office Theme</vt:lpstr>
      <vt:lpstr>2_Office Theme</vt:lpstr>
      <vt:lpstr>3_Office Theme</vt:lpstr>
      <vt:lpstr>4_Office Theme</vt:lpstr>
      <vt:lpstr>Презентация PowerPoint</vt:lpstr>
      <vt:lpstr>Mustaqil bajarilgan topshiriqni tekshirish</vt:lpstr>
      <vt:lpstr>Mustaqil bajarilgan topshiriqni tekshirish</vt:lpstr>
      <vt:lpstr>Mustaqil bajarilgan topshiriqni tekshirish</vt:lpstr>
      <vt:lpstr>Mustaqil bajarilgan topshiriqni tekshirish</vt:lpstr>
      <vt:lpstr>Mustaqil bajarilgan topshiriqni tekshirish</vt:lpstr>
      <vt:lpstr>Mustaqil bajarilgan topshiriqni tekshirish</vt:lpstr>
      <vt:lpstr>Mustaqil bajarilgan topshiriqni tekshirish</vt:lpstr>
      <vt:lpstr>Mustaqil bajarilgan topshiriqni tekshirish</vt:lpstr>
      <vt:lpstr>Mustaqil bajarilgan topshiriqni tekshirish</vt:lpstr>
      <vt:lpstr>Mustaqil bajarilgan topshiriqni tekshirish</vt:lpstr>
      <vt:lpstr>Mustaqil bajarilgan topshiriqni tekshirish</vt:lpstr>
      <vt:lpstr>Mustaqil bajarilgan topshiriqni tekshirish</vt:lpstr>
      <vt:lpstr>O‘xshashlik almashtirish</vt:lpstr>
      <vt:lpstr>O‘xshashlik almashtirish</vt:lpstr>
      <vt:lpstr>O‘xshashlik almashtirish</vt:lpstr>
      <vt:lpstr>Geometrik shakllarning o‘xshashligi</vt:lpstr>
      <vt:lpstr>Teorema</vt:lpstr>
      <vt:lpstr>Teoremaning isboti</vt:lpstr>
      <vt:lpstr>Teoremaning isboti</vt:lpstr>
      <vt:lpstr>18.1-mashq</vt:lpstr>
      <vt:lpstr>18.2-mashq</vt:lpstr>
      <vt:lpstr>18.3-mashq</vt:lpstr>
      <vt:lpstr>18.4-mashq</vt:lpstr>
      <vt:lpstr>Masalaning yechimi</vt:lpstr>
      <vt:lpstr>Masalaning yechimi</vt:lpstr>
      <vt:lpstr>Masalaning yechimi</vt:lpstr>
      <vt:lpstr>Masalaning yechimi</vt:lpstr>
      <vt:lpstr>       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</cp:lastModifiedBy>
  <cp:revision>883</cp:revision>
  <dcterms:created xsi:type="dcterms:W3CDTF">2020-04-13T08:05:16Z</dcterms:created>
  <dcterms:modified xsi:type="dcterms:W3CDTF">2020-11-19T04:31:44Z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